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embeddings/Microsoft_Equation3.bin" ContentType="application/vnd.openxmlformats-officedocument.oleObject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8" r:id="rId3"/>
    <p:sldId id="289" r:id="rId4"/>
    <p:sldId id="276" r:id="rId5"/>
    <p:sldId id="277" r:id="rId6"/>
    <p:sldId id="260" r:id="rId7"/>
    <p:sldId id="282" r:id="rId8"/>
    <p:sldId id="262" r:id="rId9"/>
    <p:sldId id="263" r:id="rId10"/>
    <p:sldId id="298" r:id="rId11"/>
    <p:sldId id="290" r:id="rId12"/>
    <p:sldId id="266" r:id="rId13"/>
    <p:sldId id="267" r:id="rId14"/>
    <p:sldId id="283" r:id="rId15"/>
    <p:sldId id="281" r:id="rId16"/>
    <p:sldId id="285" r:id="rId17"/>
    <p:sldId id="284" r:id="rId18"/>
    <p:sldId id="280" r:id="rId19"/>
    <p:sldId id="291" r:id="rId20"/>
    <p:sldId id="287" r:id="rId21"/>
    <p:sldId id="270" r:id="rId22"/>
    <p:sldId id="292" r:id="rId23"/>
    <p:sldId id="293" r:id="rId24"/>
    <p:sldId id="294" r:id="rId25"/>
    <p:sldId id="275" r:id="rId26"/>
    <p:sldId id="299" r:id="rId27"/>
    <p:sldId id="295" r:id="rId28"/>
    <p:sldId id="296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0" autoAdjust="0"/>
    <p:restoredTop sz="94608" autoAdjust="0"/>
  </p:normalViewPr>
  <p:slideViewPr>
    <p:cSldViewPr snapToGrid="0" snapToObjects="1">
      <p:cViewPr>
        <p:scale>
          <a:sx n="150" d="100"/>
          <a:sy n="150" d="100"/>
        </p:scale>
        <p:origin x="-11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99ACE-1A04-D747-8546-C0A44AF0C9C9}" type="datetime1">
              <a:rPr lang="en-US" smtClean="0"/>
              <a:pPr/>
              <a:t>7/11/11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D1BE2-9164-594B-A8C9-2AB891E58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E24F2-F9B1-0646-B0EF-05ACD7E96DF0}" type="datetime1">
              <a:rPr lang="en-US" smtClean="0"/>
              <a:pPr/>
              <a:t>7/11/11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1E548-59AE-8A41-BF8B-6252D3C41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0EC77-663E-2547-87D1-C3EFB6DE0E41}" type="datetime1">
              <a:rPr lang="en-US" smtClean="0"/>
              <a:pPr/>
              <a:t>7/12/11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83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3C8B7254-8BB7-644C-A757-37435CCFA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31.pdf"/><Relationship Id="rId6" Type="http://schemas.openxmlformats.org/officeDocument/2006/relationships/image" Target="../media/image27.png"/><Relationship Id="rId7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df"/><Relationship Id="rId6" Type="http://schemas.openxmlformats.org/officeDocument/2006/relationships/image" Target="../media/image39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21.jpeg"/><Relationship Id="rId5" Type="http://schemas.openxmlformats.org/officeDocument/2006/relationships/image" Target="../media/image49.png"/><Relationship Id="rId6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351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1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551285"/>
            <a:ext cx="8119533" cy="2977797"/>
          </a:xfrm>
        </p:spPr>
        <p:txBody>
          <a:bodyPr>
            <a:prstTxWarp prst="textInflate">
              <a:avLst/>
            </a:prstTxWarp>
            <a:noAutofit/>
          </a:bodyPr>
          <a:lstStyle/>
          <a:p>
            <a:r>
              <a:rPr lang="en-US" sz="54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Squeezing in </a:t>
            </a:r>
            <a:br>
              <a:rPr lang="en-US" sz="54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</a:br>
            <a:r>
              <a:rPr lang="en-US" sz="54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chemeClr val="bg1">
                        <a:lumMod val="5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Gravitational Wave Detectors</a:t>
            </a:r>
            <a:endParaRPr lang="en-US" sz="5400" dirty="0">
              <a:ln w="28575">
                <a:solidFill>
                  <a:schemeClr val="accent6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FFFF00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4792133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Lisa Barsotti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(LIGO-MIT)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10" descr="logoAmald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" y="1"/>
            <a:ext cx="1981200" cy="1981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08144" y="6352143"/>
            <a:ext cx="1673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LIGO-G1100827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she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7" y="3715174"/>
            <a:ext cx="1463040" cy="1950720"/>
          </a:xfrm>
          <a:prstGeom prst="rect">
            <a:avLst/>
          </a:prstGeom>
          <a:effectLst>
            <a:glow rad="63500">
              <a:schemeClr val="accent5">
                <a:alpha val="75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02" y="22013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H1 Squeezer </a:t>
            </a:r>
            <a:r>
              <a:rPr lang="en-US" sz="3600" dirty="0" smtClean="0"/>
              <a:t>Experiment Timeline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218114" y="2452072"/>
            <a:ext cx="476225" cy="369332"/>
          </a:xfrm>
          <a:prstGeom prst="rect">
            <a:avLst/>
          </a:prstGeom>
          <a:solidFill>
            <a:srgbClr val="A6F5B4"/>
          </a:solidFill>
          <a:ln>
            <a:solidFill>
              <a:srgbClr val="BBE0E3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94339" y="2452072"/>
            <a:ext cx="476225" cy="369332"/>
          </a:xfrm>
          <a:prstGeom prst="rect">
            <a:avLst/>
          </a:prstGeom>
          <a:solidFill>
            <a:srgbClr val="A6F5B4"/>
          </a:solidFill>
          <a:ln>
            <a:solidFill>
              <a:srgbClr val="BBE0E3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70564" y="2452072"/>
            <a:ext cx="476225" cy="369332"/>
          </a:xfrm>
          <a:prstGeom prst="rect">
            <a:avLst/>
          </a:prstGeom>
          <a:solidFill>
            <a:srgbClr val="675D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46789" y="2452072"/>
            <a:ext cx="476225" cy="369332"/>
          </a:xfrm>
          <a:prstGeom prst="rect">
            <a:avLst/>
          </a:prstGeom>
          <a:solidFill>
            <a:srgbClr val="675D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23014" y="2452072"/>
            <a:ext cx="476225" cy="369332"/>
          </a:xfrm>
          <a:prstGeom prst="rect">
            <a:avLst/>
          </a:prstGeom>
          <a:solidFill>
            <a:srgbClr val="675D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99239" y="2452072"/>
            <a:ext cx="476225" cy="369332"/>
          </a:xfrm>
          <a:prstGeom prst="rect">
            <a:avLst/>
          </a:prstGeom>
          <a:solidFill>
            <a:srgbClr val="675D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49865" y="2452072"/>
            <a:ext cx="476225" cy="369332"/>
          </a:xfrm>
          <a:prstGeom prst="rect">
            <a:avLst/>
          </a:prstGeom>
          <a:solidFill>
            <a:srgbClr val="F4FF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35712" y="2452073"/>
            <a:ext cx="476225" cy="369332"/>
          </a:xfrm>
          <a:prstGeom prst="rect">
            <a:avLst/>
          </a:prstGeom>
          <a:solidFill>
            <a:srgbClr val="F4FF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66361" y="2452071"/>
            <a:ext cx="476225" cy="369332"/>
          </a:xfrm>
          <a:prstGeom prst="rect">
            <a:avLst/>
          </a:prstGeom>
          <a:solidFill>
            <a:srgbClr val="F79800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76477" y="2452072"/>
            <a:ext cx="476225" cy="369332"/>
          </a:xfrm>
          <a:prstGeom prst="rect">
            <a:avLst/>
          </a:prstGeom>
          <a:gradFill flip="none" rotWithShape="1">
            <a:gsLst>
              <a:gs pos="1000">
                <a:srgbClr val="F79800"/>
              </a:gs>
              <a:gs pos="100000">
                <a:srgbClr val="B5432F"/>
              </a:gs>
              <a:gs pos="69000">
                <a:srgbClr val="B5432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67347" y="2432829"/>
            <a:ext cx="45719" cy="369332"/>
          </a:xfrm>
          <a:prstGeom prst="rect">
            <a:avLst/>
          </a:prstGeom>
          <a:solidFill>
            <a:srgbClr val="A6F5B4"/>
          </a:solidFill>
          <a:ln>
            <a:solidFill>
              <a:srgbClr val="BBE0E3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Callout 24"/>
          <p:cNvSpPr/>
          <p:nvPr/>
        </p:nvSpPr>
        <p:spPr>
          <a:xfrm>
            <a:off x="1512960" y="1573969"/>
            <a:ext cx="825036" cy="86848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October 2010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408325" y="2442451"/>
            <a:ext cx="230098" cy="369332"/>
          </a:xfrm>
          <a:prstGeom prst="rect">
            <a:avLst/>
          </a:prstGeom>
          <a:solidFill>
            <a:srgbClr val="A6F5B4"/>
          </a:solidFill>
          <a:ln>
            <a:solidFill>
              <a:srgbClr val="BBE0E3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Callout 28"/>
          <p:cNvSpPr/>
          <p:nvPr/>
        </p:nvSpPr>
        <p:spPr>
          <a:xfrm>
            <a:off x="5293301" y="1564346"/>
            <a:ext cx="862093" cy="86848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June 2011</a:t>
            </a:r>
            <a:endParaRPr lang="en-US" sz="1400" dirty="0"/>
          </a:p>
        </p:txBody>
      </p:sp>
      <p:sp>
        <p:nvSpPr>
          <p:cNvPr id="30" name="Down Arrow Callout 29"/>
          <p:cNvSpPr/>
          <p:nvPr/>
        </p:nvSpPr>
        <p:spPr>
          <a:xfrm>
            <a:off x="8038210" y="1573965"/>
            <a:ext cx="1082920" cy="86848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December 2011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661492" y="3571741"/>
            <a:ext cx="2287771" cy="954107"/>
          </a:xfrm>
          <a:prstGeom prst="rect">
            <a:avLst/>
          </a:prstGeom>
          <a:solidFill>
            <a:srgbClr val="FC5B14"/>
          </a:solidFill>
          <a:ln>
            <a:solidFill>
              <a:srgbClr val="800000"/>
            </a:solidFill>
          </a:ln>
          <a:effectLst>
            <a:glow rad="139700">
              <a:srgbClr val="B5432F"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 * Back scattering?</a:t>
            </a:r>
          </a:p>
          <a:p>
            <a:r>
              <a:rPr lang="en-US" sz="1400" dirty="0" smtClean="0"/>
              <a:t> * Losses?</a:t>
            </a:r>
          </a:p>
          <a:p>
            <a:r>
              <a:rPr lang="en-US" sz="1400" dirty="0" smtClean="0"/>
              <a:t> * Anti-Squeezing? </a:t>
            </a:r>
          </a:p>
          <a:p>
            <a:r>
              <a:rPr lang="en-US" sz="1400" dirty="0" smtClean="0"/>
              <a:t> * Control noises? 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348680" y="2450520"/>
            <a:ext cx="476225" cy="369332"/>
          </a:xfrm>
          <a:prstGeom prst="rect">
            <a:avLst/>
          </a:prstGeom>
          <a:solidFill>
            <a:srgbClr val="B543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078769" y="2450522"/>
            <a:ext cx="476225" cy="369332"/>
          </a:xfrm>
          <a:prstGeom prst="rect">
            <a:avLst/>
          </a:prstGeom>
          <a:solidFill>
            <a:srgbClr val="675D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67919" y="2448972"/>
            <a:ext cx="476225" cy="369332"/>
          </a:xfrm>
          <a:prstGeom prst="rect">
            <a:avLst/>
          </a:prstGeom>
          <a:solidFill>
            <a:srgbClr val="675DD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12982" y="2450523"/>
            <a:ext cx="476225" cy="369332"/>
          </a:xfrm>
          <a:prstGeom prst="rect">
            <a:avLst/>
          </a:prstGeom>
          <a:solidFill>
            <a:srgbClr val="B543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86898" y="2450522"/>
            <a:ext cx="476225" cy="369332"/>
          </a:xfrm>
          <a:prstGeom prst="rect">
            <a:avLst/>
          </a:prstGeom>
          <a:solidFill>
            <a:srgbClr val="B543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5497" y="2450521"/>
            <a:ext cx="476225" cy="369332"/>
          </a:xfrm>
          <a:prstGeom prst="rect">
            <a:avLst/>
          </a:prstGeom>
          <a:solidFill>
            <a:srgbClr val="A6F5B4"/>
          </a:solidFill>
          <a:ln>
            <a:solidFill>
              <a:srgbClr val="BBE0E3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95106" y="2440901"/>
            <a:ext cx="122404" cy="369332"/>
          </a:xfrm>
          <a:prstGeom prst="rect">
            <a:avLst/>
          </a:prstGeom>
          <a:solidFill>
            <a:srgbClr val="A6F5B4"/>
          </a:solidFill>
          <a:ln>
            <a:solidFill>
              <a:srgbClr val="BBE0E3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09304" y="2884260"/>
            <a:ext cx="212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1) OPO Designed at ANU, squeezer assembled at MIT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14872" y="2979713"/>
            <a:ext cx="219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2) Reassembling of   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the squeezer at LHO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09644" y="2979713"/>
            <a:ext cx="1543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3) </a:t>
            </a:r>
            <a:r>
              <a:rPr lang="en-US" sz="1400" dirty="0" err="1" smtClean="0">
                <a:solidFill>
                  <a:srgbClr val="000000"/>
                </a:solidFill>
              </a:rPr>
              <a:t>Sqz</a:t>
            </a:r>
            <a:r>
              <a:rPr lang="en-US" sz="1400" dirty="0" smtClean="0">
                <a:solidFill>
                  <a:srgbClr val="000000"/>
                </a:solidFill>
              </a:rPr>
              <a:t> installation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83618" y="2884680"/>
            <a:ext cx="239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4) </a:t>
            </a:r>
            <a:r>
              <a:rPr lang="en-US" sz="1400" dirty="0" err="1" smtClean="0">
                <a:solidFill>
                  <a:srgbClr val="000000"/>
                </a:solidFill>
              </a:rPr>
              <a:t>Sqz</a:t>
            </a:r>
            <a:r>
              <a:rPr lang="en-US" sz="1400" dirty="0" smtClean="0">
                <a:solidFill>
                  <a:srgbClr val="000000"/>
                </a:solidFill>
              </a:rPr>
              <a:t> injection with short Michelson and full IFO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3" name="Down Arrow Callout 92"/>
          <p:cNvSpPr/>
          <p:nvPr/>
        </p:nvSpPr>
        <p:spPr>
          <a:xfrm>
            <a:off x="6294736" y="1563948"/>
            <a:ext cx="800330" cy="868485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August</a:t>
            </a:r>
          </a:p>
          <a:p>
            <a:pPr algn="ctr"/>
            <a:r>
              <a:rPr lang="en-US" sz="1400" dirty="0" smtClean="0"/>
              <a:t> 2011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7423561" y="2452071"/>
            <a:ext cx="476225" cy="369332"/>
          </a:xfrm>
          <a:prstGeom prst="rect">
            <a:avLst/>
          </a:prstGeom>
          <a:solidFill>
            <a:srgbClr val="F79800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392332" y="5181599"/>
            <a:ext cx="2607733" cy="156966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lumMod val="50000"/>
                  <a:lumOff val="50000"/>
                </a:schemeClr>
              </a:gs>
            </a:gsLst>
            <a:lin ang="15120000" scaled="0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aLIGO</a:t>
            </a:r>
            <a:r>
              <a:rPr lang="en-US" sz="2400" dirty="0" smtClean="0">
                <a:solidFill>
                  <a:srgbClr val="FFFFFF"/>
                </a:solidFill>
              </a:rPr>
              <a:t> H1 installation starting in January 2012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2" name="Picture 41" descr="IMG_18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250" y="4047064"/>
            <a:ext cx="3657602" cy="2743201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84" name="Picture 83" descr="box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38" y="3593717"/>
            <a:ext cx="1588088" cy="1191066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33" name="Picture 32" descr="eLIGO_HAM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069" y="3411295"/>
            <a:ext cx="2091268" cy="1395267"/>
          </a:xfrm>
          <a:prstGeom prst="rect">
            <a:avLst/>
          </a:prstGeom>
          <a:ln>
            <a:solidFill>
              <a:srgbClr val="F4FF98"/>
            </a:solidFill>
          </a:ln>
          <a:effectLst>
            <a:glow rad="63500">
              <a:srgbClr val="F4FF98">
                <a:alpha val="75000"/>
              </a:srgbClr>
            </a:glow>
          </a:effectLst>
        </p:spPr>
      </p:pic>
      <p:pic>
        <p:nvPicPr>
          <p:cNvPr id="47" name="Picture 46" descr="IMG_3780.jpg"/>
          <p:cNvPicPr>
            <a:picLocks noChangeAspect="1"/>
          </p:cNvPicPr>
          <p:nvPr/>
        </p:nvPicPr>
        <p:blipFill>
          <a:blip r:embed="rId6"/>
          <a:srcRect r="19681" b="29545"/>
          <a:stretch>
            <a:fillRect/>
          </a:stretch>
        </p:blipFill>
        <p:spPr>
          <a:xfrm>
            <a:off x="33868" y="5139267"/>
            <a:ext cx="2252133" cy="1481667"/>
          </a:xfrm>
          <a:prstGeom prst="rect">
            <a:avLst/>
          </a:prstGeom>
          <a:effectLst>
            <a:glow rad="101600">
              <a:srgbClr val="A6F5B4">
                <a:alpha val="75000"/>
              </a:srgbClr>
            </a:glow>
          </a:effectLst>
        </p:spPr>
      </p:pic>
      <p:sp>
        <p:nvSpPr>
          <p:cNvPr id="48" name="TextBox 47"/>
          <p:cNvSpPr txBox="1"/>
          <p:nvPr/>
        </p:nvSpPr>
        <p:spPr>
          <a:xfrm>
            <a:off x="2345250" y="1574800"/>
            <a:ext cx="136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End of S6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rot="10800000" flipV="1">
            <a:off x="2159001" y="2006599"/>
            <a:ext cx="440267" cy="3386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9" name="Picture 48" descr="squeezing_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H1 Squeezing Experiment Test</a:t>
            </a:r>
            <a:br>
              <a:rPr lang="en-US" dirty="0" smtClean="0"/>
            </a:br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71873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000" dirty="0" smtClean="0"/>
              <a:t>LHO</a:t>
            </a:r>
            <a:r>
              <a:rPr lang="en-US" sz="2000" dirty="0" smtClean="0"/>
              <a:t>/MIT/</a:t>
            </a:r>
            <a:r>
              <a:rPr lang="en-US" sz="2000" dirty="0" smtClean="0"/>
              <a:t>Caltech/AEI</a:t>
            </a:r>
          </a:p>
          <a:p>
            <a:pPr>
              <a:buFont typeface="Wingdings" charset="2"/>
              <a:buChar char="²"/>
            </a:pPr>
            <a:r>
              <a:rPr lang="en-US" sz="2000" dirty="0" smtClean="0"/>
              <a:t>ANU </a:t>
            </a:r>
            <a:r>
              <a:rPr lang="en-US" sz="2000" dirty="0" smtClean="0"/>
              <a:t>(Chua, </a:t>
            </a:r>
            <a:r>
              <a:rPr lang="en-US" sz="2000" dirty="0" err="1" smtClean="0"/>
              <a:t>Stefszky</a:t>
            </a:r>
            <a:r>
              <a:rPr lang="en-US" sz="2000" dirty="0" smtClean="0"/>
              <a:t>, Mow-Lowry, Shaddock, Lam, McClelland</a:t>
            </a:r>
            <a:r>
              <a:rPr lang="en-US" sz="2000" dirty="0" smtClean="0"/>
              <a:t>)</a:t>
            </a:r>
          </a:p>
          <a:p>
            <a:pPr>
              <a:buFont typeface="Wingdings" charset="2"/>
              <a:buChar char="²"/>
            </a:pPr>
            <a:r>
              <a:rPr lang="en-US" sz="2000" dirty="0" smtClean="0"/>
              <a:t>M. </a:t>
            </a:r>
            <a:r>
              <a:rPr lang="en-US" sz="2000" dirty="0" err="1" smtClean="0"/>
              <a:t>Factourovich</a:t>
            </a:r>
            <a:r>
              <a:rPr lang="en-US" sz="2000" dirty="0" smtClean="0"/>
              <a:t> (</a:t>
            </a:r>
            <a:r>
              <a:rPr lang="en-US" sz="2000" dirty="0" smtClean="0"/>
              <a:t>Columbia University)</a:t>
            </a:r>
          </a:p>
          <a:p>
            <a:pPr>
              <a:buFont typeface="Wingdings" charset="2"/>
              <a:buChar char="²"/>
            </a:pPr>
            <a:r>
              <a:rPr lang="en-US" sz="2000" dirty="0" smtClean="0"/>
              <a:t>G. </a:t>
            </a:r>
            <a:r>
              <a:rPr lang="en-US" sz="2000" dirty="0" err="1" smtClean="0"/>
              <a:t>Meadors</a:t>
            </a:r>
            <a:r>
              <a:rPr lang="en-US" sz="2000" dirty="0" smtClean="0"/>
              <a:t>, D. Gustafson (Univ. of Michigan</a:t>
            </a:r>
            <a:r>
              <a:rPr lang="en-US" sz="2000" dirty="0" smtClean="0"/>
              <a:t>)</a:t>
            </a:r>
          </a:p>
          <a:p>
            <a:pPr>
              <a:buFont typeface="Wingdings" charset="2"/>
              <a:buChar char="²"/>
            </a:pPr>
            <a:endParaRPr lang="en-US" sz="2000" dirty="0" smtClean="0"/>
          </a:p>
          <a:p>
            <a:pPr>
              <a:buFont typeface="Wingdings" charset="2"/>
              <a:buChar char="²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IMG_1865.jpg"/>
          <p:cNvPicPr>
            <a:picLocks noChangeAspect="1"/>
          </p:cNvPicPr>
          <p:nvPr/>
        </p:nvPicPr>
        <p:blipFill>
          <a:blip r:embed="rId2"/>
          <a:srcRect t="22840"/>
          <a:stretch>
            <a:fillRect/>
          </a:stretch>
        </p:blipFill>
        <p:spPr>
          <a:xfrm>
            <a:off x="2015063" y="2907771"/>
            <a:ext cx="3657602" cy="2116667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8" name="Picture 7" descr="IMG_3780.jpg"/>
          <p:cNvPicPr>
            <a:picLocks noChangeAspect="1"/>
          </p:cNvPicPr>
          <p:nvPr/>
        </p:nvPicPr>
        <p:blipFill>
          <a:blip r:embed="rId3"/>
          <a:srcRect l="18406" r="33486" b="29545"/>
          <a:stretch>
            <a:fillRect/>
          </a:stretch>
        </p:blipFill>
        <p:spPr>
          <a:xfrm>
            <a:off x="16934" y="2924705"/>
            <a:ext cx="1947333" cy="2125133"/>
          </a:xfrm>
          <a:prstGeom prst="rect">
            <a:avLst/>
          </a:prstGeom>
          <a:effectLst>
            <a:glow rad="101600">
              <a:srgbClr val="A6F5B4">
                <a:alpha val="75000"/>
              </a:srgbClr>
            </a:glow>
          </a:effectLst>
        </p:spPr>
      </p:pic>
      <p:pic>
        <p:nvPicPr>
          <p:cNvPr id="9" name="Picture 8" descr="celebration.jpg"/>
          <p:cNvPicPr>
            <a:picLocks noChangeAspect="1"/>
          </p:cNvPicPr>
          <p:nvPr/>
        </p:nvPicPr>
        <p:blipFill>
          <a:blip r:embed="rId4"/>
          <a:srcRect l="16406" t="17708"/>
          <a:stretch>
            <a:fillRect/>
          </a:stretch>
        </p:blipFill>
        <p:spPr>
          <a:xfrm>
            <a:off x="2015062" y="4720735"/>
            <a:ext cx="2894779" cy="2137266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pic>
        <p:nvPicPr>
          <p:cNvPr id="10" name="Picture 9" descr="P1000025.jpg"/>
          <p:cNvPicPr>
            <a:picLocks noChangeAspect="1"/>
          </p:cNvPicPr>
          <p:nvPr/>
        </p:nvPicPr>
        <p:blipFill>
          <a:blip r:embed="rId5"/>
          <a:srcRect t="30364"/>
          <a:stretch>
            <a:fillRect/>
          </a:stretch>
        </p:blipFill>
        <p:spPr>
          <a:xfrm>
            <a:off x="5546579" y="2907772"/>
            <a:ext cx="3682091" cy="1923034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1" name="Picture 10" descr="cena.jpg"/>
          <p:cNvPicPr>
            <a:picLocks noChangeAspect="1"/>
          </p:cNvPicPr>
          <p:nvPr/>
        </p:nvPicPr>
        <p:blipFill>
          <a:blip r:embed="rId6"/>
          <a:srcRect l="1360" t="16874" r="1454" b="2736"/>
          <a:stretch>
            <a:fillRect/>
          </a:stretch>
        </p:blipFill>
        <p:spPr>
          <a:xfrm>
            <a:off x="4390216" y="4851401"/>
            <a:ext cx="4753784" cy="189239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2" name="Picture 11" descr="LHO_staff.jpg"/>
          <p:cNvPicPr>
            <a:picLocks noChangeAspect="1"/>
          </p:cNvPicPr>
          <p:nvPr/>
        </p:nvPicPr>
        <p:blipFill>
          <a:blip r:embed="rId7"/>
          <a:srcRect r="5096"/>
          <a:stretch>
            <a:fillRect/>
          </a:stretch>
        </p:blipFill>
        <p:spPr>
          <a:xfrm>
            <a:off x="-1" y="5049838"/>
            <a:ext cx="2116668" cy="1808162"/>
          </a:xfrm>
          <a:prstGeom prst="rect">
            <a:avLst/>
          </a:prstGeom>
          <a:effectLst>
            <a:glow rad="63500">
              <a:schemeClr val="accent6">
                <a:alpha val="75000"/>
              </a:schemeClr>
            </a:glow>
          </a:effectLst>
        </p:spPr>
      </p:pic>
      <p:pic>
        <p:nvPicPr>
          <p:cNvPr id="14" name="Picture 13" descr="squeezing_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H1 Squeezing Experiment:</a:t>
            </a:r>
            <a:br>
              <a:rPr lang="en-US" dirty="0" smtClean="0"/>
            </a:br>
            <a:r>
              <a:rPr lang="en-US" dirty="0" smtClean="0"/>
              <a:t>The Squeezer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5619"/>
            <a:ext cx="2133600" cy="365125"/>
          </a:xfrm>
        </p:spPr>
        <p:txBody>
          <a:bodyPr/>
          <a:lstStyle/>
          <a:p>
            <a:fld id="{3C8B7254-8BB7-644C-A757-37435CCFA7B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20987" y="3445559"/>
            <a:ext cx="4170285" cy="1841232"/>
            <a:chOff x="406401" y="2141593"/>
            <a:chExt cx="5892795" cy="2064995"/>
          </a:xfrm>
          <a:effectLst>
            <a:glow rad="63500">
              <a:schemeClr val="accent2">
                <a:alpha val="75000"/>
              </a:schemeClr>
            </a:glow>
          </a:effectLst>
        </p:grpSpPr>
        <p:pic>
          <p:nvPicPr>
            <p:cNvPr id="11" name="Content Placeholder 5" descr="PA190036.JPG"/>
            <p:cNvPicPr>
              <a:picLocks noChangeAspect="1"/>
            </p:cNvPicPr>
            <p:nvPr/>
          </p:nvPicPr>
          <p:blipFill>
            <a:blip r:embed="rId2" cstate="print"/>
            <a:srcRect l="4518" t="22226" r="1587" b="16320"/>
            <a:stretch>
              <a:fillRect/>
            </a:stretch>
          </p:blipFill>
          <p:spPr bwMode="auto">
            <a:xfrm>
              <a:off x="555584" y="2141593"/>
              <a:ext cx="5743612" cy="206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>
              <a:off x="440267" y="2971800"/>
              <a:ext cx="1280470" cy="35144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2094650" y="3005675"/>
              <a:ext cx="2314904" cy="127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2094650" y="3006944"/>
              <a:ext cx="1575479" cy="243737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2796263" y="3250681"/>
              <a:ext cx="873866" cy="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flipV="1">
              <a:off x="2796263" y="3006944"/>
              <a:ext cx="1613290" cy="243737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7" name="Straight Arrow Connector 16"/>
            <p:cNvCxnSpPr>
              <a:cxnSpLocks noChangeShapeType="1"/>
            </p:cNvCxnSpPr>
            <p:nvPr/>
          </p:nvCxnSpPr>
          <p:spPr bwMode="auto">
            <a:xfrm rot="10800000">
              <a:off x="406401" y="2675468"/>
              <a:ext cx="1245717" cy="228651"/>
            </a:xfrm>
            <a:prstGeom prst="straightConnector1">
              <a:avLst/>
            </a:prstGeom>
            <a:noFill/>
            <a:ln w="38100" algn="ctr">
              <a:solidFill>
                <a:srgbClr val="FF0066"/>
              </a:solidFill>
              <a:round/>
              <a:headEnd/>
              <a:tailEnd type="arrow" w="med" len="med"/>
            </a:ln>
          </p:spPr>
        </p:cxnSp>
      </p:grpSp>
      <p:sp>
        <p:nvSpPr>
          <p:cNvPr id="27" name="Rectangle 26"/>
          <p:cNvSpPr/>
          <p:nvPr/>
        </p:nvSpPr>
        <p:spPr>
          <a:xfrm>
            <a:off x="0" y="1570216"/>
            <a:ext cx="4655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Bow tie-cavity OPO: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457200" y="5433020"/>
            <a:ext cx="566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Advanced LIGO </a:t>
            </a:r>
            <a:r>
              <a:rPr lang="en-US" dirty="0" smtClean="0"/>
              <a:t>electronics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Squeezer</a:t>
            </a:r>
            <a:r>
              <a:rPr lang="en-US" dirty="0" smtClean="0"/>
              <a:t> </a:t>
            </a:r>
            <a:r>
              <a:rPr lang="en-US" dirty="0" smtClean="0"/>
              <a:t>integrated </a:t>
            </a:r>
            <a:r>
              <a:rPr lang="en-US" dirty="0" smtClean="0"/>
              <a:t>in</a:t>
            </a:r>
            <a:r>
              <a:rPr lang="en-US" dirty="0" smtClean="0"/>
              <a:t> the LIGO </a:t>
            </a:r>
            <a:r>
              <a:rPr lang="en-US" dirty="0" smtClean="0"/>
              <a:t>Control System</a:t>
            </a:r>
          </a:p>
          <a:p>
            <a:endParaRPr lang="en-US" dirty="0"/>
          </a:p>
        </p:txBody>
      </p:sp>
      <p:pic>
        <p:nvPicPr>
          <p:cNvPr id="31" name="Picture 30" descr="HF_sqz.png"/>
          <p:cNvPicPr>
            <a:picLocks noChangeAspect="1"/>
          </p:cNvPicPr>
          <p:nvPr/>
        </p:nvPicPr>
        <p:blipFill>
          <a:blip r:embed="rId3"/>
          <a:srcRect l="2849" r="5025"/>
          <a:stretch>
            <a:fillRect/>
          </a:stretch>
        </p:blipFill>
        <p:spPr>
          <a:xfrm>
            <a:off x="4655704" y="1712410"/>
            <a:ext cx="4369762" cy="3557447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32" name="TextBox 31"/>
          <p:cNvSpPr txBox="1"/>
          <p:nvPr/>
        </p:nvSpPr>
        <p:spPr>
          <a:xfrm>
            <a:off x="6265333" y="2748803"/>
            <a:ext cx="2421467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&gt; 6 dB </a:t>
            </a:r>
            <a:r>
              <a:rPr lang="en-US" dirty="0" smtClean="0"/>
              <a:t>measured on the homodyne detector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702732" y="1948015"/>
            <a:ext cx="3666068" cy="13599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dirty="0" smtClean="0"/>
              <a:t>This </a:t>
            </a:r>
            <a:r>
              <a:rPr lang="en-US" sz="1800" dirty="0" smtClean="0"/>
              <a:t>afternoon:</a:t>
            </a:r>
          </a:p>
          <a:p>
            <a:pPr>
              <a:buNone/>
            </a:pPr>
            <a:r>
              <a:rPr lang="en-US" sz="1800" dirty="0" smtClean="0"/>
              <a:t>      “</a:t>
            </a:r>
            <a:r>
              <a:rPr lang="en-US" sz="1800" dirty="0" smtClean="0"/>
              <a:t>A back scatter tolerant squeezer for </a:t>
            </a:r>
            <a:r>
              <a:rPr lang="en-US" sz="1800" dirty="0" smtClean="0"/>
              <a:t>future generation GW detectors</a:t>
            </a:r>
            <a:r>
              <a:rPr lang="en-US" sz="1800" dirty="0" smtClean="0"/>
              <a:t>”</a:t>
            </a:r>
          </a:p>
          <a:p>
            <a:pPr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Michael Stefszky </a:t>
            </a:r>
            <a:r>
              <a:rPr lang="en-US" sz="1800" dirty="0" smtClean="0"/>
              <a:t>(ANU)</a:t>
            </a:r>
            <a:endParaRPr lang="en-US" sz="1800" dirty="0" smtClean="0"/>
          </a:p>
          <a:p>
            <a:pPr>
              <a:buNone/>
            </a:pPr>
            <a:r>
              <a:rPr lang="en-US" sz="1800" i="1" dirty="0" smtClean="0"/>
              <a:t>Advanced </a:t>
            </a:r>
            <a:r>
              <a:rPr lang="en-US" sz="1800" i="1" dirty="0" smtClean="0"/>
              <a:t>Detector Technology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21" name="Picture 20" descr="squeezing_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H1</a:t>
            </a:r>
            <a:r>
              <a:rPr lang="en-US" dirty="0" smtClean="0"/>
              <a:t> Squeezing Experiment:</a:t>
            </a:r>
            <a:br>
              <a:rPr lang="en-US" dirty="0" smtClean="0"/>
            </a:br>
            <a:r>
              <a:rPr lang="en-US" dirty="0" smtClean="0"/>
              <a:t>(Old) Readout In-Vacuum </a:t>
            </a:r>
            <a:r>
              <a:rPr lang="en-US" dirty="0" smtClean="0"/>
              <a:t>Layout</a:t>
            </a:r>
            <a:endParaRPr lang="en-US" sz="3556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" name="Picture 12" descr="P1000519.jpg"/>
          <p:cNvPicPr>
            <a:picLocks noChangeAspect="1"/>
          </p:cNvPicPr>
          <p:nvPr/>
        </p:nvPicPr>
        <p:blipFill>
          <a:blip r:embed="rId2"/>
          <a:srcRect t="9365"/>
          <a:stretch>
            <a:fillRect/>
          </a:stretch>
        </p:blipFill>
        <p:spPr>
          <a:xfrm>
            <a:off x="1879602" y="1650999"/>
            <a:ext cx="5505244" cy="3742268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4" name="Picture 13" descr="OMC.jpg"/>
          <p:cNvPicPr>
            <a:picLocks noChangeAspect="1"/>
          </p:cNvPicPr>
          <p:nvPr/>
        </p:nvPicPr>
        <p:blipFill>
          <a:blip r:embed="rId3"/>
          <a:srcRect l="5568" t="7976" r="5375" b="7976"/>
          <a:stretch>
            <a:fillRect/>
          </a:stretch>
        </p:blipFill>
        <p:spPr>
          <a:xfrm>
            <a:off x="5415007" y="4995977"/>
            <a:ext cx="2594459" cy="1733392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cxnSp>
        <p:nvCxnSpPr>
          <p:cNvPr id="20" name="Straight Connector 19"/>
          <p:cNvCxnSpPr/>
          <p:nvPr/>
        </p:nvCxnSpPr>
        <p:spPr>
          <a:xfrm rot="5400000">
            <a:off x="3928534" y="2717799"/>
            <a:ext cx="778933" cy="321734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750735" y="3691467"/>
            <a:ext cx="84666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058975" y="4312973"/>
            <a:ext cx="178591" cy="531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57133" y="4250270"/>
            <a:ext cx="1701800" cy="1785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555334" y="4454669"/>
            <a:ext cx="516460" cy="907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 rot="6016772">
            <a:off x="5572070" y="4546600"/>
            <a:ext cx="406400" cy="42333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870072" y="2119867"/>
            <a:ext cx="189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the IFO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1" y="4839269"/>
            <a:ext cx="25145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Output </a:t>
            </a:r>
            <a:r>
              <a:rPr lang="en-US" dirty="0" smtClean="0">
                <a:solidFill>
                  <a:srgbClr val="000000"/>
                </a:solidFill>
              </a:rPr>
              <a:t>Mode Cleaner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15" descr="squeezing_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H1 Squeezing Experiment:</a:t>
            </a:r>
            <a:br>
              <a:rPr lang="en-US" dirty="0" smtClean="0"/>
            </a:br>
            <a:r>
              <a:rPr lang="en-US" dirty="0" smtClean="0"/>
              <a:t>Squeezer </a:t>
            </a:r>
            <a:r>
              <a:rPr lang="en-US" dirty="0" smtClean="0"/>
              <a:t>Installation (just done!)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4205" y="6356350"/>
            <a:ext cx="2133600" cy="365125"/>
          </a:xfrm>
        </p:spPr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667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L.Barsotti</a:t>
            </a:r>
            <a:r>
              <a:rPr lang="en-US" dirty="0" smtClean="0"/>
              <a:t> - </a:t>
            </a:r>
            <a:r>
              <a:rPr lang="en-US" dirty="0" err="1" smtClean="0"/>
              <a:t>Amaldi</a:t>
            </a:r>
            <a:r>
              <a:rPr lang="en-US" dirty="0" smtClean="0"/>
              <a:t>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205" y="6356350"/>
            <a:ext cx="2133600" cy="365125"/>
          </a:xfrm>
        </p:spPr>
        <p:txBody>
          <a:bodyPr/>
          <a:lstStyle/>
          <a:p>
            <a:fld id="{3C8B7254-8BB7-644C-A757-37435CCFA7B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11" descr="P1000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473" y="2760130"/>
            <a:ext cx="3251200" cy="24384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3" name="Picture 12" descr="sqz_farad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5" y="1998132"/>
            <a:ext cx="3251200" cy="24384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4" name="Picture 13" descr="table.jpg"/>
          <p:cNvPicPr>
            <a:picLocks noChangeAspect="1"/>
          </p:cNvPicPr>
          <p:nvPr/>
        </p:nvPicPr>
        <p:blipFill>
          <a:blip r:embed="rId4"/>
          <a:srcRect l="13802" r="26563"/>
          <a:stretch>
            <a:fillRect/>
          </a:stretch>
        </p:blipFill>
        <p:spPr>
          <a:xfrm>
            <a:off x="127005" y="1998132"/>
            <a:ext cx="1938867" cy="243840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cxnSp>
        <p:nvCxnSpPr>
          <p:cNvPr id="16" name="Straight Connector 15"/>
          <p:cNvCxnSpPr/>
          <p:nvPr/>
        </p:nvCxnSpPr>
        <p:spPr>
          <a:xfrm>
            <a:off x="1693338" y="3124200"/>
            <a:ext cx="2319867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307033" y="3332429"/>
            <a:ext cx="912812" cy="49953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13673" y="4038599"/>
            <a:ext cx="4876799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890943" y="4040189"/>
            <a:ext cx="499529" cy="26087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69005" y="4301067"/>
            <a:ext cx="1921938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5867405" y="4021667"/>
            <a:ext cx="381000" cy="17780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1693338" y="2967566"/>
            <a:ext cx="516467" cy="313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7716891">
            <a:off x="5888572" y="3763433"/>
            <a:ext cx="516467" cy="3132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flying_squeez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72" y="4732865"/>
            <a:ext cx="2788356" cy="2091267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5894891" y="2046063"/>
            <a:ext cx="255693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H1 Output Faraday</a:t>
            </a:r>
          </a:p>
          <a:p>
            <a:pPr algn="ctr"/>
            <a:r>
              <a:rPr lang="en-US" dirty="0" smtClean="0"/>
              <a:t>(first </a:t>
            </a:r>
            <a:r>
              <a:rPr lang="en-US" dirty="0" err="1" smtClean="0"/>
              <a:t>aLIGO</a:t>
            </a:r>
            <a:r>
              <a:rPr lang="en-US" dirty="0" smtClean="0"/>
              <a:t> unit)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9273" y="1584398"/>
            <a:ext cx="255693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Additional Faraday installed in the squeezed beam path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005" y="4409699"/>
            <a:ext cx="193886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Squeezer table craned to its final location</a:t>
            </a:r>
            <a:endParaRPr lang="en-US" dirty="0"/>
          </a:p>
        </p:txBody>
      </p:sp>
      <p:pic>
        <p:nvPicPr>
          <p:cNvPr id="24" name="Picture 23" descr="squeezing_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3513673" y="5122327"/>
            <a:ext cx="517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Relocking H1 now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First squeezing injection in August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Plans depend on Advanced LIGO schedule 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 </a:t>
            </a:r>
            <a:r>
              <a:rPr lang="en-US" dirty="0" err="1" smtClean="0"/>
              <a:t>aLIGO</a:t>
            </a:r>
            <a:r>
              <a:rPr lang="en-US" dirty="0" smtClean="0"/>
              <a:t> installation on H2 started in October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</a:t>
            </a:r>
            <a:r>
              <a:rPr lang="en-US" dirty="0" smtClean="0"/>
              <a:t>Questions/Problems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120" y="1744133"/>
            <a:ext cx="8229600" cy="3098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Back Scattering</a:t>
            </a:r>
            <a:r>
              <a:rPr lang="en-US" dirty="0" smtClean="0"/>
              <a:t> 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Losses</a:t>
            </a:r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Interferometer </a:t>
            </a:r>
            <a:r>
              <a:rPr lang="en-US" dirty="0" smtClean="0"/>
              <a:t>stability with squeezing</a:t>
            </a:r>
          </a:p>
          <a:p>
            <a:pPr lvl="2">
              <a:buFont typeface="Wingdings" charset="2"/>
              <a:buChar char="²"/>
            </a:pPr>
            <a:r>
              <a:rPr lang="en-US" dirty="0" smtClean="0"/>
              <a:t>Analysis on going in GEO right now</a:t>
            </a: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5000" y="4334933"/>
            <a:ext cx="782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è"/>
            </a:pPr>
            <a:r>
              <a:rPr lang="en-US" sz="2800" dirty="0" smtClean="0">
                <a:sym typeface="Wingdings"/>
              </a:rPr>
              <a:t> In principle they</a:t>
            </a:r>
            <a:r>
              <a:rPr lang="en-US" sz="2800" dirty="0" smtClean="0"/>
              <a:t> </a:t>
            </a:r>
            <a:r>
              <a:rPr lang="en-US" sz="2800" dirty="0" smtClean="0"/>
              <a:t>are</a:t>
            </a:r>
            <a:r>
              <a:rPr lang="en-US" sz="2800" dirty="0" smtClean="0"/>
              <a:t> all “</a:t>
            </a:r>
            <a:r>
              <a:rPr lang="en-US" sz="2800" dirty="0" smtClean="0"/>
              <a:t>just” technical </a:t>
            </a:r>
            <a:r>
              <a:rPr lang="en-US" sz="2800" dirty="0" smtClean="0"/>
              <a:t>problems</a:t>
            </a:r>
          </a:p>
          <a:p>
            <a:pPr>
              <a:buFont typeface="Wingdings" charset="2"/>
              <a:buChar char="è"/>
            </a:pPr>
            <a:r>
              <a:rPr lang="en-US" sz="2800" dirty="0" smtClean="0"/>
              <a:t> In practice, they </a:t>
            </a:r>
            <a:r>
              <a:rPr lang="en-US" sz="2800" dirty="0" smtClean="0"/>
              <a:t>n</a:t>
            </a:r>
            <a:r>
              <a:rPr lang="en-US" sz="2800" dirty="0" smtClean="0"/>
              <a:t>eed </a:t>
            </a:r>
            <a:r>
              <a:rPr lang="en-US" sz="2800" dirty="0" smtClean="0"/>
              <a:t>to be understood (now) to</a:t>
            </a:r>
            <a:r>
              <a:rPr lang="en-US" sz="2800" dirty="0" smtClean="0"/>
              <a:t> 	make squeezing</a:t>
            </a:r>
            <a:r>
              <a:rPr lang="en-US" sz="2800" dirty="0" smtClean="0"/>
              <a:t> </a:t>
            </a:r>
            <a:r>
              <a:rPr lang="en-US" sz="2800" dirty="0" smtClean="0"/>
              <a:t>ready </a:t>
            </a:r>
            <a:r>
              <a:rPr lang="en-US" sz="2800" dirty="0" smtClean="0"/>
              <a:t>for</a:t>
            </a:r>
            <a:r>
              <a:rPr lang="en-US" sz="2800" dirty="0" smtClean="0"/>
              <a:t> Advanced Detectors</a:t>
            </a:r>
            <a:endParaRPr lang="en-US" sz="2800" dirty="0"/>
          </a:p>
        </p:txBody>
      </p:sp>
      <p:pic>
        <p:nvPicPr>
          <p:cNvPr id="8" name="Picture 7" descr="squeezing_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1" y="274638"/>
            <a:ext cx="8229600" cy="1143000"/>
          </a:xfrm>
        </p:spPr>
        <p:txBody>
          <a:bodyPr/>
          <a:lstStyle/>
          <a:p>
            <a:r>
              <a:rPr lang="en-US" dirty="0" smtClean="0"/>
              <a:t>Noise from Back </a:t>
            </a:r>
            <a:r>
              <a:rPr lang="en-US" dirty="0" smtClean="0"/>
              <a:t>Scattered Light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0200" y="2150533"/>
            <a:ext cx="419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Fraction of the light from the IFO is     scattered 	back to the IFO by the squeezer</a:t>
            </a:r>
          </a:p>
          <a:p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Modulated by the squeezer motion</a:t>
            </a:r>
          </a:p>
          <a:p>
            <a:endParaRPr lang="en-US" dirty="0" smtClean="0">
              <a:sym typeface="Wingdings"/>
            </a:endParaRPr>
          </a:p>
          <a:p>
            <a:pPr>
              <a:buFont typeface="Wingdings" charset="2"/>
              <a:buChar char="è"/>
            </a:pPr>
            <a:r>
              <a:rPr lang="en-US" dirty="0" smtClean="0"/>
              <a:t> it makes noise in the GW channel in the</a:t>
            </a:r>
          </a:p>
          <a:p>
            <a:r>
              <a:rPr lang="en-US" dirty="0" smtClean="0"/>
              <a:t>     </a:t>
            </a:r>
            <a:r>
              <a:rPr lang="en-US" dirty="0" smtClean="0"/>
              <a:t> hundred </a:t>
            </a:r>
            <a:r>
              <a:rPr lang="en-US" dirty="0" smtClean="0"/>
              <a:t>Hz </a:t>
            </a:r>
            <a:r>
              <a:rPr lang="en-US" dirty="0" smtClean="0"/>
              <a:t>region </a:t>
            </a:r>
          </a:p>
          <a:p>
            <a:r>
              <a:rPr lang="en-US" dirty="0" smtClean="0"/>
              <a:t>     (where we care the most!)</a:t>
            </a:r>
          </a:p>
          <a:p>
            <a:pPr>
              <a:buFont typeface="Wingdings" charset="2"/>
              <a:buChar char="²"/>
            </a:pPr>
            <a:endParaRPr lang="en-US" dirty="0" smtClean="0"/>
          </a:p>
        </p:txBody>
      </p:sp>
      <p:pic>
        <p:nvPicPr>
          <p:cNvPr id="15" name="Picture 14" descr="backScatter_talk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t="1250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t="12506"/>
              <a:stretch>
                <a:fillRect/>
              </a:stretch>
            </p:blipFill>
          </mc:Fallback>
        </mc:AlternateContent>
        <p:spPr>
          <a:xfrm>
            <a:off x="4653464" y="2150533"/>
            <a:ext cx="4302155" cy="4072467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17" name="Left-Right Arrow 16"/>
          <p:cNvSpPr/>
          <p:nvPr/>
        </p:nvSpPr>
        <p:spPr>
          <a:xfrm rot="16200000">
            <a:off x="5863433" y="5230899"/>
            <a:ext cx="406401" cy="18926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queezing_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Scattering in GEO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1" y="1636318"/>
            <a:ext cx="5786857" cy="4584565"/>
          </a:xfrm>
          <a:prstGeom prst="rect">
            <a:avLst/>
          </a:prstGeom>
          <a:effectLst>
            <a:glow rad="63500">
              <a:schemeClr val="accent6">
                <a:alpha val="75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185010" y="1417638"/>
            <a:ext cx="295899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</a:t>
            </a:r>
            <a:r>
              <a:rPr lang="en-US" dirty="0" smtClean="0"/>
              <a:t>First squeezing</a:t>
            </a:r>
            <a:r>
              <a:rPr lang="en-US" dirty="0" smtClean="0"/>
              <a:t>             injection</a:t>
            </a:r>
            <a:r>
              <a:rPr lang="en-US" dirty="0" smtClean="0"/>
              <a:t>: back scattered noise limits </a:t>
            </a:r>
            <a:r>
              <a:rPr lang="en-US" dirty="0" smtClean="0"/>
              <a:t>the sensitivity</a:t>
            </a:r>
          </a:p>
          <a:p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  Additional Faraday to reduce back scattering and measure squeezing 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9" name="Picture 8" descr="squeezing_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91872" y="5173131"/>
            <a:ext cx="3509110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Courtesy of Alexander </a:t>
            </a:r>
            <a:r>
              <a:rPr lang="en-US" sz="1600" dirty="0" err="1" smtClean="0">
                <a:solidFill>
                  <a:srgbClr val="3366FF"/>
                </a:solidFill>
              </a:rPr>
              <a:t>Khalaidovski</a:t>
            </a:r>
            <a:r>
              <a:rPr lang="en-US" sz="1600" dirty="0" smtClean="0">
                <a:solidFill>
                  <a:srgbClr val="3366FF"/>
                </a:solidFill>
              </a:rPr>
              <a:t> (</a:t>
            </a:r>
            <a:r>
              <a:rPr lang="en-US" sz="1600" dirty="0" smtClean="0">
                <a:solidFill>
                  <a:srgbClr val="3366FF"/>
                </a:solidFill>
              </a:rPr>
              <a:t>AEI)</a:t>
            </a:r>
          </a:p>
          <a:p>
            <a:r>
              <a:rPr lang="en-US" sz="1600" dirty="0" smtClean="0">
                <a:solidFill>
                  <a:srgbClr val="3366FF"/>
                </a:solidFill>
              </a:rPr>
              <a:t>		GWADW 2010</a:t>
            </a:r>
            <a:endParaRPr lang="en-US" sz="1600" dirty="0">
              <a:solidFill>
                <a:srgbClr val="3366FF"/>
              </a:solidFill>
            </a:endParaRPr>
          </a:p>
        </p:txBody>
      </p:sp>
      <p:pic>
        <p:nvPicPr>
          <p:cNvPr id="11" name="Picture 10" descr="GEO_se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591" y="4077655"/>
            <a:ext cx="2948556" cy="2126294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Scattering in H1</a:t>
            </a:r>
            <a:br>
              <a:rPr lang="en-US" dirty="0" smtClean="0"/>
            </a:br>
            <a:r>
              <a:rPr lang="en-US" dirty="0" smtClean="0"/>
              <a:t>(Model</a:t>
            </a:r>
            <a:r>
              <a:rPr lang="en-US" dirty="0" smtClean="0"/>
              <a:t>! No data yet)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20731" y="16509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11"/>
          <p:cNvGrpSpPr/>
          <p:nvPr/>
        </p:nvGrpSpPr>
        <p:grpSpPr>
          <a:xfrm>
            <a:off x="554504" y="2432392"/>
            <a:ext cx="2963333" cy="804862"/>
            <a:chOff x="-1523999" y="4144398"/>
            <a:chExt cx="2963333" cy="804862"/>
          </a:xfrm>
          <a:solidFill>
            <a:schemeClr val="bg1">
              <a:lumMod val="75000"/>
            </a:schemeClr>
          </a:solidFill>
        </p:grpSpPr>
        <p:sp>
          <p:nvSpPr>
            <p:cNvPr id="11" name="Rounded Rectangle 10"/>
            <p:cNvSpPr/>
            <p:nvPr/>
          </p:nvSpPr>
          <p:spPr bwMode="auto">
            <a:xfrm>
              <a:off x="-1523999" y="4144398"/>
              <a:ext cx="2963333" cy="795867"/>
            </a:xfrm>
            <a:prstGeom prst="roundRect">
              <a:avLst/>
            </a:prstGeom>
            <a:grpFill/>
            <a:ln w="9525" cap="flat" cmpd="sng" algn="ctr">
              <a:solidFill>
                <a:srgbClr val="E46C0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-1523999" y="4144398"/>
            <a:ext cx="2817813" cy="804862"/>
          </p:xfrm>
          <a:graphic>
            <a:graphicData uri="http://schemas.openxmlformats.org/presentationml/2006/ole">
              <p:oleObj spid="_x0000_s30722" name="Equation" r:id="rId3" imgW="889000" imgH="254000" progId="Equation.3">
                <p:embed/>
              </p:oleObj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8462" y="1548703"/>
            <a:ext cx="1540933" cy="523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Motion of the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 scattering surface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6200000" flipH="1">
            <a:off x="598468" y="2238999"/>
            <a:ext cx="439138" cy="213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46C0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444745" y="1810313"/>
            <a:ext cx="22644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Power reflectivity of 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the scattering surface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 bwMode="auto">
          <a:xfrm rot="5400000">
            <a:off x="3285669" y="2381508"/>
            <a:ext cx="339287" cy="2433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E46C0A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2745781" y="2582346"/>
            <a:ext cx="601135" cy="5365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 descr="Scatter_talk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 l="4197" r="7941" b="3827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rcRect l="4197" r="7941" b="3827"/>
              <a:stretch>
                <a:fillRect/>
              </a:stretch>
            </p:blipFill>
          </mc:Fallback>
        </mc:AlternateContent>
        <p:spPr>
          <a:xfrm>
            <a:off x="4131674" y="2628530"/>
            <a:ext cx="4843052" cy="409635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37" name="TextBox 36"/>
          <p:cNvSpPr txBox="1"/>
          <p:nvPr/>
        </p:nvSpPr>
        <p:spPr>
          <a:xfrm>
            <a:off x="4694685" y="1548703"/>
            <a:ext cx="371702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46 dB of back scattering suppression from the bow-tie OPO measured at </a:t>
            </a:r>
            <a:r>
              <a:rPr lang="en-US" dirty="0" smtClean="0"/>
              <a:t>ANU (Michael’s talk)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3695" y="4047067"/>
            <a:ext cx="3674531" cy="1754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Current set-up ok for H1, it might be not optimal for Advanced </a:t>
            </a:r>
            <a:r>
              <a:rPr lang="en-US" dirty="0" smtClean="0"/>
              <a:t>LIGO</a:t>
            </a:r>
          </a:p>
          <a:p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Waiting for the actual measurement to evaluate the best strategy to deal with it </a:t>
            </a:r>
            <a:endParaRPr lang="en-US" dirty="0"/>
          </a:p>
        </p:txBody>
      </p:sp>
      <p:pic>
        <p:nvPicPr>
          <p:cNvPr id="19" name="Picture 18" descr="squeezing_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4982921" y="3118910"/>
            <a:ext cx="40187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?</a:t>
            </a:r>
            <a:endParaRPr lang="en-US" sz="36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Losses are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733"/>
            <a:ext cx="8229600" cy="5334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 smtClean="0"/>
              <a:t>Losses </a:t>
            </a:r>
            <a:r>
              <a:rPr lang="en-US" sz="2400" dirty="0" smtClean="0"/>
              <a:t>degrade squeezing (“un-squeezed” vacuum gets in)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Font typeface="Wingdings" charset="2"/>
              <a:buChar char="²"/>
            </a:pP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 descr="squeezing_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Los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6975" t="4004" r="9119" b="5309"/>
              <a:stretch>
                <a:fillRect/>
              </a:stretch>
            </p:blipFill>
          </mc:Choice>
          <mc:Fallback>
            <p:blipFill>
              <a:blip r:embed="rId4"/>
              <a:srcRect l="6975" t="4004" r="9119" b="5309"/>
              <a:stretch>
                <a:fillRect/>
              </a:stretch>
            </p:blipFill>
          </mc:Fallback>
        </mc:AlternateContent>
        <p:spPr>
          <a:xfrm>
            <a:off x="1818336" y="1792817"/>
            <a:ext cx="5484457" cy="4580467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13" name="Rectangle 12"/>
          <p:cNvSpPr/>
          <p:nvPr/>
        </p:nvSpPr>
        <p:spPr>
          <a:xfrm>
            <a:off x="6214587" y="5037667"/>
            <a:ext cx="276013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At some point it doesn’t matter anymore how much    </a:t>
            </a:r>
            <a:r>
              <a:rPr lang="en-US" dirty="0" smtClean="0"/>
              <a:t> squeezing we </a:t>
            </a:r>
            <a:r>
              <a:rPr lang="en-US" dirty="0" smtClean="0"/>
              <a:t>are</a:t>
            </a:r>
            <a:r>
              <a:rPr lang="en-US" dirty="0" smtClean="0"/>
              <a:t> injecting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Quantum Noise</a:t>
            </a:r>
            <a:r>
              <a:rPr lang="en-US" sz="4000" dirty="0" smtClean="0"/>
              <a:t> limits </a:t>
            </a:r>
            <a:br>
              <a:rPr lang="en-US" sz="4000" dirty="0" smtClean="0"/>
            </a:br>
            <a:r>
              <a:rPr lang="en-US" sz="4000" dirty="0" smtClean="0"/>
              <a:t>the Sensitivity of GW Detectors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Noise_Budget_H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4979" r="7945" b="304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 l="4979" r="7945" b="3045"/>
              <a:stretch>
                <a:fillRect/>
              </a:stretch>
            </p:blipFill>
          </mc:Fallback>
        </mc:AlternateContent>
        <p:spPr>
          <a:xfrm>
            <a:off x="160873" y="1851889"/>
            <a:ext cx="4326692" cy="3739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alpha val="75000"/>
              </a:schemeClr>
            </a:glow>
          </a:effectLst>
        </p:spPr>
      </p:pic>
      <p:grpSp>
        <p:nvGrpSpPr>
          <p:cNvPr id="11" name="Group 10"/>
          <p:cNvGrpSpPr/>
          <p:nvPr/>
        </p:nvGrpSpPr>
        <p:grpSpPr>
          <a:xfrm rot="20350490">
            <a:off x="2671227" y="4391688"/>
            <a:ext cx="1644726" cy="429792"/>
            <a:chOff x="5103070" y="4169717"/>
            <a:chExt cx="2173776" cy="565508"/>
          </a:xfrm>
        </p:grpSpPr>
        <p:sp>
          <p:nvSpPr>
            <p:cNvPr id="12" name="Cloud Callout 11"/>
            <p:cNvSpPr/>
            <p:nvPr/>
          </p:nvSpPr>
          <p:spPr>
            <a:xfrm rot="10633375">
              <a:off x="5103070" y="4175968"/>
              <a:ext cx="2173776" cy="559257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20809914">
              <a:off x="5389320" y="4169717"/>
              <a:ext cx="1606867" cy="485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Shot Noise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1863117" y="4007732"/>
            <a:ext cx="2342429" cy="954858"/>
          </a:xfrm>
          <a:prstGeom prst="line">
            <a:avLst/>
          </a:prstGeom>
          <a:ln w="444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8073" y="1482557"/>
            <a:ext cx="380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(Enhanced LIGO – H1)</a:t>
            </a:r>
            <a:endParaRPr lang="en-US" dirty="0"/>
          </a:p>
        </p:txBody>
      </p:sp>
      <p:pic>
        <p:nvPicPr>
          <p:cNvPr id="30" name="Picture 29" descr="aLIGO_st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4875" r="6495" b="483"/>
              <a:stretch>
                <a:fillRect/>
              </a:stretch>
            </p:blipFill>
          </mc:Choice>
          <mc:Fallback>
            <p:blipFill>
              <a:blip r:embed="rId5"/>
              <a:srcRect l="4875" r="6495" b="483"/>
              <a:stretch>
                <a:fillRect/>
              </a:stretch>
            </p:blipFill>
          </mc:Fallback>
        </mc:AlternateContent>
        <p:spPr>
          <a:xfrm>
            <a:off x="4739510" y="1851889"/>
            <a:ext cx="4309767" cy="3739349"/>
          </a:xfrm>
          <a:prstGeom prst="rect">
            <a:avLst/>
          </a:prstGeom>
          <a:solidFill>
            <a:srgbClr val="FFFFFF"/>
          </a:solidFill>
          <a:effectLst>
            <a:glow rad="63500">
              <a:schemeClr val="accent4">
                <a:alpha val="75000"/>
              </a:schemeClr>
            </a:glow>
          </a:effectLst>
        </p:spPr>
      </p:pic>
      <p:sp>
        <p:nvSpPr>
          <p:cNvPr id="32" name="TextBox 31"/>
          <p:cNvSpPr txBox="1"/>
          <p:nvPr/>
        </p:nvSpPr>
        <p:spPr>
          <a:xfrm>
            <a:off x="5259393" y="1482557"/>
            <a:ext cx="336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Generation (Advanced LIGO)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34410" y="5752291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Squeezing can beat quantum noise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Losses are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98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Plenty of losses in the squeezed beam path (from the squeezer to the GW photodiode):</a:t>
            </a:r>
          </a:p>
          <a:p>
            <a:pPr lvl="2">
              <a:buFont typeface="Wingdings" charset="2"/>
              <a:buChar char="²"/>
            </a:pPr>
            <a:r>
              <a:rPr lang="en-US" dirty="0" smtClean="0"/>
              <a:t> </a:t>
            </a:r>
            <a:r>
              <a:rPr lang="en-US" dirty="0" smtClean="0"/>
              <a:t> Mode matching</a:t>
            </a:r>
          </a:p>
          <a:p>
            <a:pPr lvl="2">
              <a:buFont typeface="Wingdings" charset="2"/>
              <a:buChar char="²"/>
            </a:pPr>
            <a:r>
              <a:rPr lang="en-US" dirty="0" smtClean="0"/>
              <a:t> </a:t>
            </a:r>
            <a:r>
              <a:rPr lang="en-US" dirty="0" smtClean="0"/>
              <a:t> Faradays</a:t>
            </a:r>
          </a:p>
          <a:p>
            <a:pPr lvl="2">
              <a:buNone/>
            </a:pPr>
            <a:r>
              <a:rPr lang="en-US" dirty="0" smtClean="0"/>
              <a:t>      (less back scattering = more Faradays = more losses</a:t>
            </a:r>
            <a:r>
              <a:rPr lang="en-US" dirty="0" smtClean="0"/>
              <a:t>)</a:t>
            </a:r>
          </a:p>
          <a:p>
            <a:pPr lvl="2">
              <a:buFont typeface="Wingdings" charset="2"/>
              <a:buChar char="²"/>
            </a:pPr>
            <a:r>
              <a:rPr lang="en-US" dirty="0" smtClean="0"/>
              <a:t>  Optical components (windows, mirrors, ..)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Font typeface="Wingdings" charset="2"/>
              <a:buChar char="²"/>
            </a:pP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2666" y="4817533"/>
            <a:ext cx="8238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>
                <a:sym typeface="Wingdings"/>
              </a:rPr>
              <a:t> Need to learn how to mode match more efficiently</a:t>
            </a:r>
          </a:p>
          <a:p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smtClean="0"/>
              <a:t>Need </a:t>
            </a:r>
            <a:r>
              <a:rPr lang="en-US" sz="2800" dirty="0" smtClean="0"/>
              <a:t>to</a:t>
            </a:r>
            <a:r>
              <a:rPr lang="en-US" sz="2800" dirty="0" smtClean="0"/>
              <a:t> be ready to make </a:t>
            </a:r>
            <a:r>
              <a:rPr lang="en-US" sz="2800" dirty="0" smtClean="0"/>
              <a:t>very low loss Faradays!</a:t>
            </a:r>
            <a:endParaRPr lang="en-US" sz="2800" dirty="0"/>
          </a:p>
        </p:txBody>
      </p:sp>
      <p:pic>
        <p:nvPicPr>
          <p:cNvPr id="9" name="Picture 8" descr="squeezing_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going from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22302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Squeezing is not the baseline for Advanced  	Detectors (except GEO HF!), but..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…recent progresses make squeezing closer than ever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The GW community is “thinking” about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squeezing_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774003" y="4028634"/>
            <a:ext cx="532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Courtesy of Nobuyuki </a:t>
            </a:r>
            <a:r>
              <a:rPr lang="en-US" dirty="0" smtClean="0"/>
              <a:t>Matsumoto</a:t>
            </a:r>
            <a:r>
              <a:rPr lang="en-US" dirty="0" smtClean="0"/>
              <a:t> (University </a:t>
            </a:r>
            <a:r>
              <a:rPr lang="en-US" dirty="0" smtClean="0"/>
              <a:t>of </a:t>
            </a:r>
            <a:r>
              <a:rPr lang="en-US" dirty="0" smtClean="0"/>
              <a:t>Tokyo)</a:t>
            </a:r>
            <a:endParaRPr lang="en-US" dirty="0"/>
          </a:p>
        </p:txBody>
      </p:sp>
      <p:pic>
        <p:nvPicPr>
          <p:cNvPr id="10" name="Picture 9" descr="set_up.jpg"/>
          <p:cNvPicPr>
            <a:picLocks noChangeAspect="1"/>
          </p:cNvPicPr>
          <p:nvPr/>
        </p:nvPicPr>
        <p:blipFill>
          <a:blip r:embed="rId3"/>
          <a:srcRect b="53063"/>
          <a:stretch>
            <a:fillRect/>
          </a:stretch>
        </p:blipFill>
        <p:spPr>
          <a:xfrm>
            <a:off x="1774003" y="4426466"/>
            <a:ext cx="5672718" cy="1771028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578449" y="1900717"/>
            <a:ext cx="5157106" cy="41662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aLIGO_31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27294" y="1670522"/>
            <a:ext cx="5916706" cy="457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28" y="2747921"/>
            <a:ext cx="2113409" cy="2023012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6" y="291571"/>
            <a:ext cx="87799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Advanced LIGO: </a:t>
            </a:r>
            <a:br>
              <a:rPr lang="en-US" dirty="0" smtClean="0"/>
            </a:br>
            <a:r>
              <a:rPr lang="en-US" dirty="0" smtClean="0"/>
              <a:t>Risk mitigation for high power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46132" y="2368066"/>
            <a:ext cx="2926967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31 W +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6 dB of </a:t>
            </a:r>
            <a:r>
              <a:rPr lang="en-US" dirty="0" err="1" smtClean="0">
                <a:solidFill>
                  <a:srgbClr val="000000"/>
                </a:solidFill>
              </a:rPr>
              <a:t>Sqz</a:t>
            </a:r>
            <a:r>
              <a:rPr lang="en-US" dirty="0" smtClean="0">
                <a:solidFill>
                  <a:srgbClr val="000000"/>
                </a:solidFill>
              </a:rPr>
              <a:t>                  </a:t>
            </a:r>
            <a:r>
              <a:rPr lang="en-US" sz="1200" dirty="0" smtClean="0">
                <a:solidFill>
                  <a:srgbClr val="000000"/>
                </a:solidFill>
              </a:rPr>
              <a:t>(10 dB of anti-</a:t>
            </a:r>
            <a:r>
              <a:rPr lang="en-US" sz="1200" dirty="0" err="1" smtClean="0">
                <a:solidFill>
                  <a:srgbClr val="000000"/>
                </a:solidFill>
              </a:rPr>
              <a:t>Sqz</a:t>
            </a:r>
            <a:r>
              <a:rPr lang="en-US" sz="1200" dirty="0" smtClean="0">
                <a:solidFill>
                  <a:srgbClr val="000000"/>
                </a:solidFill>
              </a:rPr>
              <a:t>, Total Losses ~ 20%)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15918"/>
            <a:ext cx="2133600" cy="476250"/>
          </a:xfrm>
        </p:spPr>
        <p:txBody>
          <a:bodyPr/>
          <a:lstStyle/>
          <a:p>
            <a:fld id="{8FD293C2-37B5-A646-BD65-F60309F79C8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900718"/>
            <a:ext cx="384287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charset="2"/>
              <a:buChar char="²"/>
            </a:pPr>
            <a:r>
              <a:rPr lang="en-US" dirty="0" smtClean="0"/>
              <a:t>  With 6 dB of perfect squeezing:</a:t>
            </a:r>
          </a:p>
          <a:p>
            <a:pPr algn="l"/>
            <a:r>
              <a:rPr lang="en-US" dirty="0" smtClean="0"/>
              <a:t>      need 4 time less power!	 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 smtClean="0"/>
          </a:p>
          <a:p>
            <a:pPr algn="l"/>
            <a:endParaRPr lang="en-US" dirty="0" smtClean="0"/>
          </a:p>
        </p:txBody>
      </p:sp>
      <p:pic>
        <p:nvPicPr>
          <p:cNvPr id="7" name="Picture 6" descr="aLIGO_125W_noLege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227294" y="1670612"/>
            <a:ext cx="5916706" cy="4572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5103675"/>
            <a:ext cx="3842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charset="2"/>
              <a:buChar char="²"/>
            </a:pPr>
            <a:r>
              <a:rPr lang="en-US" dirty="0" smtClean="0"/>
              <a:t> </a:t>
            </a:r>
            <a:r>
              <a:rPr lang="en-US" dirty="0" smtClean="0"/>
              <a:t> We will have a squeezer ready </a:t>
            </a:r>
          </a:p>
          <a:p>
            <a:pPr algn="l"/>
            <a:r>
              <a:rPr lang="en-US" dirty="0" smtClean="0"/>
              <a:t>      to </a:t>
            </a:r>
            <a:r>
              <a:rPr lang="en-US" dirty="0" smtClean="0"/>
              <a:t>be installed if needed</a:t>
            </a:r>
            <a:endParaRPr lang="en-US" dirty="0" smtClean="0"/>
          </a:p>
        </p:txBody>
      </p:sp>
      <p:pic>
        <p:nvPicPr>
          <p:cNvPr id="17" name="Picture 16" descr="squeezing_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LIGO and Beyond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freq_dependen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500" r="5207"/>
              <a:stretch>
                <a:fillRect/>
              </a:stretch>
            </p:blipFill>
          </mc:Choice>
          <mc:Fallback>
            <p:blipFill>
              <a:blip r:embed="rId3"/>
              <a:srcRect l="3500" r="5207"/>
              <a:stretch>
                <a:fillRect/>
              </a:stretch>
            </p:blipFill>
          </mc:Fallback>
        </mc:AlternateContent>
        <p:spPr>
          <a:xfrm>
            <a:off x="1828795" y="1941819"/>
            <a:ext cx="5215472" cy="4414532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2793995" y="1295488"/>
            <a:ext cx="322580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Quantum noise shaped by tuning the squeeze angle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736" y="4605867"/>
            <a:ext cx="1642533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Filter cavities to beat quantum noise at all the frequency at the same time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 flipV="1">
            <a:off x="1710269" y="4783666"/>
            <a:ext cx="1142995" cy="560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Picture 19" descr="squeezing_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Large scale interferometers with squeezing:  	happening now! 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We need to understand issues / fix problems 	to 	be ready for Advanced Detectors…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…that’s what we are trying to do!</a:t>
            </a:r>
          </a:p>
          <a:p>
            <a:pPr>
              <a:buNone/>
            </a:pPr>
            <a:endParaRPr lang="en-US" dirty="0" smtClean="0"/>
          </a:p>
          <a:p>
            <a:pPr lvl="2">
              <a:buFont typeface="Wingdings" charset="2"/>
              <a:buChar char="²"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Font typeface="Wingdings" charset="2"/>
              <a:buChar char="²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 descr="squeezing_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066" y="4353359"/>
            <a:ext cx="2329058" cy="2002991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614334" y="522233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267201" y="1976583"/>
            <a:ext cx="43264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182880"/>
            <a:endParaRPr lang="en-US" sz="1000" dirty="0" smtClean="0"/>
          </a:p>
          <a:p>
            <a:pPr marL="91440" indent="91440">
              <a:buFont typeface="Wingdings" charset="2"/>
              <a:buChar char="²"/>
            </a:pPr>
            <a:r>
              <a:rPr lang="en-US" dirty="0" smtClean="0"/>
              <a:t>   Shot noise is the fundamental 	noise limiting the GW detector 	sensitivity at “high” frequency</a:t>
            </a:r>
          </a:p>
          <a:p>
            <a:pPr marL="91440" indent="91440"/>
            <a:endParaRPr lang="en-US" dirty="0" smtClean="0"/>
          </a:p>
          <a:p>
            <a:pPr marL="91440" indent="182880">
              <a:buFont typeface="Wingdings" charset="2"/>
              <a:buChar char="²"/>
            </a:pPr>
            <a:r>
              <a:rPr lang="en-US" dirty="0" smtClean="0"/>
              <a:t>   Shot noise originates from the 	</a:t>
            </a:r>
            <a:r>
              <a:rPr lang="en-US" dirty="0" err="1" smtClean="0"/>
              <a:t>Poissonian</a:t>
            </a:r>
            <a:r>
              <a:rPr lang="en-US" dirty="0" smtClean="0"/>
              <a:t> statistics of the arrival time 	of the photons on a photo-detector</a:t>
            </a:r>
          </a:p>
          <a:p>
            <a:pPr marL="91440" indent="182880"/>
            <a:endParaRPr lang="en-US" dirty="0" smtClean="0"/>
          </a:p>
          <a:p>
            <a:pPr marL="91440" indent="182880">
              <a:buFont typeface="Wingdings" charset="2"/>
              <a:buChar char="²"/>
            </a:pPr>
            <a:r>
              <a:rPr lang="en-US" dirty="0" smtClean="0"/>
              <a:t>  The minimal phase variation in the arms 	which can be measured is: </a:t>
            </a:r>
          </a:p>
          <a:p>
            <a:pPr marL="91440" indent="18288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Shot Noise &amp; </a:t>
            </a:r>
            <a:br>
              <a:rPr lang="en-US" dirty="0" smtClean="0"/>
            </a:br>
            <a:r>
              <a:rPr lang="en-US" dirty="0" smtClean="0"/>
              <a:t>Photon Arrival Time</a:t>
            </a:r>
            <a:endParaRPr lang="en-US" dirty="0"/>
          </a:p>
        </p:txBody>
      </p:sp>
      <p:grpSp>
        <p:nvGrpSpPr>
          <p:cNvPr id="3" name="Group 41"/>
          <p:cNvGrpSpPr/>
          <p:nvPr/>
        </p:nvGrpSpPr>
        <p:grpSpPr>
          <a:xfrm>
            <a:off x="389158" y="1925114"/>
            <a:ext cx="3403909" cy="3268145"/>
            <a:chOff x="389158" y="1303866"/>
            <a:chExt cx="3403909" cy="3268145"/>
          </a:xfrm>
        </p:grpSpPr>
        <p:grpSp>
          <p:nvGrpSpPr>
            <p:cNvPr id="4" name="Group 95"/>
            <p:cNvGrpSpPr/>
            <p:nvPr/>
          </p:nvGrpSpPr>
          <p:grpSpPr>
            <a:xfrm>
              <a:off x="389158" y="1303866"/>
              <a:ext cx="3403909" cy="3268145"/>
              <a:chOff x="389158" y="1303866"/>
              <a:chExt cx="3403909" cy="3268145"/>
            </a:xfrm>
          </p:grpSpPr>
          <p:sp>
            <p:nvSpPr>
              <p:cNvPr id="45" name="Chord 44"/>
              <p:cNvSpPr/>
              <p:nvPr/>
            </p:nvSpPr>
            <p:spPr>
              <a:xfrm rot="17473198">
                <a:off x="1761066" y="4064011"/>
                <a:ext cx="499534" cy="516466"/>
              </a:xfrm>
              <a:prstGeom prst="chord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10800000">
                <a:off x="2011209" y="2826618"/>
                <a:ext cx="1616469" cy="1"/>
              </a:xfrm>
              <a:prstGeom prst="line">
                <a:avLst/>
              </a:prstGeom>
              <a:ln>
                <a:solidFill>
                  <a:srgbClr val="675DD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68" idx="2"/>
                <a:endCxn id="45" idx="2"/>
              </p:cNvCxnSpPr>
              <p:nvPr/>
            </p:nvCxnSpPr>
            <p:spPr>
              <a:xfrm rot="16200000" flipH="1">
                <a:off x="651428" y="2869110"/>
                <a:ext cx="2701532" cy="8892"/>
              </a:xfrm>
              <a:prstGeom prst="line">
                <a:avLst/>
              </a:prstGeom>
              <a:ln>
                <a:solidFill>
                  <a:srgbClr val="675DD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 rot="16200000" flipH="1" flipV="1">
                <a:off x="1957905" y="2230109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9158" y="2650881"/>
                <a:ext cx="695506" cy="30206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3391863">
                <a:off x="2008305" y="2423535"/>
                <a:ext cx="186520" cy="96396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0800000">
                <a:off x="3606547" y="2452351"/>
                <a:ext cx="186520" cy="79596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5400000">
                <a:off x="1909214" y="1046718"/>
                <a:ext cx="206089" cy="72038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116765" y="276112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62246" y="276112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547827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828020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402342" y="276112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80621" y="277303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453045" y="277303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679352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943380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566198" y="27730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121191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6200000" flipH="1" flipV="1">
                <a:off x="1957909" y="2605182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16200000" flipH="1" flipV="1">
                <a:off x="1957911" y="2408718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rot="16200000" flipH="1" flipV="1">
                <a:off x="1952526" y="1968157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 flipH="1" flipV="1">
                <a:off x="1947143" y="1747878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16200000" flipH="1" flipV="1">
                <a:off x="1947143" y="1527595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309779" y="277898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509143" y="277898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687926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62726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27077" y="2671825"/>
                <a:ext cx="631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LASER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 flipV="1">
                <a:off x="1947333" y="3201003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 flipV="1">
                <a:off x="1955800" y="3378803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 flipV="1">
                <a:off x="1947333" y="3675137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 flipV="1">
                <a:off x="1955800" y="3819071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Oval 43"/>
            <p:cNvSpPr/>
            <p:nvPr/>
          </p:nvSpPr>
          <p:spPr>
            <a:xfrm flipV="1">
              <a:off x="1955794" y="4047690"/>
              <a:ext cx="106993" cy="10099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209800" y="3686181"/>
            <a:ext cx="87206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 port</a:t>
            </a:r>
            <a:endParaRPr lang="en-US" dirty="0"/>
          </a:p>
        </p:txBody>
      </p: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>
          <a:xfrm>
            <a:off x="6553200" y="6170757"/>
            <a:ext cx="2133600" cy="365125"/>
          </a:xfrm>
        </p:spPr>
        <p:txBody>
          <a:bodyPr/>
          <a:lstStyle/>
          <a:p>
            <a:fld id="{8FD293C2-37B5-A646-BD65-F60309F79C8E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4899555" y="5112959"/>
          <a:ext cx="1298575" cy="828675"/>
        </p:xfrm>
        <a:graphic>
          <a:graphicData uri="http://schemas.openxmlformats.org/presentationml/2006/ole">
            <p:oleObj spid="_x0000_s25602" name="Equation" r:id="rId3" imgW="596900" imgH="381000" progId="Equation.3">
              <p:embed/>
            </p:oleObj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6502410" y="5195859"/>
            <a:ext cx="193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 number of photons incident on the mirrors in the measurement time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1083733" y="5260981"/>
            <a:ext cx="187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Photo-Detector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H1 Experiment Goal: </a:t>
            </a:r>
            <a:br>
              <a:rPr lang="en-US" dirty="0" smtClean="0"/>
            </a:br>
            <a:r>
              <a:rPr lang="en-US" sz="4444" dirty="0" smtClean="0"/>
              <a:t>Design the </a:t>
            </a:r>
            <a:r>
              <a:rPr lang="en-US" sz="4444" dirty="0" err="1" smtClean="0"/>
              <a:t>aLIGO</a:t>
            </a:r>
            <a:r>
              <a:rPr lang="en-US" sz="4444" dirty="0" smtClean="0"/>
              <a:t> Squeezer</a:t>
            </a:r>
            <a:endParaRPr lang="en-US" sz="4444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35" y="1693334"/>
            <a:ext cx="3647598" cy="443653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1800" dirty="0" smtClean="0">
                <a:solidFill>
                  <a:srgbClr val="000000"/>
                </a:solidFill>
              </a:rPr>
              <a:t>Inject 6 dB of squeezing at the asymmetric port of H1 </a:t>
            </a: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1800" dirty="0" smtClean="0">
                <a:solidFill>
                  <a:srgbClr val="000000"/>
                </a:solidFill>
              </a:rPr>
              <a:t>Improve the sensitivity by 3 dB (due to losses) above 400 Hz</a:t>
            </a:r>
          </a:p>
          <a:p>
            <a:pPr>
              <a:buFont typeface="Wingdings" charset="2"/>
              <a:buChar char="²"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1800" dirty="0" smtClean="0">
                <a:solidFill>
                  <a:srgbClr val="000000"/>
                </a:solidFill>
              </a:rPr>
              <a:t>Understand the impact of squeezing at low frequency</a:t>
            </a:r>
          </a:p>
          <a:p>
            <a:pPr>
              <a:buFont typeface="Wingdings" charset="2"/>
              <a:buChar char="²"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1800" dirty="0" smtClean="0">
                <a:solidFill>
                  <a:srgbClr val="000000"/>
                </a:solidFill>
              </a:rPr>
              <a:t>Find/fix “technical problems”</a:t>
            </a: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3949449" y="1884199"/>
            <a:ext cx="4969412" cy="4275666"/>
            <a:chOff x="3876461" y="1981199"/>
            <a:chExt cx="4969412" cy="4275666"/>
          </a:xfrm>
          <a:solidFill>
            <a:schemeClr val="bg1"/>
          </a:solidFill>
          <a:effectLst>
            <a:glow rad="63500">
              <a:schemeClr val="accent3">
                <a:alpha val="75000"/>
              </a:schemeClr>
            </a:glow>
          </a:effectLst>
        </p:grpSpPr>
        <p:pic>
          <p:nvPicPr>
            <p:cNvPr id="10" name="Picture 9" descr="Noise_Budget_H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4979" r="7945" b="3045"/>
                <a:stretch>
                  <a:fillRect/>
                </a:stretch>
              </p:blipFill>
            </mc:Choice>
            <mc:Fallback>
              <p:blipFill>
                <a:blip r:embed="rId3"/>
                <a:srcRect l="4979" r="7945" b="3045"/>
                <a:stretch>
                  <a:fillRect/>
                </a:stretch>
              </p:blipFill>
            </mc:Fallback>
          </mc:AlternateContent>
          <p:spPr>
            <a:xfrm>
              <a:off x="3876461" y="1981199"/>
              <a:ext cx="4969412" cy="4275666"/>
            </a:xfrm>
            <a:prstGeom prst="rect">
              <a:avLst/>
            </a:prstGeom>
            <a:grpFill/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5918200" y="4402667"/>
              <a:ext cx="2692400" cy="1083735"/>
            </a:xfrm>
            <a:prstGeom prst="line">
              <a:avLst/>
            </a:prstGeom>
            <a:grpFill/>
            <a:ln w="38100" cap="flat" cmpd="sng" algn="ctr">
              <a:solidFill>
                <a:schemeClr val="accent5">
                  <a:lumMod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943598" y="4504268"/>
              <a:ext cx="2692400" cy="1083735"/>
            </a:xfrm>
            <a:prstGeom prst="line">
              <a:avLst/>
            </a:prstGeom>
            <a:grpFill/>
            <a:ln w="38100" cap="flat" cmpd="sng" algn="ctr">
              <a:solidFill>
                <a:srgbClr val="FF66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 bwMode="auto">
          <a:xfrm>
            <a:off x="5533296" y="4100472"/>
            <a:ext cx="1631462" cy="1445847"/>
          </a:xfrm>
          <a:prstGeom prst="ellipse">
            <a:avLst/>
          </a:prstGeom>
          <a:noFill/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7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Squeezing </a:t>
            </a:r>
            <a:r>
              <a:rPr lang="en-US" dirty="0" smtClean="0"/>
              <a:t>Injection in H1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71106" y="1560085"/>
            <a:ext cx="29873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>
              <a:buFont typeface="Wingdings" charset="2"/>
              <a:buChar char="²"/>
            </a:pPr>
            <a:r>
              <a:rPr lang="en-US" sz="2000" dirty="0" smtClean="0">
                <a:solidFill>
                  <a:srgbClr val="000000"/>
                </a:solidFill>
              </a:rPr>
              <a:t> About 20% losses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in the output path               (OMC, Faraday)</a:t>
            </a: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>
              <a:buFont typeface="Wingdings" charset="2"/>
              <a:buChar char="²"/>
            </a:pPr>
            <a:r>
              <a:rPr lang="en-US" sz="2000" dirty="0" smtClean="0">
                <a:solidFill>
                  <a:srgbClr val="000000"/>
                </a:solidFill>
              </a:rPr>
              <a:t> About 10% losses in the </a:t>
            </a:r>
            <a:r>
              <a:rPr lang="en-US" sz="2000" dirty="0" err="1" smtClean="0">
                <a:solidFill>
                  <a:srgbClr val="000000"/>
                </a:solidFill>
              </a:rPr>
              <a:t>sqz</a:t>
            </a:r>
            <a:r>
              <a:rPr lang="en-US" sz="2000" dirty="0" smtClean="0">
                <a:solidFill>
                  <a:srgbClr val="000000"/>
                </a:solidFill>
              </a:rPr>
              <a:t> injection path</a:t>
            </a: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9" name="Picture 8" descr="SqzVSLos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2208" b="13169"/>
              <a:stretch>
                <a:fillRect/>
              </a:stretch>
            </p:blipFill>
          </mc:Choice>
          <mc:Fallback>
            <p:blipFill>
              <a:blip r:embed="rId3"/>
              <a:srcRect t="12208" b="13169"/>
              <a:stretch>
                <a:fillRect/>
              </a:stretch>
            </p:blipFill>
          </mc:Fallback>
        </mc:AlternateContent>
        <p:spPr>
          <a:xfrm>
            <a:off x="3692740" y="1523480"/>
            <a:ext cx="5299364" cy="5117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773" y="4323832"/>
            <a:ext cx="3129214" cy="1200328"/>
          </a:xfrm>
          <a:prstGeom prst="rect">
            <a:avLst/>
          </a:prstGeom>
          <a:solidFill>
            <a:srgbClr val="F48307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 dB of </a:t>
            </a:r>
            <a:r>
              <a:rPr lang="en-US" sz="2400" dirty="0" err="1" smtClean="0"/>
              <a:t>Sqz</a:t>
            </a:r>
            <a:r>
              <a:rPr lang="en-US" sz="2400" dirty="0" smtClean="0"/>
              <a:t> observed with 6 dB of </a:t>
            </a:r>
            <a:r>
              <a:rPr lang="en-US" sz="2400" dirty="0" err="1" smtClean="0"/>
              <a:t>Sqz</a:t>
            </a:r>
            <a:r>
              <a:rPr lang="en-US" sz="2400" dirty="0" smtClean="0"/>
              <a:t> produced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787282" y="4046003"/>
            <a:ext cx="1443280" cy="9626"/>
          </a:xfrm>
          <a:prstGeom prst="straightConnector1">
            <a:avLst/>
          </a:prstGeom>
          <a:ln w="57150" cap="flat" cmpd="sng" algn="ctr">
            <a:solidFill>
              <a:srgbClr val="FF66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AM4_layout_squeezer.pdf"/>
          <p:cNvPicPr>
            <a:picLocks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rcRect l="26143" t="31828" r="5294" b="2053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rcRect l="26143" t="31828" r="5294" b="20538"/>
              <a:stretch>
                <a:fillRect/>
              </a:stretch>
            </p:blipFill>
          </mc:Fallback>
        </mc:AlternateContent>
        <p:spPr>
          <a:xfrm rot="10800000">
            <a:off x="2852096" y="2087177"/>
            <a:ext cx="3701104" cy="388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alpha val="75000"/>
              </a:schemeClr>
            </a:glow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984654" y="3086849"/>
            <a:ext cx="1008478" cy="5322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82307" y="5327597"/>
            <a:ext cx="8326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HAM 4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897650" y="2465828"/>
            <a:ext cx="1484706" cy="1588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78697" y="5528828"/>
            <a:ext cx="3303659" cy="1228872"/>
          </a:xfrm>
          <a:prstGeom prst="rect">
            <a:avLst/>
          </a:prstGeom>
          <a:solidFill>
            <a:srgbClr val="FF925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Squeezing Table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3422587" y="4921053"/>
            <a:ext cx="2616326" cy="1588"/>
          </a:xfrm>
          <a:prstGeom prst="line">
            <a:avLst/>
          </a:prstGeom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33132" y="3612890"/>
            <a:ext cx="895631" cy="205448"/>
          </a:xfrm>
          <a:prstGeom prst="line">
            <a:avLst/>
          </a:prstGeom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5079374" y="3250271"/>
            <a:ext cx="1041254" cy="57528"/>
          </a:xfrm>
          <a:prstGeom prst="line">
            <a:avLst/>
          </a:prstGeom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571237" y="2711325"/>
            <a:ext cx="365672" cy="169784"/>
          </a:xfrm>
          <a:prstGeom prst="line">
            <a:avLst/>
          </a:prstGeom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5730523" y="3087495"/>
            <a:ext cx="470301" cy="57528"/>
          </a:xfrm>
          <a:prstGeom prst="line">
            <a:avLst/>
          </a:prstGeom>
          <a:ln w="25400" cap="flat" cmpd="sng" algn="ctr">
            <a:solidFill>
              <a:srgbClr val="8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61378" y="3351410"/>
            <a:ext cx="4433060" cy="1588"/>
          </a:xfrm>
          <a:prstGeom prst="line">
            <a:avLst/>
          </a:prstGeom>
          <a:ln w="25400" cap="flat" cmpd="sng" algn="ctr">
            <a:solidFill>
              <a:srgbClr val="FF6600"/>
            </a:solidFill>
            <a:prstDash val="dash"/>
            <a:round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8051" y="2758404"/>
            <a:ext cx="1104178" cy="12896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IFO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104900" y="3349822"/>
            <a:ext cx="2921824" cy="3176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5523678" y="2879061"/>
            <a:ext cx="883993" cy="57529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326482" y="4928935"/>
            <a:ext cx="796417" cy="599893"/>
          </a:xfrm>
          <a:prstGeom prst="ellipse">
            <a:avLst/>
          </a:prstGeom>
          <a:solidFill>
            <a:srgbClr val="FFFFFF">
              <a:alpha val="34000"/>
            </a:srgbClr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310223" y="3778138"/>
            <a:ext cx="796417" cy="599893"/>
          </a:xfrm>
          <a:prstGeom prst="ellipse">
            <a:avLst/>
          </a:prstGeom>
          <a:noFill/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63943" y="2711325"/>
            <a:ext cx="796417" cy="599893"/>
          </a:xfrm>
          <a:prstGeom prst="ellipse">
            <a:avLst/>
          </a:prstGeom>
          <a:solidFill>
            <a:srgbClr val="FFFFFF">
              <a:alpha val="34000"/>
            </a:srgbClr>
          </a:solidFill>
          <a:ln w="2857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16" descr="ham6lay2"/>
          <p:cNvPicPr>
            <a:picLocks noChangeAspect="1" noChangeArrowheads="1"/>
          </p:cNvPicPr>
          <p:nvPr/>
        </p:nvPicPr>
        <p:blipFill>
          <a:blip r:embed="rId4"/>
          <a:srcRect t="27640" b="7572"/>
          <a:stretch>
            <a:fillRect/>
          </a:stretch>
        </p:blipFill>
        <p:spPr bwMode="auto">
          <a:xfrm rot="16200000">
            <a:off x="6825335" y="1416062"/>
            <a:ext cx="2333301" cy="2167279"/>
          </a:xfrm>
          <a:prstGeom prst="rect">
            <a:avLst/>
          </a:prstGeom>
          <a:noFill/>
        </p:spPr>
      </p:pic>
      <p:sp>
        <p:nvSpPr>
          <p:cNvPr id="46" name="Right Arrow 45"/>
          <p:cNvSpPr/>
          <p:nvPr/>
        </p:nvSpPr>
        <p:spPr>
          <a:xfrm flipH="1">
            <a:off x="1538734" y="3080592"/>
            <a:ext cx="424396" cy="532298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7200" y="3108373"/>
            <a:ext cx="796417" cy="599893"/>
          </a:xfrm>
          <a:prstGeom prst="ellipse">
            <a:avLst/>
          </a:prstGeom>
          <a:solidFill>
            <a:srgbClr val="FFFFFF">
              <a:alpha val="34000"/>
            </a:srgbClr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382356" y="1487284"/>
            <a:ext cx="1304444" cy="751184"/>
          </a:xfrm>
          <a:prstGeom prst="ellipse">
            <a:avLst/>
          </a:prstGeom>
          <a:solidFill>
            <a:srgbClr val="FFFFFF">
              <a:alpha val="34000"/>
            </a:srgbClr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28051" y="1417638"/>
            <a:ext cx="2146097" cy="646331"/>
          </a:xfrm>
          <a:prstGeom prst="rect">
            <a:avLst/>
          </a:prstGeom>
          <a:solidFill>
            <a:srgbClr val="FF0000"/>
          </a:solidFill>
          <a:effectLst>
            <a:glow rad="101600">
              <a:schemeClr val="accent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~20% losses in the IFO output path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8051" y="4882497"/>
            <a:ext cx="2146097" cy="646331"/>
          </a:xfrm>
          <a:prstGeom prst="rect">
            <a:avLst/>
          </a:prstGeom>
          <a:solidFill>
            <a:srgbClr val="FF6600"/>
          </a:solidFill>
          <a:effectLst>
            <a:glow rad="101600">
              <a:schemeClr val="accent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~10% losses in the </a:t>
            </a:r>
            <a:r>
              <a:rPr lang="en-US" dirty="0" err="1" smtClean="0"/>
              <a:t>sqz</a:t>
            </a:r>
            <a:r>
              <a:rPr lang="en-US" dirty="0" smtClean="0"/>
              <a:t> injection path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8051" y="6075144"/>
            <a:ext cx="2346716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glow rad="101600">
              <a:schemeClr val="accent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 30% TOTAL LOSSES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OMC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801" y="4463576"/>
            <a:ext cx="3026198" cy="1982184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Speculations on the</a:t>
            </a:r>
            <a:br>
              <a:rPr lang="en-US" dirty="0" smtClean="0"/>
            </a:br>
            <a:r>
              <a:rPr lang="en-US" dirty="0" smtClean="0"/>
              <a:t>Advanced Squeezer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B3ED-6B3A-1F42-AD62-A92867C7F13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873" y="1684215"/>
            <a:ext cx="8828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charset="2"/>
              <a:buChar char="²"/>
            </a:pPr>
            <a:r>
              <a:rPr lang="en-US" sz="2000" dirty="0" smtClean="0">
                <a:solidFill>
                  <a:srgbClr val="000000"/>
                </a:solidFill>
              </a:rPr>
              <a:t> Two directions:</a:t>
            </a:r>
          </a:p>
          <a:p>
            <a:pPr lvl="1" algn="l">
              <a:buFont typeface="Wingdings" charset="2"/>
              <a:buChar char="²"/>
            </a:pPr>
            <a:r>
              <a:rPr lang="en-US" sz="2000" dirty="0" smtClean="0">
                <a:solidFill>
                  <a:srgbClr val="000000"/>
                </a:solidFill>
              </a:rPr>
              <a:t> Reduce the light back to the squeezer </a:t>
            </a:r>
          </a:p>
          <a:p>
            <a:pPr lvl="1" algn="l"/>
            <a:r>
              <a:rPr lang="en-US" sz="2000" dirty="0" smtClean="0">
                <a:solidFill>
                  <a:srgbClr val="000000"/>
                </a:solidFill>
              </a:rPr>
              <a:t>     (more Faradays, but Faraday=losses)</a:t>
            </a:r>
          </a:p>
          <a:p>
            <a:pPr lvl="1" algn="l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799" y="2643257"/>
            <a:ext cx="6671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Font typeface="Wingdings" charset="2"/>
              <a:buChar char="²"/>
            </a:pPr>
            <a:r>
              <a:rPr lang="en-US" sz="2000" dirty="0" smtClean="0">
                <a:solidFill>
                  <a:srgbClr val="000000"/>
                </a:solidFill>
              </a:rPr>
              <a:t> Reduce the motion of the scattering surface (OPO)</a:t>
            </a:r>
          </a:p>
        </p:txBody>
      </p:sp>
      <p:pic>
        <p:nvPicPr>
          <p:cNvPr id="32" name="Content Placeholder 5" descr="PA190036.JPG"/>
          <p:cNvPicPr>
            <a:picLocks noChangeAspect="1"/>
          </p:cNvPicPr>
          <p:nvPr/>
        </p:nvPicPr>
        <p:blipFill>
          <a:blip r:embed="rId4" cstate="print"/>
          <a:srcRect l="4518" t="22226" r="1587" b="16320"/>
          <a:stretch>
            <a:fillRect/>
          </a:stretch>
        </p:blipFill>
        <p:spPr bwMode="auto">
          <a:xfrm>
            <a:off x="1438682" y="3323551"/>
            <a:ext cx="2701519" cy="107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alpha val="75000"/>
              </a:schemeClr>
            </a:glow>
          </a:effectLst>
        </p:spPr>
      </p:pic>
      <p:grpSp>
        <p:nvGrpSpPr>
          <p:cNvPr id="3" name="Group 49"/>
          <p:cNvGrpSpPr/>
          <p:nvPr/>
        </p:nvGrpSpPr>
        <p:grpSpPr>
          <a:xfrm>
            <a:off x="5046134" y="3073399"/>
            <a:ext cx="3767667" cy="3564467"/>
            <a:chOff x="4436533" y="3164582"/>
            <a:chExt cx="3911601" cy="381195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rcRect l="12137" r="12435"/>
            <a:stretch>
              <a:fillRect/>
            </a:stretch>
          </p:blipFill>
          <p:spPr>
            <a:xfrm>
              <a:off x="4586980" y="3164582"/>
              <a:ext cx="3761154" cy="3811953"/>
            </a:xfrm>
            <a:prstGeom prst="rect">
              <a:avLst/>
            </a:prstGeom>
            <a:effectLst>
              <a:glow rad="63500">
                <a:schemeClr val="accent2">
                  <a:alpha val="75000"/>
                </a:schemeClr>
              </a:glo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5319671" y="6566226"/>
              <a:ext cx="2784230" cy="394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Advanced  LIGO HAM5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710441" y="3967611"/>
              <a:ext cx="820615" cy="615461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 rot="21312060">
              <a:off x="6419687" y="4413087"/>
              <a:ext cx="668215" cy="482601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 rot="21312060">
              <a:off x="6557661" y="5168844"/>
              <a:ext cx="479425" cy="835377"/>
            </a:xfrm>
            <a:prstGeom prst="rect">
              <a:avLst/>
            </a:prstGeom>
            <a:solidFill>
              <a:srgbClr val="FFC74A">
                <a:alpha val="5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" name="Group 47"/>
            <p:cNvGrpSpPr/>
            <p:nvPr/>
          </p:nvGrpSpPr>
          <p:grpSpPr>
            <a:xfrm>
              <a:off x="5436511" y="4592346"/>
              <a:ext cx="859692" cy="479425"/>
              <a:chOff x="5436511" y="4592346"/>
              <a:chExt cx="859692" cy="479425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/>
              <a:srcRect l="51595" t="54229" r="39589" b="23219"/>
              <a:stretch>
                <a:fillRect/>
              </a:stretch>
            </p:blipFill>
            <p:spPr>
              <a:xfrm rot="16264545">
                <a:off x="5646549" y="4401955"/>
                <a:ext cx="439615" cy="859692"/>
              </a:xfrm>
              <a:prstGeom prst="rect">
                <a:avLst/>
              </a:prstGeom>
            </p:spPr>
          </p:pic>
          <p:sp>
            <p:nvSpPr>
              <p:cNvPr id="40" name="Rectangle 39"/>
              <p:cNvSpPr/>
              <p:nvPr/>
            </p:nvSpPr>
            <p:spPr bwMode="auto">
              <a:xfrm rot="16195220">
                <a:off x="5629725" y="4414370"/>
                <a:ext cx="479425" cy="835377"/>
              </a:xfrm>
              <a:prstGeom prst="rect">
                <a:avLst/>
              </a:prstGeom>
              <a:solidFill>
                <a:srgbClr val="A6F5B4">
                  <a:alpha val="51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Group 48"/>
            <p:cNvGrpSpPr/>
            <p:nvPr/>
          </p:nvGrpSpPr>
          <p:grpSpPr>
            <a:xfrm>
              <a:off x="5778023" y="5167758"/>
              <a:ext cx="479425" cy="868012"/>
              <a:chOff x="5778023" y="5167758"/>
              <a:chExt cx="479425" cy="868012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/>
              <a:srcRect l="51595" t="54229" r="39589" b="23219"/>
              <a:stretch>
                <a:fillRect/>
              </a:stretch>
            </p:blipFill>
            <p:spPr>
              <a:xfrm rot="19816800">
                <a:off x="5809049" y="5176078"/>
                <a:ext cx="439615" cy="859692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 bwMode="auto">
              <a:xfrm rot="19729949">
                <a:off x="5778023" y="5167758"/>
                <a:ext cx="479425" cy="835377"/>
              </a:xfrm>
              <a:prstGeom prst="rect">
                <a:avLst/>
              </a:prstGeom>
              <a:solidFill>
                <a:srgbClr val="FFC74A">
                  <a:alpha val="51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7084483" y="5643034"/>
              <a:ext cx="914400" cy="49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Output Faraday</a:t>
              </a:r>
              <a:endParaRPr lang="en-US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47683" y="5757334"/>
              <a:ext cx="914400" cy="493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Sqz</a:t>
              </a:r>
              <a:r>
                <a:rPr lang="en-US" sz="1200" dirty="0" smtClean="0"/>
                <a:t> Faraday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36533" y="5084234"/>
              <a:ext cx="914400" cy="296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OPO</a:t>
              </a:r>
              <a:endParaRPr lang="en-US" sz="1200" dirty="0"/>
            </a:p>
          </p:txBody>
        </p:sp>
      </p:grpSp>
      <p:sp>
        <p:nvSpPr>
          <p:cNvPr id="51" name="Rounded Rectangle 50"/>
          <p:cNvSpPr/>
          <p:nvPr/>
        </p:nvSpPr>
        <p:spPr bwMode="auto">
          <a:xfrm>
            <a:off x="5943601" y="1600222"/>
            <a:ext cx="2963333" cy="7958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036734" y="1598083"/>
          <a:ext cx="2817813" cy="804863"/>
        </p:xfrm>
        <a:graphic>
          <a:graphicData uri="http://schemas.openxmlformats.org/presentationml/2006/ole">
            <p:oleObj spid="_x0000_s62466" name="Equation" r:id="rId6" imgW="889000" imgH="254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Btw, Squeezing What?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squeezing_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99" y="1786137"/>
            <a:ext cx="3530600" cy="3036317"/>
          </a:xfrm>
          <a:prstGeom prst="rect">
            <a:avLst/>
          </a:prstGeom>
          <a:effectLst>
            <a:glow rad="63500">
              <a:schemeClr val="accent6">
                <a:alpha val="75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702733" y="4986867"/>
            <a:ext cx="7984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Nothing, really…</a:t>
            </a:r>
          </a:p>
          <a:p>
            <a:pPr algn="ctr"/>
            <a:r>
              <a:rPr lang="en-US" sz="3600" dirty="0" smtClean="0"/>
              <a:t>….but it takes a lot of work anyway!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</a:t>
            </a:r>
            <a:r>
              <a:rPr lang="en-US" dirty="0" smtClean="0"/>
              <a:t>Noise and</a:t>
            </a:r>
            <a:r>
              <a:rPr lang="en-US" dirty="0" smtClean="0"/>
              <a:t> Vacuum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389158" y="1490370"/>
            <a:ext cx="3403909" cy="3268145"/>
            <a:chOff x="389158" y="1303866"/>
            <a:chExt cx="3403909" cy="3268145"/>
          </a:xfrm>
        </p:grpSpPr>
        <p:grpSp>
          <p:nvGrpSpPr>
            <p:cNvPr id="3" name="Group 41"/>
            <p:cNvGrpSpPr/>
            <p:nvPr/>
          </p:nvGrpSpPr>
          <p:grpSpPr>
            <a:xfrm>
              <a:off x="389158" y="1303866"/>
              <a:ext cx="3403909" cy="3268145"/>
              <a:chOff x="389158" y="1303866"/>
              <a:chExt cx="3403909" cy="3268145"/>
            </a:xfrm>
          </p:grpSpPr>
          <p:grpSp>
            <p:nvGrpSpPr>
              <p:cNvPr id="4" name="Group 95"/>
              <p:cNvGrpSpPr/>
              <p:nvPr/>
            </p:nvGrpSpPr>
            <p:grpSpPr>
              <a:xfrm>
                <a:off x="389158" y="1303866"/>
                <a:ext cx="3403909" cy="3268145"/>
                <a:chOff x="389158" y="1303866"/>
                <a:chExt cx="3403909" cy="3268145"/>
              </a:xfrm>
            </p:grpSpPr>
            <p:sp>
              <p:nvSpPr>
                <p:cNvPr id="45" name="Chord 44"/>
                <p:cNvSpPr/>
                <p:nvPr/>
              </p:nvSpPr>
              <p:spPr>
                <a:xfrm rot="17473198">
                  <a:off x="1761066" y="4064011"/>
                  <a:ext cx="499534" cy="516466"/>
                </a:xfrm>
                <a:prstGeom prst="chord">
                  <a:avLst/>
                </a:prstGeom>
                <a:solidFill>
                  <a:srgbClr val="FFFF00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 rot="10800000">
                  <a:off x="2011209" y="2826618"/>
                  <a:ext cx="1616469" cy="1"/>
                </a:xfrm>
                <a:prstGeom prst="line">
                  <a:avLst/>
                </a:prstGeom>
                <a:ln>
                  <a:solidFill>
                    <a:srgbClr val="675DD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68" idx="2"/>
                  <a:endCxn id="45" idx="2"/>
                </p:cNvCxnSpPr>
                <p:nvPr/>
              </p:nvCxnSpPr>
              <p:spPr>
                <a:xfrm rot="16200000" flipH="1">
                  <a:off x="651428" y="2869110"/>
                  <a:ext cx="2701532" cy="8892"/>
                </a:xfrm>
                <a:prstGeom prst="line">
                  <a:avLst/>
                </a:prstGeom>
                <a:ln>
                  <a:solidFill>
                    <a:srgbClr val="675DD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 rot="16200000" flipH="1" flipV="1">
                  <a:off x="1957905" y="2230109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89158" y="2650881"/>
                  <a:ext cx="695506" cy="30206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 rot="13391863">
                  <a:off x="2008305" y="2423535"/>
                  <a:ext cx="186520" cy="9639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0000">
                      <a:srgbClr val="FFFFFF"/>
                    </a:gs>
                    <a:gs pos="88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10800000">
                  <a:off x="3606547" y="2452351"/>
                  <a:ext cx="186520" cy="79596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0000">
                      <a:srgbClr val="FFFFFF"/>
                    </a:gs>
                    <a:gs pos="88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 rot="5400000">
                  <a:off x="1909214" y="1046718"/>
                  <a:ext cx="206089" cy="72038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0000">
                      <a:srgbClr val="FFFFFF"/>
                    </a:gs>
                    <a:gs pos="88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116765" y="2761127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262246" y="2761127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547827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828020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402342" y="2761123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280621" y="2773033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453045" y="2773033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679352" y="2773034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943380" y="2773034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2566198" y="27730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3121191" y="2773034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 rot="16200000" flipH="1" flipV="1">
                  <a:off x="1957909" y="2605182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 rot="16200000" flipH="1" flipV="1">
                  <a:off x="1957911" y="2408718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 rot="16200000" flipH="1" flipV="1">
                  <a:off x="1952526" y="1968157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rot="16200000" flipH="1" flipV="1">
                  <a:off x="1947143" y="1747878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 rot="16200000" flipH="1" flipV="1">
                  <a:off x="1947143" y="1527595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3309779" y="2778987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3509143" y="277898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1687926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962726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427077" y="2671825"/>
                  <a:ext cx="63125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LASER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 flipV="1">
                  <a:off x="1947333" y="3201003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 flipV="1">
                  <a:off x="1955800" y="3378803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 flipV="1">
                  <a:off x="1947333" y="3675137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 flipV="1">
                  <a:off x="1955800" y="3819071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 flipV="1">
                <a:off x="1955794" y="4047690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115"/>
            <p:cNvGrpSpPr/>
            <p:nvPr/>
          </p:nvGrpSpPr>
          <p:grpSpPr>
            <a:xfrm>
              <a:off x="765397" y="3197171"/>
              <a:ext cx="702735" cy="770471"/>
              <a:chOff x="1100667" y="4868332"/>
              <a:chExt cx="1447804" cy="1566338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024466" y="5630333"/>
                <a:ext cx="1566338" cy="42336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0800000" flipV="1">
                <a:off x="1100667" y="5672665"/>
                <a:ext cx="1447804" cy="8467"/>
              </a:xfrm>
              <a:prstGeom prst="line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/>
              <p:cNvSpPr/>
              <p:nvPr/>
            </p:nvSpPr>
            <p:spPr>
              <a:xfrm>
                <a:off x="1413931" y="5266267"/>
                <a:ext cx="787400" cy="855133"/>
              </a:xfrm>
              <a:prstGeom prst="ellipse">
                <a:avLst/>
              </a:prstGeom>
              <a:gradFill flip="none" rotWithShape="1">
                <a:gsLst>
                  <a:gs pos="0">
                    <a:srgbClr val="675DD2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Bent-Up Arrow 123"/>
            <p:cNvSpPr/>
            <p:nvPr/>
          </p:nvSpPr>
          <p:spPr>
            <a:xfrm>
              <a:off x="1595131" y="3442706"/>
              <a:ext cx="287867" cy="245534"/>
            </a:xfrm>
            <a:prstGeom prst="bentUpArrow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0" name="Rounded Rectangle 159"/>
          <p:cNvSpPr/>
          <p:nvPr/>
        </p:nvSpPr>
        <p:spPr>
          <a:xfrm>
            <a:off x="827386" y="4927603"/>
            <a:ext cx="2556934" cy="17949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/>
          <p:nvPr/>
        </p:nvCxnSpPr>
        <p:spPr>
          <a:xfrm rot="16200000" flipH="1">
            <a:off x="832891" y="5881528"/>
            <a:ext cx="1706573" cy="45853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10800000">
            <a:off x="1262045" y="6424754"/>
            <a:ext cx="1501666" cy="10411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1008287" y="4903542"/>
            <a:ext cx="1031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Phase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99265" y="6012675"/>
            <a:ext cx="1329723" cy="31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IFO Signal</a:t>
            </a:r>
            <a:endParaRPr lang="en-US" sz="1400" dirty="0"/>
          </a:p>
        </p:txBody>
      </p:sp>
      <p:sp>
        <p:nvSpPr>
          <p:cNvPr id="113" name="Oval 112"/>
          <p:cNvSpPr/>
          <p:nvPr/>
        </p:nvSpPr>
        <p:spPr>
          <a:xfrm>
            <a:off x="1426761" y="5445016"/>
            <a:ext cx="492914" cy="468261"/>
          </a:xfrm>
          <a:prstGeom prst="ellipse">
            <a:avLst/>
          </a:prstGeom>
          <a:gradFill flip="none" rotWithShape="1">
            <a:gsLst>
              <a:gs pos="0">
                <a:srgbClr val="675DD2">
                  <a:alpha val="47000"/>
                </a:srgbClr>
              </a:gs>
              <a:gs pos="100000">
                <a:srgbClr val="FFFFFF">
                  <a:alpha val="47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Arrow Connector 164"/>
          <p:cNvCxnSpPr/>
          <p:nvPr/>
        </p:nvCxnSpPr>
        <p:spPr>
          <a:xfrm rot="16200000" flipV="1">
            <a:off x="1285552" y="6002255"/>
            <a:ext cx="801256" cy="229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2379432" y="6396176"/>
            <a:ext cx="132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95959"/>
                </a:solidFill>
              </a:rPr>
              <a:t>Amplitude</a:t>
            </a:r>
            <a:endParaRPr lang="en-US" sz="1400" dirty="0">
              <a:solidFill>
                <a:srgbClr val="595959"/>
              </a:solidFill>
            </a:endParaRPr>
          </a:p>
        </p:txBody>
      </p:sp>
      <p:pic>
        <p:nvPicPr>
          <p:cNvPr id="69" name="Picture 68" descr="squeezing_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" name="Right Arrow 70"/>
          <p:cNvSpPr/>
          <p:nvPr/>
        </p:nvSpPr>
        <p:spPr>
          <a:xfrm>
            <a:off x="3246659" y="3234265"/>
            <a:ext cx="296352" cy="211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 rot="16200000">
            <a:off x="1572411" y="1831092"/>
            <a:ext cx="296352" cy="21190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214287" y="1903452"/>
            <a:ext cx="4677825" cy="2893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" indent="182880"/>
            <a:endParaRPr lang="en-US" sz="1000" dirty="0" smtClean="0"/>
          </a:p>
          <a:p>
            <a:pPr marL="91440" indent="91440">
              <a:buFont typeface="Wingdings" charset="2"/>
              <a:buChar char="²"/>
            </a:pPr>
            <a:r>
              <a:rPr lang="en-US" dirty="0" smtClean="0"/>
              <a:t>  Quantum noise	 </a:t>
            </a:r>
            <a:r>
              <a:rPr lang="en-US" dirty="0" smtClean="0"/>
              <a:t>i</a:t>
            </a:r>
            <a:r>
              <a:rPr lang="en-US" dirty="0" smtClean="0"/>
              <a:t>s produced by vacuum</a:t>
            </a:r>
            <a:r>
              <a:rPr lang="en-US" dirty="0" smtClean="0"/>
              <a:t> 	</a:t>
            </a:r>
            <a:r>
              <a:rPr lang="en-US" dirty="0" smtClean="0"/>
              <a:t>fluctuations entering the open ports </a:t>
            </a:r>
          </a:p>
          <a:p>
            <a:pPr marL="91440" indent="182880"/>
            <a:endParaRPr lang="en-US" sz="1000" dirty="0" smtClean="0"/>
          </a:p>
          <a:p>
            <a:pPr marL="91440" indent="182880">
              <a:buFont typeface="Wingdings" charset="2"/>
              <a:buChar char="²"/>
            </a:pPr>
            <a:r>
              <a:rPr lang="en-US" dirty="0" smtClean="0"/>
              <a:t> 	Vacuum fluctuations have equal 	uncertainty in phase and amplitude:</a:t>
            </a:r>
          </a:p>
          <a:p>
            <a:pPr marL="91440" indent="182880"/>
            <a:endParaRPr lang="en-US" dirty="0" smtClean="0"/>
          </a:p>
          <a:p>
            <a:pPr marL="548640" lvl="1" indent="182880">
              <a:buFont typeface="Wingdings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Phase: </a:t>
            </a:r>
            <a:r>
              <a:rPr lang="en-US" dirty="0" smtClean="0">
                <a:solidFill>
                  <a:srgbClr val="FF0000"/>
                </a:solidFill>
              </a:rPr>
              <a:t>Shot-Noise</a:t>
            </a:r>
          </a:p>
          <a:p>
            <a:pPr marL="91440" indent="182880"/>
            <a:r>
              <a:rPr lang="en-US" dirty="0" smtClean="0">
                <a:solidFill>
                  <a:srgbClr val="FF0000"/>
                </a:solidFill>
              </a:rPr>
              <a:t>          </a:t>
            </a:r>
            <a:r>
              <a:rPr lang="en-US" dirty="0" smtClean="0"/>
              <a:t>(photon counting noise)</a:t>
            </a:r>
          </a:p>
          <a:p>
            <a:pPr marL="548640" lvl="1" indent="182880">
              <a:buFont typeface="Wingdings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Amplitude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Radiation Pressure Noise</a:t>
            </a:r>
            <a:endParaRPr lang="en-US" dirty="0" smtClean="0"/>
          </a:p>
          <a:p>
            <a:pPr marL="548640" lvl="1" indent="182880"/>
            <a:r>
              <a:rPr lang="en-US" dirty="0" smtClean="0"/>
              <a:t> (back-action)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Vacuum</a:t>
            </a:r>
            <a:r>
              <a:rPr lang="en-US" dirty="0" smtClean="0"/>
              <a:t> Getting </a:t>
            </a:r>
            <a:r>
              <a:rPr lang="en-US" dirty="0" smtClean="0"/>
              <a:t>S</a:t>
            </a:r>
            <a:r>
              <a:rPr lang="en-US" dirty="0" smtClean="0"/>
              <a:t>queezed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93C2-37B5-A646-BD65-F60309F79C8E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41"/>
          <p:cNvGrpSpPr/>
          <p:nvPr/>
        </p:nvGrpSpPr>
        <p:grpSpPr>
          <a:xfrm>
            <a:off x="389158" y="1481673"/>
            <a:ext cx="3403909" cy="3268145"/>
            <a:chOff x="389158" y="1303866"/>
            <a:chExt cx="3403909" cy="3268145"/>
          </a:xfrm>
        </p:grpSpPr>
        <p:grpSp>
          <p:nvGrpSpPr>
            <p:cNvPr id="5" name="Group 95"/>
            <p:cNvGrpSpPr/>
            <p:nvPr/>
          </p:nvGrpSpPr>
          <p:grpSpPr>
            <a:xfrm>
              <a:off x="389158" y="1303866"/>
              <a:ext cx="3403909" cy="3268145"/>
              <a:chOff x="389158" y="1303866"/>
              <a:chExt cx="3403909" cy="3268145"/>
            </a:xfrm>
          </p:grpSpPr>
          <p:sp>
            <p:nvSpPr>
              <p:cNvPr id="45" name="Chord 44"/>
              <p:cNvSpPr/>
              <p:nvPr/>
            </p:nvSpPr>
            <p:spPr>
              <a:xfrm rot="17473198">
                <a:off x="1761066" y="4064011"/>
                <a:ext cx="499534" cy="516466"/>
              </a:xfrm>
              <a:prstGeom prst="chord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10800000">
                <a:off x="2011209" y="2826618"/>
                <a:ext cx="1616469" cy="1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68" idx="2"/>
                <a:endCxn id="45" idx="2"/>
              </p:cNvCxnSpPr>
              <p:nvPr/>
            </p:nvCxnSpPr>
            <p:spPr>
              <a:xfrm rot="16200000" flipH="1">
                <a:off x="651428" y="2869110"/>
                <a:ext cx="2701532" cy="8892"/>
              </a:xfrm>
              <a:prstGeom prst="line">
                <a:avLst/>
              </a:prstGeom>
              <a:ln>
                <a:solidFill>
                  <a:srgbClr val="FF66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 rot="16200000" flipH="1" flipV="1">
                <a:off x="1957905" y="2187774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9158" y="2650881"/>
                <a:ext cx="695506" cy="30206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3391863">
                <a:off x="2008305" y="2423535"/>
                <a:ext cx="186520" cy="96396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0800000">
                <a:off x="3606547" y="2452351"/>
                <a:ext cx="186520" cy="79596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5400000">
                <a:off x="1909214" y="1046718"/>
                <a:ext cx="206089" cy="72038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20000">
                    <a:srgbClr val="FFFFFF"/>
                  </a:gs>
                  <a:gs pos="88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116765" y="276112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62246" y="276112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547827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828020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402342" y="276112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80621" y="277303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453045" y="2773033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64022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943380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608533" y="27730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121191" y="2773034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16200000" flipH="1" flipV="1">
                <a:off x="1957909" y="2588248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16200000" flipH="1" flipV="1">
                <a:off x="1957911" y="2391784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rot="16200000" flipH="1" flipV="1">
                <a:off x="1952526" y="1968157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 rot="16200000" flipH="1" flipV="1">
                <a:off x="1947143" y="1747878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16200000" flipH="1" flipV="1">
                <a:off x="1947143" y="1527595"/>
                <a:ext cx="101210" cy="916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309779" y="2778987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509143" y="277898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687926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62726" y="2761128"/>
                <a:ext cx="91600" cy="10121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27077" y="2671825"/>
                <a:ext cx="631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LASER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 flipV="1">
                <a:off x="1947333" y="3201003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Oval 94"/>
              <p:cNvSpPr/>
              <p:nvPr/>
            </p:nvSpPr>
            <p:spPr>
              <a:xfrm flipV="1">
                <a:off x="1955800" y="3404204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 flipV="1">
                <a:off x="1947333" y="3607401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 flipV="1">
                <a:off x="1955800" y="3819071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Oval 43"/>
            <p:cNvSpPr/>
            <p:nvPr/>
          </p:nvSpPr>
          <p:spPr>
            <a:xfrm flipV="1">
              <a:off x="1955794" y="4005355"/>
              <a:ext cx="106993" cy="10099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665133" y="3395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0" name="Bent-Up Arrow 69"/>
          <p:cNvSpPr/>
          <p:nvPr/>
        </p:nvSpPr>
        <p:spPr>
          <a:xfrm>
            <a:off x="1609785" y="3631504"/>
            <a:ext cx="287867" cy="245534"/>
          </a:xfrm>
          <a:prstGeom prst="bentUpArrow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48504" y="4122022"/>
            <a:ext cx="1481668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Squeezed Field</a:t>
            </a:r>
            <a:endParaRPr lang="en-US" sz="1400" dirty="0"/>
          </a:p>
        </p:txBody>
      </p:sp>
      <p:grpSp>
        <p:nvGrpSpPr>
          <p:cNvPr id="6" name="Group 84"/>
          <p:cNvGrpSpPr/>
          <p:nvPr/>
        </p:nvGrpSpPr>
        <p:grpSpPr>
          <a:xfrm>
            <a:off x="429794" y="3179140"/>
            <a:ext cx="1176867" cy="897468"/>
            <a:chOff x="1100667" y="5131215"/>
            <a:chExt cx="1447804" cy="1161062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H="1">
              <a:off x="1223206" y="5696122"/>
              <a:ext cx="1161062" cy="31248"/>
            </a:xfrm>
            <a:prstGeom prst="line">
              <a:avLst/>
            </a:prstGeom>
            <a:ln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 flipV="1">
              <a:off x="1100667" y="5672665"/>
              <a:ext cx="1447804" cy="8468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1320409" y="5494244"/>
              <a:ext cx="976829" cy="361460"/>
            </a:xfrm>
            <a:prstGeom prst="ellipse">
              <a:avLst/>
            </a:prstGeom>
            <a:gradFill flip="none" rotWithShape="1">
              <a:gsLst>
                <a:gs pos="0">
                  <a:srgbClr val="675DD2">
                    <a:alpha val="47000"/>
                  </a:srgbClr>
                </a:gs>
                <a:gs pos="100000">
                  <a:srgbClr val="FFFFFF">
                    <a:alpha val="47000"/>
                  </a:srgb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90957" y="4894672"/>
            <a:ext cx="2929592" cy="1794932"/>
            <a:chOff x="1009252" y="4858128"/>
            <a:chExt cx="2929592" cy="1794932"/>
          </a:xfrm>
        </p:grpSpPr>
        <p:grpSp>
          <p:nvGrpSpPr>
            <p:cNvPr id="81" name="Group 80"/>
            <p:cNvGrpSpPr/>
            <p:nvPr/>
          </p:nvGrpSpPr>
          <p:grpSpPr>
            <a:xfrm>
              <a:off x="1009252" y="4858128"/>
              <a:ext cx="2588157" cy="1794932"/>
              <a:chOff x="5404376" y="4893734"/>
              <a:chExt cx="2588157" cy="1794932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5435599" y="4893734"/>
                <a:ext cx="2556934" cy="1794932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 rot="16200000" flipH="1">
                <a:off x="5438001" y="5812453"/>
                <a:ext cx="1706573" cy="45853"/>
              </a:xfrm>
              <a:prstGeom prst="line">
                <a:avLst/>
              </a:prstGeom>
              <a:ln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0800000">
                <a:off x="5867155" y="6355679"/>
                <a:ext cx="1501666" cy="10411"/>
              </a:xfrm>
              <a:prstGeom prst="line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/>
              <p:cNvSpPr txBox="1"/>
              <p:nvPr/>
            </p:nvSpPr>
            <p:spPr>
              <a:xfrm>
                <a:off x="5404376" y="5943600"/>
                <a:ext cx="886358" cy="311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IFO Signal</a:t>
                </a:r>
                <a:endParaRPr lang="en-US" sz="1400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5638799" y="4910666"/>
                <a:ext cx="10316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595959"/>
                    </a:solidFill>
                  </a:rPr>
                  <a:t>Phase</a:t>
                </a:r>
                <a:endParaRPr lang="en-US" sz="14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888736" y="5529030"/>
                <a:ext cx="804962" cy="226564"/>
              </a:xfrm>
              <a:prstGeom prst="ellipse">
                <a:avLst/>
              </a:prstGeom>
              <a:gradFill flip="none" rotWithShape="1">
                <a:gsLst>
                  <a:gs pos="0">
                    <a:srgbClr val="675DD2">
                      <a:alpha val="47000"/>
                    </a:srgbClr>
                  </a:gs>
                  <a:gs pos="100000">
                    <a:srgbClr val="FFFFFF">
                      <a:alpha val="47000"/>
                    </a:srgb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Arrow Connector 148"/>
              <p:cNvCxnSpPr/>
              <p:nvPr/>
            </p:nvCxnSpPr>
            <p:spPr>
              <a:xfrm rot="2871997" flipH="1" flipV="1">
                <a:off x="6000009" y="5726331"/>
                <a:ext cx="581954" cy="51043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TextBox 147"/>
            <p:cNvSpPr txBox="1"/>
            <p:nvPr/>
          </p:nvSpPr>
          <p:spPr>
            <a:xfrm>
              <a:off x="2609121" y="6293940"/>
              <a:ext cx="13297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595959"/>
                  </a:solidFill>
                </a:rPr>
                <a:t>Amplitude</a:t>
              </a:r>
              <a:endParaRPr lang="en-US" sz="1400" dirty="0">
                <a:solidFill>
                  <a:srgbClr val="595959"/>
                </a:solidFill>
              </a:endParaRPr>
            </a:p>
          </p:txBody>
        </p:sp>
      </p:grpSp>
      <p:pic>
        <p:nvPicPr>
          <p:cNvPr id="71" name="Picture 70" descr="squeezing_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" name="TextBox 72"/>
          <p:cNvSpPr txBox="1"/>
          <p:nvPr/>
        </p:nvSpPr>
        <p:spPr>
          <a:xfrm>
            <a:off x="4220606" y="1772284"/>
            <a:ext cx="4665187" cy="3570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" indent="182880"/>
            <a:endParaRPr lang="en-US" sz="1000" dirty="0" smtClean="0"/>
          </a:p>
          <a:p>
            <a:pPr marL="91440" indent="91440">
              <a:buFont typeface="Wingdings" charset="2"/>
              <a:buChar char="²"/>
            </a:pPr>
            <a:r>
              <a:rPr lang="en-US" dirty="0" smtClean="0"/>
              <a:t>   Reduce quantum noise by injecting      	</a:t>
            </a:r>
            <a:r>
              <a:rPr lang="en-US" dirty="0" smtClean="0">
                <a:solidFill>
                  <a:srgbClr val="FF0000"/>
                </a:solidFill>
              </a:rPr>
              <a:t>squeezed vacuum</a:t>
            </a:r>
            <a:r>
              <a:rPr lang="en-US" dirty="0" smtClean="0"/>
              <a:t>: less uncertainty in one 	of th</a:t>
            </a:r>
            <a:r>
              <a:rPr lang="en-US" dirty="0" smtClean="0"/>
              <a:t>e two </a:t>
            </a:r>
            <a:r>
              <a:rPr lang="en-US" dirty="0" err="1" smtClean="0"/>
              <a:t>quadratures</a:t>
            </a:r>
            <a:r>
              <a:rPr lang="en-US" dirty="0" smtClean="0"/>
              <a:t> </a:t>
            </a:r>
          </a:p>
          <a:p>
            <a:pPr marL="91440" indent="91440"/>
            <a:endParaRPr lang="en-US" dirty="0" smtClean="0"/>
          </a:p>
          <a:p>
            <a:pPr marL="91440" indent="91440">
              <a:buFont typeface="Wingdings" charset="2"/>
              <a:buChar char="²"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Heisenberg uncertainty principle</a:t>
            </a:r>
            <a:r>
              <a:rPr lang="en-US" dirty="0" smtClean="0"/>
              <a:t>: </a:t>
            </a:r>
          </a:p>
          <a:p>
            <a:pPr marL="91440" indent="91440"/>
            <a:r>
              <a:rPr lang="en-US" dirty="0" smtClean="0"/>
              <a:t>	if the noise gets smaller in one 	</a:t>
            </a:r>
            <a:r>
              <a:rPr lang="en-US" dirty="0" err="1" smtClean="0"/>
              <a:t>quadrature</a:t>
            </a:r>
            <a:r>
              <a:rPr lang="en-US" dirty="0" smtClean="0"/>
              <a:t>, it gets bigger in the other one</a:t>
            </a:r>
          </a:p>
          <a:p>
            <a:pPr marL="91440" indent="91440"/>
            <a:endParaRPr lang="en-US" dirty="0" smtClean="0"/>
          </a:p>
          <a:p>
            <a:pPr marL="91440" indent="91440">
              <a:buFont typeface="Wingdings" charset="2"/>
              <a:buChar char="²"/>
            </a:pPr>
            <a:r>
              <a:rPr lang="en-US" dirty="0" smtClean="0"/>
              <a:t>   One can choose the relative orientation    	between the squeezed vacuum and the 	interferometer signal (</a:t>
            </a:r>
            <a:r>
              <a:rPr lang="en-US" dirty="0" smtClean="0">
                <a:solidFill>
                  <a:srgbClr val="FF0000"/>
                </a:solidFill>
              </a:rPr>
              <a:t>squeeze angle</a:t>
            </a:r>
            <a:r>
              <a:rPr lang="en-US" dirty="0" smtClean="0"/>
              <a:t>)</a:t>
            </a:r>
          </a:p>
          <a:p>
            <a:pPr marL="548640" lvl="1" indent="18288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make squeezed fields..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849878"/>
            <a:ext cx="557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Non linear medium with a strong second order</a:t>
            </a:r>
          </a:p>
          <a:p>
            <a:r>
              <a:rPr lang="en-US" dirty="0" smtClean="0"/>
              <a:t>     polarization component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Correlation of upper and lower quantum sidebands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6266" y="2832477"/>
            <a:ext cx="5046134" cy="2410296"/>
            <a:chOff x="1193799" y="3294592"/>
            <a:chExt cx="6958440" cy="2632076"/>
          </a:xfrm>
        </p:grpSpPr>
        <p:pic>
          <p:nvPicPr>
            <p:cNvPr id="8" name="Picture 5" descr="chi2ball1"/>
            <p:cNvPicPr>
              <a:picLocks noChangeAspect="1" noChangeArrowheads="1"/>
            </p:cNvPicPr>
            <p:nvPr/>
          </p:nvPicPr>
          <p:blipFill>
            <a:blip r:embed="rId2"/>
            <a:srcRect l="996" t="7620" r="2409"/>
            <a:stretch>
              <a:fillRect/>
            </a:stretch>
          </p:blipFill>
          <p:spPr bwMode="auto">
            <a:xfrm>
              <a:off x="1193799" y="3294592"/>
              <a:ext cx="6958440" cy="2452158"/>
            </a:xfrm>
            <a:prstGeom prst="rect">
              <a:avLst/>
            </a:prstGeom>
            <a:noFill/>
            <a:effectLst>
              <a:glow rad="63500">
                <a:schemeClr val="accent2">
                  <a:alpha val="75000"/>
                </a:schemeClr>
              </a:glow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2590800" y="5274734"/>
              <a:ext cx="855133" cy="65193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5600" y="1241552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…. in theory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918200" y="283247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…. in practice</a:t>
            </a:r>
            <a:endParaRPr lang="en-US" sz="2800" dirty="0"/>
          </a:p>
        </p:txBody>
      </p:sp>
      <p:pic>
        <p:nvPicPr>
          <p:cNvPr id="16" name="Picture 15" descr="GEO_squeez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071" y="3806800"/>
            <a:ext cx="3762040" cy="2510177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485330" y="5922413"/>
            <a:ext cx="350911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Courtesy of Alexander </a:t>
            </a:r>
            <a:r>
              <a:rPr lang="en-US" sz="1600" dirty="0" err="1" smtClean="0">
                <a:solidFill>
                  <a:srgbClr val="3366FF"/>
                </a:solidFill>
              </a:rPr>
              <a:t>Khalaidovski</a:t>
            </a:r>
            <a:r>
              <a:rPr lang="en-US" sz="1600" dirty="0" smtClean="0">
                <a:solidFill>
                  <a:srgbClr val="3366FF"/>
                </a:solidFill>
              </a:rPr>
              <a:t> (AEI)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8623" y="3412067"/>
            <a:ext cx="331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Lasers, mirrors, control loops,..</a:t>
            </a:r>
          </a:p>
        </p:txBody>
      </p:sp>
      <p:pic>
        <p:nvPicPr>
          <p:cNvPr id="18" name="Picture 17" descr="squeezing_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Squeezing </a:t>
            </a:r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squeezing_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1852621" y="1417638"/>
            <a:ext cx="5646027" cy="4938712"/>
            <a:chOff x="3625311" y="1832752"/>
            <a:chExt cx="5362681" cy="4635784"/>
          </a:xfrm>
        </p:grpSpPr>
        <p:pic>
          <p:nvPicPr>
            <p:cNvPr id="9" name="Picture 8" descr="Sqz_layout_inj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3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625311" y="1832752"/>
              <a:ext cx="5362681" cy="4635784"/>
            </a:xfrm>
            <a:prstGeom prst="rect">
              <a:avLst/>
            </a:prstGeom>
            <a:effectLst>
              <a:glow rad="63500">
                <a:schemeClr val="accent2">
                  <a:alpha val="75000"/>
                </a:schemeClr>
              </a:glow>
            </a:effectLst>
          </p:spPr>
        </p:pic>
        <p:pic>
          <p:nvPicPr>
            <p:cNvPr id="10" name="Picture 9" descr="OMC.jpg"/>
            <p:cNvPicPr>
              <a:picLocks noChangeAspect="1"/>
            </p:cNvPicPr>
            <p:nvPr/>
          </p:nvPicPr>
          <p:blipFill>
            <a:blip r:embed="rId5"/>
            <a:srcRect l="5568" t="7976" r="5375" b="7976"/>
            <a:stretch>
              <a:fillRect/>
            </a:stretch>
          </p:blipFill>
          <p:spPr>
            <a:xfrm>
              <a:off x="6143141" y="2051209"/>
              <a:ext cx="2594459" cy="173339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759484" y="1221414"/>
            <a:ext cx="4167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H1 Squeezing Experiment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Squeezing in GW detectors:</a:t>
            </a:r>
            <a:br>
              <a:rPr lang="en-US" dirty="0" smtClean="0"/>
            </a:br>
            <a:r>
              <a:rPr lang="en-US" dirty="0" smtClean="0"/>
              <a:t>happening 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World</a:t>
            </a:r>
            <a:r>
              <a:rPr lang="en-US" dirty="0" smtClean="0"/>
              <a:t> wide effort </a:t>
            </a:r>
            <a:r>
              <a:rPr lang="en-US" dirty="0" smtClean="0"/>
              <a:t>to produce squeezing in the audio-frequency band and study applications for GW detectors (ANU, AEI, Caltech/MIT)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Squeezer installed in GEO HF in 2010:</a:t>
            </a:r>
            <a:endParaRPr lang="en-US" dirty="0" smtClean="0"/>
          </a:p>
          <a:p>
            <a:pPr lvl="2">
              <a:buFont typeface="Wingdings" charset="2"/>
              <a:buChar char="²"/>
            </a:pPr>
            <a:r>
              <a:rPr lang="en-US" dirty="0" smtClean="0"/>
              <a:t> Already one year of experience!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Advanced LIGO R</a:t>
            </a:r>
            <a:r>
              <a:rPr lang="en-US" dirty="0" smtClean="0"/>
              <a:t>&amp;</a:t>
            </a:r>
            <a:r>
              <a:rPr lang="en-US" dirty="0" smtClean="0"/>
              <a:t>D: H1 </a:t>
            </a:r>
            <a:r>
              <a:rPr lang="en-US" dirty="0" smtClean="0"/>
              <a:t>squeezing</a:t>
            </a:r>
            <a:r>
              <a:rPr lang="en-US" dirty="0" smtClean="0"/>
              <a:t>   	experiment </a:t>
            </a:r>
            <a:r>
              <a:rPr lang="en-US" dirty="0" smtClean="0"/>
              <a:t>this </a:t>
            </a:r>
            <a:r>
              <a:rPr lang="en-US" dirty="0" smtClean="0"/>
              <a:t>year</a:t>
            </a:r>
          </a:p>
          <a:p>
            <a:pPr lvl="2">
              <a:buFont typeface="Wingdings" charset="2"/>
              <a:buChar char="²"/>
            </a:pPr>
            <a:r>
              <a:rPr lang="en-US" dirty="0" smtClean="0"/>
              <a:t> </a:t>
            </a:r>
            <a:r>
              <a:rPr lang="en-US" dirty="0" smtClean="0"/>
              <a:t>Squeezer just installed in H1 </a:t>
            </a:r>
          </a:p>
          <a:p>
            <a:pPr lvl="2">
              <a:buFont typeface="Wingdings" charset="2"/>
              <a:buChar char="²"/>
            </a:pPr>
            <a:r>
              <a:rPr lang="en-US" dirty="0" smtClean="0"/>
              <a:t> First squeezing injection</a:t>
            </a:r>
            <a:r>
              <a:rPr lang="en-US" dirty="0" smtClean="0"/>
              <a:t> by </a:t>
            </a:r>
            <a:r>
              <a:rPr lang="en-US" dirty="0" smtClean="0"/>
              <a:t>the end of this summer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Cardiff - July 12,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squeezing_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 HF: 1 year of Squeezing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7638"/>
            <a:ext cx="4065070" cy="13599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sz="1800" dirty="0" smtClean="0"/>
              <a:t>This </a:t>
            </a:r>
            <a:r>
              <a:rPr lang="en-US" sz="1800" dirty="0" smtClean="0"/>
              <a:t>afternoon:</a:t>
            </a:r>
          </a:p>
          <a:p>
            <a:pPr>
              <a:buNone/>
            </a:pPr>
            <a:r>
              <a:rPr lang="en-US" sz="1800" dirty="0" smtClean="0"/>
              <a:t>“</a:t>
            </a:r>
            <a:r>
              <a:rPr lang="en-US" sz="1800" dirty="0" smtClean="0"/>
              <a:t>Status of the GEO 600 </a:t>
            </a:r>
            <a:r>
              <a:rPr lang="en-US" sz="1800" dirty="0" smtClean="0"/>
              <a:t>squeezed light </a:t>
            </a:r>
            <a:r>
              <a:rPr lang="en-US" sz="1800" dirty="0" smtClean="0"/>
              <a:t>laser</a:t>
            </a:r>
            <a:r>
              <a:rPr lang="en-US" sz="1800" dirty="0" smtClean="0"/>
              <a:t>”</a:t>
            </a:r>
          </a:p>
          <a:p>
            <a:pPr>
              <a:buNone/>
            </a:pPr>
            <a:r>
              <a:rPr lang="en-US" sz="1800" dirty="0" smtClean="0"/>
              <a:t>Alexander </a:t>
            </a:r>
            <a:r>
              <a:rPr lang="en-US" sz="1800" dirty="0" err="1" smtClean="0"/>
              <a:t>Khalaidovski</a:t>
            </a:r>
            <a:r>
              <a:rPr lang="en-US" sz="1800" dirty="0" smtClean="0"/>
              <a:t> (AEI)</a:t>
            </a:r>
          </a:p>
          <a:p>
            <a:pPr>
              <a:buNone/>
            </a:pPr>
            <a:r>
              <a:rPr lang="en-US" sz="1800" i="1" dirty="0" smtClean="0"/>
              <a:t>Advanced </a:t>
            </a:r>
            <a:r>
              <a:rPr lang="en-US" sz="1800" i="1" dirty="0" smtClean="0"/>
              <a:t>Detector Technology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Cardiff - July 12,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L.Barsotti - Amaldi 9 &amp; NRDA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 descr="GEO_se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655" y="2906698"/>
            <a:ext cx="4783672" cy="3449652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309458" y="5559906"/>
            <a:ext cx="350911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Courtesy of Alexander </a:t>
            </a:r>
            <a:r>
              <a:rPr lang="en-US" sz="1600" dirty="0" err="1" smtClean="0">
                <a:solidFill>
                  <a:srgbClr val="3366FF"/>
                </a:solidFill>
              </a:rPr>
              <a:t>Khalaidovski</a:t>
            </a:r>
            <a:r>
              <a:rPr lang="en-US" sz="1600" dirty="0" smtClean="0">
                <a:solidFill>
                  <a:srgbClr val="3366FF"/>
                </a:solidFill>
              </a:rPr>
              <a:t> (AEI)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9726" y="1532467"/>
            <a:ext cx="4673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 GEO Squeezer: more than 10 dB available 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3.5 dB of squeezing measured with GEO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 About 40% losses (Faradays, mode-matching)</a:t>
            </a:r>
            <a:endParaRPr lang="en-US" dirty="0"/>
          </a:p>
        </p:txBody>
      </p:sp>
      <p:pic>
        <p:nvPicPr>
          <p:cNvPr id="13" name="Picture 12" descr="GEO_squeez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3846173"/>
            <a:ext cx="3762040" cy="2510177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2950932"/>
            <a:ext cx="1710267" cy="1883010"/>
          </a:xfrm>
          <a:prstGeom prst="rect">
            <a:avLst/>
          </a:prstGeom>
          <a:effectLst>
            <a:glow rad="63500">
              <a:schemeClr val="accent2">
                <a:alpha val="75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2150961" y="3135598"/>
            <a:ext cx="194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Linear OPO</a:t>
            </a:r>
            <a:endParaRPr lang="en-US" dirty="0"/>
          </a:p>
        </p:txBody>
      </p:sp>
      <p:pic>
        <p:nvPicPr>
          <p:cNvPr id="16" name="Picture 15" descr="squeezing_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721" y="103558"/>
            <a:ext cx="1527999" cy="131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21505</TotalTime>
  <Words>1659</Words>
  <Application>Microsoft Macintosh PowerPoint</Application>
  <PresentationFormat>On-screen Show (4:3)</PresentationFormat>
  <Paragraphs>296</Paragraphs>
  <Slides>29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Equation</vt:lpstr>
      <vt:lpstr>Microsoft Equation</vt:lpstr>
      <vt:lpstr>Squeezing in  Gravitational Wave Detectors</vt:lpstr>
      <vt:lpstr>Quantum Noise limits  the Sensitivity of GW Detectors</vt:lpstr>
      <vt:lpstr>Btw, Squeezing What?   </vt:lpstr>
      <vt:lpstr>Quantum Noise and Vacuum</vt:lpstr>
      <vt:lpstr>Vacuum Getting Squeezed</vt:lpstr>
      <vt:lpstr>How to make squeezed fields..</vt:lpstr>
      <vt:lpstr>Squeezing Injection</vt:lpstr>
      <vt:lpstr>Squeezing in GW detectors: happening now!</vt:lpstr>
      <vt:lpstr>GEO HF: 1 year of Squeezing</vt:lpstr>
      <vt:lpstr>H1 Squeezer Experiment Timeline</vt:lpstr>
      <vt:lpstr>H1 Squeezing Experiment Test Acknowledgements</vt:lpstr>
      <vt:lpstr>H1 Squeezing Experiment: The Squeezer</vt:lpstr>
      <vt:lpstr>H1 Squeezing Experiment: (Old) Readout In-Vacuum Layout</vt:lpstr>
      <vt:lpstr>H1 Squeezing Experiment: Squeezer Installation (just done!)</vt:lpstr>
      <vt:lpstr>Open Questions/Problems</vt:lpstr>
      <vt:lpstr>Noise from Back Scattered Light</vt:lpstr>
      <vt:lpstr>Back Scattering in GEO </vt:lpstr>
      <vt:lpstr>Back Scattering in H1 (Model! No data yet)</vt:lpstr>
      <vt:lpstr>Losses are Bad</vt:lpstr>
      <vt:lpstr>Losses are Bad</vt:lpstr>
      <vt:lpstr>Where we are going from here</vt:lpstr>
      <vt:lpstr>Advanced LIGO:  Risk mitigation for high power</vt:lpstr>
      <vt:lpstr>Advanced LIGO and Beyond</vt:lpstr>
      <vt:lpstr>The Message</vt:lpstr>
      <vt:lpstr>Shot Noise &amp;  Photon Arrival Time</vt:lpstr>
      <vt:lpstr>H1 Experiment Goal:  Design the aLIGO Squeezer</vt:lpstr>
      <vt:lpstr>Squeezing Injection in H1</vt:lpstr>
      <vt:lpstr>Losses</vt:lpstr>
      <vt:lpstr>Speculations on the Advanced Squeezer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Squeezing  in  Gravitational Wave  Detectors</dc:title>
  <dc:creator>Lisa Barsotti</dc:creator>
  <cp:lastModifiedBy>Lisa Barsotti</cp:lastModifiedBy>
  <cp:revision>77</cp:revision>
  <dcterms:created xsi:type="dcterms:W3CDTF">2011-07-11T17:56:00Z</dcterms:created>
  <dcterms:modified xsi:type="dcterms:W3CDTF">2011-07-12T02:02:25Z</dcterms:modified>
</cp:coreProperties>
</file>