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06831CA-EAB7-4108-821F-72A6D6C0B124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EF649E5-FE9F-415A-A61E-74923AF71A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FEE63-1DDE-485E-A581-4190B3283315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8C18-D3DB-4B80-83E0-6BB9D7703EBE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EB4B-C218-4012-8398-FF9B72C6E8B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FBEFE-1477-4437-AF53-7785C1812E92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742CC-04E7-4790-BC33-203A43E5BD5C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A1FB-2CC7-45CE-8CC7-D033FA9F3D9C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E420-9CD6-485F-BE5C-95386EB97D2C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1039-9D25-4A68-AB23-5647AA284E91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38E5-E423-4966-B423-D171A911418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3AB7-67B5-48CD-B2F7-712B1FC9055F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C6193-B05C-42C8-B2B6-BEF6D79CC578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7A3C-61C8-4744-B76A-711A1E0CAFAD}" type="datetime1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53666-21CE-42DB-8B81-1054EC949F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Modal Damping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Brett Shapiro</a:t>
            </a:r>
          </a:p>
          <a:p>
            <a:r>
              <a:rPr lang="en-US" dirty="0" smtClean="0"/>
              <a:t>8 </a:t>
            </a:r>
            <a:r>
              <a:rPr lang="en-US" dirty="0" smtClean="0"/>
              <a:t>June 2011</a:t>
            </a:r>
          </a:p>
          <a:p>
            <a:r>
              <a:rPr lang="en-US" dirty="0" smtClean="0"/>
              <a:t>G1100755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 cstate="print"/>
          <a:srcRect b="9723"/>
          <a:stretch>
            <a:fillRect/>
          </a:stretch>
        </p:blipFill>
        <p:spPr bwMode="auto">
          <a:xfrm>
            <a:off x="60960" y="1219200"/>
            <a:ext cx="877824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Modal RCG Implementation</a:t>
            </a:r>
            <a:endParaRPr lang="en-US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 l="32986" t="19444" r="22743" b="34723"/>
          <a:stretch>
            <a:fillRect/>
          </a:stretch>
        </p:blipFill>
        <p:spPr bwMode="auto">
          <a:xfrm>
            <a:off x="5181600" y="1219200"/>
            <a:ext cx="38862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>
          <a:xfrm>
            <a:off x="2133600" y="2133600"/>
            <a:ext cx="838200" cy="19812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895600" y="1828800"/>
            <a:ext cx="2286000" cy="457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633626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Pole count for X damping: Estimator =  8 per filter, Dampers = 4 per filter -&gt; Total = 80.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Gain Modal Damping Noise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1752" y="1371600"/>
            <a:ext cx="967299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Gain Modal Damping </a:t>
            </a:r>
            <a:r>
              <a:rPr lang="en-US" dirty="0" err="1" smtClean="0"/>
              <a:t>Ringdown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1752" y="1371600"/>
            <a:ext cx="967299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Gain Modal Damping Loop Gain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1752" y="1371600"/>
            <a:ext cx="967299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Gain Modal Damping Noise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1752" y="1371600"/>
            <a:ext cx="967299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Gain Modal Damping </a:t>
            </a:r>
            <a:r>
              <a:rPr lang="en-US" dirty="0" err="1" smtClean="0"/>
              <a:t>Ringdown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1752" y="1371600"/>
            <a:ext cx="967299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Gain Modal Damping Loop 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1752" y="1371600"/>
            <a:ext cx="9672991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Damping Filters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7074943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172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filter includes 2 low passing poles at twice the resonance frequency and a 2 pole, 2 zero gain bump at the resonance. Total of 4 poles and 2 zeros per mode.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Modal Damping Block Diagram</a:t>
            </a:r>
            <a:endParaRPr lang="en-US" dirty="0"/>
          </a:p>
        </p:txBody>
      </p:sp>
      <p:grpSp>
        <p:nvGrpSpPr>
          <p:cNvPr id="8195" name="Group 3"/>
          <p:cNvGrpSpPr>
            <a:grpSpLocks noChangeAspect="1"/>
          </p:cNvGrpSpPr>
          <p:nvPr/>
        </p:nvGrpSpPr>
        <p:grpSpPr bwMode="auto">
          <a:xfrm>
            <a:off x="1447800" y="1676400"/>
            <a:ext cx="6154883" cy="4219575"/>
            <a:chOff x="2527" y="9330"/>
            <a:chExt cx="9400" cy="6630"/>
          </a:xfrm>
        </p:grpSpPr>
        <p:sp>
          <p:nvSpPr>
            <p:cNvPr id="8196" name="AutoShape 4"/>
            <p:cNvSpPr>
              <a:spLocks noChangeAspect="1" noChangeArrowheads="1"/>
            </p:cNvSpPr>
            <p:nvPr/>
          </p:nvSpPr>
          <p:spPr bwMode="auto">
            <a:xfrm>
              <a:off x="2527" y="9330"/>
              <a:ext cx="9400" cy="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7030" y="9733"/>
              <a:ext cx="2154" cy="1029"/>
              <a:chOff x="1440" y="1392"/>
              <a:chExt cx="1104" cy="480"/>
            </a:xfrm>
          </p:grpSpPr>
          <p:sp>
            <p:nvSpPr>
              <p:cNvPr id="8198" name="Rectangle 6"/>
              <p:cNvSpPr>
                <a:spLocks noChangeArrowheads="1"/>
              </p:cNvSpPr>
              <p:nvPr/>
            </p:nvSpPr>
            <p:spPr bwMode="auto">
              <a:xfrm>
                <a:off x="1440" y="1392"/>
                <a:ext cx="1104" cy="480"/>
              </a:xfrm>
              <a:prstGeom prst="rect">
                <a:avLst/>
              </a:prstGeom>
              <a:solidFill>
                <a:srgbClr val="00CC99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99" name="Text Box 7"/>
              <p:cNvSpPr txBox="1">
                <a:spLocks noChangeArrowheads="1"/>
              </p:cNvSpPr>
              <p:nvPr/>
            </p:nvSpPr>
            <p:spPr bwMode="auto">
              <a:xfrm>
                <a:off x="1536" y="1488"/>
                <a:ext cx="89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0409" tIns="35204" rIns="70409" bIns="3520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6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itchFamily="34" charset="0"/>
                    <a:cs typeface="Arial" pitchFamily="34" charset="0"/>
                  </a:rPr>
                  <a:t>Pendulum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10927" y="12210"/>
              <a:ext cx="0" cy="17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Rectangle 9"/>
            <p:cNvSpPr>
              <a:spLocks noChangeArrowheads="1"/>
            </p:cNvSpPr>
            <p:nvPr/>
          </p:nvSpPr>
          <p:spPr bwMode="auto">
            <a:xfrm>
              <a:off x="9327" y="12724"/>
              <a:ext cx="100" cy="257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 flipH="1">
              <a:off x="8527" y="12827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H="1">
              <a:off x="8527" y="13650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 flipH="1">
              <a:off x="8527" y="14473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 flipH="1">
              <a:off x="8527" y="15193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Rectangle 14"/>
            <p:cNvSpPr>
              <a:spLocks noChangeArrowheads="1"/>
            </p:cNvSpPr>
            <p:nvPr/>
          </p:nvSpPr>
          <p:spPr bwMode="auto">
            <a:xfrm>
              <a:off x="7727" y="12519"/>
              <a:ext cx="800" cy="617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4006" y="13808"/>
              <a:ext cx="721" cy="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0409" tIns="35204" rIns="70409" bIns="352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7826" y="12519"/>
              <a:ext cx="664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0409" tIns="35204" rIns="70409" bIns="352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09" name="Rectangle 17"/>
            <p:cNvSpPr>
              <a:spLocks noChangeArrowheads="1"/>
            </p:cNvSpPr>
            <p:nvPr/>
          </p:nvSpPr>
          <p:spPr bwMode="auto">
            <a:xfrm>
              <a:off x="7727" y="13341"/>
              <a:ext cx="800" cy="617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7826" y="13342"/>
              <a:ext cx="664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0409" tIns="35204" rIns="70409" bIns="352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2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7727" y="14164"/>
              <a:ext cx="800" cy="617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2" name="Text Box 20"/>
            <p:cNvSpPr txBox="1">
              <a:spLocks noChangeArrowheads="1"/>
            </p:cNvSpPr>
            <p:nvPr/>
          </p:nvSpPr>
          <p:spPr bwMode="auto">
            <a:xfrm>
              <a:off x="7826" y="14164"/>
              <a:ext cx="664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0409" tIns="35204" rIns="70409" bIns="352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3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3" name="Rectangle 21"/>
            <p:cNvSpPr>
              <a:spLocks noChangeArrowheads="1"/>
            </p:cNvSpPr>
            <p:nvPr/>
          </p:nvSpPr>
          <p:spPr bwMode="auto">
            <a:xfrm>
              <a:off x="7727" y="14884"/>
              <a:ext cx="800" cy="617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7826" y="14885"/>
              <a:ext cx="664" cy="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0409" tIns="35204" rIns="70409" bIns="352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G</a:t>
              </a:r>
              <a:r>
                <a:rPr kumimoji="0" lang="en-US" sz="1800" b="0" i="0" u="none" strike="noStrike" cap="none" normalizeH="0" baseline="-2500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4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15" name="Rectangle 23"/>
            <p:cNvSpPr>
              <a:spLocks noChangeArrowheads="1"/>
            </p:cNvSpPr>
            <p:nvPr/>
          </p:nvSpPr>
          <p:spPr bwMode="auto">
            <a:xfrm>
              <a:off x="6827" y="12724"/>
              <a:ext cx="100" cy="257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6" name="Line 24"/>
            <p:cNvSpPr>
              <a:spLocks noChangeShapeType="1"/>
            </p:cNvSpPr>
            <p:nvPr/>
          </p:nvSpPr>
          <p:spPr bwMode="auto">
            <a:xfrm flipH="1">
              <a:off x="6927" y="12827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7" name="Line 25"/>
            <p:cNvSpPr>
              <a:spLocks noChangeShapeType="1"/>
            </p:cNvSpPr>
            <p:nvPr/>
          </p:nvSpPr>
          <p:spPr bwMode="auto">
            <a:xfrm flipH="1">
              <a:off x="6927" y="13650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8" name="Line 26"/>
            <p:cNvSpPr>
              <a:spLocks noChangeShapeType="1"/>
            </p:cNvSpPr>
            <p:nvPr/>
          </p:nvSpPr>
          <p:spPr bwMode="auto">
            <a:xfrm flipH="1">
              <a:off x="6927" y="14473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9" name="Line 27"/>
            <p:cNvSpPr>
              <a:spLocks noChangeShapeType="1"/>
            </p:cNvSpPr>
            <p:nvPr/>
          </p:nvSpPr>
          <p:spPr bwMode="auto">
            <a:xfrm flipH="1">
              <a:off x="6927" y="15193"/>
              <a:ext cx="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auto">
            <a:xfrm>
              <a:off x="5263" y="13957"/>
              <a:ext cx="1565" cy="1"/>
            </a:xfrm>
            <a:custGeom>
              <a:avLst/>
              <a:gdLst/>
              <a:ahLst/>
              <a:cxnLst>
                <a:cxn ang="0">
                  <a:pos x="1439" y="1"/>
                </a:cxn>
                <a:cxn ang="0">
                  <a:pos x="0" y="0"/>
                </a:cxn>
              </a:cxnLst>
              <a:rect l="0" t="0" r="r" b="b"/>
              <a:pathLst>
                <a:path w="1439" h="1">
                  <a:moveTo>
                    <a:pt x="1439" y="1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auto">
            <a:xfrm>
              <a:off x="5268" y="10297"/>
              <a:ext cx="1" cy="11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51"/>
                </a:cxn>
              </a:cxnLst>
              <a:rect l="0" t="0" r="r" b="b"/>
              <a:pathLst>
                <a:path w="1" h="1051">
                  <a:moveTo>
                    <a:pt x="0" y="0"/>
                  </a:moveTo>
                  <a:lnTo>
                    <a:pt x="0" y="105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2" name="Rectangle 30"/>
            <p:cNvSpPr>
              <a:spLocks noChangeArrowheads="1"/>
            </p:cNvSpPr>
            <p:nvPr/>
          </p:nvSpPr>
          <p:spPr bwMode="auto">
            <a:xfrm>
              <a:off x="4927" y="11490"/>
              <a:ext cx="900" cy="7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auto">
            <a:xfrm>
              <a:off x="9189" y="10253"/>
              <a:ext cx="1739" cy="4"/>
            </a:xfrm>
            <a:custGeom>
              <a:avLst/>
              <a:gdLst/>
              <a:ahLst/>
              <a:cxnLst>
                <a:cxn ang="0">
                  <a:pos x="1599" y="3"/>
                </a:cxn>
                <a:cxn ang="0">
                  <a:pos x="0" y="0"/>
                </a:cxn>
              </a:cxnLst>
              <a:rect l="0" t="0" r="r" b="b"/>
              <a:pathLst>
                <a:path w="1599" h="3">
                  <a:moveTo>
                    <a:pt x="1599" y="3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8224" name="Object 32"/>
            <p:cNvGraphicFramePr>
              <a:graphicFrameLocks noChangeAspect="1"/>
            </p:cNvGraphicFramePr>
            <p:nvPr/>
          </p:nvGraphicFramePr>
          <p:xfrm>
            <a:off x="9927" y="9741"/>
            <a:ext cx="413" cy="596"/>
          </p:xfrm>
          <a:graphic>
            <a:graphicData uri="http://schemas.openxmlformats.org/presentationml/2006/ole">
              <p:oleObj spid="_x0000_s8224" name="Equation" r:id="rId3" imgW="126720" imgH="177480" progId="Equation.3">
                <p:embed/>
              </p:oleObj>
            </a:graphicData>
          </a:graphic>
        </p:graphicFrame>
        <p:graphicFrame>
          <p:nvGraphicFramePr>
            <p:cNvPr id="8225" name="Object 33"/>
            <p:cNvGraphicFramePr>
              <a:graphicFrameLocks noChangeAspect="1"/>
            </p:cNvGraphicFramePr>
            <p:nvPr/>
          </p:nvGraphicFramePr>
          <p:xfrm>
            <a:off x="6027" y="9741"/>
            <a:ext cx="287" cy="395"/>
          </p:xfrm>
          <a:graphic>
            <a:graphicData uri="http://schemas.openxmlformats.org/presentationml/2006/ole">
              <p:oleObj spid="_x0000_s8225" name="Equation" r:id="rId4" imgW="152280" imgH="203040" progId="Equation.3">
                <p:embed/>
              </p:oleObj>
            </a:graphicData>
          </a:graphic>
        </p:graphicFrame>
        <p:graphicFrame>
          <p:nvGraphicFramePr>
            <p:cNvPr id="8226" name="Object 34"/>
            <p:cNvGraphicFramePr>
              <a:graphicFrameLocks noChangeAspect="1"/>
            </p:cNvGraphicFramePr>
            <p:nvPr/>
          </p:nvGraphicFramePr>
          <p:xfrm>
            <a:off x="5827" y="13340"/>
            <a:ext cx="453" cy="623"/>
          </p:xfrm>
          <a:graphic>
            <a:graphicData uri="http://schemas.openxmlformats.org/presentationml/2006/ole">
              <p:oleObj spid="_x0000_s8226" name="Equation" r:id="rId5" imgW="190440" imgH="253800" progId="Equation.3">
                <p:embed/>
              </p:oleObj>
            </a:graphicData>
          </a:graphic>
        </p:graphicFrame>
        <p:graphicFrame>
          <p:nvGraphicFramePr>
            <p:cNvPr id="8227" name="Object 35"/>
            <p:cNvGraphicFramePr>
              <a:graphicFrameLocks noChangeAspect="1"/>
            </p:cNvGraphicFramePr>
            <p:nvPr/>
          </p:nvGraphicFramePr>
          <p:xfrm>
            <a:off x="4877" y="11546"/>
            <a:ext cx="929" cy="609"/>
          </p:xfrm>
          <a:graphic>
            <a:graphicData uri="http://schemas.openxmlformats.org/presentationml/2006/ole">
              <p:oleObj spid="_x0000_s8227" name="Equation" r:id="rId6" imgW="419040" imgH="266400" progId="Equation.3">
                <p:embed/>
              </p:oleObj>
            </a:graphicData>
          </a:graphic>
        </p:graphicFrame>
        <p:sp>
          <p:nvSpPr>
            <p:cNvPr id="8228" name="Rectangle 36"/>
            <p:cNvSpPr>
              <a:spLocks noChangeArrowheads="1"/>
            </p:cNvSpPr>
            <p:nvPr/>
          </p:nvSpPr>
          <p:spPr bwMode="auto">
            <a:xfrm>
              <a:off x="4427" y="9330"/>
              <a:ext cx="7106" cy="174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29" name="Rectangle 37"/>
            <p:cNvSpPr>
              <a:spLocks noChangeArrowheads="1"/>
            </p:cNvSpPr>
            <p:nvPr/>
          </p:nvSpPr>
          <p:spPr bwMode="auto">
            <a:xfrm>
              <a:off x="4427" y="12416"/>
              <a:ext cx="7106" cy="329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0" name="Text Box 38"/>
            <p:cNvSpPr txBox="1">
              <a:spLocks noChangeArrowheads="1"/>
            </p:cNvSpPr>
            <p:nvPr/>
          </p:nvSpPr>
          <p:spPr bwMode="auto">
            <a:xfrm>
              <a:off x="2527" y="9536"/>
              <a:ext cx="1271" cy="1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0409" tIns="35204" rIns="70409" bIns="352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World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1" name="Text Box 39"/>
            <p:cNvSpPr txBox="1">
              <a:spLocks noChangeArrowheads="1"/>
            </p:cNvSpPr>
            <p:nvPr/>
          </p:nvSpPr>
          <p:spPr bwMode="auto">
            <a:xfrm>
              <a:off x="2527" y="13547"/>
              <a:ext cx="1294" cy="1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70409" tIns="35204" rIns="70409" bIns="3520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Modal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World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 flipV="1">
              <a:off x="3827" y="9947"/>
              <a:ext cx="500" cy="2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 flipV="1">
              <a:off x="3827" y="13856"/>
              <a:ext cx="500" cy="3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4" name="Text Box 42"/>
            <p:cNvSpPr txBox="1">
              <a:spLocks noChangeArrowheads="1"/>
            </p:cNvSpPr>
            <p:nvPr/>
          </p:nvSpPr>
          <p:spPr bwMode="auto">
            <a:xfrm>
              <a:off x="9771" y="11505"/>
              <a:ext cx="1958" cy="8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Estimator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35" name="Line 43"/>
            <p:cNvSpPr>
              <a:spLocks noChangeShapeType="1"/>
            </p:cNvSpPr>
            <p:nvPr/>
          </p:nvSpPr>
          <p:spPr bwMode="auto">
            <a:xfrm>
              <a:off x="5268" y="11304"/>
              <a:ext cx="48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6" name="Freeform 44"/>
            <p:cNvSpPr>
              <a:spLocks/>
            </p:cNvSpPr>
            <p:nvPr/>
          </p:nvSpPr>
          <p:spPr bwMode="auto">
            <a:xfrm>
              <a:off x="5268" y="10281"/>
              <a:ext cx="175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15" y="0"/>
                </a:cxn>
              </a:cxnLst>
              <a:rect l="0" t="0" r="r" b="b"/>
              <a:pathLst>
                <a:path w="1615" h="1">
                  <a:moveTo>
                    <a:pt x="0" y="0"/>
                  </a:moveTo>
                  <a:lnTo>
                    <a:pt x="1615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7" name="Freeform 45"/>
            <p:cNvSpPr>
              <a:spLocks/>
            </p:cNvSpPr>
            <p:nvPr/>
          </p:nvSpPr>
          <p:spPr bwMode="auto">
            <a:xfrm>
              <a:off x="10935" y="10253"/>
              <a:ext cx="1" cy="12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110"/>
                </a:cxn>
              </a:cxnLst>
              <a:rect l="0" t="0" r="r" b="b"/>
              <a:pathLst>
                <a:path w="1" h="1110">
                  <a:moveTo>
                    <a:pt x="0" y="0"/>
                  </a:moveTo>
                  <a:lnTo>
                    <a:pt x="0" y="111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8" name="Freeform 46"/>
            <p:cNvSpPr>
              <a:spLocks/>
            </p:cNvSpPr>
            <p:nvPr/>
          </p:nvSpPr>
          <p:spPr bwMode="auto">
            <a:xfrm>
              <a:off x="10168" y="11305"/>
              <a:ext cx="6" cy="1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70"/>
                </a:cxn>
              </a:cxnLst>
              <a:rect l="0" t="0" r="r" b="b"/>
              <a:pathLst>
                <a:path w="5" h="170">
                  <a:moveTo>
                    <a:pt x="0" y="0"/>
                  </a:moveTo>
                  <a:lnTo>
                    <a:pt x="5" y="17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9" name="Freeform 47"/>
            <p:cNvSpPr>
              <a:spLocks/>
            </p:cNvSpPr>
            <p:nvPr/>
          </p:nvSpPr>
          <p:spPr bwMode="auto">
            <a:xfrm>
              <a:off x="9445" y="13963"/>
              <a:ext cx="1479" cy="1"/>
            </a:xfrm>
            <a:custGeom>
              <a:avLst/>
              <a:gdLst/>
              <a:ahLst/>
              <a:cxnLst>
                <a:cxn ang="0">
                  <a:pos x="1360" y="0"/>
                </a:cxn>
                <a:cxn ang="0">
                  <a:pos x="0" y="1"/>
                </a:cxn>
              </a:cxnLst>
              <a:rect l="0" t="0" r="r" b="b"/>
              <a:pathLst>
                <a:path w="1360" h="1">
                  <a:moveTo>
                    <a:pt x="1360" y="0"/>
                  </a:moveTo>
                  <a:lnTo>
                    <a:pt x="0" y="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40" name="Freeform 48"/>
            <p:cNvSpPr>
              <a:spLocks/>
            </p:cNvSpPr>
            <p:nvPr/>
          </p:nvSpPr>
          <p:spPr bwMode="auto">
            <a:xfrm>
              <a:off x="5268" y="12211"/>
              <a:ext cx="1" cy="1752"/>
            </a:xfrm>
            <a:custGeom>
              <a:avLst/>
              <a:gdLst/>
              <a:ahLst/>
              <a:cxnLst>
                <a:cxn ang="0">
                  <a:pos x="0" y="1565"/>
                </a:cxn>
                <a:cxn ang="0">
                  <a:pos x="0" y="0"/>
                </a:cxn>
              </a:cxnLst>
              <a:rect l="0" t="0" r="r" b="b"/>
              <a:pathLst>
                <a:path w="1" h="1565">
                  <a:moveTo>
                    <a:pt x="0" y="1565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8241" name="Object 49"/>
            <p:cNvGraphicFramePr>
              <a:graphicFrameLocks noChangeAspect="1"/>
            </p:cNvGraphicFramePr>
            <p:nvPr/>
          </p:nvGraphicFramePr>
          <p:xfrm>
            <a:off x="10016" y="13297"/>
            <a:ext cx="217" cy="447"/>
          </p:xfrm>
          <a:graphic>
            <a:graphicData uri="http://schemas.openxmlformats.org/presentationml/2006/ole">
              <p:oleObj spid="_x0000_s8241" name="Equation" r:id="rId7" imgW="126720" imgH="253800" progId="Equation.3">
                <p:embed/>
              </p:oleObj>
            </a:graphicData>
          </a:graphic>
        </p:graphicFrame>
      </p:grpSp>
      <p:sp>
        <p:nvSpPr>
          <p:cNvPr id="52" name="TextBox 51"/>
          <p:cNvSpPr txBox="1"/>
          <p:nvPr/>
        </p:nvSpPr>
        <p:spPr>
          <a:xfrm>
            <a:off x="1066800" y="6019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r>
              <a:rPr lang="en-US" dirty="0" smtClean="0"/>
              <a:t> = sensor signals</a:t>
            </a:r>
          </a:p>
          <a:p>
            <a:r>
              <a:rPr lang="en-US" dirty="0" smtClean="0"/>
              <a:t>q = vector of modal signals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48200" y="6019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m</a:t>
            </a:r>
            <a:r>
              <a:rPr lang="en-US" dirty="0" smtClean="0"/>
              <a:t> = modal damping force vector</a:t>
            </a:r>
          </a:p>
          <a:p>
            <a:r>
              <a:rPr lang="en-US" dirty="0" smtClean="0"/>
              <a:t>P = Euler damping force</a:t>
            </a:r>
          </a:p>
        </p:txBody>
      </p:sp>
      <p:sp>
        <p:nvSpPr>
          <p:cNvPr id="54" name="Slide Number Placeholder 5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53666-21CE-42DB-8B81-1054EC949F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150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Modal Damping Notes</vt:lpstr>
      <vt:lpstr>Low Gain Modal Damping Noise</vt:lpstr>
      <vt:lpstr>Low Gain Modal Damping Ringdown</vt:lpstr>
      <vt:lpstr>Low Gain Modal Damping Loop Gain</vt:lpstr>
      <vt:lpstr>High Gain Modal Damping Noise</vt:lpstr>
      <vt:lpstr>High Gain Modal Damping Ringdown</vt:lpstr>
      <vt:lpstr>High Gain Modal Damping Loop Gain</vt:lpstr>
      <vt:lpstr>Modal Damping Filters</vt:lpstr>
      <vt:lpstr>Modal Damping Block Diagram</vt:lpstr>
      <vt:lpstr>X Modal RCG Implementation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Brett</dc:creator>
  <cp:lastModifiedBy>Brett</cp:lastModifiedBy>
  <cp:revision>20</cp:revision>
  <dcterms:created xsi:type="dcterms:W3CDTF">2011-06-08T01:36:59Z</dcterms:created>
  <dcterms:modified xsi:type="dcterms:W3CDTF">2011-06-21T14:43:42Z</dcterms:modified>
</cp:coreProperties>
</file>