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42"/>
  </p:notesMasterIdLst>
  <p:sldIdLst>
    <p:sldId id="256" r:id="rId2"/>
    <p:sldId id="259" r:id="rId3"/>
    <p:sldId id="264" r:id="rId4"/>
    <p:sldId id="276" r:id="rId5"/>
    <p:sldId id="265" r:id="rId6"/>
    <p:sldId id="266" r:id="rId7"/>
    <p:sldId id="267" r:id="rId8"/>
    <p:sldId id="268" r:id="rId9"/>
    <p:sldId id="280" r:id="rId10"/>
    <p:sldId id="262" r:id="rId11"/>
    <p:sldId id="281" r:id="rId12"/>
    <p:sldId id="286" r:id="rId13"/>
    <p:sldId id="270" r:id="rId14"/>
    <p:sldId id="356" r:id="rId15"/>
    <p:sldId id="342" r:id="rId16"/>
    <p:sldId id="343" r:id="rId17"/>
    <p:sldId id="308" r:id="rId18"/>
    <p:sldId id="310" r:id="rId19"/>
    <p:sldId id="344" r:id="rId20"/>
    <p:sldId id="316" r:id="rId21"/>
    <p:sldId id="347" r:id="rId22"/>
    <p:sldId id="350" r:id="rId23"/>
    <p:sldId id="292" r:id="rId24"/>
    <p:sldId id="293" r:id="rId25"/>
    <p:sldId id="296" r:id="rId26"/>
    <p:sldId id="364" r:id="rId27"/>
    <p:sldId id="261" r:id="rId28"/>
    <p:sldId id="325" r:id="rId29"/>
    <p:sldId id="334" r:id="rId30"/>
    <p:sldId id="319" r:id="rId31"/>
    <p:sldId id="320" r:id="rId32"/>
    <p:sldId id="321" r:id="rId33"/>
    <p:sldId id="322" r:id="rId34"/>
    <p:sldId id="323" r:id="rId35"/>
    <p:sldId id="324" r:id="rId36"/>
    <p:sldId id="367" r:id="rId37"/>
    <p:sldId id="368" r:id="rId38"/>
    <p:sldId id="369" r:id="rId39"/>
    <p:sldId id="357" r:id="rId40"/>
    <p:sldId id="36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89149" autoAdjust="0"/>
  </p:normalViewPr>
  <p:slideViewPr>
    <p:cSldViewPr>
      <p:cViewPr varScale="1">
        <p:scale>
          <a:sx n="70" d="100"/>
          <a:sy n="70" d="100"/>
        </p:scale>
        <p:origin x="-117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F05DCA-EF09-4DF4-97E8-AA35FA834C42}" type="datetimeFigureOut">
              <a:rPr lang="en-US" smtClean="0"/>
              <a:pPr/>
              <a:t>7/12/2011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CDE008-2317-4251-AAC7-754D72FB4FF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CDE008-2317-4251-AAC7-754D72FB4FFA}"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CDE008-2317-4251-AAC7-754D72FB4FFA}"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r>
              <a:rPr lang="en-US" smtClean="0"/>
              <a:t>July 11, 2011</a:t>
            </a:r>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pt-BR" smtClean="0"/>
              <a:t>G1100691  Amaldi 9</a:t>
            </a: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1C27FC8-EBBE-4480-AF19-4A93343A8CE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t>July 11, 2011</a:t>
            </a:r>
            <a:endParaRPr lang="en-US"/>
          </a:p>
        </p:txBody>
      </p:sp>
      <p:sp>
        <p:nvSpPr>
          <p:cNvPr id="5" name="Footer Placeholder 4"/>
          <p:cNvSpPr>
            <a:spLocks noGrp="1"/>
          </p:cNvSpPr>
          <p:nvPr>
            <p:ph type="ftr" sz="quarter" idx="11"/>
          </p:nvPr>
        </p:nvSpPr>
        <p:spPr/>
        <p:txBody>
          <a:bodyPr/>
          <a:lstStyle>
            <a:extLst/>
          </a:lstStyle>
          <a:p>
            <a:r>
              <a:rPr lang="pt-BR" smtClean="0"/>
              <a:t>G1100691  Amaldi 9</a:t>
            </a:r>
            <a:endParaRPr lang="en-US"/>
          </a:p>
        </p:txBody>
      </p:sp>
      <p:sp>
        <p:nvSpPr>
          <p:cNvPr id="6" name="Slide Number Placeholder 5"/>
          <p:cNvSpPr>
            <a:spLocks noGrp="1"/>
          </p:cNvSpPr>
          <p:nvPr>
            <p:ph type="sldNum" sz="quarter" idx="12"/>
          </p:nvPr>
        </p:nvSpPr>
        <p:spPr/>
        <p:txBody>
          <a:bodyPr/>
          <a:lstStyle>
            <a:extLst/>
          </a:lstStyle>
          <a:p>
            <a:fld id="{91C27FC8-EBBE-4480-AF19-4A93343A8CE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t>July 11, 2011</a:t>
            </a:r>
            <a:endParaRPr lang="en-US"/>
          </a:p>
        </p:txBody>
      </p:sp>
      <p:sp>
        <p:nvSpPr>
          <p:cNvPr id="5" name="Footer Placeholder 4"/>
          <p:cNvSpPr>
            <a:spLocks noGrp="1"/>
          </p:cNvSpPr>
          <p:nvPr>
            <p:ph type="ftr" sz="quarter" idx="11"/>
          </p:nvPr>
        </p:nvSpPr>
        <p:spPr/>
        <p:txBody>
          <a:bodyPr/>
          <a:lstStyle>
            <a:extLst/>
          </a:lstStyle>
          <a:p>
            <a:r>
              <a:rPr lang="pt-BR" smtClean="0"/>
              <a:t>G1100691  Amaldi 9</a:t>
            </a:r>
            <a:endParaRPr lang="en-US"/>
          </a:p>
        </p:txBody>
      </p:sp>
      <p:sp>
        <p:nvSpPr>
          <p:cNvPr id="6" name="Slide Number Placeholder 5"/>
          <p:cNvSpPr>
            <a:spLocks noGrp="1"/>
          </p:cNvSpPr>
          <p:nvPr>
            <p:ph type="sldNum" sz="quarter" idx="12"/>
          </p:nvPr>
        </p:nvSpPr>
        <p:spPr/>
        <p:txBody>
          <a:bodyPr/>
          <a:lstStyle>
            <a:extLst/>
          </a:lstStyle>
          <a:p>
            <a:fld id="{91C27FC8-EBBE-4480-AF19-4A93343A8CE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Vide">
    <p:spTree>
      <p:nvGrpSpPr>
        <p:cNvPr id="1" name=""/>
        <p:cNvGrpSpPr/>
        <p:nvPr/>
      </p:nvGrpSpPr>
      <p:grpSpPr>
        <a:xfrm>
          <a:off x="0" y="0"/>
          <a:ext cx="0" cy="0"/>
          <a:chOff x="0" y="0"/>
          <a:chExt cx="0" cy="0"/>
        </a:xfrm>
      </p:grpSpPr>
      <p:pic>
        <p:nvPicPr>
          <p:cNvPr id="2" name="Picture 11" descr="1128519305_tamis_3"/>
          <p:cNvPicPr>
            <a:picLocks noChangeAspect="1" noChangeArrowheads="1"/>
          </p:cNvPicPr>
          <p:nvPr userDrawn="1"/>
        </p:nvPicPr>
        <p:blipFill>
          <a:blip r:embed="rId2" cstate="print">
            <a:lum bright="24000" contrast="-18000"/>
          </a:blip>
          <a:srcRect/>
          <a:stretch>
            <a:fillRect/>
          </a:stretch>
        </p:blipFill>
        <p:spPr bwMode="auto">
          <a:xfrm>
            <a:off x="8315325" y="0"/>
            <a:ext cx="628650" cy="628650"/>
          </a:xfrm>
          <a:prstGeom prst="rect">
            <a:avLst/>
          </a:prstGeom>
          <a:noFill/>
          <a:ln w="9525">
            <a:noFill/>
            <a:miter lim="800000"/>
            <a:headEnd/>
            <a:tailEnd/>
          </a:ln>
        </p:spPr>
      </p:pic>
      <p:pic>
        <p:nvPicPr>
          <p:cNvPr id="3" name="Picture 12" descr="virgologo_all"/>
          <p:cNvPicPr>
            <a:picLocks noChangeAspect="1" noChangeArrowheads="1"/>
          </p:cNvPicPr>
          <p:nvPr userDrawn="1"/>
        </p:nvPicPr>
        <p:blipFill>
          <a:blip r:embed="rId3" cstate="print"/>
          <a:srcRect r="54962"/>
          <a:stretch>
            <a:fillRect/>
          </a:stretch>
        </p:blipFill>
        <p:spPr bwMode="auto">
          <a:xfrm>
            <a:off x="152400" y="190500"/>
            <a:ext cx="749300" cy="327025"/>
          </a:xfrm>
          <a:prstGeom prst="rect">
            <a:avLst/>
          </a:prstGeom>
          <a:noFill/>
          <a:ln w="9525">
            <a:noFill/>
            <a:miter lim="800000"/>
            <a:headEnd/>
            <a:tailEnd/>
          </a:ln>
        </p:spPr>
      </p:pic>
      <p:sp>
        <p:nvSpPr>
          <p:cNvPr id="4" name="Espace réservé du numéro de diapositive 5"/>
          <p:cNvSpPr>
            <a:spLocks noGrp="1"/>
          </p:cNvSpPr>
          <p:nvPr>
            <p:ph type="sldNum" sz="quarter" idx="10"/>
          </p:nvPr>
        </p:nvSpPr>
        <p:spPr/>
        <p:txBody>
          <a:bodyPr/>
          <a:lstStyle>
            <a:lvl1pPr>
              <a:defRPr/>
            </a:lvl1pPr>
          </a:lstStyle>
          <a:p>
            <a:pPr>
              <a:defRPr/>
            </a:pPr>
            <a:fld id="{23FCD546-4CC2-4167-AE85-C429FC162416}" type="slidenum">
              <a:rPr lang="fr-FR"/>
              <a:pPr>
                <a:defRPr/>
              </a:pPr>
              <a:t>‹#›</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t>July 11, 2011</a:t>
            </a:r>
            <a:endParaRPr lang="en-US"/>
          </a:p>
        </p:txBody>
      </p:sp>
      <p:sp>
        <p:nvSpPr>
          <p:cNvPr id="5" name="Footer Placeholder 4"/>
          <p:cNvSpPr>
            <a:spLocks noGrp="1"/>
          </p:cNvSpPr>
          <p:nvPr>
            <p:ph type="ftr" sz="quarter" idx="11"/>
          </p:nvPr>
        </p:nvSpPr>
        <p:spPr/>
        <p:txBody>
          <a:bodyPr/>
          <a:lstStyle>
            <a:extLst/>
          </a:lstStyle>
          <a:p>
            <a:r>
              <a:rPr lang="pt-BR" smtClean="0"/>
              <a:t>G1100691  Amaldi 9</a:t>
            </a:r>
            <a:endParaRPr lang="en-US"/>
          </a:p>
        </p:txBody>
      </p:sp>
      <p:sp>
        <p:nvSpPr>
          <p:cNvPr id="6" name="Slide Number Placeholder 5"/>
          <p:cNvSpPr>
            <a:spLocks noGrp="1"/>
          </p:cNvSpPr>
          <p:nvPr>
            <p:ph type="sldNum" sz="quarter" idx="12"/>
          </p:nvPr>
        </p:nvSpPr>
        <p:spPr/>
        <p:txBody>
          <a:bodyPr/>
          <a:lstStyle>
            <a:extLst/>
          </a:lstStyle>
          <a:p>
            <a:fld id="{91C27FC8-EBBE-4480-AF19-4A93343A8CED}"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r>
              <a:rPr lang="en-US" smtClean="0"/>
              <a:t>July 11, 2011</a:t>
            </a:r>
            <a:endParaRPr lang="en-US"/>
          </a:p>
        </p:txBody>
      </p:sp>
      <p:sp>
        <p:nvSpPr>
          <p:cNvPr id="5" name="Footer Placeholder 4"/>
          <p:cNvSpPr>
            <a:spLocks noGrp="1"/>
          </p:cNvSpPr>
          <p:nvPr>
            <p:ph type="ftr" sz="quarter" idx="11"/>
          </p:nvPr>
        </p:nvSpPr>
        <p:spPr/>
        <p:txBody>
          <a:bodyPr/>
          <a:lstStyle>
            <a:extLst/>
          </a:lstStyle>
          <a:p>
            <a:r>
              <a:rPr lang="pt-BR" smtClean="0"/>
              <a:t>G1100691  Amaldi 9</a:t>
            </a:r>
            <a:endParaRPr lang="en-US"/>
          </a:p>
        </p:txBody>
      </p:sp>
      <p:sp>
        <p:nvSpPr>
          <p:cNvPr id="6" name="Slide Number Placeholder 5"/>
          <p:cNvSpPr>
            <a:spLocks noGrp="1"/>
          </p:cNvSpPr>
          <p:nvPr>
            <p:ph type="sldNum" sz="quarter" idx="12"/>
          </p:nvPr>
        </p:nvSpPr>
        <p:spPr/>
        <p:txBody>
          <a:bodyPr/>
          <a:lstStyle>
            <a:extLst/>
          </a:lstStyle>
          <a:p>
            <a:fld id="{91C27FC8-EBBE-4480-AF19-4A93343A8CED}"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t>July 11, 2011</a:t>
            </a:r>
            <a:endParaRPr lang="en-US"/>
          </a:p>
        </p:txBody>
      </p:sp>
      <p:sp>
        <p:nvSpPr>
          <p:cNvPr id="6" name="Footer Placeholder 5"/>
          <p:cNvSpPr>
            <a:spLocks noGrp="1"/>
          </p:cNvSpPr>
          <p:nvPr>
            <p:ph type="ftr" sz="quarter" idx="11"/>
          </p:nvPr>
        </p:nvSpPr>
        <p:spPr/>
        <p:txBody>
          <a:bodyPr/>
          <a:lstStyle>
            <a:extLst/>
          </a:lstStyle>
          <a:p>
            <a:r>
              <a:rPr lang="pt-BR" smtClean="0"/>
              <a:t>G1100691  Amaldi 9</a:t>
            </a:r>
            <a:endParaRPr lang="en-US"/>
          </a:p>
        </p:txBody>
      </p:sp>
      <p:sp>
        <p:nvSpPr>
          <p:cNvPr id="7" name="Slide Number Placeholder 6"/>
          <p:cNvSpPr>
            <a:spLocks noGrp="1"/>
          </p:cNvSpPr>
          <p:nvPr>
            <p:ph type="sldNum" sz="quarter" idx="12"/>
          </p:nvPr>
        </p:nvSpPr>
        <p:spPr/>
        <p:txBody>
          <a:bodyPr/>
          <a:lstStyle>
            <a:extLst/>
          </a:lstStyle>
          <a:p>
            <a:fld id="{91C27FC8-EBBE-4480-AF19-4A93343A8CED}"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r>
              <a:rPr lang="en-US" smtClean="0"/>
              <a:t>July 11, 2011</a:t>
            </a:r>
            <a:endParaRPr lang="en-US"/>
          </a:p>
        </p:txBody>
      </p:sp>
      <p:sp>
        <p:nvSpPr>
          <p:cNvPr id="8" name="Footer Placeholder 7"/>
          <p:cNvSpPr>
            <a:spLocks noGrp="1"/>
          </p:cNvSpPr>
          <p:nvPr>
            <p:ph type="ftr" sz="quarter" idx="11"/>
          </p:nvPr>
        </p:nvSpPr>
        <p:spPr/>
        <p:txBody>
          <a:bodyPr/>
          <a:lstStyle>
            <a:extLst/>
          </a:lstStyle>
          <a:p>
            <a:r>
              <a:rPr lang="pt-BR" smtClean="0"/>
              <a:t>G1100691  Amaldi 9</a:t>
            </a:r>
            <a:endParaRPr lang="en-US"/>
          </a:p>
        </p:txBody>
      </p:sp>
      <p:sp>
        <p:nvSpPr>
          <p:cNvPr id="9" name="Slide Number Placeholder 8"/>
          <p:cNvSpPr>
            <a:spLocks noGrp="1"/>
          </p:cNvSpPr>
          <p:nvPr>
            <p:ph type="sldNum" sz="quarter" idx="12"/>
          </p:nvPr>
        </p:nvSpPr>
        <p:spPr/>
        <p:txBody>
          <a:bodyPr/>
          <a:lstStyle>
            <a:extLst/>
          </a:lstStyle>
          <a:p>
            <a:fld id="{91C27FC8-EBBE-4480-AF19-4A93343A8CE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r>
              <a:rPr lang="en-US" smtClean="0"/>
              <a:t>July 11, 2011</a:t>
            </a:r>
            <a:endParaRPr lang="en-US"/>
          </a:p>
        </p:txBody>
      </p:sp>
      <p:sp>
        <p:nvSpPr>
          <p:cNvPr id="4" name="Footer Placeholder 3"/>
          <p:cNvSpPr>
            <a:spLocks noGrp="1"/>
          </p:cNvSpPr>
          <p:nvPr>
            <p:ph type="ftr" sz="quarter" idx="11"/>
          </p:nvPr>
        </p:nvSpPr>
        <p:spPr/>
        <p:txBody>
          <a:bodyPr/>
          <a:lstStyle>
            <a:extLst/>
          </a:lstStyle>
          <a:p>
            <a:r>
              <a:rPr lang="pt-BR" smtClean="0"/>
              <a:t>G1100691  Amaldi 9</a:t>
            </a:r>
            <a:endParaRPr lang="en-US"/>
          </a:p>
        </p:txBody>
      </p:sp>
      <p:sp>
        <p:nvSpPr>
          <p:cNvPr id="5" name="Slide Number Placeholder 4"/>
          <p:cNvSpPr>
            <a:spLocks noGrp="1"/>
          </p:cNvSpPr>
          <p:nvPr>
            <p:ph type="sldNum" sz="quarter" idx="12"/>
          </p:nvPr>
        </p:nvSpPr>
        <p:spPr/>
        <p:txBody>
          <a:bodyPr/>
          <a:lstStyle>
            <a:extLst/>
          </a:lstStyle>
          <a:p>
            <a:fld id="{91C27FC8-EBBE-4480-AF19-4A93343A8CED}"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r>
              <a:rPr lang="en-US" smtClean="0"/>
              <a:t>July 11, 2011</a:t>
            </a:r>
            <a:endParaRPr lang="en-US"/>
          </a:p>
        </p:txBody>
      </p:sp>
      <p:sp>
        <p:nvSpPr>
          <p:cNvPr id="3" name="Footer Placeholder 2"/>
          <p:cNvSpPr>
            <a:spLocks noGrp="1"/>
          </p:cNvSpPr>
          <p:nvPr>
            <p:ph type="ftr" sz="quarter" idx="11"/>
          </p:nvPr>
        </p:nvSpPr>
        <p:spPr/>
        <p:txBody>
          <a:bodyPr/>
          <a:lstStyle>
            <a:extLst/>
          </a:lstStyle>
          <a:p>
            <a:r>
              <a:rPr lang="pt-BR" smtClean="0"/>
              <a:t>G1100691  Amaldi 9</a:t>
            </a:r>
            <a:endParaRPr lang="en-US"/>
          </a:p>
        </p:txBody>
      </p:sp>
      <p:sp>
        <p:nvSpPr>
          <p:cNvPr id="4" name="Slide Number Placeholder 3"/>
          <p:cNvSpPr>
            <a:spLocks noGrp="1"/>
          </p:cNvSpPr>
          <p:nvPr>
            <p:ph type="sldNum" sz="quarter" idx="12"/>
          </p:nvPr>
        </p:nvSpPr>
        <p:spPr/>
        <p:txBody>
          <a:bodyPr/>
          <a:lstStyle>
            <a:extLst/>
          </a:lstStyle>
          <a:p>
            <a:fld id="{91C27FC8-EBBE-4480-AF19-4A93343A8CE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r>
              <a:rPr lang="en-US" smtClean="0"/>
              <a:t>July 11, 2011</a:t>
            </a:r>
            <a:endParaRPr lang="en-US"/>
          </a:p>
        </p:txBody>
      </p:sp>
      <p:sp>
        <p:nvSpPr>
          <p:cNvPr id="6" name="Footer Placeholder 5"/>
          <p:cNvSpPr>
            <a:spLocks noGrp="1"/>
          </p:cNvSpPr>
          <p:nvPr>
            <p:ph type="ftr" sz="quarter" idx="11"/>
          </p:nvPr>
        </p:nvSpPr>
        <p:spPr/>
        <p:txBody>
          <a:bodyPr/>
          <a:lstStyle>
            <a:extLst/>
          </a:lstStyle>
          <a:p>
            <a:r>
              <a:rPr lang="pt-BR" smtClean="0"/>
              <a:t>G1100691  Amaldi 9</a:t>
            </a:r>
            <a:endParaRPr lang="en-US"/>
          </a:p>
        </p:txBody>
      </p:sp>
      <p:sp>
        <p:nvSpPr>
          <p:cNvPr id="7" name="Slide Number Placeholder 6"/>
          <p:cNvSpPr>
            <a:spLocks noGrp="1"/>
          </p:cNvSpPr>
          <p:nvPr>
            <p:ph type="sldNum" sz="quarter" idx="12"/>
          </p:nvPr>
        </p:nvSpPr>
        <p:spPr/>
        <p:txBody>
          <a:bodyPr/>
          <a:lstStyle>
            <a:extLst/>
          </a:lstStyle>
          <a:p>
            <a:fld id="{91C27FC8-EBBE-4480-AF19-4A93343A8CE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smtClean="0"/>
              <a:t>July 11, 2011</a:t>
            </a:r>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pt-BR" smtClean="0"/>
              <a:t>G1100691  Amaldi 9</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1C27FC8-EBBE-4480-AF19-4A93343A8CED}"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r>
              <a:rPr lang="en-US" smtClean="0"/>
              <a:t>July 11, 2011</a:t>
            </a:r>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pt-BR" smtClean="0"/>
              <a:t>G1100691  Amaldi 9</a:t>
            </a: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1C27FC8-EBBE-4480-AF19-4A93343A8CE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hf hd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pfmcilhone.wordpress.com/2011/06/18/canis-major-by-robert-fros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cascina.virgo.infn.it/DataAnalysis/VDBdoc" TargetMode="Externa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6.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vdb.virgo.infn.it/VDB/main.php" TargetMode="Externa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85800"/>
            <a:ext cx="8153400" cy="1066800"/>
          </a:xfrm>
        </p:spPr>
        <p:txBody>
          <a:bodyPr>
            <a:noAutofit/>
          </a:bodyPr>
          <a:lstStyle/>
          <a:p>
            <a:pPr algn="ctr"/>
            <a:r>
              <a:rPr lang="en-US" sz="6000" dirty="0" smtClean="0">
                <a:solidFill>
                  <a:schemeClr val="accent1">
                    <a:lumMod val="50000"/>
                  </a:schemeClr>
                </a:solidFill>
              </a:rPr>
              <a:t>Data Quality Studies</a:t>
            </a:r>
            <a:endParaRPr lang="en-US" sz="6000" dirty="0">
              <a:solidFill>
                <a:schemeClr val="accent1">
                  <a:lumMod val="50000"/>
                </a:schemeClr>
              </a:solidFill>
            </a:endParaRPr>
          </a:p>
        </p:txBody>
      </p:sp>
      <p:sp>
        <p:nvSpPr>
          <p:cNvPr id="3" name="Subtitle 2"/>
          <p:cNvSpPr>
            <a:spLocks noGrp="1"/>
          </p:cNvSpPr>
          <p:nvPr>
            <p:ph type="subTitle" idx="1"/>
          </p:nvPr>
        </p:nvSpPr>
        <p:spPr>
          <a:xfrm>
            <a:off x="533400" y="1524000"/>
            <a:ext cx="7772400" cy="1199704"/>
          </a:xfrm>
        </p:spPr>
        <p:txBody>
          <a:bodyPr>
            <a:normAutofit/>
          </a:bodyPr>
          <a:lstStyle/>
          <a:p>
            <a:pPr algn="ctr"/>
            <a:r>
              <a:rPr lang="en-US" sz="3600" dirty="0" smtClean="0">
                <a:solidFill>
                  <a:schemeClr val="tx1">
                    <a:lumMod val="95000"/>
                    <a:lumOff val="5000"/>
                  </a:schemeClr>
                </a:solidFill>
              </a:rPr>
              <a:t>Methods and Milestones</a:t>
            </a:r>
            <a:endParaRPr lang="en-US" sz="3600" dirty="0">
              <a:solidFill>
                <a:schemeClr val="tx1">
                  <a:lumMod val="95000"/>
                  <a:lumOff val="5000"/>
                </a:schemeClr>
              </a:solidFill>
            </a:endParaRPr>
          </a:p>
        </p:txBody>
      </p:sp>
      <p:sp>
        <p:nvSpPr>
          <p:cNvPr id="4" name="TextBox 3"/>
          <p:cNvSpPr txBox="1"/>
          <p:nvPr/>
        </p:nvSpPr>
        <p:spPr>
          <a:xfrm>
            <a:off x="2362200" y="2438400"/>
            <a:ext cx="4495800" cy="923330"/>
          </a:xfrm>
          <a:prstGeom prst="rect">
            <a:avLst/>
          </a:prstGeom>
          <a:noFill/>
        </p:spPr>
        <p:txBody>
          <a:bodyPr wrap="square" rtlCol="0">
            <a:spAutoFit/>
          </a:bodyPr>
          <a:lstStyle/>
          <a:p>
            <a:pPr algn="ctr"/>
            <a:r>
              <a:rPr lang="en-US" dirty="0" smtClean="0">
                <a:solidFill>
                  <a:schemeClr val="accent1">
                    <a:lumMod val="50000"/>
                  </a:schemeClr>
                </a:solidFill>
              </a:rPr>
              <a:t>J. McIver for the </a:t>
            </a:r>
          </a:p>
          <a:p>
            <a:pPr algn="ctr"/>
            <a:r>
              <a:rPr lang="en-US" dirty="0" smtClean="0">
                <a:solidFill>
                  <a:schemeClr val="accent1">
                    <a:lumMod val="50000"/>
                  </a:schemeClr>
                </a:solidFill>
              </a:rPr>
              <a:t>LIGO Scientific Collaboration </a:t>
            </a:r>
          </a:p>
          <a:p>
            <a:pPr algn="ctr"/>
            <a:r>
              <a:rPr lang="en-US" dirty="0" smtClean="0">
                <a:solidFill>
                  <a:schemeClr val="accent1">
                    <a:lumMod val="50000"/>
                  </a:schemeClr>
                </a:solidFill>
              </a:rPr>
              <a:t>and the Virgo Collaboration </a:t>
            </a:r>
            <a:endParaRPr lang="en-US" dirty="0">
              <a:solidFill>
                <a:schemeClr val="accent1">
                  <a:lumMod val="50000"/>
                </a:schemeClr>
              </a:solidFill>
            </a:endParaRPr>
          </a:p>
        </p:txBody>
      </p:sp>
      <p:sp>
        <p:nvSpPr>
          <p:cNvPr id="8" name="Date Placeholder 7"/>
          <p:cNvSpPr>
            <a:spLocks noGrp="1"/>
          </p:cNvSpPr>
          <p:nvPr>
            <p:ph type="dt" sz="half" idx="10"/>
          </p:nvPr>
        </p:nvSpPr>
        <p:spPr/>
        <p:txBody>
          <a:bodyPr/>
          <a:lstStyle/>
          <a:p>
            <a:r>
              <a:rPr lang="en-US" smtClean="0"/>
              <a:t>July 11, 2011</a:t>
            </a:r>
            <a:endParaRPr lang="en-US"/>
          </a:p>
        </p:txBody>
      </p:sp>
      <p:sp>
        <p:nvSpPr>
          <p:cNvPr id="9" name="Footer Placeholder 8"/>
          <p:cNvSpPr>
            <a:spLocks noGrp="1"/>
          </p:cNvSpPr>
          <p:nvPr>
            <p:ph type="ftr" sz="quarter" idx="11"/>
          </p:nvPr>
        </p:nvSpPr>
        <p:spPr/>
        <p:txBody>
          <a:bodyPr/>
          <a:lstStyle/>
          <a:p>
            <a:r>
              <a:rPr lang="pt-BR" smtClean="0"/>
              <a:t>G1100691  Amaldi 9</a:t>
            </a:r>
            <a:endParaRPr lang="en-US" dirty="0"/>
          </a:p>
        </p:txBody>
      </p:sp>
      <p:pic>
        <p:nvPicPr>
          <p:cNvPr id="10" name="Picture 15"/>
          <p:cNvPicPr>
            <a:picLocks noChangeAspect="1" noChangeArrowheads="1"/>
          </p:cNvPicPr>
          <p:nvPr/>
        </p:nvPicPr>
        <p:blipFill>
          <a:blip r:embed="rId3" cstate="print"/>
          <a:srcRect/>
          <a:stretch>
            <a:fillRect/>
          </a:stretch>
        </p:blipFill>
        <p:spPr bwMode="auto">
          <a:xfrm>
            <a:off x="304800" y="5562600"/>
            <a:ext cx="1075928" cy="1075928"/>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fld id="{91C27FC8-EBBE-4480-AF19-4A93343A8CED}" type="slidenum">
              <a:rPr lang="en-US" smtClean="0"/>
              <a:pPr/>
              <a:t>1</a:t>
            </a:fld>
            <a:endParaRPr lang="en-US"/>
          </a:p>
        </p:txBody>
      </p:sp>
      <p:pic>
        <p:nvPicPr>
          <p:cNvPr id="43010" name="Picture 2" descr="http://www.gravitationalwaves.org/LSC/MEMBERSHIP/LOGO/LSC_slide/details/LSC-Virgo_logo.png"/>
          <p:cNvPicPr>
            <a:picLocks noChangeAspect="1" noChangeArrowheads="1"/>
          </p:cNvPicPr>
          <p:nvPr/>
        </p:nvPicPr>
        <p:blipFill>
          <a:blip r:embed="rId4" cstate="print"/>
          <a:srcRect/>
          <a:stretch>
            <a:fillRect/>
          </a:stretch>
        </p:blipFill>
        <p:spPr bwMode="auto">
          <a:xfrm>
            <a:off x="1752600" y="3733800"/>
            <a:ext cx="5619750" cy="8185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447800"/>
            <a:ext cx="8229600" cy="4525963"/>
          </a:xfrm>
        </p:spPr>
        <p:txBody>
          <a:bodyPr>
            <a:normAutofit/>
          </a:bodyPr>
          <a:lstStyle/>
          <a:p>
            <a:r>
              <a:rPr lang="en-US" sz="2400" dirty="0" smtClean="0">
                <a:solidFill>
                  <a:schemeClr val="bg2">
                    <a:lumMod val="25000"/>
                  </a:schemeClr>
                </a:solidFill>
              </a:rPr>
              <a:t>How do we find patterns/anomalies in glitch behavior?</a:t>
            </a:r>
          </a:p>
          <a:p>
            <a:pPr>
              <a:buNone/>
            </a:pPr>
            <a:r>
              <a:rPr lang="en-US" sz="1100" dirty="0" smtClean="0">
                <a:solidFill>
                  <a:schemeClr val="bg2">
                    <a:lumMod val="25000"/>
                  </a:schemeClr>
                </a:solidFill>
              </a:rPr>
              <a:t>  </a:t>
            </a:r>
            <a:endParaRPr lang="en-US" sz="2000" dirty="0" smtClean="0">
              <a:solidFill>
                <a:schemeClr val="bg2">
                  <a:lumMod val="25000"/>
                </a:schemeClr>
              </a:solidFill>
            </a:endParaRPr>
          </a:p>
          <a:p>
            <a:pPr lvl="1"/>
            <a:r>
              <a:rPr lang="en-US" sz="2000" dirty="0" smtClean="0"/>
              <a:t>We look at the characteristics of glitches (i.e. common frequency, signal to noise ratio (SNR), etc.)</a:t>
            </a:r>
          </a:p>
          <a:p>
            <a:pPr lvl="1">
              <a:buNone/>
            </a:pPr>
            <a:r>
              <a:rPr lang="en-US" sz="2000" dirty="0" smtClean="0"/>
              <a:t>  </a:t>
            </a:r>
          </a:p>
          <a:p>
            <a:pPr lvl="1"/>
            <a:r>
              <a:rPr lang="en-US" sz="2000" dirty="0" smtClean="0"/>
              <a:t>We look at glitches’ coincidence with auxiliary channels</a:t>
            </a:r>
          </a:p>
          <a:p>
            <a:pPr lvl="1">
              <a:buNone/>
            </a:pPr>
            <a:r>
              <a:rPr lang="en-US" sz="1050" dirty="0" smtClean="0"/>
              <a:t>  </a:t>
            </a:r>
            <a:endParaRPr lang="en-US" sz="1700" dirty="0" smtClean="0"/>
          </a:p>
          <a:p>
            <a:pPr lvl="3"/>
            <a:r>
              <a:rPr lang="en-US" sz="1700" dirty="0" smtClean="0"/>
              <a:t>Detector characterization groups within the LVC use tools that statistically rank the coupling between the gravitational wave channel and auxiliary channels to look for the </a:t>
            </a:r>
            <a:r>
              <a:rPr lang="en-US" sz="1700" b="1" dirty="0" smtClean="0"/>
              <a:t>source</a:t>
            </a:r>
            <a:r>
              <a:rPr lang="en-US" sz="1700" dirty="0" smtClean="0"/>
              <a:t> of the unusual glitches</a:t>
            </a:r>
          </a:p>
          <a:p>
            <a:pPr lvl="2">
              <a:buNone/>
            </a:pPr>
            <a:endParaRPr lang="en-US" dirty="0" smtClean="0"/>
          </a:p>
        </p:txBody>
      </p:sp>
      <p:sp>
        <p:nvSpPr>
          <p:cNvPr id="3" name="Date Placeholder 2"/>
          <p:cNvSpPr>
            <a:spLocks noGrp="1"/>
          </p:cNvSpPr>
          <p:nvPr>
            <p:ph type="dt" sz="half" idx="10"/>
          </p:nvPr>
        </p:nvSpPr>
        <p:spPr/>
        <p:txBody>
          <a:bodyPr/>
          <a:lstStyle/>
          <a:p>
            <a:r>
              <a:rPr lang="en-US" smtClean="0"/>
              <a:t>July 11, 2011</a:t>
            </a:r>
            <a:endParaRPr lang="en-US"/>
          </a:p>
        </p:txBody>
      </p:sp>
      <p:sp>
        <p:nvSpPr>
          <p:cNvPr id="4" name="Footer Placeholder 3"/>
          <p:cNvSpPr>
            <a:spLocks noGrp="1"/>
          </p:cNvSpPr>
          <p:nvPr>
            <p:ph type="ftr" sz="quarter" idx="11"/>
          </p:nvPr>
        </p:nvSpPr>
        <p:spPr/>
        <p:txBody>
          <a:bodyPr/>
          <a:lstStyle/>
          <a:p>
            <a:r>
              <a:rPr lang="pt-BR" smtClean="0"/>
              <a:t>G1100691  Amaldi 9</a:t>
            </a:r>
            <a:endParaRPr lang="en-US"/>
          </a:p>
        </p:txBody>
      </p:sp>
      <p:sp>
        <p:nvSpPr>
          <p:cNvPr id="6" name="Title 5"/>
          <p:cNvSpPr>
            <a:spLocks noGrp="1"/>
          </p:cNvSpPr>
          <p:nvPr>
            <p:ph type="title"/>
          </p:nvPr>
        </p:nvSpPr>
        <p:spPr>
          <a:xfrm>
            <a:off x="152400" y="274638"/>
            <a:ext cx="8763000" cy="1143000"/>
          </a:xfrm>
        </p:spPr>
        <p:txBody>
          <a:bodyPr>
            <a:noAutofit/>
          </a:bodyPr>
          <a:lstStyle/>
          <a:p>
            <a:pPr algn="ctr"/>
            <a:r>
              <a:rPr lang="en-US" dirty="0" smtClean="0"/>
              <a:t>Hunting Glitches</a:t>
            </a:r>
            <a:endParaRPr lang="en-US" dirty="0"/>
          </a:p>
        </p:txBody>
      </p:sp>
      <p:sp>
        <p:nvSpPr>
          <p:cNvPr id="7" name="Slide Number Placeholder 6"/>
          <p:cNvSpPr>
            <a:spLocks noGrp="1"/>
          </p:cNvSpPr>
          <p:nvPr>
            <p:ph type="sldNum" sz="quarter" idx="12"/>
          </p:nvPr>
        </p:nvSpPr>
        <p:spPr/>
        <p:txBody>
          <a:bodyPr/>
          <a:lstStyle/>
          <a:p>
            <a:fld id="{91C27FC8-EBBE-4480-AF19-4A93343A8CED}" type="slidenum">
              <a:rPr lang="en-US" smtClean="0"/>
              <a:pPr/>
              <a:t>10</a:t>
            </a:fld>
            <a:endParaRPr lang="en-US"/>
          </a:p>
        </p:txBody>
      </p:sp>
      <p:sp>
        <p:nvSpPr>
          <p:cNvPr id="8" name="TextBox 7"/>
          <p:cNvSpPr txBox="1"/>
          <p:nvPr/>
        </p:nvSpPr>
        <p:spPr>
          <a:xfrm>
            <a:off x="3048000" y="5638800"/>
            <a:ext cx="5715000" cy="800219"/>
          </a:xfrm>
          <a:prstGeom prst="rect">
            <a:avLst/>
          </a:prstGeom>
          <a:noFill/>
        </p:spPr>
        <p:txBody>
          <a:bodyPr wrap="square" rtlCol="0">
            <a:spAutoFit/>
          </a:bodyPr>
          <a:lstStyle/>
          <a:p>
            <a:pPr marL="0" lvl="2"/>
            <a:r>
              <a:rPr lang="en-US" sz="1400" dirty="0" smtClean="0"/>
              <a:t>See J. Smith et al. “A hierarchical method for vetoing noise transients in gravitational-wave detectors” </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4800600" cy="4525963"/>
          </a:xfrm>
        </p:spPr>
        <p:txBody>
          <a:bodyPr>
            <a:normAutofit/>
          </a:bodyPr>
          <a:lstStyle/>
          <a:p>
            <a:r>
              <a:rPr lang="en-US" sz="2400" dirty="0" smtClean="0">
                <a:solidFill>
                  <a:schemeClr val="bg2">
                    <a:lumMod val="25000"/>
                  </a:schemeClr>
                </a:solidFill>
              </a:rPr>
              <a:t>Useful tools</a:t>
            </a:r>
          </a:p>
          <a:p>
            <a:pPr lvl="1"/>
            <a:r>
              <a:rPr lang="en-US" sz="1800" dirty="0" smtClean="0"/>
              <a:t>Frequency line finder</a:t>
            </a:r>
          </a:p>
          <a:p>
            <a:pPr lvl="1"/>
            <a:r>
              <a:rPr lang="en-US" sz="1800" dirty="0" smtClean="0"/>
              <a:t>Weekly statistical results</a:t>
            </a:r>
          </a:p>
          <a:p>
            <a:pPr lvl="1"/>
            <a:r>
              <a:rPr lang="en-US" sz="1800" dirty="0" smtClean="0"/>
              <a:t>Low-latency burst algorithm (Omega)</a:t>
            </a:r>
          </a:p>
          <a:p>
            <a:pPr marL="365760" lvl="1" indent="-256032">
              <a:spcBef>
                <a:spcPts val="400"/>
              </a:spcBef>
              <a:buSzPct val="68000"/>
              <a:buFont typeface="Wingdings 3"/>
              <a:buChar char=""/>
            </a:pPr>
            <a:endParaRPr lang="en-US" dirty="0" smtClean="0">
              <a:solidFill>
                <a:schemeClr val="bg2">
                  <a:lumMod val="25000"/>
                </a:schemeClr>
              </a:solidFill>
            </a:endParaRPr>
          </a:p>
          <a:p>
            <a:pPr marL="365760" lvl="1" indent="-256032">
              <a:spcBef>
                <a:spcPts val="400"/>
              </a:spcBef>
              <a:buSzPct val="68000"/>
              <a:buFont typeface="Wingdings 3"/>
              <a:buChar char=""/>
            </a:pPr>
            <a:r>
              <a:rPr lang="en-US" dirty="0" smtClean="0">
                <a:solidFill>
                  <a:schemeClr val="bg2">
                    <a:lumMod val="25000"/>
                  </a:schemeClr>
                </a:solidFill>
              </a:rPr>
              <a:t>Other Strategies</a:t>
            </a:r>
          </a:p>
          <a:p>
            <a:pPr marL="603504" lvl="2" indent="-256032">
              <a:spcBef>
                <a:spcPts val="400"/>
              </a:spcBef>
              <a:buSzPct val="68000"/>
              <a:buFont typeface="Wingdings 3"/>
              <a:buChar char=""/>
            </a:pPr>
            <a:r>
              <a:rPr lang="en-US" sz="1800" dirty="0" smtClean="0"/>
              <a:t>Looking at the SNR of glitches in environmental channels coincident with the gravitational wave data channel</a:t>
            </a:r>
          </a:p>
          <a:p>
            <a:pPr marL="603504" lvl="2" indent="-256032">
              <a:spcBef>
                <a:spcPts val="400"/>
              </a:spcBef>
              <a:buSzPct val="68000"/>
              <a:buFont typeface="Wingdings 3"/>
              <a:buChar char=""/>
            </a:pPr>
            <a:r>
              <a:rPr lang="en-US" sz="1800" dirty="0" smtClean="0"/>
              <a:t>Other glitch characteristic studies </a:t>
            </a:r>
          </a:p>
          <a:p>
            <a:pPr marL="886968" lvl="3" indent="-256032">
              <a:spcBef>
                <a:spcPts val="400"/>
              </a:spcBef>
              <a:buSzPct val="68000"/>
              <a:buFont typeface="Wingdings 3"/>
              <a:buChar char=""/>
            </a:pPr>
            <a:r>
              <a:rPr lang="en-US" sz="1500" dirty="0" smtClean="0"/>
              <a:t>Example: how do higher SNR glitches behave </a:t>
            </a:r>
            <a:r>
              <a:rPr lang="en-US" sz="1500" dirty="0" err="1" smtClean="0"/>
              <a:t>vs</a:t>
            </a:r>
            <a:r>
              <a:rPr lang="en-US" sz="1500" dirty="0" smtClean="0"/>
              <a:t> lower SNR </a:t>
            </a:r>
          </a:p>
          <a:p>
            <a:pPr marL="365760" lvl="1" indent="-256032">
              <a:spcBef>
                <a:spcPts val="400"/>
              </a:spcBef>
              <a:buSzPct val="68000"/>
              <a:buFont typeface="Wingdings 3"/>
              <a:buChar char=""/>
            </a:pPr>
            <a:endParaRPr lang="en-US" dirty="0" smtClean="0"/>
          </a:p>
          <a:p>
            <a:endParaRPr lang="en-US" dirty="0"/>
          </a:p>
        </p:txBody>
      </p:sp>
      <p:sp>
        <p:nvSpPr>
          <p:cNvPr id="3" name="Date Placeholder 2"/>
          <p:cNvSpPr>
            <a:spLocks noGrp="1"/>
          </p:cNvSpPr>
          <p:nvPr>
            <p:ph type="dt" sz="half" idx="10"/>
          </p:nvPr>
        </p:nvSpPr>
        <p:spPr/>
        <p:txBody>
          <a:bodyPr/>
          <a:lstStyle/>
          <a:p>
            <a:r>
              <a:rPr lang="en-US" smtClean="0"/>
              <a:t>July 11, 2011</a:t>
            </a:r>
            <a:endParaRPr lang="en-US"/>
          </a:p>
        </p:txBody>
      </p:sp>
      <p:sp>
        <p:nvSpPr>
          <p:cNvPr id="4" name="Footer Placeholder 3"/>
          <p:cNvSpPr>
            <a:spLocks noGrp="1"/>
          </p:cNvSpPr>
          <p:nvPr>
            <p:ph type="ftr" sz="quarter" idx="11"/>
          </p:nvPr>
        </p:nvSpPr>
        <p:spPr/>
        <p:txBody>
          <a:bodyPr/>
          <a:lstStyle/>
          <a:p>
            <a:r>
              <a:rPr lang="pt-BR" smtClean="0"/>
              <a:t>G1100691  Amaldi 9</a:t>
            </a:r>
            <a:endParaRPr lang="en-US"/>
          </a:p>
        </p:txBody>
      </p:sp>
      <p:sp>
        <p:nvSpPr>
          <p:cNvPr id="5" name="Title 4"/>
          <p:cNvSpPr>
            <a:spLocks noGrp="1"/>
          </p:cNvSpPr>
          <p:nvPr>
            <p:ph type="title"/>
          </p:nvPr>
        </p:nvSpPr>
        <p:spPr/>
        <p:txBody>
          <a:bodyPr>
            <a:normAutofit/>
          </a:bodyPr>
          <a:lstStyle/>
          <a:p>
            <a:pPr algn="ctr"/>
            <a:r>
              <a:rPr lang="en-US" sz="4400" dirty="0" smtClean="0"/>
              <a:t>Hunting Glitches</a:t>
            </a:r>
            <a:endParaRPr lang="en-US" sz="4400" dirty="0"/>
          </a:p>
        </p:txBody>
      </p:sp>
      <p:sp>
        <p:nvSpPr>
          <p:cNvPr id="7" name="Slide Number Placeholder 6"/>
          <p:cNvSpPr>
            <a:spLocks noGrp="1"/>
          </p:cNvSpPr>
          <p:nvPr>
            <p:ph type="sldNum" sz="quarter" idx="12"/>
          </p:nvPr>
        </p:nvSpPr>
        <p:spPr/>
        <p:txBody>
          <a:bodyPr/>
          <a:lstStyle/>
          <a:p>
            <a:fld id="{91C27FC8-EBBE-4480-AF19-4A93343A8CED}" type="slidenum">
              <a:rPr lang="en-US" smtClean="0"/>
              <a:pPr/>
              <a:t>11</a:t>
            </a:fld>
            <a:endParaRPr lang="en-US"/>
          </a:p>
        </p:txBody>
      </p:sp>
      <p:pic>
        <p:nvPicPr>
          <p:cNvPr id="8" name="Picture 4"/>
          <p:cNvPicPr>
            <a:picLocks noChangeAspect="1" noChangeArrowheads="1"/>
          </p:cNvPicPr>
          <p:nvPr/>
        </p:nvPicPr>
        <p:blipFill>
          <a:blip r:embed="rId2" cstate="print"/>
          <a:srcRect l="3926" r="3149" b="18900"/>
          <a:stretch>
            <a:fillRect/>
          </a:stretch>
        </p:blipFill>
        <p:spPr bwMode="auto">
          <a:xfrm>
            <a:off x="5638800" y="1447800"/>
            <a:ext cx="2592387" cy="1697037"/>
          </a:xfrm>
          <a:prstGeom prst="rect">
            <a:avLst/>
          </a:prstGeom>
          <a:noFill/>
          <a:ln w="9525">
            <a:noFill/>
            <a:miter lim="800000"/>
            <a:headEnd/>
            <a:tailEnd/>
          </a:ln>
        </p:spPr>
      </p:pic>
      <p:pic>
        <p:nvPicPr>
          <p:cNvPr id="9" name="Picture 3"/>
          <p:cNvPicPr>
            <a:picLocks noChangeAspect="1" noChangeArrowheads="1"/>
          </p:cNvPicPr>
          <p:nvPr/>
        </p:nvPicPr>
        <p:blipFill>
          <a:blip r:embed="rId3" cstate="print"/>
          <a:srcRect/>
          <a:stretch>
            <a:fillRect/>
          </a:stretch>
        </p:blipFill>
        <p:spPr bwMode="auto">
          <a:xfrm>
            <a:off x="5715000" y="3810000"/>
            <a:ext cx="2555875" cy="1728787"/>
          </a:xfrm>
          <a:prstGeom prst="rect">
            <a:avLst/>
          </a:prstGeom>
          <a:noFill/>
          <a:ln w="9525">
            <a:noFill/>
            <a:miter lim="800000"/>
            <a:headEnd/>
            <a:tailEnd/>
          </a:ln>
        </p:spPr>
      </p:pic>
      <p:sp>
        <p:nvSpPr>
          <p:cNvPr id="10" name="ZoneTexte 8"/>
          <p:cNvSpPr txBox="1">
            <a:spLocks noChangeArrowheads="1"/>
          </p:cNvSpPr>
          <p:nvPr/>
        </p:nvSpPr>
        <p:spPr bwMode="auto">
          <a:xfrm>
            <a:off x="5638800" y="3124200"/>
            <a:ext cx="2552700" cy="584775"/>
          </a:xfrm>
          <a:prstGeom prst="rect">
            <a:avLst/>
          </a:prstGeom>
          <a:noFill/>
          <a:ln w="9525">
            <a:noFill/>
            <a:miter lim="800000"/>
            <a:headEnd/>
            <a:tailEnd/>
          </a:ln>
        </p:spPr>
        <p:txBody>
          <a:bodyPr wrap="square">
            <a:spAutoFit/>
          </a:bodyPr>
          <a:lstStyle/>
          <a:p>
            <a:pPr>
              <a:defRPr/>
            </a:pPr>
            <a:r>
              <a:rPr lang="en-US" sz="1600" b="1" dirty="0">
                <a:latin typeface="+mn-lt"/>
                <a:cs typeface="Times New Roman" pitchFamily="18" charset="0"/>
              </a:rPr>
              <a:t>Example of </a:t>
            </a:r>
            <a:r>
              <a:rPr lang="en-US" sz="1600" b="1" dirty="0" err="1">
                <a:latin typeface="+mn-lt"/>
                <a:cs typeface="Times New Roman" pitchFamily="18" charset="0"/>
              </a:rPr>
              <a:t>Omegascan</a:t>
            </a:r>
            <a:r>
              <a:rPr lang="en-US" sz="1600" b="1" dirty="0">
                <a:latin typeface="+mn-lt"/>
                <a:cs typeface="Times New Roman" pitchFamily="18" charset="0"/>
              </a:rPr>
              <a:t>	</a:t>
            </a:r>
          </a:p>
        </p:txBody>
      </p:sp>
      <p:sp>
        <p:nvSpPr>
          <p:cNvPr id="11" name="TextBox 10"/>
          <p:cNvSpPr txBox="1"/>
          <p:nvPr/>
        </p:nvSpPr>
        <p:spPr>
          <a:xfrm>
            <a:off x="5638800" y="5562600"/>
            <a:ext cx="2819400" cy="646331"/>
          </a:xfrm>
          <a:prstGeom prst="rect">
            <a:avLst/>
          </a:prstGeom>
          <a:noFill/>
        </p:spPr>
        <p:txBody>
          <a:bodyPr wrap="square" rtlCol="0">
            <a:spAutoFit/>
          </a:bodyPr>
          <a:lstStyle/>
          <a:p>
            <a:r>
              <a:rPr lang="en-US" b="1" dirty="0" smtClean="0">
                <a:cs typeface="Times New Roman" pitchFamily="18" charset="0"/>
              </a:rPr>
              <a:t>Example of </a:t>
            </a:r>
            <a:r>
              <a:rPr lang="en-US" b="1" dirty="0" err="1" smtClean="0">
                <a:cs typeface="Times New Roman" pitchFamily="18" charset="0"/>
              </a:rPr>
              <a:t>Glitchgram</a:t>
            </a:r>
            <a:endParaRPr lang="en-US" b="1" dirty="0" smtClean="0">
              <a:cs typeface="Times New Roman" pitchFamily="18" charset="0"/>
            </a:endParaRP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525963"/>
          </a:xfrm>
        </p:spPr>
        <p:txBody>
          <a:bodyPr>
            <a:normAutofit/>
          </a:bodyPr>
          <a:lstStyle/>
          <a:p>
            <a:r>
              <a:rPr lang="en-US" sz="2100" b="1" dirty="0" smtClean="0">
                <a:solidFill>
                  <a:schemeClr val="bg2">
                    <a:lumMod val="25000"/>
                  </a:schemeClr>
                </a:solidFill>
              </a:rPr>
              <a:t>Data quality (DQ) flags </a:t>
            </a:r>
            <a:r>
              <a:rPr lang="en-US" sz="2100" dirty="0" smtClean="0">
                <a:solidFill>
                  <a:schemeClr val="bg2">
                    <a:lumMod val="25000"/>
                  </a:schemeClr>
                </a:solidFill>
              </a:rPr>
              <a:t>mark periods of time when a detector is suffering from a known problem or a period of suspect data quality</a:t>
            </a:r>
          </a:p>
          <a:p>
            <a:pPr>
              <a:buNone/>
            </a:pPr>
            <a:endParaRPr lang="en-US" sz="2100" dirty="0" smtClean="0">
              <a:solidFill>
                <a:schemeClr val="bg2">
                  <a:lumMod val="25000"/>
                </a:schemeClr>
              </a:solidFill>
            </a:endParaRPr>
          </a:p>
          <a:p>
            <a:r>
              <a:rPr lang="en-US" sz="2100" dirty="0" smtClean="0"/>
              <a:t>Flags are assigned categories that dictate how the flag is to be used in analysis</a:t>
            </a:r>
          </a:p>
          <a:p>
            <a:pPr lvl="2"/>
            <a:r>
              <a:rPr lang="en-US" sz="1800" dirty="0" smtClean="0"/>
              <a:t>Category 1 - Serious problem with the detector occurred – remove this data before analyzing</a:t>
            </a:r>
          </a:p>
          <a:p>
            <a:pPr lvl="2"/>
            <a:r>
              <a:rPr lang="en-US" sz="1800" dirty="0" smtClean="0"/>
              <a:t>Category 2 – Known problem with the detector occurred – remove this data before searching for signals</a:t>
            </a:r>
          </a:p>
          <a:p>
            <a:pPr lvl="2"/>
            <a:r>
              <a:rPr lang="en-US" sz="1800" dirty="0" smtClean="0"/>
              <a:t>Category 3 – Indicates an incompletely understood statistical correlation– don’t use these times for “clean” data </a:t>
            </a:r>
            <a:endParaRPr lang="en-US" sz="1800" dirty="0"/>
          </a:p>
        </p:txBody>
      </p:sp>
      <p:sp>
        <p:nvSpPr>
          <p:cNvPr id="3" name="Date Placeholder 2"/>
          <p:cNvSpPr>
            <a:spLocks noGrp="1"/>
          </p:cNvSpPr>
          <p:nvPr>
            <p:ph type="dt" sz="half" idx="10"/>
          </p:nvPr>
        </p:nvSpPr>
        <p:spPr/>
        <p:txBody>
          <a:bodyPr/>
          <a:lstStyle/>
          <a:p>
            <a:r>
              <a:rPr lang="en-US" smtClean="0"/>
              <a:t>July 11, 2011</a:t>
            </a:r>
            <a:endParaRPr lang="en-US"/>
          </a:p>
        </p:txBody>
      </p:sp>
      <p:sp>
        <p:nvSpPr>
          <p:cNvPr id="4" name="Footer Placeholder 3"/>
          <p:cNvSpPr>
            <a:spLocks noGrp="1"/>
          </p:cNvSpPr>
          <p:nvPr>
            <p:ph type="ftr" sz="quarter" idx="11"/>
          </p:nvPr>
        </p:nvSpPr>
        <p:spPr/>
        <p:txBody>
          <a:bodyPr/>
          <a:lstStyle/>
          <a:p>
            <a:r>
              <a:rPr lang="pt-BR" smtClean="0"/>
              <a:t>G1100691  Amaldi 9</a:t>
            </a:r>
            <a:endParaRPr lang="en-US"/>
          </a:p>
        </p:txBody>
      </p:sp>
      <p:sp>
        <p:nvSpPr>
          <p:cNvPr id="5" name="Title 4"/>
          <p:cNvSpPr>
            <a:spLocks noGrp="1"/>
          </p:cNvSpPr>
          <p:nvPr>
            <p:ph type="title"/>
          </p:nvPr>
        </p:nvSpPr>
        <p:spPr/>
        <p:txBody>
          <a:bodyPr/>
          <a:lstStyle/>
          <a:p>
            <a:pPr algn="ctr"/>
            <a:r>
              <a:rPr lang="en-US" dirty="0" smtClean="0"/>
              <a:t>Data Quality Flags</a:t>
            </a:r>
            <a:endParaRPr lang="en-US" dirty="0"/>
          </a:p>
        </p:txBody>
      </p:sp>
      <p:sp>
        <p:nvSpPr>
          <p:cNvPr id="6" name="Slide Number Placeholder 5"/>
          <p:cNvSpPr>
            <a:spLocks noGrp="1"/>
          </p:cNvSpPr>
          <p:nvPr>
            <p:ph type="sldNum" sz="quarter" idx="12"/>
          </p:nvPr>
        </p:nvSpPr>
        <p:spPr/>
        <p:txBody>
          <a:bodyPr/>
          <a:lstStyle/>
          <a:p>
            <a:fld id="{91C27FC8-EBBE-4480-AF19-4A93343A8CED}"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2500" dirty="0" smtClean="0">
                <a:solidFill>
                  <a:schemeClr val="bg2">
                    <a:lumMod val="25000"/>
                  </a:schemeClr>
                </a:solidFill>
              </a:rPr>
              <a:t>Some automatically generated DQ flags are a constant presence </a:t>
            </a:r>
          </a:p>
          <a:p>
            <a:pPr lvl="1"/>
            <a:r>
              <a:rPr lang="en-US" sz="1900" dirty="0" smtClean="0"/>
              <a:t>Example: </a:t>
            </a:r>
          </a:p>
          <a:p>
            <a:pPr lvl="2"/>
            <a:r>
              <a:rPr lang="en-US" sz="1600" dirty="0" smtClean="0"/>
              <a:t>High wind (wind speed over a certain threshold) </a:t>
            </a:r>
          </a:p>
          <a:p>
            <a:pPr lvl="2"/>
            <a:endParaRPr lang="en-US" dirty="0" smtClean="0"/>
          </a:p>
          <a:p>
            <a:r>
              <a:rPr lang="en-US" sz="2500" dirty="0" smtClean="0">
                <a:solidFill>
                  <a:schemeClr val="bg2">
                    <a:lumMod val="25000"/>
                  </a:schemeClr>
                </a:solidFill>
              </a:rPr>
              <a:t>Some DQ flags are tailor-made to individual detectors or certain glitch classes</a:t>
            </a:r>
          </a:p>
          <a:p>
            <a:pPr lvl="1"/>
            <a:r>
              <a:rPr lang="en-US" sz="1900" dirty="0" smtClean="0"/>
              <a:t>Examples:</a:t>
            </a:r>
          </a:p>
          <a:p>
            <a:pPr lvl="2"/>
            <a:r>
              <a:rPr lang="en-US" sz="1600" dirty="0" smtClean="0"/>
              <a:t>Glitch-rate (rate of glitches over a certain SNR over a certain frequency threshold)</a:t>
            </a:r>
          </a:p>
          <a:p>
            <a:pPr lvl="2"/>
            <a:r>
              <a:rPr lang="en-US" sz="1600" dirty="0" smtClean="0"/>
              <a:t>“</a:t>
            </a:r>
            <a:r>
              <a:rPr lang="en-US" sz="1600" dirty="0" err="1" smtClean="0"/>
              <a:t>SeisVeto</a:t>
            </a:r>
            <a:r>
              <a:rPr lang="en-US" sz="1600" dirty="0" smtClean="0"/>
              <a:t>” (tuned search algorithm to flag low-frequency seismic noise)</a:t>
            </a:r>
          </a:p>
          <a:p>
            <a:pPr lvl="2"/>
            <a:endParaRPr lang="en-US" dirty="0" smtClean="0">
              <a:solidFill>
                <a:srgbClr val="FF0000"/>
              </a:solidFill>
            </a:endParaRPr>
          </a:p>
          <a:p>
            <a:r>
              <a:rPr lang="en-US" sz="2500" dirty="0" smtClean="0">
                <a:solidFill>
                  <a:schemeClr val="bg2">
                    <a:lumMod val="25000"/>
                  </a:schemeClr>
                </a:solidFill>
              </a:rPr>
              <a:t>Tailor-made flags tend to be more effective, until the glitch population shifts again </a:t>
            </a:r>
          </a:p>
          <a:p>
            <a:endParaRPr lang="en-US" dirty="0"/>
          </a:p>
        </p:txBody>
      </p:sp>
      <p:sp>
        <p:nvSpPr>
          <p:cNvPr id="3" name="Date Placeholder 2"/>
          <p:cNvSpPr>
            <a:spLocks noGrp="1"/>
          </p:cNvSpPr>
          <p:nvPr>
            <p:ph type="dt" sz="half" idx="10"/>
          </p:nvPr>
        </p:nvSpPr>
        <p:spPr/>
        <p:txBody>
          <a:bodyPr/>
          <a:lstStyle/>
          <a:p>
            <a:r>
              <a:rPr lang="en-US" smtClean="0"/>
              <a:t>July 11, 2011</a:t>
            </a:r>
            <a:endParaRPr lang="en-US"/>
          </a:p>
        </p:txBody>
      </p:sp>
      <p:sp>
        <p:nvSpPr>
          <p:cNvPr id="4" name="Footer Placeholder 3"/>
          <p:cNvSpPr>
            <a:spLocks noGrp="1"/>
          </p:cNvSpPr>
          <p:nvPr>
            <p:ph type="ftr" sz="quarter" idx="11"/>
          </p:nvPr>
        </p:nvSpPr>
        <p:spPr/>
        <p:txBody>
          <a:bodyPr/>
          <a:lstStyle/>
          <a:p>
            <a:r>
              <a:rPr lang="pt-BR" smtClean="0"/>
              <a:t>G1100691  Amaldi 9</a:t>
            </a:r>
            <a:endParaRPr lang="en-US"/>
          </a:p>
        </p:txBody>
      </p:sp>
      <p:sp>
        <p:nvSpPr>
          <p:cNvPr id="5" name="Title 4"/>
          <p:cNvSpPr>
            <a:spLocks noGrp="1"/>
          </p:cNvSpPr>
          <p:nvPr>
            <p:ph type="title"/>
          </p:nvPr>
        </p:nvSpPr>
        <p:spPr/>
        <p:txBody>
          <a:bodyPr/>
          <a:lstStyle/>
          <a:p>
            <a:pPr algn="ctr"/>
            <a:r>
              <a:rPr lang="en-US" dirty="0" smtClean="0"/>
              <a:t>Evolution of Data Quality Flags</a:t>
            </a:r>
            <a:endParaRPr lang="en-US" dirty="0"/>
          </a:p>
        </p:txBody>
      </p:sp>
      <p:sp>
        <p:nvSpPr>
          <p:cNvPr id="6" name="Slide Number Placeholder 5"/>
          <p:cNvSpPr>
            <a:spLocks noGrp="1"/>
          </p:cNvSpPr>
          <p:nvPr>
            <p:ph type="sldNum" sz="quarter" idx="12"/>
          </p:nvPr>
        </p:nvSpPr>
        <p:spPr/>
        <p:txBody>
          <a:bodyPr/>
          <a:lstStyle/>
          <a:p>
            <a:fld id="{91C27FC8-EBBE-4480-AF19-4A93343A8CED}"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500" dirty="0" smtClean="0">
                <a:solidFill>
                  <a:schemeClr val="bg2">
                    <a:lumMod val="25000"/>
                  </a:schemeClr>
                </a:solidFill>
                <a:cs typeface="Times New Roman" pitchFamily="18" charset="0"/>
              </a:rPr>
              <a:t>Online Veto Production</a:t>
            </a:r>
          </a:p>
          <a:p>
            <a:pPr lvl="1"/>
            <a:r>
              <a:rPr lang="en-US" sz="2400" b="1" dirty="0" smtClean="0">
                <a:cs typeface="Times New Roman" pitchFamily="18" charset="0"/>
              </a:rPr>
              <a:t> </a:t>
            </a:r>
            <a:r>
              <a:rPr lang="en-US" sz="1800" dirty="0" smtClean="0">
                <a:cs typeface="Times New Roman" pitchFamily="18" charset="0"/>
              </a:rPr>
              <a:t>Virgo uses the same tools and architecture developed for data acquisition for online veto production. </a:t>
            </a:r>
          </a:p>
          <a:p>
            <a:pPr lvl="1"/>
            <a:endParaRPr lang="en-US" sz="1800" dirty="0" smtClean="0">
              <a:cs typeface="Times New Roman" pitchFamily="18" charset="0"/>
            </a:endParaRPr>
          </a:p>
          <a:p>
            <a:pPr lvl="1"/>
            <a:r>
              <a:rPr lang="en-US" sz="1800" dirty="0" smtClean="0"/>
              <a:t>LIGO data acquisition and flag generation were separate during </a:t>
            </a:r>
            <a:r>
              <a:rPr lang="en-US" sz="1800" dirty="0" err="1" smtClean="0"/>
              <a:t>eLIGO</a:t>
            </a:r>
            <a:endParaRPr lang="en-US" sz="1800" dirty="0" smtClean="0"/>
          </a:p>
          <a:p>
            <a:pPr lvl="1"/>
            <a:endParaRPr lang="en-US" sz="1800" dirty="0" smtClean="0">
              <a:solidFill>
                <a:schemeClr val="bg2">
                  <a:lumMod val="25000"/>
                </a:schemeClr>
              </a:solidFill>
            </a:endParaRPr>
          </a:p>
          <a:p>
            <a:r>
              <a:rPr lang="en-US" sz="2500" dirty="0" smtClean="0">
                <a:solidFill>
                  <a:schemeClr val="bg2">
                    <a:lumMod val="25000"/>
                  </a:schemeClr>
                </a:solidFill>
              </a:rPr>
              <a:t>Day or week latency vetoes: </a:t>
            </a:r>
            <a:endParaRPr lang="en-US" sz="2400" b="1" dirty="0" smtClean="0">
              <a:cs typeface="Times New Roman" pitchFamily="18" charset="0"/>
            </a:endParaRPr>
          </a:p>
          <a:p>
            <a:pPr lvl="1"/>
            <a:r>
              <a:rPr lang="en-US" sz="1800" dirty="0" smtClean="0">
                <a:cs typeface="Times New Roman" pitchFamily="18" charset="0"/>
              </a:rPr>
              <a:t>Produced by statistical ranking algorithms and based on triggers produced by the a burst search algorithm. Output segments are stored offline in a database.</a:t>
            </a:r>
          </a:p>
          <a:p>
            <a:endParaRPr lang="en-US" sz="1800" dirty="0" smtClean="0">
              <a:cs typeface="Times New Roman" pitchFamily="18" charset="0"/>
            </a:endParaRPr>
          </a:p>
          <a:p>
            <a:endParaRPr lang="en-US" dirty="0"/>
          </a:p>
        </p:txBody>
      </p:sp>
      <p:sp>
        <p:nvSpPr>
          <p:cNvPr id="3" name="Date Placeholder 2"/>
          <p:cNvSpPr>
            <a:spLocks noGrp="1"/>
          </p:cNvSpPr>
          <p:nvPr>
            <p:ph type="dt" sz="half" idx="10"/>
          </p:nvPr>
        </p:nvSpPr>
        <p:spPr/>
        <p:txBody>
          <a:bodyPr/>
          <a:lstStyle/>
          <a:p>
            <a:r>
              <a:rPr lang="en-US" smtClean="0"/>
              <a:t>July 11, 2011</a:t>
            </a:r>
            <a:endParaRPr lang="en-US"/>
          </a:p>
        </p:txBody>
      </p:sp>
      <p:sp>
        <p:nvSpPr>
          <p:cNvPr id="4" name="Footer Placeholder 3"/>
          <p:cNvSpPr>
            <a:spLocks noGrp="1"/>
          </p:cNvSpPr>
          <p:nvPr>
            <p:ph type="ftr" sz="quarter" idx="11"/>
          </p:nvPr>
        </p:nvSpPr>
        <p:spPr/>
        <p:txBody>
          <a:bodyPr/>
          <a:lstStyle/>
          <a:p>
            <a:r>
              <a:rPr lang="pt-BR" smtClean="0"/>
              <a:t>G1100691  Amaldi 9</a:t>
            </a:r>
            <a:endParaRPr lang="en-US"/>
          </a:p>
        </p:txBody>
      </p:sp>
      <p:sp>
        <p:nvSpPr>
          <p:cNvPr id="5" name="Title 4"/>
          <p:cNvSpPr>
            <a:spLocks noGrp="1"/>
          </p:cNvSpPr>
          <p:nvPr>
            <p:ph type="title"/>
          </p:nvPr>
        </p:nvSpPr>
        <p:spPr/>
        <p:txBody>
          <a:bodyPr/>
          <a:lstStyle/>
          <a:p>
            <a:pPr algn="ctr"/>
            <a:r>
              <a:rPr lang="en-US" dirty="0" smtClean="0"/>
              <a:t>Evolution of Data Quality Flags</a:t>
            </a:r>
            <a:endParaRPr lang="en-US" dirty="0"/>
          </a:p>
        </p:txBody>
      </p:sp>
      <p:sp>
        <p:nvSpPr>
          <p:cNvPr id="6" name="Slide Number Placeholder 5"/>
          <p:cNvSpPr>
            <a:spLocks noGrp="1"/>
          </p:cNvSpPr>
          <p:nvPr>
            <p:ph type="sldNum" sz="quarter" idx="12"/>
          </p:nvPr>
        </p:nvSpPr>
        <p:spPr/>
        <p:txBody>
          <a:bodyPr/>
          <a:lstStyle/>
          <a:p>
            <a:fld id="{91C27FC8-EBBE-4480-AF19-4A93343A8CED}"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pPr>
              <a:defRPr/>
            </a:pPr>
            <a:fld id="{BDDB23A1-6792-480A-9DDE-8338D59398FD}" type="slidenum">
              <a:rPr lang="fr-FR" smtClean="0"/>
              <a:pPr>
                <a:defRPr/>
              </a:pPr>
              <a:t>15</a:t>
            </a:fld>
            <a:endParaRPr lang="fr-FR" dirty="0"/>
          </a:p>
        </p:txBody>
      </p:sp>
      <p:pic>
        <p:nvPicPr>
          <p:cNvPr id="5123" name="Picture 2"/>
          <p:cNvPicPr>
            <a:picLocks noChangeAspect="1" noChangeArrowheads="1"/>
          </p:cNvPicPr>
          <p:nvPr/>
        </p:nvPicPr>
        <p:blipFill>
          <a:blip r:embed="rId2" cstate="print"/>
          <a:srcRect t="26830"/>
          <a:stretch>
            <a:fillRect/>
          </a:stretch>
        </p:blipFill>
        <p:spPr bwMode="auto">
          <a:xfrm>
            <a:off x="0" y="4114800"/>
            <a:ext cx="4364038" cy="2160587"/>
          </a:xfrm>
          <a:prstGeom prst="rect">
            <a:avLst/>
          </a:prstGeom>
          <a:noFill/>
          <a:ln w="9525">
            <a:solidFill>
              <a:schemeClr val="accent1"/>
            </a:solidFill>
            <a:miter lim="800000"/>
            <a:headEnd/>
            <a:tailEnd/>
          </a:ln>
        </p:spPr>
      </p:pic>
      <p:pic>
        <p:nvPicPr>
          <p:cNvPr id="5124" name="Picture 3"/>
          <p:cNvPicPr>
            <a:picLocks noChangeAspect="1" noChangeArrowheads="1"/>
          </p:cNvPicPr>
          <p:nvPr/>
        </p:nvPicPr>
        <p:blipFill>
          <a:blip r:embed="rId3" cstate="print"/>
          <a:srcRect t="26035"/>
          <a:stretch>
            <a:fillRect/>
          </a:stretch>
        </p:blipFill>
        <p:spPr bwMode="auto">
          <a:xfrm>
            <a:off x="4646613" y="4038600"/>
            <a:ext cx="4497387" cy="2251075"/>
          </a:xfrm>
          <a:prstGeom prst="rect">
            <a:avLst/>
          </a:prstGeom>
          <a:noFill/>
          <a:ln w="9525">
            <a:solidFill>
              <a:schemeClr val="accent1"/>
            </a:solidFill>
            <a:miter lim="800000"/>
            <a:headEnd/>
            <a:tailEnd/>
          </a:ln>
        </p:spPr>
      </p:pic>
      <p:pic>
        <p:nvPicPr>
          <p:cNvPr id="5125" name="Picture 4"/>
          <p:cNvPicPr>
            <a:picLocks noChangeAspect="1" noChangeArrowheads="1"/>
          </p:cNvPicPr>
          <p:nvPr/>
        </p:nvPicPr>
        <p:blipFill>
          <a:blip r:embed="rId4" cstate="print"/>
          <a:srcRect l="3926" r="3149" b="18900"/>
          <a:stretch>
            <a:fillRect/>
          </a:stretch>
        </p:blipFill>
        <p:spPr bwMode="auto">
          <a:xfrm>
            <a:off x="179388" y="1087437"/>
            <a:ext cx="4248150" cy="2779713"/>
          </a:xfrm>
          <a:prstGeom prst="rect">
            <a:avLst/>
          </a:prstGeom>
          <a:noFill/>
          <a:ln w="9525">
            <a:noFill/>
            <a:miter lim="800000"/>
            <a:headEnd/>
            <a:tailEnd/>
          </a:ln>
        </p:spPr>
      </p:pic>
      <p:sp>
        <p:nvSpPr>
          <p:cNvPr id="5126" name="Rectangle 5"/>
          <p:cNvSpPr>
            <a:spLocks noChangeArrowheads="1"/>
          </p:cNvSpPr>
          <p:nvPr/>
        </p:nvSpPr>
        <p:spPr bwMode="auto">
          <a:xfrm>
            <a:off x="4572000" y="1735137"/>
            <a:ext cx="4572000" cy="1754326"/>
          </a:xfrm>
          <a:prstGeom prst="rect">
            <a:avLst/>
          </a:prstGeom>
          <a:noFill/>
          <a:ln w="9525">
            <a:noFill/>
            <a:miter lim="800000"/>
            <a:headEnd/>
            <a:tailEnd/>
          </a:ln>
        </p:spPr>
        <p:txBody>
          <a:bodyPr>
            <a:spAutoFit/>
          </a:bodyPr>
          <a:lstStyle/>
          <a:p>
            <a:r>
              <a:rPr lang="fr-FR" dirty="0"/>
              <a:t>Micro-</a:t>
            </a:r>
            <a:r>
              <a:rPr lang="fr-FR" dirty="0" err="1"/>
              <a:t>seismic</a:t>
            </a:r>
            <a:r>
              <a:rPr lang="fr-FR" dirty="0"/>
              <a:t> &lt;-----&gt; </a:t>
            </a:r>
            <a:r>
              <a:rPr lang="fr-FR" dirty="0" err="1"/>
              <a:t>scattered</a:t>
            </a:r>
            <a:r>
              <a:rPr lang="fr-FR" dirty="0"/>
              <a:t> light</a:t>
            </a:r>
          </a:p>
          <a:p>
            <a:r>
              <a:rPr lang="en-US" dirty="0"/>
              <a:t>The stronger the "shaking", the more arches </a:t>
            </a:r>
            <a:r>
              <a:rPr lang="en-US" dirty="0" smtClean="0"/>
              <a:t>are seen.</a:t>
            </a:r>
            <a:endParaRPr lang="en-US" dirty="0"/>
          </a:p>
          <a:p>
            <a:r>
              <a:rPr lang="en-US" dirty="0" smtClean="0"/>
              <a:t>Virgo has </a:t>
            </a:r>
            <a:r>
              <a:rPr lang="en-US" dirty="0"/>
              <a:t>a very good </a:t>
            </a:r>
            <a:r>
              <a:rPr lang="en-US" dirty="0" smtClean="0"/>
              <a:t>seismic data quality </a:t>
            </a:r>
            <a:r>
              <a:rPr lang="en-US" dirty="0"/>
              <a:t>flag</a:t>
            </a:r>
          </a:p>
          <a:p>
            <a:r>
              <a:rPr lang="en-US" dirty="0" smtClean="0"/>
              <a:t>but </a:t>
            </a:r>
            <a:r>
              <a:rPr lang="en-US" dirty="0"/>
              <a:t>with a large dead-time</a:t>
            </a:r>
            <a:endParaRPr lang="fr-FR" dirty="0"/>
          </a:p>
        </p:txBody>
      </p:sp>
      <p:sp>
        <p:nvSpPr>
          <p:cNvPr id="5127" name="Rectangle 6"/>
          <p:cNvSpPr>
            <a:spLocks noChangeArrowheads="1"/>
          </p:cNvSpPr>
          <p:nvPr/>
        </p:nvSpPr>
        <p:spPr bwMode="auto">
          <a:xfrm>
            <a:off x="2843213" y="2133600"/>
            <a:ext cx="1216025" cy="922338"/>
          </a:xfrm>
          <a:prstGeom prst="rect">
            <a:avLst/>
          </a:prstGeom>
          <a:noFill/>
          <a:ln w="9525">
            <a:noFill/>
            <a:miter lim="800000"/>
            <a:headEnd/>
            <a:tailEnd/>
          </a:ln>
        </p:spPr>
        <p:txBody>
          <a:bodyPr>
            <a:spAutoFit/>
          </a:bodyPr>
          <a:lstStyle/>
          <a:p>
            <a:r>
              <a:rPr lang="en-US" b="1">
                <a:solidFill>
                  <a:srgbClr val="FFFF00"/>
                </a:solidFill>
              </a:rPr>
              <a:t>105 Hz</a:t>
            </a:r>
          </a:p>
          <a:p>
            <a:r>
              <a:rPr lang="en-US" b="1">
                <a:solidFill>
                  <a:srgbClr val="FFFF00"/>
                </a:solidFill>
              </a:rPr>
              <a:t>70 Hz</a:t>
            </a:r>
          </a:p>
          <a:p>
            <a:r>
              <a:rPr lang="en-US" b="1">
                <a:solidFill>
                  <a:srgbClr val="FFFF00"/>
                </a:solidFill>
              </a:rPr>
              <a:t>35 Hz</a:t>
            </a:r>
            <a:endParaRPr lang="fr-FR">
              <a:solidFill>
                <a:srgbClr val="FFFF00"/>
              </a:solidFill>
            </a:endParaRPr>
          </a:p>
        </p:txBody>
      </p:sp>
      <p:sp>
        <p:nvSpPr>
          <p:cNvPr id="9" name="Flèche droite 8"/>
          <p:cNvSpPr/>
          <p:nvPr/>
        </p:nvSpPr>
        <p:spPr>
          <a:xfrm>
            <a:off x="3708400" y="4183062"/>
            <a:ext cx="1800225" cy="11525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129" name="Rectangle 7"/>
          <p:cNvSpPr>
            <a:spLocks noChangeArrowheads="1"/>
          </p:cNvSpPr>
          <p:nvPr/>
        </p:nvSpPr>
        <p:spPr bwMode="auto">
          <a:xfrm>
            <a:off x="3962400" y="4495800"/>
            <a:ext cx="1216025" cy="584200"/>
          </a:xfrm>
          <a:prstGeom prst="rect">
            <a:avLst/>
          </a:prstGeom>
          <a:noFill/>
          <a:ln w="9525">
            <a:noFill/>
            <a:miter lim="800000"/>
            <a:headEnd/>
            <a:tailEnd/>
          </a:ln>
        </p:spPr>
        <p:txBody>
          <a:bodyPr>
            <a:spAutoFit/>
          </a:bodyPr>
          <a:lstStyle/>
          <a:p>
            <a:r>
              <a:rPr lang="en-US" sz="1600" b="1" dirty="0">
                <a:solidFill>
                  <a:srgbClr val="FFFF00"/>
                </a:solidFill>
              </a:rPr>
              <a:t>DQ flag applied</a:t>
            </a:r>
            <a:endParaRPr lang="fr-FR" sz="1600" dirty="0">
              <a:solidFill>
                <a:srgbClr val="FFFF00"/>
              </a:solidFill>
            </a:endParaRPr>
          </a:p>
        </p:txBody>
      </p:sp>
      <p:sp>
        <p:nvSpPr>
          <p:cNvPr id="11" name="Ellipse 10"/>
          <p:cNvSpPr/>
          <p:nvPr/>
        </p:nvSpPr>
        <p:spPr>
          <a:xfrm>
            <a:off x="1066800" y="5105400"/>
            <a:ext cx="2089150" cy="7207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 name="Title 4"/>
          <p:cNvSpPr txBox="1">
            <a:spLocks/>
          </p:cNvSpPr>
          <p:nvPr/>
        </p:nvSpPr>
        <p:spPr>
          <a:xfrm>
            <a:off x="381000" y="1524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solidFill>
                  <a:schemeClr val="tx2"/>
                </a:solidFill>
                <a:effectLst>
                  <a:outerShdw blurRad="31750" dist="25400" dir="5400000" algn="tl" rotWithShape="0">
                    <a:srgbClr val="000000">
                      <a:alpha val="25000"/>
                    </a:srgbClr>
                  </a:outerShdw>
                </a:effectLst>
                <a:latin typeface="+mj-lt"/>
                <a:ea typeface="+mj-ea"/>
                <a:cs typeface="+mj-cs"/>
              </a:rPr>
              <a:t>An Example of Well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solidFill>
                  <a:schemeClr val="tx2"/>
                </a:solidFill>
                <a:effectLst>
                  <a:outerShdw blurRad="31750" dist="25400" dir="5400000" algn="tl" rotWithShape="0">
                    <a:srgbClr val="000000">
                      <a:alpha val="25000"/>
                    </a:srgbClr>
                  </a:outerShdw>
                </a:effectLst>
                <a:latin typeface="+mj-lt"/>
                <a:ea typeface="+mj-ea"/>
                <a:cs typeface="+mj-cs"/>
              </a:rPr>
              <a:t>Understood Virgo Glitches</a:t>
            </a:r>
            <a:endParaRPr kumimoji="0" lang="en-US" sz="36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pPr>
              <a:defRPr/>
            </a:pPr>
            <a:fld id="{7D67B22B-D349-48B6-987F-5B3EDF1424DB}" type="slidenum">
              <a:rPr lang="fr-FR" smtClean="0"/>
              <a:pPr>
                <a:defRPr/>
              </a:pPr>
              <a:t>16</a:t>
            </a:fld>
            <a:endParaRPr lang="fr-FR" dirty="0"/>
          </a:p>
        </p:txBody>
      </p:sp>
      <p:pic>
        <p:nvPicPr>
          <p:cNvPr id="6147" name="Picture 2"/>
          <p:cNvPicPr>
            <a:picLocks noChangeAspect="1" noChangeArrowheads="1"/>
          </p:cNvPicPr>
          <p:nvPr/>
        </p:nvPicPr>
        <p:blipFill>
          <a:blip r:embed="rId2" cstate="print"/>
          <a:srcRect b="15254"/>
          <a:stretch>
            <a:fillRect/>
          </a:stretch>
        </p:blipFill>
        <p:spPr bwMode="auto">
          <a:xfrm>
            <a:off x="0" y="2743200"/>
            <a:ext cx="4572000" cy="2906713"/>
          </a:xfrm>
          <a:prstGeom prst="rect">
            <a:avLst/>
          </a:prstGeom>
          <a:noFill/>
          <a:ln w="9525">
            <a:solidFill>
              <a:schemeClr val="accent1"/>
            </a:solidFill>
            <a:miter lim="800000"/>
            <a:headEnd/>
            <a:tailEnd/>
          </a:ln>
        </p:spPr>
      </p:pic>
      <p:pic>
        <p:nvPicPr>
          <p:cNvPr id="6148" name="Picture 3"/>
          <p:cNvPicPr>
            <a:picLocks noChangeAspect="1" noChangeArrowheads="1"/>
          </p:cNvPicPr>
          <p:nvPr/>
        </p:nvPicPr>
        <p:blipFill>
          <a:blip r:embed="rId3" cstate="print"/>
          <a:srcRect/>
          <a:stretch>
            <a:fillRect/>
          </a:stretch>
        </p:blipFill>
        <p:spPr bwMode="auto">
          <a:xfrm>
            <a:off x="4673600" y="2819400"/>
            <a:ext cx="4470400" cy="2808287"/>
          </a:xfrm>
          <a:prstGeom prst="rect">
            <a:avLst/>
          </a:prstGeom>
          <a:noFill/>
          <a:ln w="9525">
            <a:solidFill>
              <a:schemeClr val="accent1"/>
            </a:solidFill>
            <a:miter lim="800000"/>
            <a:headEnd/>
            <a:tailEnd/>
          </a:ln>
        </p:spPr>
      </p:pic>
      <p:sp>
        <p:nvSpPr>
          <p:cNvPr id="6149" name="Rectangle 4"/>
          <p:cNvSpPr>
            <a:spLocks noChangeArrowheads="1"/>
          </p:cNvSpPr>
          <p:nvPr/>
        </p:nvSpPr>
        <p:spPr bwMode="auto">
          <a:xfrm>
            <a:off x="533400" y="1295400"/>
            <a:ext cx="7777163" cy="1200150"/>
          </a:xfrm>
          <a:prstGeom prst="rect">
            <a:avLst/>
          </a:prstGeom>
          <a:noFill/>
          <a:ln w="9525">
            <a:noFill/>
            <a:miter lim="800000"/>
            <a:headEnd/>
            <a:tailEnd/>
          </a:ln>
        </p:spPr>
        <p:txBody>
          <a:bodyPr>
            <a:spAutoFit/>
          </a:bodyPr>
          <a:lstStyle/>
          <a:p>
            <a:r>
              <a:rPr lang="en-US" b="1" dirty="0"/>
              <a:t>They cover the full VSR2 run with a peak in September 2009</a:t>
            </a:r>
            <a:r>
              <a:rPr lang="fr-FR" b="1" dirty="0"/>
              <a:t>:</a:t>
            </a:r>
          </a:p>
          <a:p>
            <a:pPr>
              <a:buFont typeface="Arial" pitchFamily="34" charset="0"/>
              <a:buChar char="•"/>
            </a:pPr>
            <a:r>
              <a:rPr lang="en-US" dirty="0"/>
              <a:t> They are usually </a:t>
            </a:r>
            <a:r>
              <a:rPr lang="en-US" dirty="0" smtClean="0"/>
              <a:t>loud for Virgo </a:t>
            </a:r>
            <a:r>
              <a:rPr lang="en-US" dirty="0"/>
              <a:t>(SNR&gt;15)</a:t>
            </a:r>
          </a:p>
          <a:p>
            <a:pPr>
              <a:buFont typeface="Arial" pitchFamily="34" charset="0"/>
              <a:buChar char="•"/>
            </a:pPr>
            <a:r>
              <a:rPr lang="fr-FR" dirty="0"/>
              <a:t> No </a:t>
            </a:r>
            <a:r>
              <a:rPr lang="fr-FR" dirty="0" err="1"/>
              <a:t>auxiliary</a:t>
            </a:r>
            <a:r>
              <a:rPr lang="fr-FR" dirty="0"/>
              <a:t> </a:t>
            </a:r>
            <a:r>
              <a:rPr lang="fr-FR" dirty="0" err="1"/>
              <a:t>channel</a:t>
            </a:r>
            <a:r>
              <a:rPr lang="fr-FR" dirty="0"/>
              <a:t> </a:t>
            </a:r>
            <a:r>
              <a:rPr lang="fr-FR" dirty="0" err="1"/>
              <a:t>found</a:t>
            </a:r>
            <a:r>
              <a:rPr lang="fr-FR" dirty="0"/>
              <a:t> </a:t>
            </a:r>
            <a:r>
              <a:rPr lang="fr-FR" dirty="0" err="1"/>
              <a:t>containing</a:t>
            </a:r>
            <a:r>
              <a:rPr lang="fr-FR" dirty="0"/>
              <a:t> </a:t>
            </a:r>
            <a:r>
              <a:rPr lang="fr-FR" dirty="0" err="1"/>
              <a:t>glitches</a:t>
            </a:r>
            <a:r>
              <a:rPr lang="fr-FR" dirty="0"/>
              <a:t> in </a:t>
            </a:r>
            <a:r>
              <a:rPr lang="fr-FR" dirty="0" err="1"/>
              <a:t>coincidence</a:t>
            </a:r>
            <a:r>
              <a:rPr lang="fr-FR" dirty="0"/>
              <a:t> </a:t>
            </a:r>
            <a:r>
              <a:rPr lang="fr-FR" dirty="0" err="1"/>
              <a:t>useful</a:t>
            </a:r>
            <a:r>
              <a:rPr lang="fr-FR" dirty="0"/>
              <a:t> to </a:t>
            </a:r>
            <a:r>
              <a:rPr lang="fr-FR" dirty="0" err="1"/>
              <a:t>produce</a:t>
            </a:r>
            <a:r>
              <a:rPr lang="fr-FR" dirty="0"/>
              <a:t> </a:t>
            </a:r>
            <a:r>
              <a:rPr lang="fr-FR" dirty="0" err="1"/>
              <a:t>vetoes</a:t>
            </a:r>
            <a:r>
              <a:rPr lang="fr-FR" dirty="0"/>
              <a:t> </a:t>
            </a:r>
            <a:r>
              <a:rPr lang="fr-FR" dirty="0" err="1"/>
              <a:t>against</a:t>
            </a:r>
            <a:r>
              <a:rPr lang="fr-FR" dirty="0"/>
              <a:t> </a:t>
            </a:r>
            <a:r>
              <a:rPr lang="fr-FR" dirty="0" err="1"/>
              <a:t>those</a:t>
            </a:r>
            <a:r>
              <a:rPr lang="fr-FR" dirty="0"/>
              <a:t> </a:t>
            </a:r>
            <a:r>
              <a:rPr lang="fr-FR" dirty="0" err="1"/>
              <a:t>glitches</a:t>
            </a:r>
            <a:endParaRPr lang="fr-FR" dirty="0"/>
          </a:p>
        </p:txBody>
      </p:sp>
      <p:sp>
        <p:nvSpPr>
          <p:cNvPr id="7" name="Ellipse 6"/>
          <p:cNvSpPr/>
          <p:nvPr/>
        </p:nvSpPr>
        <p:spPr>
          <a:xfrm>
            <a:off x="5435600" y="4005263"/>
            <a:ext cx="576263" cy="14398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 name="Title 4"/>
          <p:cNvSpPr txBox="1">
            <a:spLocks/>
          </p:cNvSpPr>
          <p:nvPr/>
        </p:nvSpPr>
        <p:spPr>
          <a:xfrm>
            <a:off x="457200" y="1524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solidFill>
                  <a:schemeClr val="tx2"/>
                </a:solidFill>
                <a:effectLst>
                  <a:outerShdw blurRad="31750" dist="25400" dir="5400000" algn="tl" rotWithShape="0">
                    <a:srgbClr val="000000">
                      <a:alpha val="25000"/>
                    </a:srgbClr>
                  </a:outerShdw>
                </a:effectLst>
                <a:latin typeface="+mj-lt"/>
                <a:ea typeface="+mj-ea"/>
                <a:cs typeface="+mj-cs"/>
              </a:rPr>
              <a:t>An Example of Virgo Glitches of Unknown Origin</a:t>
            </a:r>
            <a:endParaRPr kumimoji="0" lang="en-US" sz="36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July 11, 2011</a:t>
            </a:r>
            <a:endParaRPr lang="en-US"/>
          </a:p>
        </p:txBody>
      </p:sp>
      <p:sp>
        <p:nvSpPr>
          <p:cNvPr id="4" name="Footer Placeholder 3"/>
          <p:cNvSpPr>
            <a:spLocks noGrp="1"/>
          </p:cNvSpPr>
          <p:nvPr>
            <p:ph type="ftr" sz="quarter" idx="11"/>
          </p:nvPr>
        </p:nvSpPr>
        <p:spPr/>
        <p:txBody>
          <a:bodyPr/>
          <a:lstStyle/>
          <a:p>
            <a:r>
              <a:rPr lang="pt-BR" smtClean="0"/>
              <a:t>G1100691  Amaldi 9</a:t>
            </a:r>
            <a:endParaRPr lang="en-US"/>
          </a:p>
        </p:txBody>
      </p:sp>
      <p:sp>
        <p:nvSpPr>
          <p:cNvPr id="5" name="Slide Number Placeholder 4"/>
          <p:cNvSpPr>
            <a:spLocks noGrp="1"/>
          </p:cNvSpPr>
          <p:nvPr>
            <p:ph type="sldNum" sz="quarter" idx="12"/>
          </p:nvPr>
        </p:nvSpPr>
        <p:spPr/>
        <p:txBody>
          <a:bodyPr/>
          <a:lstStyle/>
          <a:p>
            <a:fld id="{91C27FC8-EBBE-4480-AF19-4A93343A8CED}" type="slidenum">
              <a:rPr lang="en-US" smtClean="0"/>
              <a:pPr/>
              <a:t>17</a:t>
            </a:fld>
            <a:endParaRPr lang="en-US"/>
          </a:p>
        </p:txBody>
      </p:sp>
      <p:sp>
        <p:nvSpPr>
          <p:cNvPr id="9" name="TextBox 8"/>
          <p:cNvSpPr txBox="1"/>
          <p:nvPr/>
        </p:nvSpPr>
        <p:spPr>
          <a:xfrm>
            <a:off x="3962400" y="6172200"/>
            <a:ext cx="4876800" cy="400110"/>
          </a:xfrm>
          <a:prstGeom prst="rect">
            <a:avLst/>
          </a:prstGeom>
          <a:noFill/>
        </p:spPr>
        <p:txBody>
          <a:bodyPr wrap="square" rtlCol="0">
            <a:spAutoFit/>
          </a:bodyPr>
          <a:lstStyle/>
          <a:p>
            <a:r>
              <a:rPr lang="en-US" sz="1000" dirty="0" smtClean="0"/>
              <a:t>Macleod et al. 'Removing the effect of seismic noise from LIGO data by targeted veto generation’. In preparation.</a:t>
            </a:r>
            <a:endParaRPr lang="en-US" sz="1000" dirty="0"/>
          </a:p>
        </p:txBody>
      </p:sp>
      <p:pic>
        <p:nvPicPr>
          <p:cNvPr id="12" name="Content Placeholder 11" descr="seisveto plot TS.png"/>
          <p:cNvPicPr>
            <a:picLocks noGrp="1" noChangeAspect="1"/>
          </p:cNvPicPr>
          <p:nvPr>
            <p:ph idx="1"/>
          </p:nvPr>
        </p:nvPicPr>
        <p:blipFill>
          <a:blip r:embed="rId2" cstate="print"/>
          <a:stretch>
            <a:fillRect/>
          </a:stretch>
        </p:blipFill>
        <p:spPr>
          <a:xfrm>
            <a:off x="3657600" y="2753425"/>
            <a:ext cx="5486400" cy="3412195"/>
          </a:xfrm>
        </p:spPr>
      </p:pic>
      <p:sp>
        <p:nvSpPr>
          <p:cNvPr id="14" name="TextBox 13"/>
          <p:cNvSpPr txBox="1"/>
          <p:nvPr/>
        </p:nvSpPr>
        <p:spPr>
          <a:xfrm>
            <a:off x="381000" y="1447800"/>
            <a:ext cx="3124200" cy="1200329"/>
          </a:xfrm>
          <a:prstGeom prst="rect">
            <a:avLst/>
          </a:prstGeom>
          <a:noFill/>
        </p:spPr>
        <p:txBody>
          <a:bodyPr wrap="square" rtlCol="0">
            <a:spAutoFit/>
          </a:bodyPr>
          <a:lstStyle/>
          <a:p>
            <a:pPr algn="r"/>
            <a:r>
              <a:rPr lang="en-US" dirty="0" smtClean="0"/>
              <a:t>Time series showing seismic noise during a weekday at the Hanford detector</a:t>
            </a:r>
            <a:endParaRPr lang="en-US" dirty="0"/>
          </a:p>
        </p:txBody>
      </p:sp>
      <p:pic>
        <p:nvPicPr>
          <p:cNvPr id="15" name="Picture 14" descr="seisveto plot TS3.png"/>
          <p:cNvPicPr>
            <a:picLocks noChangeAspect="1"/>
          </p:cNvPicPr>
          <p:nvPr/>
        </p:nvPicPr>
        <p:blipFill>
          <a:blip r:embed="rId3" cstate="print"/>
          <a:stretch>
            <a:fillRect/>
          </a:stretch>
        </p:blipFill>
        <p:spPr>
          <a:xfrm>
            <a:off x="3962401" y="1386182"/>
            <a:ext cx="4419599" cy="1316350"/>
          </a:xfrm>
          <a:prstGeom prst="rect">
            <a:avLst/>
          </a:prstGeom>
        </p:spPr>
      </p:pic>
      <p:sp>
        <p:nvSpPr>
          <p:cNvPr id="16" name="TextBox 15"/>
          <p:cNvSpPr txBox="1"/>
          <p:nvPr/>
        </p:nvSpPr>
        <p:spPr>
          <a:xfrm rot="16200000">
            <a:off x="3171855" y="1933545"/>
            <a:ext cx="1219201" cy="400110"/>
          </a:xfrm>
          <a:prstGeom prst="rect">
            <a:avLst/>
          </a:prstGeom>
          <a:noFill/>
        </p:spPr>
        <p:txBody>
          <a:bodyPr wrap="square" rtlCol="0">
            <a:spAutoFit/>
          </a:bodyPr>
          <a:lstStyle/>
          <a:p>
            <a:pPr algn="ctr"/>
            <a:r>
              <a:rPr lang="en-US" sz="1000" dirty="0" smtClean="0"/>
              <a:t>Seismic counts (min average)</a:t>
            </a:r>
            <a:endParaRPr lang="en-US" sz="1000" dirty="0"/>
          </a:p>
        </p:txBody>
      </p:sp>
      <p:sp>
        <p:nvSpPr>
          <p:cNvPr id="18" name="TextBox 17"/>
          <p:cNvSpPr txBox="1"/>
          <p:nvPr/>
        </p:nvSpPr>
        <p:spPr>
          <a:xfrm>
            <a:off x="228600" y="2819400"/>
            <a:ext cx="3276600" cy="369332"/>
          </a:xfrm>
          <a:prstGeom prst="rect">
            <a:avLst/>
          </a:prstGeom>
          <a:noFill/>
        </p:spPr>
        <p:txBody>
          <a:bodyPr wrap="square" rtlCol="0">
            <a:spAutoFit/>
          </a:bodyPr>
          <a:lstStyle/>
          <a:p>
            <a:endParaRPr lang="en-US" dirty="0"/>
          </a:p>
        </p:txBody>
      </p:sp>
      <p:sp>
        <p:nvSpPr>
          <p:cNvPr id="19" name="TextBox 18"/>
          <p:cNvSpPr txBox="1"/>
          <p:nvPr/>
        </p:nvSpPr>
        <p:spPr>
          <a:xfrm>
            <a:off x="304800" y="2895600"/>
            <a:ext cx="3200400" cy="2308324"/>
          </a:xfrm>
          <a:prstGeom prst="rect">
            <a:avLst/>
          </a:prstGeom>
          <a:noFill/>
        </p:spPr>
        <p:txBody>
          <a:bodyPr wrap="square" rtlCol="0">
            <a:spAutoFit/>
          </a:bodyPr>
          <a:lstStyle/>
          <a:p>
            <a:pPr algn="r"/>
            <a:r>
              <a:rPr lang="en-US" dirty="0" smtClean="0"/>
              <a:t>Time series showing low-frequency glitches created by this seismic noise affecting the entire spectrum of </a:t>
            </a:r>
            <a:r>
              <a:rPr lang="en-US" dirty="0" err="1" smtClean="0"/>
              <a:t>inspiral</a:t>
            </a:r>
            <a:r>
              <a:rPr lang="en-US" dirty="0" smtClean="0"/>
              <a:t> templates in the low mass compact binary coalescent search template bank.</a:t>
            </a:r>
            <a:endParaRPr lang="en-US" dirty="0"/>
          </a:p>
        </p:txBody>
      </p:sp>
      <p:sp>
        <p:nvSpPr>
          <p:cNvPr id="13" name="Title 4"/>
          <p:cNvSpPr txBox="1">
            <a:spLocks/>
          </p:cNvSpPr>
          <p:nvPr/>
        </p:nvSpPr>
        <p:spPr>
          <a:xfrm>
            <a:off x="457200" y="1524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solidFill>
                  <a:schemeClr val="tx2"/>
                </a:solidFill>
                <a:effectLst>
                  <a:outerShdw blurRad="31750" dist="25400" dir="5400000" algn="tl" rotWithShape="0">
                    <a:srgbClr val="000000">
                      <a:alpha val="25000"/>
                    </a:srgbClr>
                  </a:outerShdw>
                </a:effectLst>
                <a:latin typeface="+mj-lt"/>
                <a:ea typeface="+mj-ea"/>
                <a:cs typeface="+mj-cs"/>
              </a:rPr>
              <a:t>An Example of Well Understood </a:t>
            </a:r>
            <a:r>
              <a:rPr lang="en-US" sz="3600" b="1" dirty="0" err="1" smtClean="0">
                <a:solidFill>
                  <a:schemeClr val="tx2"/>
                </a:solidFill>
                <a:effectLst>
                  <a:outerShdw blurRad="31750" dist="25400" dir="5400000" algn="tl" rotWithShape="0">
                    <a:srgbClr val="000000">
                      <a:alpha val="25000"/>
                    </a:srgbClr>
                  </a:outerShdw>
                </a:effectLst>
                <a:latin typeface="+mj-lt"/>
                <a:ea typeface="+mj-ea"/>
                <a:cs typeface="+mj-cs"/>
              </a:rPr>
              <a:t>eLIGO</a:t>
            </a:r>
            <a:r>
              <a:rPr lang="en-US" sz="3600" b="1" dirty="0" smtClean="0">
                <a:solidFill>
                  <a:schemeClr val="tx2"/>
                </a:solidFill>
                <a:effectLst>
                  <a:outerShdw blurRad="31750" dist="25400" dir="5400000" algn="tl" rotWithShape="0">
                    <a:srgbClr val="000000">
                      <a:alpha val="25000"/>
                    </a:srgbClr>
                  </a:outerShdw>
                </a:effectLst>
                <a:latin typeface="+mj-lt"/>
                <a:ea typeface="+mj-ea"/>
                <a:cs typeface="+mj-cs"/>
              </a:rPr>
              <a:t> Glitch: </a:t>
            </a:r>
            <a:r>
              <a:rPr lang="en-US" sz="3600" b="1" dirty="0" err="1" smtClean="0">
                <a:solidFill>
                  <a:schemeClr val="tx2"/>
                </a:solidFill>
                <a:effectLst>
                  <a:outerShdw blurRad="31750" dist="25400" dir="5400000" algn="tl" rotWithShape="0">
                    <a:srgbClr val="000000">
                      <a:alpha val="25000"/>
                    </a:srgbClr>
                  </a:outerShdw>
                </a:effectLst>
                <a:latin typeface="+mj-lt"/>
                <a:ea typeface="+mj-ea"/>
                <a:cs typeface="+mj-cs"/>
              </a:rPr>
              <a:t>Seisveto</a:t>
            </a:r>
            <a:endParaRPr kumimoji="0" lang="en-US" sz="36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1261872"/>
          </a:xfrm>
        </p:spPr>
        <p:txBody>
          <a:bodyPr>
            <a:normAutofit/>
          </a:bodyPr>
          <a:lstStyle/>
          <a:p>
            <a:r>
              <a:rPr lang="en-US" sz="2400" dirty="0" smtClean="0">
                <a:solidFill>
                  <a:schemeClr val="bg2">
                    <a:lumMod val="25000"/>
                  </a:schemeClr>
                </a:solidFill>
              </a:rPr>
              <a:t>The “</a:t>
            </a:r>
            <a:r>
              <a:rPr lang="en-US" sz="2400" dirty="0" err="1" smtClean="0">
                <a:solidFill>
                  <a:schemeClr val="bg2">
                    <a:lumMod val="25000"/>
                  </a:schemeClr>
                </a:solidFill>
              </a:rPr>
              <a:t>Seisveto</a:t>
            </a:r>
            <a:r>
              <a:rPr lang="en-US" sz="2400" dirty="0" smtClean="0">
                <a:solidFill>
                  <a:schemeClr val="bg2">
                    <a:lumMod val="25000"/>
                  </a:schemeClr>
                </a:solidFill>
              </a:rPr>
              <a:t>” data quality flag targeted these seismic glitches </a:t>
            </a:r>
            <a:endParaRPr lang="en-US" sz="2400" dirty="0">
              <a:solidFill>
                <a:schemeClr val="bg2">
                  <a:lumMod val="25000"/>
                </a:schemeClr>
              </a:solidFill>
            </a:endParaRPr>
          </a:p>
        </p:txBody>
      </p:sp>
      <p:sp>
        <p:nvSpPr>
          <p:cNvPr id="3" name="Date Placeholder 2"/>
          <p:cNvSpPr>
            <a:spLocks noGrp="1"/>
          </p:cNvSpPr>
          <p:nvPr>
            <p:ph type="dt" sz="half" idx="10"/>
          </p:nvPr>
        </p:nvSpPr>
        <p:spPr/>
        <p:txBody>
          <a:bodyPr/>
          <a:lstStyle/>
          <a:p>
            <a:r>
              <a:rPr lang="en-US" smtClean="0"/>
              <a:t>July 11, 2011</a:t>
            </a:r>
            <a:endParaRPr lang="en-US"/>
          </a:p>
        </p:txBody>
      </p:sp>
      <p:sp>
        <p:nvSpPr>
          <p:cNvPr id="4" name="Footer Placeholder 3"/>
          <p:cNvSpPr>
            <a:spLocks noGrp="1"/>
          </p:cNvSpPr>
          <p:nvPr>
            <p:ph type="ftr" sz="quarter" idx="11"/>
          </p:nvPr>
        </p:nvSpPr>
        <p:spPr/>
        <p:txBody>
          <a:bodyPr/>
          <a:lstStyle/>
          <a:p>
            <a:r>
              <a:rPr lang="pt-BR" smtClean="0"/>
              <a:t>G1100691  Amaldi 9</a:t>
            </a:r>
            <a:endParaRPr lang="en-US"/>
          </a:p>
        </p:txBody>
      </p:sp>
      <p:sp>
        <p:nvSpPr>
          <p:cNvPr id="5" name="Slide Number Placeholder 4"/>
          <p:cNvSpPr>
            <a:spLocks noGrp="1"/>
          </p:cNvSpPr>
          <p:nvPr>
            <p:ph type="sldNum" sz="quarter" idx="12"/>
          </p:nvPr>
        </p:nvSpPr>
        <p:spPr/>
        <p:txBody>
          <a:bodyPr/>
          <a:lstStyle/>
          <a:p>
            <a:fld id="{91C27FC8-EBBE-4480-AF19-4A93343A8CED}" type="slidenum">
              <a:rPr lang="en-US" smtClean="0"/>
              <a:pPr/>
              <a:t>18</a:t>
            </a:fld>
            <a:endParaRPr lang="en-US"/>
          </a:p>
        </p:txBody>
      </p:sp>
      <p:sp>
        <p:nvSpPr>
          <p:cNvPr id="6" name="Title 5"/>
          <p:cNvSpPr>
            <a:spLocks noGrp="1"/>
          </p:cNvSpPr>
          <p:nvPr>
            <p:ph type="title"/>
          </p:nvPr>
        </p:nvSpPr>
        <p:spPr/>
        <p:txBody>
          <a:bodyPr>
            <a:normAutofit fontScale="90000"/>
          </a:bodyPr>
          <a:lstStyle/>
          <a:p>
            <a:pPr algn="ctr"/>
            <a:r>
              <a:rPr lang="en-US" dirty="0" smtClean="0"/>
              <a:t>Example of </a:t>
            </a:r>
            <a:r>
              <a:rPr lang="en-US" dirty="0" err="1" smtClean="0"/>
              <a:t>eLIGO</a:t>
            </a:r>
            <a:r>
              <a:rPr lang="en-US" dirty="0" smtClean="0"/>
              <a:t> glitch well understood</a:t>
            </a:r>
            <a:endParaRPr lang="en-US" dirty="0"/>
          </a:p>
        </p:txBody>
      </p:sp>
      <p:pic>
        <p:nvPicPr>
          <p:cNvPr id="7" name="Picture 6" descr="H1_S6Dall_sum_hist.png"/>
          <p:cNvPicPr>
            <a:picLocks noChangeAspect="1"/>
          </p:cNvPicPr>
          <p:nvPr/>
        </p:nvPicPr>
        <p:blipFill>
          <a:blip r:embed="rId2" cstate="print"/>
          <a:stretch>
            <a:fillRect/>
          </a:stretch>
        </p:blipFill>
        <p:spPr>
          <a:xfrm>
            <a:off x="304800" y="3200400"/>
            <a:ext cx="3914822" cy="2514600"/>
          </a:xfrm>
          <a:prstGeom prst="rect">
            <a:avLst/>
          </a:prstGeom>
        </p:spPr>
      </p:pic>
      <p:pic>
        <p:nvPicPr>
          <p:cNvPr id="8" name="Picture 7" descr="H1_S6D_SEIS_SummaryHistogramNorm.png"/>
          <p:cNvPicPr>
            <a:picLocks noChangeAspect="1"/>
          </p:cNvPicPr>
          <p:nvPr/>
        </p:nvPicPr>
        <p:blipFill>
          <a:blip r:embed="rId3" cstate="print"/>
          <a:stretch>
            <a:fillRect/>
          </a:stretch>
        </p:blipFill>
        <p:spPr>
          <a:xfrm>
            <a:off x="4724400" y="3200400"/>
            <a:ext cx="3914822" cy="2514600"/>
          </a:xfrm>
          <a:prstGeom prst="rect">
            <a:avLst/>
          </a:prstGeom>
        </p:spPr>
      </p:pic>
      <p:sp>
        <p:nvSpPr>
          <p:cNvPr id="9" name="TextBox 8"/>
          <p:cNvSpPr txBox="1"/>
          <p:nvPr/>
        </p:nvSpPr>
        <p:spPr>
          <a:xfrm>
            <a:off x="304800" y="2667000"/>
            <a:ext cx="4038600" cy="523220"/>
          </a:xfrm>
          <a:prstGeom prst="rect">
            <a:avLst/>
          </a:prstGeom>
          <a:noFill/>
        </p:spPr>
        <p:txBody>
          <a:bodyPr wrap="square" rtlCol="0">
            <a:spAutoFit/>
          </a:bodyPr>
          <a:lstStyle/>
          <a:p>
            <a:pPr algn="ctr"/>
            <a:r>
              <a:rPr lang="en-US" sz="1400" dirty="0" smtClean="0"/>
              <a:t>A rate histogram of Hanford detector data during S6D without </a:t>
            </a:r>
            <a:r>
              <a:rPr lang="en-US" sz="1400" dirty="0" err="1" smtClean="0"/>
              <a:t>Seisveto</a:t>
            </a:r>
            <a:r>
              <a:rPr lang="en-US" sz="1400" dirty="0" smtClean="0"/>
              <a:t> applied</a:t>
            </a:r>
            <a:endParaRPr lang="en-US" sz="1400" dirty="0"/>
          </a:p>
        </p:txBody>
      </p:sp>
      <p:sp>
        <p:nvSpPr>
          <p:cNvPr id="10" name="TextBox 9"/>
          <p:cNvSpPr txBox="1"/>
          <p:nvPr/>
        </p:nvSpPr>
        <p:spPr>
          <a:xfrm>
            <a:off x="4724400" y="2667000"/>
            <a:ext cx="3886200" cy="523220"/>
          </a:xfrm>
          <a:prstGeom prst="rect">
            <a:avLst/>
          </a:prstGeom>
          <a:noFill/>
        </p:spPr>
        <p:txBody>
          <a:bodyPr wrap="square" rtlCol="0">
            <a:spAutoFit/>
          </a:bodyPr>
          <a:lstStyle/>
          <a:p>
            <a:pPr algn="ctr"/>
            <a:r>
              <a:rPr lang="en-US" sz="1400" dirty="0" smtClean="0"/>
              <a:t>Same data as left plot with </a:t>
            </a:r>
            <a:r>
              <a:rPr lang="en-US" sz="1400" dirty="0" err="1" smtClean="0"/>
              <a:t>Seisveto</a:t>
            </a:r>
            <a:r>
              <a:rPr lang="en-US" sz="1400" dirty="0" smtClean="0"/>
              <a:t> applied as a cat3 DQ veto</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525963"/>
          </a:xfrm>
        </p:spPr>
        <p:txBody>
          <a:bodyPr/>
          <a:lstStyle/>
          <a:p>
            <a:r>
              <a:rPr lang="en-US" sz="2200" dirty="0" smtClean="0"/>
              <a:t>Biggest issue in S6 for Livingston</a:t>
            </a:r>
          </a:p>
          <a:p>
            <a:pPr>
              <a:buNone/>
            </a:pPr>
            <a:r>
              <a:rPr lang="en-US" sz="800" dirty="0" smtClean="0"/>
              <a:t>  </a:t>
            </a:r>
          </a:p>
          <a:p>
            <a:r>
              <a:rPr lang="en-US" sz="1800" dirty="0" smtClean="0"/>
              <a:t>Common and loud – problematic for low mass compact binary coalescent search </a:t>
            </a:r>
          </a:p>
          <a:p>
            <a:endParaRPr lang="en-US" dirty="0"/>
          </a:p>
        </p:txBody>
      </p:sp>
      <p:sp>
        <p:nvSpPr>
          <p:cNvPr id="3" name="Date Placeholder 2"/>
          <p:cNvSpPr>
            <a:spLocks noGrp="1"/>
          </p:cNvSpPr>
          <p:nvPr>
            <p:ph type="dt" sz="half" idx="10"/>
          </p:nvPr>
        </p:nvSpPr>
        <p:spPr/>
        <p:txBody>
          <a:bodyPr/>
          <a:lstStyle/>
          <a:p>
            <a:r>
              <a:rPr lang="en-US" smtClean="0"/>
              <a:t>July 11, 2011</a:t>
            </a:r>
            <a:endParaRPr lang="en-US"/>
          </a:p>
        </p:txBody>
      </p:sp>
      <p:sp>
        <p:nvSpPr>
          <p:cNvPr id="4" name="Footer Placeholder 3"/>
          <p:cNvSpPr>
            <a:spLocks noGrp="1"/>
          </p:cNvSpPr>
          <p:nvPr>
            <p:ph type="ftr" sz="quarter" idx="11"/>
          </p:nvPr>
        </p:nvSpPr>
        <p:spPr/>
        <p:txBody>
          <a:bodyPr/>
          <a:lstStyle/>
          <a:p>
            <a:r>
              <a:rPr lang="pt-BR" smtClean="0"/>
              <a:t>G1100691  Amaldi 9</a:t>
            </a:r>
            <a:endParaRPr lang="en-US"/>
          </a:p>
        </p:txBody>
      </p:sp>
      <p:sp>
        <p:nvSpPr>
          <p:cNvPr id="5" name="Slide Number Placeholder 4"/>
          <p:cNvSpPr>
            <a:spLocks noGrp="1"/>
          </p:cNvSpPr>
          <p:nvPr>
            <p:ph type="sldNum" sz="quarter" idx="12"/>
          </p:nvPr>
        </p:nvSpPr>
        <p:spPr/>
        <p:txBody>
          <a:bodyPr/>
          <a:lstStyle/>
          <a:p>
            <a:fld id="{91C27FC8-EBBE-4480-AF19-4A93343A8CED}" type="slidenum">
              <a:rPr lang="en-US" smtClean="0"/>
              <a:pPr/>
              <a:t>19</a:t>
            </a:fld>
            <a:endParaRPr lang="en-US"/>
          </a:p>
        </p:txBody>
      </p:sp>
      <p:sp>
        <p:nvSpPr>
          <p:cNvPr id="6" name="Title 5"/>
          <p:cNvSpPr>
            <a:spLocks noGrp="1"/>
          </p:cNvSpPr>
          <p:nvPr>
            <p:ph type="title"/>
          </p:nvPr>
        </p:nvSpPr>
        <p:spPr/>
        <p:txBody>
          <a:bodyPr>
            <a:normAutofit fontScale="90000"/>
          </a:bodyPr>
          <a:lstStyle/>
          <a:p>
            <a:pPr algn="ctr"/>
            <a:r>
              <a:rPr lang="en-US" dirty="0" smtClean="0"/>
              <a:t>Example of </a:t>
            </a:r>
            <a:r>
              <a:rPr lang="en-US" dirty="0" err="1" smtClean="0"/>
              <a:t>eLIGO</a:t>
            </a:r>
            <a:r>
              <a:rPr lang="en-US" dirty="0" smtClean="0"/>
              <a:t> glitch of unknown origin: spike glitches</a:t>
            </a:r>
            <a:endParaRPr lang="en-US" dirty="0"/>
          </a:p>
        </p:txBody>
      </p:sp>
      <p:pic>
        <p:nvPicPr>
          <p:cNvPr id="29698" name="Picture 2" descr="https://ldas-jobs.ligo.caltech.edu/~lppekows/omega/953733848.8594/953733848.8594_L1:LSC-DARM_ERR_4.00_spectrogram_whitened.png"/>
          <p:cNvPicPr>
            <a:picLocks noChangeAspect="1" noChangeArrowheads="1"/>
          </p:cNvPicPr>
          <p:nvPr/>
        </p:nvPicPr>
        <p:blipFill>
          <a:blip r:embed="rId2" cstate="print"/>
          <a:srcRect/>
          <a:stretch>
            <a:fillRect/>
          </a:stretch>
        </p:blipFill>
        <p:spPr bwMode="auto">
          <a:xfrm>
            <a:off x="2133600" y="2971800"/>
            <a:ext cx="4495800" cy="337185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2500" dirty="0" smtClean="0"/>
              <a:t>An introduction to “glitches”</a:t>
            </a:r>
          </a:p>
          <a:p>
            <a:pPr lvl="2"/>
            <a:r>
              <a:rPr lang="en-US" dirty="0" smtClean="0"/>
              <a:t>How loud are they and how often do we see them?</a:t>
            </a:r>
          </a:p>
          <a:p>
            <a:pPr lvl="2"/>
            <a:r>
              <a:rPr lang="en-US" dirty="0" smtClean="0"/>
              <a:t>How do they limit the searches?</a:t>
            </a:r>
          </a:p>
          <a:p>
            <a:pPr lvl="2"/>
            <a:endParaRPr lang="en-US" dirty="0" smtClean="0"/>
          </a:p>
          <a:p>
            <a:r>
              <a:rPr lang="en-US" sz="2500" dirty="0" smtClean="0"/>
              <a:t>Methods used to abate glitches</a:t>
            </a:r>
          </a:p>
          <a:p>
            <a:pPr lvl="2"/>
            <a:r>
              <a:rPr lang="en-US" dirty="0" smtClean="0"/>
              <a:t>Hunting down the source </a:t>
            </a:r>
          </a:p>
          <a:p>
            <a:pPr lvl="2"/>
            <a:r>
              <a:rPr lang="en-US" dirty="0" smtClean="0"/>
              <a:t>Data quality vetoes</a:t>
            </a:r>
          </a:p>
          <a:p>
            <a:pPr lvl="3"/>
            <a:r>
              <a:rPr lang="en-US" dirty="0" smtClean="0"/>
              <a:t>Virgo	</a:t>
            </a:r>
          </a:p>
          <a:p>
            <a:pPr lvl="3"/>
            <a:r>
              <a:rPr lang="en-US" dirty="0" err="1" smtClean="0"/>
              <a:t>eLIGO</a:t>
            </a:r>
            <a:endParaRPr lang="en-US" dirty="0" smtClean="0"/>
          </a:p>
          <a:p>
            <a:pPr lvl="3"/>
            <a:endParaRPr lang="en-US" dirty="0" smtClean="0"/>
          </a:p>
          <a:p>
            <a:r>
              <a:rPr lang="en-US" sz="2500" dirty="0" smtClean="0"/>
              <a:t>Milestones in enhanced detector data quality</a:t>
            </a:r>
          </a:p>
          <a:p>
            <a:endParaRPr lang="en-US" dirty="0" smtClean="0"/>
          </a:p>
          <a:p>
            <a:r>
              <a:rPr lang="en-US" sz="2500" dirty="0" smtClean="0"/>
              <a:t>The advanced detector era</a:t>
            </a:r>
          </a:p>
          <a:p>
            <a:endParaRPr lang="en-US" dirty="0" smtClean="0"/>
          </a:p>
          <a:p>
            <a:endParaRPr lang="en-US" dirty="0" smtClean="0"/>
          </a:p>
          <a:p>
            <a:pPr>
              <a:buNone/>
            </a:pPr>
            <a:endParaRPr lang="en-US" dirty="0" smtClean="0"/>
          </a:p>
          <a:p>
            <a:pPr>
              <a:buNone/>
            </a:pPr>
            <a:endParaRPr lang="en-US" dirty="0" smtClean="0"/>
          </a:p>
          <a:p>
            <a:pPr>
              <a:buNone/>
            </a:pPr>
            <a:endParaRPr lang="en-US" dirty="0" smtClean="0"/>
          </a:p>
          <a:p>
            <a:pPr lvl="1"/>
            <a:endParaRPr lang="en-US" dirty="0" smtClean="0"/>
          </a:p>
        </p:txBody>
      </p:sp>
      <p:sp>
        <p:nvSpPr>
          <p:cNvPr id="3" name="Date Placeholder 2"/>
          <p:cNvSpPr>
            <a:spLocks noGrp="1"/>
          </p:cNvSpPr>
          <p:nvPr>
            <p:ph type="dt" sz="half" idx="10"/>
          </p:nvPr>
        </p:nvSpPr>
        <p:spPr/>
        <p:txBody>
          <a:bodyPr/>
          <a:lstStyle/>
          <a:p>
            <a:r>
              <a:rPr lang="en-US" smtClean="0"/>
              <a:t>July 11, 2011</a:t>
            </a:r>
            <a:endParaRPr lang="en-US"/>
          </a:p>
        </p:txBody>
      </p:sp>
      <p:sp>
        <p:nvSpPr>
          <p:cNvPr id="4" name="Footer Placeholder 3"/>
          <p:cNvSpPr>
            <a:spLocks noGrp="1"/>
          </p:cNvSpPr>
          <p:nvPr>
            <p:ph type="ftr" sz="quarter" idx="11"/>
          </p:nvPr>
        </p:nvSpPr>
        <p:spPr/>
        <p:txBody>
          <a:bodyPr/>
          <a:lstStyle/>
          <a:p>
            <a:r>
              <a:rPr lang="pt-BR" smtClean="0"/>
              <a:t>G1100691  Amaldi 9</a:t>
            </a:r>
            <a:endParaRPr lang="en-US"/>
          </a:p>
        </p:txBody>
      </p:sp>
      <p:sp>
        <p:nvSpPr>
          <p:cNvPr id="5" name="Title 4"/>
          <p:cNvSpPr>
            <a:spLocks noGrp="1"/>
          </p:cNvSpPr>
          <p:nvPr>
            <p:ph type="title"/>
          </p:nvPr>
        </p:nvSpPr>
        <p:spPr/>
        <p:txBody>
          <a:bodyPr>
            <a:normAutofit/>
          </a:bodyPr>
          <a:lstStyle/>
          <a:p>
            <a:pPr algn="ctr"/>
            <a:r>
              <a:rPr lang="en-US" sz="6000" b="0" dirty="0" smtClean="0">
                <a:solidFill>
                  <a:schemeClr val="accent1">
                    <a:lumMod val="40000"/>
                    <a:lumOff val="60000"/>
                  </a:schemeClr>
                </a:solidFill>
              </a:rPr>
              <a:t>Outline</a:t>
            </a:r>
            <a:endParaRPr lang="en-US" sz="6000" b="0" dirty="0">
              <a:solidFill>
                <a:schemeClr val="accent1">
                  <a:lumMod val="40000"/>
                  <a:lumOff val="60000"/>
                </a:schemeClr>
              </a:solidFill>
            </a:endParaRPr>
          </a:p>
        </p:txBody>
      </p:sp>
      <p:sp>
        <p:nvSpPr>
          <p:cNvPr id="6" name="Slide Number Placeholder 5"/>
          <p:cNvSpPr>
            <a:spLocks noGrp="1"/>
          </p:cNvSpPr>
          <p:nvPr>
            <p:ph type="sldNum" sz="quarter" idx="12"/>
          </p:nvPr>
        </p:nvSpPr>
        <p:spPr/>
        <p:txBody>
          <a:bodyPr/>
          <a:lstStyle/>
          <a:p>
            <a:fld id="{91C27FC8-EBBE-4480-AF19-4A93343A8CED}"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97194D2C-5980-4CD3-97AB-3CB63DBF5706}" type="slidenum">
              <a:rPr lang="fr-FR"/>
              <a:pPr>
                <a:defRPr/>
              </a:pPr>
              <a:t>20</a:t>
            </a:fld>
            <a:endParaRPr lang="fr-FR"/>
          </a:p>
        </p:txBody>
      </p:sp>
      <p:sp>
        <p:nvSpPr>
          <p:cNvPr id="7172" name="AutoShape 2" descr="http://wwwcascina.virgo.infn.it/DataAnalysis/VDBdoc/BURST/VSR2A-V2/plots/V1:COMBINED_CAT12_time.png"/>
          <p:cNvSpPr>
            <a:spLocks noChangeAspect="1" noChangeArrowheads="1"/>
          </p:cNvSpPr>
          <p:nvPr/>
        </p:nvSpPr>
        <p:spPr bwMode="auto">
          <a:xfrm>
            <a:off x="63500" y="-136525"/>
            <a:ext cx="9163050" cy="6867525"/>
          </a:xfrm>
          <a:prstGeom prst="rect">
            <a:avLst/>
          </a:prstGeom>
          <a:noFill/>
          <a:ln w="9525">
            <a:noFill/>
            <a:miter lim="800000"/>
            <a:headEnd/>
            <a:tailEnd/>
          </a:ln>
        </p:spPr>
        <p:txBody>
          <a:bodyPr/>
          <a:lstStyle/>
          <a:p>
            <a:endParaRPr lang="en-US"/>
          </a:p>
        </p:txBody>
      </p:sp>
      <p:sp>
        <p:nvSpPr>
          <p:cNvPr id="10" name="ZoneTexte 4"/>
          <p:cNvSpPr txBox="1">
            <a:spLocks noChangeArrowheads="1"/>
          </p:cNvSpPr>
          <p:nvPr/>
        </p:nvSpPr>
        <p:spPr bwMode="auto">
          <a:xfrm>
            <a:off x="863600" y="838200"/>
            <a:ext cx="8280400" cy="646331"/>
          </a:xfrm>
          <a:prstGeom prst="rect">
            <a:avLst/>
          </a:prstGeom>
          <a:noFill/>
          <a:ln w="9525">
            <a:noFill/>
            <a:miter lim="800000"/>
            <a:headEnd/>
            <a:tailEnd/>
          </a:ln>
        </p:spPr>
        <p:txBody>
          <a:bodyPr wrap="square">
            <a:spAutoFit/>
          </a:bodyPr>
          <a:lstStyle/>
          <a:p>
            <a:pPr>
              <a:defRPr/>
            </a:pPr>
            <a:r>
              <a:rPr lang="en-US" b="1" dirty="0">
                <a:latin typeface="Arial" charset="0"/>
              </a:rPr>
              <a:t>Overall </a:t>
            </a:r>
            <a:r>
              <a:rPr lang="en-US" b="1" dirty="0" smtClean="0">
                <a:latin typeface="Arial" charset="0"/>
              </a:rPr>
              <a:t>performances </a:t>
            </a:r>
            <a:r>
              <a:rPr lang="en-US" b="1" dirty="0">
                <a:latin typeface="Arial" charset="0"/>
              </a:rPr>
              <a:t>of Burst DQ </a:t>
            </a:r>
            <a:r>
              <a:rPr lang="en-US" b="1" dirty="0" err="1">
                <a:latin typeface="Arial" charset="0"/>
              </a:rPr>
              <a:t>vs</a:t>
            </a:r>
            <a:r>
              <a:rPr lang="en-US" b="1" dirty="0">
                <a:latin typeface="Arial" charset="0"/>
              </a:rPr>
              <a:t> Omega triggers with </a:t>
            </a:r>
            <a:r>
              <a:rPr lang="en-US" b="1" dirty="0">
                <a:solidFill>
                  <a:srgbClr val="078744"/>
                </a:solidFill>
                <a:latin typeface="Arial" charset="0"/>
              </a:rPr>
              <a:t>SNR&gt;8</a:t>
            </a:r>
          </a:p>
          <a:p>
            <a:pPr>
              <a:defRPr/>
            </a:pPr>
            <a:endParaRPr lang="en-US" dirty="0">
              <a:solidFill>
                <a:srgbClr val="0070C0"/>
              </a:solidFill>
              <a:latin typeface="Arial" charset="0"/>
            </a:endParaRPr>
          </a:p>
        </p:txBody>
      </p:sp>
      <p:pic>
        <p:nvPicPr>
          <p:cNvPr id="9" name="Picture 7"/>
          <p:cNvPicPr>
            <a:picLocks noChangeAspect="1" noChangeArrowheads="1"/>
          </p:cNvPicPr>
          <p:nvPr/>
        </p:nvPicPr>
        <p:blipFill>
          <a:blip r:embed="rId2" cstate="print"/>
          <a:srcRect r="7198"/>
          <a:stretch>
            <a:fillRect/>
          </a:stretch>
        </p:blipFill>
        <p:spPr bwMode="auto">
          <a:xfrm>
            <a:off x="4724400" y="3048000"/>
            <a:ext cx="4337050" cy="3167063"/>
          </a:xfrm>
          <a:prstGeom prst="rect">
            <a:avLst/>
          </a:prstGeom>
          <a:noFill/>
          <a:ln w="9525">
            <a:solidFill>
              <a:schemeClr val="accent1"/>
            </a:solidFill>
            <a:miter lim="800000"/>
            <a:headEnd/>
            <a:tailEnd/>
          </a:ln>
        </p:spPr>
      </p:pic>
      <p:sp>
        <p:nvSpPr>
          <p:cNvPr id="11" name="TextBox 10"/>
          <p:cNvSpPr txBox="1"/>
          <p:nvPr/>
        </p:nvSpPr>
        <p:spPr>
          <a:xfrm>
            <a:off x="4800600" y="1905000"/>
            <a:ext cx="4343400" cy="1477328"/>
          </a:xfrm>
          <a:prstGeom prst="rect">
            <a:avLst/>
          </a:prstGeom>
          <a:noFill/>
        </p:spPr>
        <p:txBody>
          <a:bodyPr wrap="square" rtlCol="0">
            <a:spAutoFit/>
          </a:bodyPr>
          <a:lstStyle/>
          <a:p>
            <a:pPr>
              <a:defRPr/>
            </a:pPr>
            <a:r>
              <a:rPr lang="en-US" b="1" dirty="0" smtClean="0">
                <a:solidFill>
                  <a:schemeClr val="tx1">
                    <a:lumMod val="65000"/>
                    <a:lumOff val="35000"/>
                  </a:schemeClr>
                </a:solidFill>
                <a:latin typeface="Arial" charset="0"/>
              </a:rPr>
              <a:t>		cat1+2	cat1+2+3</a:t>
            </a:r>
          </a:p>
          <a:p>
            <a:pPr>
              <a:defRPr/>
            </a:pPr>
            <a:r>
              <a:rPr lang="en-US" dirty="0" smtClean="0">
                <a:solidFill>
                  <a:srgbClr val="0070C0"/>
                </a:solidFill>
                <a:latin typeface="Arial" charset="0"/>
              </a:rPr>
              <a:t>Efficiencies: 	19.3% 	27.1%</a:t>
            </a:r>
          </a:p>
          <a:p>
            <a:pPr>
              <a:defRPr/>
            </a:pPr>
            <a:r>
              <a:rPr lang="en-US" dirty="0" err="1" smtClean="0">
                <a:solidFill>
                  <a:srgbClr val="FF0000"/>
                </a:solidFill>
                <a:latin typeface="Arial" charset="0"/>
              </a:rPr>
              <a:t>Deadtimes</a:t>
            </a:r>
            <a:r>
              <a:rPr lang="en-US" dirty="0" smtClean="0">
                <a:solidFill>
                  <a:srgbClr val="FF0000"/>
                </a:solidFill>
                <a:latin typeface="Arial" charset="0"/>
              </a:rPr>
              <a:t>: 	  4.2% 	8.8%</a:t>
            </a:r>
          </a:p>
          <a:p>
            <a:endParaRPr lang="en-US" b="1" dirty="0" smtClean="0"/>
          </a:p>
          <a:p>
            <a:endParaRPr lang="en-US" dirty="0"/>
          </a:p>
        </p:txBody>
      </p:sp>
      <p:sp>
        <p:nvSpPr>
          <p:cNvPr id="12" name="Title 5"/>
          <p:cNvSpPr txBox="1">
            <a:spLocks/>
          </p:cNvSpPr>
          <p:nvPr/>
        </p:nvSpPr>
        <p:spPr>
          <a:xfrm>
            <a:off x="457200" y="152400"/>
            <a:ext cx="8229600" cy="11430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Virgo DQ</a:t>
            </a:r>
            <a:r>
              <a:rPr kumimoji="0" lang="en-US" sz="4100" b="1" i="0" u="none" strike="noStrike" kern="1200" cap="none" spc="0" normalizeH="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Flag Performances</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13" name="Picture 9"/>
          <p:cNvPicPr>
            <a:picLocks noChangeAspect="1" noChangeArrowheads="1"/>
          </p:cNvPicPr>
          <p:nvPr/>
        </p:nvPicPr>
        <p:blipFill>
          <a:blip r:embed="rId3" cstate="print"/>
          <a:srcRect r="6909"/>
          <a:stretch>
            <a:fillRect/>
          </a:stretch>
        </p:blipFill>
        <p:spPr bwMode="auto">
          <a:xfrm>
            <a:off x="131763" y="3048000"/>
            <a:ext cx="4364037" cy="3179763"/>
          </a:xfrm>
          <a:prstGeom prst="rect">
            <a:avLst/>
          </a:prstGeom>
          <a:noFill/>
          <a:ln w="9525">
            <a:solidFill>
              <a:schemeClr val="accent1"/>
            </a:solidFill>
            <a:miter lim="800000"/>
            <a:headEnd/>
            <a:tailEnd/>
          </a:ln>
        </p:spPr>
      </p:pic>
      <p:sp>
        <p:nvSpPr>
          <p:cNvPr id="14" name="TextBox 13"/>
          <p:cNvSpPr txBox="1"/>
          <p:nvPr/>
        </p:nvSpPr>
        <p:spPr>
          <a:xfrm>
            <a:off x="0" y="1676400"/>
            <a:ext cx="4343400" cy="1477328"/>
          </a:xfrm>
          <a:prstGeom prst="rect">
            <a:avLst/>
          </a:prstGeom>
          <a:noFill/>
        </p:spPr>
        <p:txBody>
          <a:bodyPr wrap="square" rtlCol="0">
            <a:spAutoFit/>
          </a:bodyPr>
          <a:lstStyle/>
          <a:p>
            <a:pPr>
              <a:defRPr/>
            </a:pPr>
            <a:endParaRPr lang="en-US" b="1" dirty="0" smtClean="0">
              <a:latin typeface="Arial" charset="0"/>
            </a:endParaRPr>
          </a:p>
          <a:p>
            <a:pPr>
              <a:defRPr/>
            </a:pPr>
            <a:r>
              <a:rPr lang="en-US" b="1" dirty="0" smtClean="0">
                <a:solidFill>
                  <a:schemeClr val="tx1">
                    <a:lumMod val="65000"/>
                    <a:lumOff val="35000"/>
                  </a:schemeClr>
                </a:solidFill>
                <a:latin typeface="Arial" charset="0"/>
              </a:rPr>
              <a:t>		cat1+2  cat1+2+3</a:t>
            </a:r>
          </a:p>
          <a:p>
            <a:pPr>
              <a:defRPr/>
            </a:pPr>
            <a:r>
              <a:rPr lang="en-US" dirty="0" smtClean="0">
                <a:solidFill>
                  <a:srgbClr val="0070C0"/>
                </a:solidFill>
                <a:latin typeface="Arial" charset="0"/>
              </a:rPr>
              <a:t>   Efficiencies: 	61.7% 	74.6%</a:t>
            </a:r>
          </a:p>
          <a:p>
            <a:pPr>
              <a:defRPr/>
            </a:pPr>
            <a:r>
              <a:rPr lang="en-US" dirty="0" smtClean="0">
                <a:solidFill>
                  <a:srgbClr val="0070C0"/>
                </a:solidFill>
                <a:latin typeface="Arial" charset="0"/>
              </a:rPr>
              <a:t>   </a:t>
            </a:r>
            <a:r>
              <a:rPr lang="en-US" dirty="0" err="1" smtClean="0">
                <a:solidFill>
                  <a:srgbClr val="FF0000"/>
                </a:solidFill>
                <a:latin typeface="Arial" charset="0"/>
              </a:rPr>
              <a:t>Deadtimes</a:t>
            </a:r>
            <a:r>
              <a:rPr lang="en-US" dirty="0" smtClean="0">
                <a:solidFill>
                  <a:srgbClr val="FF0000"/>
                </a:solidFill>
                <a:latin typeface="Arial" charset="0"/>
              </a:rPr>
              <a:t>: 	  5.0% 	8.1%</a:t>
            </a:r>
          </a:p>
          <a:p>
            <a:endParaRPr lang="en-US" dirty="0"/>
          </a:p>
        </p:txBody>
      </p:sp>
      <p:sp>
        <p:nvSpPr>
          <p:cNvPr id="15" name="TextBox 14"/>
          <p:cNvSpPr txBox="1"/>
          <p:nvPr/>
        </p:nvSpPr>
        <p:spPr>
          <a:xfrm>
            <a:off x="5791200" y="1524000"/>
            <a:ext cx="1676400" cy="461665"/>
          </a:xfrm>
          <a:prstGeom prst="rect">
            <a:avLst/>
          </a:prstGeom>
          <a:noFill/>
        </p:spPr>
        <p:txBody>
          <a:bodyPr wrap="square" rtlCol="0">
            <a:spAutoFit/>
          </a:bodyPr>
          <a:lstStyle/>
          <a:p>
            <a:pPr algn="ctr"/>
            <a:r>
              <a:rPr lang="en-US" sz="2400" b="1" dirty="0" smtClean="0">
                <a:solidFill>
                  <a:schemeClr val="bg2">
                    <a:lumMod val="25000"/>
                  </a:schemeClr>
                </a:solidFill>
              </a:rPr>
              <a:t>VSR3</a:t>
            </a:r>
            <a:endParaRPr lang="en-US" sz="2400" b="1" dirty="0">
              <a:solidFill>
                <a:schemeClr val="bg2">
                  <a:lumMod val="25000"/>
                </a:schemeClr>
              </a:solidFill>
            </a:endParaRPr>
          </a:p>
        </p:txBody>
      </p:sp>
      <p:sp>
        <p:nvSpPr>
          <p:cNvPr id="17" name="TextBox 16"/>
          <p:cNvSpPr txBox="1"/>
          <p:nvPr/>
        </p:nvSpPr>
        <p:spPr>
          <a:xfrm>
            <a:off x="1066800" y="1524000"/>
            <a:ext cx="1676400" cy="461665"/>
          </a:xfrm>
          <a:prstGeom prst="rect">
            <a:avLst/>
          </a:prstGeom>
          <a:noFill/>
        </p:spPr>
        <p:txBody>
          <a:bodyPr wrap="square" rtlCol="0">
            <a:spAutoFit/>
          </a:bodyPr>
          <a:lstStyle/>
          <a:p>
            <a:pPr algn="ctr"/>
            <a:r>
              <a:rPr lang="en-US" sz="2400" b="1" dirty="0" smtClean="0">
                <a:solidFill>
                  <a:schemeClr val="bg2">
                    <a:lumMod val="25000"/>
                  </a:schemeClr>
                </a:solidFill>
              </a:rPr>
              <a:t>VSR2</a:t>
            </a:r>
            <a:endParaRPr lang="en-US" sz="2400" b="1"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July 11, 2011</a:t>
            </a:r>
            <a:endParaRPr lang="en-US"/>
          </a:p>
        </p:txBody>
      </p:sp>
      <p:sp>
        <p:nvSpPr>
          <p:cNvPr id="4" name="Footer Placeholder 3"/>
          <p:cNvSpPr>
            <a:spLocks noGrp="1"/>
          </p:cNvSpPr>
          <p:nvPr>
            <p:ph type="ftr" sz="quarter" idx="11"/>
          </p:nvPr>
        </p:nvSpPr>
        <p:spPr/>
        <p:txBody>
          <a:bodyPr/>
          <a:lstStyle/>
          <a:p>
            <a:r>
              <a:rPr lang="pt-BR" smtClean="0"/>
              <a:t>G1100691  Amaldi 9</a:t>
            </a:r>
            <a:endParaRPr lang="en-US"/>
          </a:p>
        </p:txBody>
      </p:sp>
      <p:sp>
        <p:nvSpPr>
          <p:cNvPr id="5" name="Slide Number Placeholder 4"/>
          <p:cNvSpPr>
            <a:spLocks noGrp="1"/>
          </p:cNvSpPr>
          <p:nvPr>
            <p:ph type="sldNum" sz="quarter" idx="12"/>
          </p:nvPr>
        </p:nvSpPr>
        <p:spPr/>
        <p:txBody>
          <a:bodyPr/>
          <a:lstStyle/>
          <a:p>
            <a:fld id="{91C27FC8-EBBE-4480-AF19-4A93343A8CED}" type="slidenum">
              <a:rPr lang="en-US" smtClean="0"/>
              <a:pPr/>
              <a:t>21</a:t>
            </a:fld>
            <a:endParaRPr lang="en-US"/>
          </a:p>
        </p:txBody>
      </p:sp>
      <p:sp>
        <p:nvSpPr>
          <p:cNvPr id="6" name="Title 5"/>
          <p:cNvSpPr>
            <a:spLocks noGrp="1"/>
          </p:cNvSpPr>
          <p:nvPr>
            <p:ph type="title"/>
          </p:nvPr>
        </p:nvSpPr>
        <p:spPr>
          <a:xfrm>
            <a:off x="457200" y="152400"/>
            <a:ext cx="8229600" cy="1143000"/>
          </a:xfrm>
        </p:spPr>
        <p:txBody>
          <a:bodyPr/>
          <a:lstStyle/>
          <a:p>
            <a:pPr algn="ctr"/>
            <a:r>
              <a:rPr lang="en-US" dirty="0" smtClean="0"/>
              <a:t>S6 DQ Veto </a:t>
            </a:r>
            <a:r>
              <a:rPr lang="en-US" dirty="0" err="1" smtClean="0"/>
              <a:t>eLIGO</a:t>
            </a:r>
            <a:r>
              <a:rPr lang="en-US" dirty="0" smtClean="0"/>
              <a:t> Summary</a:t>
            </a:r>
            <a:endParaRPr lang="en-US" dirty="0"/>
          </a:p>
        </p:txBody>
      </p:sp>
      <p:pic>
        <p:nvPicPr>
          <p:cNvPr id="76802" name="Picture 2" descr="https://ldas-jobs.ligo-wa.caltech.edu/~jlmciver/S6/VETO/S6D_v4/SummaryHistogramNorm.png"/>
          <p:cNvPicPr>
            <a:picLocks noChangeAspect="1" noChangeArrowheads="1"/>
          </p:cNvPicPr>
          <p:nvPr/>
        </p:nvPicPr>
        <p:blipFill>
          <a:blip r:embed="rId2" cstate="print"/>
          <a:srcRect/>
          <a:stretch>
            <a:fillRect/>
          </a:stretch>
        </p:blipFill>
        <p:spPr bwMode="auto">
          <a:xfrm>
            <a:off x="5181600" y="4038600"/>
            <a:ext cx="3600450" cy="2312670"/>
          </a:xfrm>
          <a:prstGeom prst="rect">
            <a:avLst/>
          </a:prstGeom>
          <a:noFill/>
        </p:spPr>
      </p:pic>
      <p:pic>
        <p:nvPicPr>
          <p:cNvPr id="76804" name="Picture 4" descr="https://ldas-jobs.ligo-wa.caltech.edu/~jlmciver/S6/VETO/S6D_v1/SummaryHistogramNorm.png"/>
          <p:cNvPicPr>
            <a:picLocks noChangeAspect="1" noChangeArrowheads="1"/>
          </p:cNvPicPr>
          <p:nvPr/>
        </p:nvPicPr>
        <p:blipFill>
          <a:blip r:embed="rId3" cstate="print"/>
          <a:srcRect/>
          <a:stretch>
            <a:fillRect/>
          </a:stretch>
        </p:blipFill>
        <p:spPr bwMode="auto">
          <a:xfrm>
            <a:off x="1371600" y="4038600"/>
            <a:ext cx="3600450" cy="2312670"/>
          </a:xfrm>
          <a:prstGeom prst="rect">
            <a:avLst/>
          </a:prstGeom>
          <a:noFill/>
        </p:spPr>
      </p:pic>
      <p:pic>
        <p:nvPicPr>
          <p:cNvPr id="76806" name="Picture 6" descr="https://ldas-jobs.ligo-la.caltech.edu/~jlmciver/S6/VETO/S6D_v4/SummaryHistogramNorm.png"/>
          <p:cNvPicPr>
            <a:picLocks noChangeAspect="1" noChangeArrowheads="1"/>
          </p:cNvPicPr>
          <p:nvPr/>
        </p:nvPicPr>
        <p:blipFill>
          <a:blip r:embed="rId4" cstate="print"/>
          <a:srcRect/>
          <a:stretch>
            <a:fillRect/>
          </a:stretch>
        </p:blipFill>
        <p:spPr bwMode="auto">
          <a:xfrm>
            <a:off x="5181600" y="1524000"/>
            <a:ext cx="3600450" cy="2312670"/>
          </a:xfrm>
          <a:prstGeom prst="rect">
            <a:avLst/>
          </a:prstGeom>
          <a:noFill/>
        </p:spPr>
      </p:pic>
      <p:pic>
        <p:nvPicPr>
          <p:cNvPr id="76808" name="Picture 8" descr="https://ldas-jobs.ligo-la.caltech.edu/~jlmciver/S6/VETO/S6D_v1/SummaryHistogramNorm.png"/>
          <p:cNvPicPr>
            <a:picLocks noChangeAspect="1" noChangeArrowheads="1"/>
          </p:cNvPicPr>
          <p:nvPr/>
        </p:nvPicPr>
        <p:blipFill>
          <a:blip r:embed="rId5" cstate="print"/>
          <a:srcRect/>
          <a:stretch>
            <a:fillRect/>
          </a:stretch>
        </p:blipFill>
        <p:spPr bwMode="auto">
          <a:xfrm>
            <a:off x="1371600" y="1524000"/>
            <a:ext cx="3600450" cy="2312670"/>
          </a:xfrm>
          <a:prstGeom prst="rect">
            <a:avLst/>
          </a:prstGeom>
          <a:noFill/>
        </p:spPr>
      </p:pic>
      <p:sp>
        <p:nvSpPr>
          <p:cNvPr id="11" name="TextBox 10"/>
          <p:cNvSpPr txBox="1"/>
          <p:nvPr/>
        </p:nvSpPr>
        <p:spPr>
          <a:xfrm>
            <a:off x="76200" y="1981200"/>
            <a:ext cx="1219200" cy="954107"/>
          </a:xfrm>
          <a:prstGeom prst="rect">
            <a:avLst/>
          </a:prstGeom>
          <a:noFill/>
        </p:spPr>
        <p:txBody>
          <a:bodyPr wrap="square" rtlCol="0">
            <a:spAutoFit/>
          </a:bodyPr>
          <a:lstStyle/>
          <a:p>
            <a:pPr algn="ctr"/>
            <a:r>
              <a:rPr lang="en-US" sz="1400" dirty="0" smtClean="0"/>
              <a:t>Livingston rate histograms during S6D</a:t>
            </a:r>
            <a:endParaRPr lang="en-US" sz="1400" dirty="0"/>
          </a:p>
        </p:txBody>
      </p:sp>
      <p:sp>
        <p:nvSpPr>
          <p:cNvPr id="12" name="TextBox 11"/>
          <p:cNvSpPr txBox="1"/>
          <p:nvPr/>
        </p:nvSpPr>
        <p:spPr>
          <a:xfrm>
            <a:off x="76200" y="4343400"/>
            <a:ext cx="1219200" cy="954107"/>
          </a:xfrm>
          <a:prstGeom prst="rect">
            <a:avLst/>
          </a:prstGeom>
          <a:noFill/>
        </p:spPr>
        <p:txBody>
          <a:bodyPr wrap="square" rtlCol="0">
            <a:spAutoFit/>
          </a:bodyPr>
          <a:lstStyle/>
          <a:p>
            <a:pPr algn="ctr"/>
            <a:r>
              <a:rPr lang="en-US" sz="1400" dirty="0" smtClean="0"/>
              <a:t>Hanford rate histograms during S6D</a:t>
            </a:r>
            <a:endParaRPr lang="en-US" sz="1400" dirty="0"/>
          </a:p>
        </p:txBody>
      </p:sp>
      <p:sp>
        <p:nvSpPr>
          <p:cNvPr id="13" name="TextBox 12"/>
          <p:cNvSpPr txBox="1"/>
          <p:nvPr/>
        </p:nvSpPr>
        <p:spPr>
          <a:xfrm>
            <a:off x="990600" y="1219200"/>
            <a:ext cx="4114800" cy="307777"/>
          </a:xfrm>
          <a:prstGeom prst="rect">
            <a:avLst/>
          </a:prstGeom>
          <a:noFill/>
        </p:spPr>
        <p:txBody>
          <a:bodyPr wrap="square" rtlCol="0">
            <a:spAutoFit/>
          </a:bodyPr>
          <a:lstStyle/>
          <a:p>
            <a:r>
              <a:rPr lang="en-US" sz="1400" dirty="0" smtClean="0"/>
              <a:t>With only pre-S6D (online) DQ vetoes applied</a:t>
            </a:r>
            <a:endParaRPr lang="en-US" sz="1400" dirty="0"/>
          </a:p>
        </p:txBody>
      </p:sp>
      <p:sp>
        <p:nvSpPr>
          <p:cNvPr id="14" name="TextBox 13"/>
          <p:cNvSpPr txBox="1"/>
          <p:nvPr/>
        </p:nvSpPr>
        <p:spPr>
          <a:xfrm>
            <a:off x="5105400" y="1219200"/>
            <a:ext cx="4038600" cy="307777"/>
          </a:xfrm>
          <a:prstGeom prst="rect">
            <a:avLst/>
          </a:prstGeom>
          <a:noFill/>
        </p:spPr>
        <p:txBody>
          <a:bodyPr wrap="square" rtlCol="0">
            <a:spAutoFit/>
          </a:bodyPr>
          <a:lstStyle/>
          <a:p>
            <a:r>
              <a:rPr lang="en-US" sz="1400" dirty="0" smtClean="0"/>
              <a:t>With DQ vetoes tailor-made for S6D applied</a:t>
            </a:r>
            <a:endParaRPr lang="en-US" sz="1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525963"/>
          </a:xfrm>
        </p:spPr>
        <p:txBody>
          <a:bodyPr/>
          <a:lstStyle/>
          <a:p>
            <a:pPr algn="ctr">
              <a:buNone/>
            </a:pPr>
            <a:r>
              <a:rPr lang="en-US" dirty="0" smtClean="0">
                <a:solidFill>
                  <a:schemeClr val="bg2">
                    <a:lumMod val="25000"/>
                  </a:schemeClr>
                </a:solidFill>
              </a:rPr>
              <a:t>S6D final statistics</a:t>
            </a:r>
          </a:p>
          <a:p>
            <a:endParaRPr lang="en-US" dirty="0" smtClean="0"/>
          </a:p>
          <a:p>
            <a:endParaRPr lang="en-US" dirty="0"/>
          </a:p>
        </p:txBody>
      </p:sp>
      <p:sp>
        <p:nvSpPr>
          <p:cNvPr id="3" name="Date Placeholder 2"/>
          <p:cNvSpPr>
            <a:spLocks noGrp="1"/>
          </p:cNvSpPr>
          <p:nvPr>
            <p:ph type="dt" sz="half" idx="10"/>
          </p:nvPr>
        </p:nvSpPr>
        <p:spPr/>
        <p:txBody>
          <a:bodyPr/>
          <a:lstStyle/>
          <a:p>
            <a:r>
              <a:rPr lang="en-US" smtClean="0"/>
              <a:t>July 11, 2011</a:t>
            </a:r>
            <a:endParaRPr lang="en-US"/>
          </a:p>
        </p:txBody>
      </p:sp>
      <p:sp>
        <p:nvSpPr>
          <p:cNvPr id="4" name="Footer Placeholder 3"/>
          <p:cNvSpPr>
            <a:spLocks noGrp="1"/>
          </p:cNvSpPr>
          <p:nvPr>
            <p:ph type="ftr" sz="quarter" idx="11"/>
          </p:nvPr>
        </p:nvSpPr>
        <p:spPr/>
        <p:txBody>
          <a:bodyPr/>
          <a:lstStyle/>
          <a:p>
            <a:r>
              <a:rPr lang="pt-BR" smtClean="0"/>
              <a:t>G1100691  Amaldi 9</a:t>
            </a:r>
            <a:endParaRPr lang="en-US"/>
          </a:p>
        </p:txBody>
      </p:sp>
      <p:sp>
        <p:nvSpPr>
          <p:cNvPr id="5" name="Slide Number Placeholder 4"/>
          <p:cNvSpPr>
            <a:spLocks noGrp="1"/>
          </p:cNvSpPr>
          <p:nvPr>
            <p:ph type="sldNum" sz="quarter" idx="12"/>
          </p:nvPr>
        </p:nvSpPr>
        <p:spPr/>
        <p:txBody>
          <a:bodyPr/>
          <a:lstStyle/>
          <a:p>
            <a:fld id="{91C27FC8-EBBE-4480-AF19-4A93343A8CED}" type="slidenum">
              <a:rPr lang="en-US" smtClean="0"/>
              <a:pPr/>
              <a:t>22</a:t>
            </a:fld>
            <a:endParaRPr lang="en-US"/>
          </a:p>
        </p:txBody>
      </p:sp>
      <p:sp>
        <p:nvSpPr>
          <p:cNvPr id="6" name="Title 5"/>
          <p:cNvSpPr>
            <a:spLocks noGrp="1"/>
          </p:cNvSpPr>
          <p:nvPr>
            <p:ph type="title"/>
          </p:nvPr>
        </p:nvSpPr>
        <p:spPr/>
        <p:txBody>
          <a:bodyPr/>
          <a:lstStyle/>
          <a:p>
            <a:r>
              <a:rPr lang="en-US" dirty="0" smtClean="0"/>
              <a:t>S6 DQ Veto </a:t>
            </a:r>
            <a:r>
              <a:rPr lang="en-US" dirty="0" err="1" smtClean="0"/>
              <a:t>eLIGO</a:t>
            </a:r>
            <a:r>
              <a:rPr lang="en-US" dirty="0" smtClean="0"/>
              <a:t> Summary</a:t>
            </a:r>
            <a:endParaRPr lang="en-US" dirty="0"/>
          </a:p>
        </p:txBody>
      </p:sp>
      <p:pic>
        <p:nvPicPr>
          <p:cNvPr id="11" name="Picture 10" descr="LHO S6D v4 CAT2.png"/>
          <p:cNvPicPr>
            <a:picLocks noChangeAspect="1"/>
          </p:cNvPicPr>
          <p:nvPr/>
        </p:nvPicPr>
        <p:blipFill>
          <a:blip r:embed="rId2" cstate="print"/>
          <a:stretch>
            <a:fillRect/>
          </a:stretch>
        </p:blipFill>
        <p:spPr>
          <a:xfrm>
            <a:off x="1143000" y="2895600"/>
            <a:ext cx="3724275" cy="1095375"/>
          </a:xfrm>
          <a:prstGeom prst="rect">
            <a:avLst/>
          </a:prstGeom>
        </p:spPr>
      </p:pic>
      <p:sp>
        <p:nvSpPr>
          <p:cNvPr id="12" name="TextBox 11"/>
          <p:cNvSpPr txBox="1"/>
          <p:nvPr/>
        </p:nvSpPr>
        <p:spPr>
          <a:xfrm>
            <a:off x="2362200" y="2438400"/>
            <a:ext cx="1600200" cy="369332"/>
          </a:xfrm>
          <a:prstGeom prst="rect">
            <a:avLst/>
          </a:prstGeom>
          <a:noFill/>
        </p:spPr>
        <p:txBody>
          <a:bodyPr wrap="square" rtlCol="0">
            <a:spAutoFit/>
          </a:bodyPr>
          <a:lstStyle/>
          <a:p>
            <a:r>
              <a:rPr lang="en-US" dirty="0" smtClean="0"/>
              <a:t>Hanford</a:t>
            </a:r>
            <a:endParaRPr lang="en-US" dirty="0"/>
          </a:p>
        </p:txBody>
      </p:sp>
      <p:sp>
        <p:nvSpPr>
          <p:cNvPr id="13" name="TextBox 12"/>
          <p:cNvSpPr txBox="1"/>
          <p:nvPr/>
        </p:nvSpPr>
        <p:spPr>
          <a:xfrm>
            <a:off x="6324600" y="2362200"/>
            <a:ext cx="1600200" cy="369332"/>
          </a:xfrm>
          <a:prstGeom prst="rect">
            <a:avLst/>
          </a:prstGeom>
          <a:noFill/>
        </p:spPr>
        <p:txBody>
          <a:bodyPr wrap="square" rtlCol="0">
            <a:spAutoFit/>
          </a:bodyPr>
          <a:lstStyle/>
          <a:p>
            <a:r>
              <a:rPr lang="en-US" dirty="0" smtClean="0"/>
              <a:t>Livingston</a:t>
            </a:r>
            <a:endParaRPr lang="en-US" dirty="0"/>
          </a:p>
        </p:txBody>
      </p:sp>
      <p:sp>
        <p:nvSpPr>
          <p:cNvPr id="14" name="TextBox 13"/>
          <p:cNvSpPr txBox="1"/>
          <p:nvPr/>
        </p:nvSpPr>
        <p:spPr>
          <a:xfrm>
            <a:off x="228600" y="3200400"/>
            <a:ext cx="990600" cy="381000"/>
          </a:xfrm>
          <a:prstGeom prst="rect">
            <a:avLst/>
          </a:prstGeom>
          <a:noFill/>
        </p:spPr>
        <p:txBody>
          <a:bodyPr wrap="square" rtlCol="0">
            <a:spAutoFit/>
          </a:bodyPr>
          <a:lstStyle/>
          <a:p>
            <a:r>
              <a:rPr lang="en-US" dirty="0" smtClean="0"/>
              <a:t>Cat2</a:t>
            </a:r>
            <a:endParaRPr lang="en-US" dirty="0"/>
          </a:p>
        </p:txBody>
      </p:sp>
      <p:sp>
        <p:nvSpPr>
          <p:cNvPr id="15" name="TextBox 14"/>
          <p:cNvSpPr txBox="1"/>
          <p:nvPr/>
        </p:nvSpPr>
        <p:spPr>
          <a:xfrm>
            <a:off x="228600" y="4572000"/>
            <a:ext cx="990600" cy="381000"/>
          </a:xfrm>
          <a:prstGeom prst="rect">
            <a:avLst/>
          </a:prstGeom>
          <a:noFill/>
        </p:spPr>
        <p:txBody>
          <a:bodyPr wrap="square" rtlCol="0">
            <a:spAutoFit/>
          </a:bodyPr>
          <a:lstStyle/>
          <a:p>
            <a:r>
              <a:rPr lang="en-US" dirty="0" smtClean="0"/>
              <a:t>Cat3</a:t>
            </a:r>
            <a:endParaRPr lang="en-US" dirty="0"/>
          </a:p>
        </p:txBody>
      </p:sp>
      <p:pic>
        <p:nvPicPr>
          <p:cNvPr id="16" name="Picture 15" descr="LHO S6D v4 CAT3.png"/>
          <p:cNvPicPr>
            <a:picLocks noChangeAspect="1"/>
          </p:cNvPicPr>
          <p:nvPr/>
        </p:nvPicPr>
        <p:blipFill>
          <a:blip r:embed="rId3" cstate="print"/>
          <a:stretch>
            <a:fillRect/>
          </a:stretch>
        </p:blipFill>
        <p:spPr>
          <a:xfrm>
            <a:off x="1143000" y="4267200"/>
            <a:ext cx="3724275" cy="1114425"/>
          </a:xfrm>
          <a:prstGeom prst="rect">
            <a:avLst/>
          </a:prstGeom>
        </p:spPr>
      </p:pic>
      <p:pic>
        <p:nvPicPr>
          <p:cNvPr id="17" name="Picture 16" descr="LLO S6D v4 CAT2.png"/>
          <p:cNvPicPr>
            <a:picLocks noChangeAspect="1"/>
          </p:cNvPicPr>
          <p:nvPr/>
        </p:nvPicPr>
        <p:blipFill>
          <a:blip r:embed="rId4" cstate="print"/>
          <a:stretch>
            <a:fillRect/>
          </a:stretch>
        </p:blipFill>
        <p:spPr>
          <a:xfrm>
            <a:off x="5257800" y="2895600"/>
            <a:ext cx="3562350" cy="1085850"/>
          </a:xfrm>
          <a:prstGeom prst="rect">
            <a:avLst/>
          </a:prstGeom>
        </p:spPr>
      </p:pic>
      <p:pic>
        <p:nvPicPr>
          <p:cNvPr id="18" name="Picture 17" descr="LLO S6D v4 CAT3.png"/>
          <p:cNvPicPr>
            <a:picLocks noChangeAspect="1"/>
          </p:cNvPicPr>
          <p:nvPr/>
        </p:nvPicPr>
        <p:blipFill>
          <a:blip r:embed="rId5" cstate="print"/>
          <a:stretch>
            <a:fillRect/>
          </a:stretch>
        </p:blipFill>
        <p:spPr>
          <a:xfrm>
            <a:off x="5257800" y="4267200"/>
            <a:ext cx="3638550" cy="107632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endParaRPr lang="en-US" dirty="0"/>
          </a:p>
        </p:txBody>
      </p:sp>
      <p:sp>
        <p:nvSpPr>
          <p:cNvPr id="3" name="Date Placeholder 2"/>
          <p:cNvSpPr>
            <a:spLocks noGrp="1"/>
          </p:cNvSpPr>
          <p:nvPr>
            <p:ph type="dt" sz="half" idx="10"/>
          </p:nvPr>
        </p:nvSpPr>
        <p:spPr/>
        <p:txBody>
          <a:bodyPr/>
          <a:lstStyle/>
          <a:p>
            <a:r>
              <a:rPr lang="en-US" smtClean="0"/>
              <a:t>July 11, 2011</a:t>
            </a:r>
            <a:endParaRPr lang="en-US"/>
          </a:p>
        </p:txBody>
      </p:sp>
      <p:sp>
        <p:nvSpPr>
          <p:cNvPr id="4" name="Footer Placeholder 3"/>
          <p:cNvSpPr>
            <a:spLocks noGrp="1"/>
          </p:cNvSpPr>
          <p:nvPr>
            <p:ph type="ftr" sz="quarter" idx="11"/>
          </p:nvPr>
        </p:nvSpPr>
        <p:spPr/>
        <p:txBody>
          <a:bodyPr/>
          <a:lstStyle/>
          <a:p>
            <a:r>
              <a:rPr lang="pt-BR" smtClean="0"/>
              <a:t>G1100691  Amaldi 9</a:t>
            </a:r>
            <a:endParaRPr lang="en-US"/>
          </a:p>
        </p:txBody>
      </p:sp>
      <p:sp>
        <p:nvSpPr>
          <p:cNvPr id="5" name="Title 4"/>
          <p:cNvSpPr>
            <a:spLocks noGrp="1"/>
          </p:cNvSpPr>
          <p:nvPr>
            <p:ph type="title"/>
          </p:nvPr>
        </p:nvSpPr>
        <p:spPr>
          <a:xfrm>
            <a:off x="457200" y="457200"/>
            <a:ext cx="8229600" cy="1143000"/>
          </a:xfrm>
        </p:spPr>
        <p:txBody>
          <a:bodyPr>
            <a:noAutofit/>
          </a:bodyPr>
          <a:lstStyle/>
          <a:p>
            <a:pPr algn="ctr"/>
            <a:r>
              <a:rPr lang="en-US" sz="4000" dirty="0" smtClean="0">
                <a:solidFill>
                  <a:schemeClr val="accent1">
                    <a:lumMod val="40000"/>
                    <a:lumOff val="60000"/>
                  </a:schemeClr>
                </a:solidFill>
              </a:rPr>
              <a:t>Milestones in enhanced detector era data quality</a:t>
            </a:r>
            <a:endParaRPr lang="en-US" sz="4000" dirty="0">
              <a:solidFill>
                <a:schemeClr val="accent1">
                  <a:lumMod val="40000"/>
                  <a:lumOff val="60000"/>
                </a:schemeClr>
              </a:solidFill>
            </a:endParaRPr>
          </a:p>
        </p:txBody>
      </p:sp>
      <p:pic>
        <p:nvPicPr>
          <p:cNvPr id="6" name="Picture 4" descr="http://pfmcilhone.files.wordpress.com/2011/06/canis-major-full.jpg">
            <a:hlinkClick r:id="rId2"/>
          </p:cNvPr>
          <p:cNvPicPr>
            <a:picLocks noChangeAspect="1" noChangeArrowheads="1"/>
          </p:cNvPicPr>
          <p:nvPr/>
        </p:nvPicPr>
        <p:blipFill>
          <a:blip r:embed="rId3" cstate="print"/>
          <a:srcRect/>
          <a:stretch>
            <a:fillRect/>
          </a:stretch>
        </p:blipFill>
        <p:spPr bwMode="auto">
          <a:xfrm>
            <a:off x="1981200" y="2057400"/>
            <a:ext cx="5080338" cy="3962400"/>
          </a:xfrm>
          <a:prstGeom prst="rect">
            <a:avLst/>
          </a:prstGeom>
          <a:noFill/>
        </p:spPr>
      </p:pic>
      <p:sp>
        <p:nvSpPr>
          <p:cNvPr id="7" name="Slide Number Placeholder 6"/>
          <p:cNvSpPr>
            <a:spLocks noGrp="1"/>
          </p:cNvSpPr>
          <p:nvPr>
            <p:ph type="sldNum" sz="quarter" idx="12"/>
          </p:nvPr>
        </p:nvSpPr>
        <p:spPr/>
        <p:txBody>
          <a:bodyPr/>
          <a:lstStyle/>
          <a:p>
            <a:fld id="{91C27FC8-EBBE-4480-AF19-4A93343A8CED}"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338072"/>
          </a:xfrm>
        </p:spPr>
        <p:txBody>
          <a:bodyPr>
            <a:normAutofit fontScale="92500"/>
          </a:bodyPr>
          <a:lstStyle/>
          <a:p>
            <a:r>
              <a:rPr lang="en-US" dirty="0" smtClean="0"/>
              <a:t>The “equinox” event was the only event in the coherent wave burst search above threshold in S5 </a:t>
            </a:r>
          </a:p>
          <a:p>
            <a:pPr lvl="1"/>
            <a:r>
              <a:rPr lang="en-US" dirty="0" smtClean="0"/>
              <a:t>Later turned out to be a blind injection</a:t>
            </a:r>
          </a:p>
          <a:p>
            <a:pPr lvl="1"/>
            <a:endParaRPr lang="en-US" dirty="0"/>
          </a:p>
        </p:txBody>
      </p:sp>
      <p:sp>
        <p:nvSpPr>
          <p:cNvPr id="3" name="Date Placeholder 2"/>
          <p:cNvSpPr>
            <a:spLocks noGrp="1"/>
          </p:cNvSpPr>
          <p:nvPr>
            <p:ph type="dt" sz="half" idx="10"/>
          </p:nvPr>
        </p:nvSpPr>
        <p:spPr/>
        <p:txBody>
          <a:bodyPr/>
          <a:lstStyle/>
          <a:p>
            <a:r>
              <a:rPr lang="en-US" smtClean="0"/>
              <a:t>July 11, 2011</a:t>
            </a:r>
            <a:endParaRPr lang="en-US"/>
          </a:p>
        </p:txBody>
      </p:sp>
      <p:sp>
        <p:nvSpPr>
          <p:cNvPr id="4" name="Footer Placeholder 3"/>
          <p:cNvSpPr>
            <a:spLocks noGrp="1"/>
          </p:cNvSpPr>
          <p:nvPr>
            <p:ph type="ftr" sz="quarter" idx="11"/>
          </p:nvPr>
        </p:nvSpPr>
        <p:spPr/>
        <p:txBody>
          <a:bodyPr/>
          <a:lstStyle/>
          <a:p>
            <a:r>
              <a:rPr lang="pt-BR" smtClean="0"/>
              <a:t>G1100691  Amaldi 9</a:t>
            </a:r>
            <a:endParaRPr lang="en-US"/>
          </a:p>
        </p:txBody>
      </p:sp>
      <p:sp>
        <p:nvSpPr>
          <p:cNvPr id="5" name="Title 4"/>
          <p:cNvSpPr>
            <a:spLocks noGrp="1"/>
          </p:cNvSpPr>
          <p:nvPr>
            <p:ph type="title"/>
          </p:nvPr>
        </p:nvSpPr>
        <p:spPr/>
        <p:txBody>
          <a:bodyPr>
            <a:normAutofit/>
          </a:bodyPr>
          <a:lstStyle/>
          <a:p>
            <a:pPr algn="ctr"/>
            <a:r>
              <a:rPr lang="en-US" dirty="0" smtClean="0"/>
              <a:t>The equinox event</a:t>
            </a:r>
            <a:endParaRPr lang="en-US" dirty="0"/>
          </a:p>
        </p:txBody>
      </p:sp>
      <p:sp>
        <p:nvSpPr>
          <p:cNvPr id="7" name="TextBox 6"/>
          <p:cNvSpPr txBox="1"/>
          <p:nvPr/>
        </p:nvSpPr>
        <p:spPr>
          <a:xfrm>
            <a:off x="838200" y="2895600"/>
            <a:ext cx="2667000" cy="2585323"/>
          </a:xfrm>
          <a:prstGeom prst="rect">
            <a:avLst/>
          </a:prstGeom>
          <a:noFill/>
        </p:spPr>
        <p:txBody>
          <a:bodyPr wrap="square" rtlCol="0">
            <a:spAutoFit/>
          </a:bodyPr>
          <a:lstStyle/>
          <a:p>
            <a:r>
              <a:rPr lang="en-US" dirty="0" smtClean="0"/>
              <a:t>DQ’s role in lack of confidence in a detection: </a:t>
            </a:r>
          </a:p>
          <a:p>
            <a:r>
              <a:rPr lang="en-US" dirty="0" smtClean="0"/>
              <a:t>The glitch rate with data quality vetoes applied was still too high to make a confident detection </a:t>
            </a:r>
          </a:p>
          <a:p>
            <a:endParaRPr lang="en-US" dirty="0"/>
          </a:p>
        </p:txBody>
      </p:sp>
      <p:sp>
        <p:nvSpPr>
          <p:cNvPr id="8" name="Slide Number Placeholder 7"/>
          <p:cNvSpPr>
            <a:spLocks noGrp="1"/>
          </p:cNvSpPr>
          <p:nvPr>
            <p:ph type="sldNum" sz="quarter" idx="12"/>
          </p:nvPr>
        </p:nvSpPr>
        <p:spPr/>
        <p:txBody>
          <a:bodyPr/>
          <a:lstStyle/>
          <a:p>
            <a:fld id="{91C27FC8-EBBE-4480-AF19-4A93343A8CED}" type="slidenum">
              <a:rPr lang="en-US" smtClean="0"/>
              <a:pPr/>
              <a:t>24</a:t>
            </a:fld>
            <a:endParaRPr lang="en-US"/>
          </a:p>
        </p:txBody>
      </p:sp>
      <p:pic>
        <p:nvPicPr>
          <p:cNvPr id="11" name="Picture 10" descr="approved cwb S5 background plot.png"/>
          <p:cNvPicPr>
            <a:picLocks noChangeAspect="1"/>
          </p:cNvPicPr>
          <p:nvPr/>
        </p:nvPicPr>
        <p:blipFill>
          <a:blip r:embed="rId2" cstate="print"/>
          <a:stretch>
            <a:fillRect/>
          </a:stretch>
        </p:blipFill>
        <p:spPr>
          <a:xfrm>
            <a:off x="4038600" y="2971800"/>
            <a:ext cx="4343400" cy="3376210"/>
          </a:xfrm>
          <a:prstGeom prst="rect">
            <a:avLst/>
          </a:prstGeom>
        </p:spPr>
      </p:pic>
      <p:cxnSp>
        <p:nvCxnSpPr>
          <p:cNvPr id="13" name="Straight Arrow Connector 12"/>
          <p:cNvCxnSpPr/>
          <p:nvPr/>
        </p:nvCxnSpPr>
        <p:spPr>
          <a:xfrm rot="5400000">
            <a:off x="6591300" y="4229100"/>
            <a:ext cx="457200"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705600" y="3505200"/>
            <a:ext cx="990600" cy="523220"/>
          </a:xfrm>
          <a:prstGeom prst="rect">
            <a:avLst/>
          </a:prstGeom>
          <a:noFill/>
        </p:spPr>
        <p:txBody>
          <a:bodyPr wrap="square" rtlCol="0">
            <a:spAutoFit/>
          </a:bodyPr>
          <a:lstStyle/>
          <a:p>
            <a:r>
              <a:rPr lang="en-US" sz="1400" dirty="0" smtClean="0">
                <a:solidFill>
                  <a:srgbClr val="FF0000"/>
                </a:solidFill>
              </a:rPr>
              <a:t>Equinox event</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525963"/>
          </a:xfrm>
        </p:spPr>
        <p:txBody>
          <a:bodyPr>
            <a:normAutofit/>
          </a:bodyPr>
          <a:lstStyle/>
          <a:p>
            <a:pPr>
              <a:buNone/>
            </a:pPr>
            <a:r>
              <a:rPr lang="en-US" sz="1800" dirty="0" smtClean="0"/>
              <a:t>The good news: the low mass CBC search was able to set a very low  false alarm rate on this blind injection</a:t>
            </a:r>
            <a:endParaRPr lang="en-US" sz="1800" dirty="0"/>
          </a:p>
        </p:txBody>
      </p:sp>
      <p:sp>
        <p:nvSpPr>
          <p:cNvPr id="3" name="Date Placeholder 2"/>
          <p:cNvSpPr>
            <a:spLocks noGrp="1"/>
          </p:cNvSpPr>
          <p:nvPr>
            <p:ph type="dt" sz="half" idx="10"/>
          </p:nvPr>
        </p:nvSpPr>
        <p:spPr/>
        <p:txBody>
          <a:bodyPr/>
          <a:lstStyle/>
          <a:p>
            <a:r>
              <a:rPr lang="en-US" smtClean="0"/>
              <a:t>July 11, 2011</a:t>
            </a:r>
            <a:endParaRPr lang="en-US"/>
          </a:p>
        </p:txBody>
      </p:sp>
      <p:sp>
        <p:nvSpPr>
          <p:cNvPr id="4" name="Footer Placeholder 3"/>
          <p:cNvSpPr>
            <a:spLocks noGrp="1"/>
          </p:cNvSpPr>
          <p:nvPr>
            <p:ph type="ftr" sz="quarter" idx="11"/>
          </p:nvPr>
        </p:nvSpPr>
        <p:spPr/>
        <p:txBody>
          <a:bodyPr/>
          <a:lstStyle/>
          <a:p>
            <a:r>
              <a:rPr lang="pt-BR" smtClean="0"/>
              <a:t>G1100691  Amaldi 9</a:t>
            </a:r>
            <a:endParaRPr lang="en-US"/>
          </a:p>
        </p:txBody>
      </p:sp>
      <p:sp>
        <p:nvSpPr>
          <p:cNvPr id="5" name="Title 4"/>
          <p:cNvSpPr>
            <a:spLocks noGrp="1"/>
          </p:cNvSpPr>
          <p:nvPr>
            <p:ph type="title"/>
          </p:nvPr>
        </p:nvSpPr>
        <p:spPr/>
        <p:txBody>
          <a:bodyPr/>
          <a:lstStyle/>
          <a:p>
            <a:pPr algn="ctr"/>
            <a:r>
              <a:rPr lang="en-US" dirty="0" smtClean="0"/>
              <a:t>“Big Dog” Blind Injection</a:t>
            </a:r>
            <a:endParaRPr lang="en-US" dirty="0"/>
          </a:p>
        </p:txBody>
      </p:sp>
      <p:sp>
        <p:nvSpPr>
          <p:cNvPr id="7" name="Slide Number Placeholder 6"/>
          <p:cNvSpPr>
            <a:spLocks noGrp="1"/>
          </p:cNvSpPr>
          <p:nvPr>
            <p:ph type="sldNum" sz="quarter" idx="12"/>
          </p:nvPr>
        </p:nvSpPr>
        <p:spPr/>
        <p:txBody>
          <a:bodyPr/>
          <a:lstStyle/>
          <a:p>
            <a:fld id="{91C27FC8-EBBE-4480-AF19-4A93343A8CED}" type="slidenum">
              <a:rPr lang="en-US" smtClean="0"/>
              <a:pPr/>
              <a:t>25</a:t>
            </a:fld>
            <a:endParaRPr lang="en-US"/>
          </a:p>
        </p:txBody>
      </p:sp>
      <p:pic>
        <p:nvPicPr>
          <p:cNvPr id="38" name="Picture 2" descr="https://www.lsc-group.phys.uwm.edu/ligovirgo/cbc/protected/papers/s6-bigdog/Images/rate_vs_newsnr.png"/>
          <p:cNvPicPr>
            <a:picLocks noChangeAspect="1" noChangeArrowheads="1"/>
          </p:cNvPicPr>
          <p:nvPr/>
        </p:nvPicPr>
        <p:blipFill>
          <a:blip r:embed="rId2" cstate="print"/>
          <a:stretch>
            <a:fillRect/>
          </a:stretch>
        </p:blipFill>
        <p:spPr bwMode="auto">
          <a:xfrm>
            <a:off x="1905000" y="2362200"/>
            <a:ext cx="4985853" cy="3733800"/>
          </a:xfrm>
          <a:prstGeom prst="rect">
            <a:avLst/>
          </a:prstGeom>
          <a:noFill/>
        </p:spPr>
      </p:pic>
      <p:cxnSp>
        <p:nvCxnSpPr>
          <p:cNvPr id="39" name="Straight Arrow Connector 38"/>
          <p:cNvCxnSpPr/>
          <p:nvPr/>
        </p:nvCxnSpPr>
        <p:spPr>
          <a:xfrm rot="10800000" flipV="1">
            <a:off x="6096000" y="2743200"/>
            <a:ext cx="9144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934200" y="2590800"/>
            <a:ext cx="1371600" cy="338554"/>
          </a:xfrm>
          <a:prstGeom prst="rect">
            <a:avLst/>
          </a:prstGeom>
          <a:noFill/>
        </p:spPr>
        <p:txBody>
          <a:bodyPr wrap="square" rtlCol="0">
            <a:spAutoFit/>
          </a:bodyPr>
          <a:lstStyle/>
          <a:p>
            <a:r>
              <a:rPr lang="en-US" sz="1600" dirty="0" smtClean="0">
                <a:solidFill>
                  <a:schemeClr val="bg2">
                    <a:lumMod val="25000"/>
                  </a:schemeClr>
                </a:solidFill>
              </a:rPr>
              <a:t>GW 100916</a:t>
            </a:r>
            <a:endParaRPr lang="en-US" sz="1600" dirty="0">
              <a:solidFill>
                <a:schemeClr val="bg2">
                  <a:lumMod val="25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oneTexte 8"/>
          <p:cNvSpPr txBox="1">
            <a:spLocks noChangeArrowheads="1"/>
          </p:cNvSpPr>
          <p:nvPr/>
        </p:nvSpPr>
        <p:spPr bwMode="auto">
          <a:xfrm>
            <a:off x="969963" y="1524000"/>
            <a:ext cx="8174037" cy="4770437"/>
          </a:xfrm>
          <a:prstGeom prst="rect">
            <a:avLst/>
          </a:prstGeom>
          <a:noFill/>
          <a:ln w="9525">
            <a:noFill/>
            <a:miter lim="800000"/>
            <a:headEnd/>
            <a:tailEnd/>
          </a:ln>
        </p:spPr>
        <p:txBody>
          <a:bodyPr>
            <a:spAutoFit/>
          </a:bodyPr>
          <a:lstStyle/>
          <a:p>
            <a:pPr>
              <a:buFont typeface="Wingdings" pitchFamily="2" charset="2"/>
              <a:buChar char="§"/>
              <a:defRPr/>
            </a:pPr>
            <a:r>
              <a:rPr lang="en-US" sz="1600" b="1" dirty="0">
                <a:latin typeface="+mn-lt"/>
                <a:cs typeface="Arial" charset="0"/>
                <a:sym typeface="Wingdings" pitchFamily="2" charset="2"/>
              </a:rPr>
              <a:t> Fairly good results in VSR2 and VSR3</a:t>
            </a:r>
          </a:p>
          <a:p>
            <a:pPr>
              <a:buFont typeface="Wingdings" pitchFamily="2" charset="2"/>
              <a:buChar char="§"/>
              <a:defRPr/>
            </a:pPr>
            <a:endParaRPr lang="en-US" sz="1600" b="1" dirty="0">
              <a:latin typeface="+mn-lt"/>
              <a:cs typeface="Arial" charset="0"/>
              <a:sym typeface="Wingdings" pitchFamily="2" charset="2"/>
            </a:endParaRPr>
          </a:p>
          <a:p>
            <a:pPr>
              <a:buFont typeface="Wingdings" pitchFamily="2" charset="2"/>
              <a:buChar char="§"/>
              <a:defRPr/>
            </a:pPr>
            <a:r>
              <a:rPr lang="en-US" sz="1600" b="1" dirty="0">
                <a:latin typeface="+mn-lt"/>
                <a:cs typeface="Arial" charset="0"/>
                <a:sym typeface="Wingdings" pitchFamily="2" charset="2"/>
              </a:rPr>
              <a:t> but several unexplained and/or </a:t>
            </a:r>
            <a:r>
              <a:rPr lang="en-US" sz="1600" b="1" dirty="0" err="1">
                <a:latin typeface="+mn-lt"/>
                <a:cs typeface="Arial" charset="0"/>
                <a:sym typeface="Wingdings" pitchFamily="2" charset="2"/>
              </a:rPr>
              <a:t>unvetoed</a:t>
            </a:r>
            <a:r>
              <a:rPr lang="en-US" sz="1600" b="1" dirty="0">
                <a:latin typeface="+mn-lt"/>
                <a:cs typeface="Arial" charset="0"/>
                <a:sym typeface="Wingdings" pitchFamily="2" charset="2"/>
              </a:rPr>
              <a:t> loud glitches remain</a:t>
            </a:r>
          </a:p>
          <a:p>
            <a:pPr>
              <a:buFont typeface="Wingdings" pitchFamily="2" charset="2"/>
              <a:buChar char="§"/>
              <a:defRPr/>
            </a:pPr>
            <a:endParaRPr lang="en-US" sz="1600" b="1" dirty="0">
              <a:latin typeface="+mn-lt"/>
              <a:cs typeface="Arial" charset="0"/>
              <a:sym typeface="Wingdings" pitchFamily="2" charset="2"/>
            </a:endParaRPr>
          </a:p>
          <a:p>
            <a:pPr>
              <a:buFont typeface="Wingdings" pitchFamily="2" charset="2"/>
              <a:buChar char="§"/>
              <a:defRPr/>
            </a:pPr>
            <a:r>
              <a:rPr lang="en-US" sz="1600" b="1" dirty="0">
                <a:latin typeface="+mn-lt"/>
                <a:cs typeface="Arial" charset="0"/>
                <a:sym typeface="Wingdings" pitchFamily="2" charset="2"/>
              </a:rPr>
              <a:t> VSR4 run has started since June 3</a:t>
            </a:r>
            <a:r>
              <a:rPr lang="en-US" sz="1600" b="1" baseline="30000" dirty="0">
                <a:latin typeface="+mn-lt"/>
                <a:cs typeface="Arial" charset="0"/>
                <a:sym typeface="Wingdings" pitchFamily="2" charset="2"/>
              </a:rPr>
              <a:t>rd</a:t>
            </a:r>
            <a:r>
              <a:rPr lang="en-US" sz="1600" b="1" dirty="0">
                <a:latin typeface="+mn-lt"/>
                <a:cs typeface="Arial" charset="0"/>
                <a:sym typeface="Wingdings" pitchFamily="2" charset="2"/>
              </a:rPr>
              <a:t> 2011, in coincidence with GEO detector</a:t>
            </a:r>
          </a:p>
          <a:p>
            <a:pPr lvl="1">
              <a:buFont typeface="Wingdings" pitchFamily="2" charset="2"/>
              <a:buChar char="§"/>
              <a:defRPr/>
            </a:pPr>
            <a:r>
              <a:rPr lang="en-US" sz="1600" b="1" dirty="0">
                <a:solidFill>
                  <a:schemeClr val="tx1">
                    <a:lumMod val="65000"/>
                    <a:lumOff val="35000"/>
                  </a:schemeClr>
                </a:solidFill>
                <a:latin typeface="+mn-lt"/>
                <a:cs typeface="Arial" charset="0"/>
                <a:sym typeface="Wingdings" pitchFamily="2" charset="2"/>
              </a:rPr>
              <a:t> </a:t>
            </a:r>
            <a:r>
              <a:rPr lang="en-US" sz="1600" b="1" dirty="0" err="1">
                <a:solidFill>
                  <a:schemeClr val="tx1">
                    <a:lumMod val="65000"/>
                    <a:lumOff val="35000"/>
                  </a:schemeClr>
                </a:solidFill>
                <a:latin typeface="+mn-lt"/>
                <a:cs typeface="Arial" charset="0"/>
                <a:sym typeface="Wingdings" pitchFamily="2" charset="2"/>
              </a:rPr>
              <a:t>Glitchiness</a:t>
            </a:r>
            <a:r>
              <a:rPr lang="en-US" sz="1600" b="1" dirty="0">
                <a:solidFill>
                  <a:schemeClr val="tx1">
                    <a:lumMod val="65000"/>
                    <a:lumOff val="35000"/>
                  </a:schemeClr>
                </a:solidFill>
                <a:latin typeface="+mn-lt"/>
                <a:cs typeface="Arial" charset="0"/>
                <a:sym typeface="Wingdings" pitchFamily="2" charset="2"/>
              </a:rPr>
              <a:t> back to VSR2 level ~ 0.7 Hz</a:t>
            </a:r>
          </a:p>
          <a:p>
            <a:pPr lvl="1">
              <a:buFont typeface="Wingdings" pitchFamily="2" charset="2"/>
              <a:buChar char="§"/>
              <a:defRPr/>
            </a:pPr>
            <a:r>
              <a:rPr lang="en-US" sz="1600" b="1" dirty="0">
                <a:solidFill>
                  <a:schemeClr val="tx1">
                    <a:lumMod val="65000"/>
                    <a:lumOff val="35000"/>
                  </a:schemeClr>
                </a:solidFill>
                <a:latin typeface="+mn-lt"/>
                <a:cs typeface="Arial" charset="0"/>
                <a:sym typeface="Wingdings" pitchFamily="2" charset="2"/>
              </a:rPr>
              <a:t> </a:t>
            </a:r>
            <a:r>
              <a:rPr lang="en-US" sz="1600" b="1" dirty="0" err="1">
                <a:solidFill>
                  <a:schemeClr val="tx1">
                    <a:lumMod val="65000"/>
                    <a:lumOff val="35000"/>
                  </a:schemeClr>
                </a:solidFill>
                <a:latin typeface="+mn-lt"/>
                <a:cs typeface="Arial" charset="0"/>
                <a:sym typeface="Wingdings" pitchFamily="2" charset="2"/>
              </a:rPr>
              <a:t>Detchar</a:t>
            </a:r>
            <a:r>
              <a:rPr lang="en-US" sz="1600" b="1" dirty="0">
                <a:solidFill>
                  <a:schemeClr val="tx1">
                    <a:lumMod val="65000"/>
                    <a:lumOff val="35000"/>
                  </a:schemeClr>
                </a:solidFill>
                <a:latin typeface="+mn-lt"/>
                <a:cs typeface="Arial" charset="0"/>
                <a:sym typeface="Wingdings" pitchFamily="2" charset="2"/>
              </a:rPr>
              <a:t> activities concentrate on low frequency (&lt;50 Hz) where noisy lines may prevent pulsar searches and high frequency (&gt;800 Hz) where glitches may pollute GEO-Virgo coincident burst searches</a:t>
            </a:r>
          </a:p>
          <a:p>
            <a:pPr lvl="1">
              <a:buFont typeface="Wingdings" pitchFamily="2" charset="2"/>
              <a:buChar char="§"/>
              <a:defRPr/>
            </a:pPr>
            <a:r>
              <a:rPr lang="en-US" sz="1600" b="1" dirty="0">
                <a:solidFill>
                  <a:schemeClr val="tx1">
                    <a:lumMod val="65000"/>
                    <a:lumOff val="35000"/>
                  </a:schemeClr>
                </a:solidFill>
                <a:latin typeface="+mn-lt"/>
                <a:cs typeface="Arial" charset="0"/>
                <a:sym typeface="Wingdings" pitchFamily="2" charset="2"/>
              </a:rPr>
              <a:t> VSR4 will be also useful to test new ideas for vetoes in Adv. Virgo (glitch families, vetoes categorization, information about non-stationary frequency lines much more exploited…)</a:t>
            </a:r>
          </a:p>
          <a:p>
            <a:pPr>
              <a:defRPr/>
            </a:pPr>
            <a:endParaRPr lang="en-US" sz="1600" dirty="0">
              <a:latin typeface="+mn-lt"/>
              <a:cs typeface="Arial" charset="0"/>
            </a:endParaRPr>
          </a:p>
          <a:p>
            <a:pPr>
              <a:buFont typeface="Wingdings" pitchFamily="2" charset="2"/>
              <a:buChar char="§"/>
              <a:defRPr/>
            </a:pPr>
            <a:r>
              <a:rPr lang="en-US" sz="1600" dirty="0">
                <a:latin typeface="+mn-lt"/>
                <a:cs typeface="Arial" charset="0"/>
              </a:rPr>
              <a:t> </a:t>
            </a:r>
            <a:r>
              <a:rPr lang="en-US" sz="1600" b="1" dirty="0">
                <a:latin typeface="+mn-lt"/>
                <a:cs typeface="Arial" charset="0"/>
              </a:rPr>
              <a:t>More details about Virgo Data Quality and glitch investigations</a:t>
            </a:r>
            <a:br>
              <a:rPr lang="en-US" sz="1600" b="1" dirty="0">
                <a:latin typeface="+mn-lt"/>
                <a:cs typeface="Arial" charset="0"/>
              </a:rPr>
            </a:br>
            <a:r>
              <a:rPr lang="en-US" sz="1600" b="1" dirty="0">
                <a:latin typeface="+mn-lt"/>
                <a:cs typeface="Arial" charset="0"/>
              </a:rPr>
              <a:t>in </a:t>
            </a:r>
            <a:r>
              <a:rPr lang="en-US" sz="1600" b="1" dirty="0">
                <a:latin typeface="+mn-lt"/>
                <a:cs typeface="Arial" charset="0"/>
                <a:hlinkClick r:id="rId2"/>
              </a:rPr>
              <a:t>http://wwwcascina.virgo.infn.it/DataAnalysis/VDBdoc</a:t>
            </a:r>
            <a:endParaRPr lang="en-US" sz="1600" b="1" dirty="0">
              <a:latin typeface="+mn-lt"/>
              <a:cs typeface="Arial" charset="0"/>
            </a:endParaRPr>
          </a:p>
          <a:p>
            <a:pPr>
              <a:buFont typeface="Wingdings" pitchFamily="2" charset="2"/>
              <a:buChar char="§"/>
              <a:defRPr/>
            </a:pPr>
            <a:endParaRPr lang="en-US" sz="1600" b="1" dirty="0">
              <a:latin typeface="+mn-lt"/>
              <a:cs typeface="Arial" charset="0"/>
            </a:endParaRPr>
          </a:p>
          <a:p>
            <a:pPr>
              <a:buFont typeface="Wingdings" pitchFamily="2" charset="2"/>
              <a:buChar char="§"/>
              <a:defRPr/>
            </a:pPr>
            <a:r>
              <a:rPr lang="en-US" sz="1600" b="1" dirty="0">
                <a:latin typeface="+mn-lt"/>
                <a:cs typeface="Arial" charset="0"/>
              </a:rPr>
              <a:t> More details about noise monitoring and spectral lines investigations</a:t>
            </a:r>
            <a:br>
              <a:rPr lang="en-US" sz="1600" b="1" dirty="0">
                <a:latin typeface="+mn-lt"/>
                <a:cs typeface="Arial" charset="0"/>
              </a:rPr>
            </a:br>
            <a:r>
              <a:rPr lang="en-US" sz="1600" b="1" dirty="0">
                <a:latin typeface="+mn-lt"/>
                <a:cs typeface="Arial" charset="0"/>
              </a:rPr>
              <a:t>in specific Virgo talks at this conference.</a:t>
            </a:r>
          </a:p>
          <a:p>
            <a:pPr>
              <a:defRPr/>
            </a:pPr>
            <a:endParaRPr lang="en-US" sz="1600" dirty="0">
              <a:latin typeface="+mn-lt"/>
              <a:cs typeface="Arial" charset="0"/>
            </a:endParaRPr>
          </a:p>
        </p:txBody>
      </p:sp>
      <p:sp>
        <p:nvSpPr>
          <p:cNvPr id="4" name="Espace réservé du numéro de diapositive 3"/>
          <p:cNvSpPr>
            <a:spLocks noGrp="1"/>
          </p:cNvSpPr>
          <p:nvPr>
            <p:ph type="sldNum" sz="quarter" idx="10"/>
          </p:nvPr>
        </p:nvSpPr>
        <p:spPr/>
        <p:txBody>
          <a:bodyPr/>
          <a:lstStyle/>
          <a:p>
            <a:pPr>
              <a:defRPr/>
            </a:pPr>
            <a:fld id="{DCB6700E-DCA7-4DFB-A531-62E814DCD317}" type="slidenum">
              <a:rPr lang="fr-FR"/>
              <a:pPr>
                <a:defRPr/>
              </a:pPr>
              <a:t>26</a:t>
            </a:fld>
            <a:endParaRPr lang="fr-FR"/>
          </a:p>
        </p:txBody>
      </p:sp>
      <p:sp>
        <p:nvSpPr>
          <p:cNvPr id="5" name="Title 5"/>
          <p:cNvSpPr txBox="1">
            <a:spLocks/>
          </p:cNvSpPr>
          <p:nvPr/>
        </p:nvSpPr>
        <p:spPr>
          <a:xfrm>
            <a:off x="381000" y="228600"/>
            <a:ext cx="8229600" cy="1143000"/>
          </a:xfrm>
          <a:prstGeom prst="rect">
            <a:avLst/>
          </a:prstGeom>
        </p:spPr>
        <p:txBody>
          <a:bodyP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Virgo:</a:t>
            </a:r>
            <a:r>
              <a:rPr kumimoji="0" lang="en-US" sz="4100" b="1" i="0" u="none" strike="noStrike" kern="1200" cap="none" spc="0" normalizeH="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Summary and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Next Steps</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525963"/>
          </a:xfrm>
        </p:spPr>
        <p:txBody>
          <a:bodyPr>
            <a:normAutofit/>
          </a:bodyPr>
          <a:lstStyle/>
          <a:p>
            <a:r>
              <a:rPr lang="en-US" sz="2000" dirty="0" smtClean="0"/>
              <a:t>Low-latency detector characterization enabled us to rapidly point telescopes during the latest science run</a:t>
            </a:r>
          </a:p>
          <a:p>
            <a:endParaRPr lang="en-US" sz="2000" dirty="0" smtClean="0"/>
          </a:p>
          <a:p>
            <a:r>
              <a:rPr lang="en-US" sz="2000" dirty="0" smtClean="0"/>
              <a:t>In the advanced detector era, the detector characterization groups at LIGO and Virgo are preparing for whatever new populations of glitches we may see, and are improving DQ tools for lower latency DQ</a:t>
            </a:r>
          </a:p>
          <a:p>
            <a:endParaRPr lang="en-US" sz="2000" dirty="0" smtClean="0">
              <a:solidFill>
                <a:srgbClr val="FF0000"/>
              </a:solidFill>
            </a:endParaRPr>
          </a:p>
          <a:p>
            <a:r>
              <a:rPr lang="en-US" sz="2000" dirty="0" smtClean="0"/>
              <a:t>See Duncan Macleod’s poster: “Detector </a:t>
            </a:r>
            <a:r>
              <a:rPr lang="en-US" sz="2000" dirty="0" err="1" smtClean="0"/>
              <a:t>Characterisation</a:t>
            </a:r>
            <a:r>
              <a:rPr lang="en-US" sz="2000" dirty="0" smtClean="0"/>
              <a:t> for the Advanced LIGO detectors” </a:t>
            </a:r>
          </a:p>
        </p:txBody>
      </p:sp>
      <p:sp>
        <p:nvSpPr>
          <p:cNvPr id="3" name="Date Placeholder 2"/>
          <p:cNvSpPr>
            <a:spLocks noGrp="1"/>
          </p:cNvSpPr>
          <p:nvPr>
            <p:ph type="dt" sz="half" idx="10"/>
          </p:nvPr>
        </p:nvSpPr>
        <p:spPr/>
        <p:txBody>
          <a:bodyPr/>
          <a:lstStyle/>
          <a:p>
            <a:r>
              <a:rPr lang="en-US" smtClean="0"/>
              <a:t>July 11, 2011</a:t>
            </a:r>
            <a:endParaRPr lang="en-US"/>
          </a:p>
        </p:txBody>
      </p:sp>
      <p:sp>
        <p:nvSpPr>
          <p:cNvPr id="4" name="Footer Placeholder 3"/>
          <p:cNvSpPr>
            <a:spLocks noGrp="1"/>
          </p:cNvSpPr>
          <p:nvPr>
            <p:ph type="ftr" sz="quarter" idx="11"/>
          </p:nvPr>
        </p:nvSpPr>
        <p:spPr/>
        <p:txBody>
          <a:bodyPr/>
          <a:lstStyle/>
          <a:p>
            <a:r>
              <a:rPr lang="pt-BR" smtClean="0"/>
              <a:t>G1100691  Amaldi 9</a:t>
            </a:r>
            <a:endParaRPr lang="en-US"/>
          </a:p>
        </p:txBody>
      </p:sp>
      <p:sp>
        <p:nvSpPr>
          <p:cNvPr id="5" name="Title 4"/>
          <p:cNvSpPr>
            <a:spLocks noGrp="1"/>
          </p:cNvSpPr>
          <p:nvPr>
            <p:ph type="title"/>
          </p:nvPr>
        </p:nvSpPr>
        <p:spPr/>
        <p:txBody>
          <a:bodyPr>
            <a:normAutofit/>
          </a:bodyPr>
          <a:lstStyle/>
          <a:p>
            <a:pPr algn="ctr"/>
            <a:r>
              <a:rPr lang="en-US" sz="4800" dirty="0" smtClean="0">
                <a:solidFill>
                  <a:schemeClr val="accent1">
                    <a:lumMod val="40000"/>
                    <a:lumOff val="60000"/>
                  </a:schemeClr>
                </a:solidFill>
              </a:rPr>
              <a:t>The advanced detector era</a:t>
            </a:r>
            <a:endParaRPr lang="en-US" sz="4800" dirty="0">
              <a:solidFill>
                <a:schemeClr val="accent1">
                  <a:lumMod val="40000"/>
                  <a:lumOff val="60000"/>
                </a:schemeClr>
              </a:solidFill>
            </a:endParaRPr>
          </a:p>
        </p:txBody>
      </p:sp>
      <p:sp>
        <p:nvSpPr>
          <p:cNvPr id="6" name="Slide Number Placeholder 5"/>
          <p:cNvSpPr>
            <a:spLocks noGrp="1"/>
          </p:cNvSpPr>
          <p:nvPr>
            <p:ph type="sldNum" sz="quarter" idx="12"/>
          </p:nvPr>
        </p:nvSpPr>
        <p:spPr/>
        <p:txBody>
          <a:bodyPr/>
          <a:lstStyle/>
          <a:p>
            <a:fld id="{91C27FC8-EBBE-4480-AF19-4A93343A8CED}"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July 11, 2011</a:t>
            </a:r>
            <a:endParaRPr lang="en-US"/>
          </a:p>
        </p:txBody>
      </p:sp>
      <p:sp>
        <p:nvSpPr>
          <p:cNvPr id="4" name="Footer Placeholder 3"/>
          <p:cNvSpPr>
            <a:spLocks noGrp="1"/>
          </p:cNvSpPr>
          <p:nvPr>
            <p:ph type="ftr" sz="quarter" idx="11"/>
          </p:nvPr>
        </p:nvSpPr>
        <p:spPr/>
        <p:txBody>
          <a:bodyPr/>
          <a:lstStyle/>
          <a:p>
            <a:r>
              <a:rPr lang="pt-BR" smtClean="0"/>
              <a:t>G1100691  Amaldi 9</a:t>
            </a:r>
            <a:endParaRPr lang="en-US"/>
          </a:p>
        </p:txBody>
      </p:sp>
      <p:sp>
        <p:nvSpPr>
          <p:cNvPr id="5" name="Slide Number Placeholder 4"/>
          <p:cNvSpPr>
            <a:spLocks noGrp="1"/>
          </p:cNvSpPr>
          <p:nvPr>
            <p:ph type="sldNum" sz="quarter" idx="12"/>
          </p:nvPr>
        </p:nvSpPr>
        <p:spPr/>
        <p:txBody>
          <a:bodyPr/>
          <a:lstStyle/>
          <a:p>
            <a:fld id="{91C27FC8-EBBE-4480-AF19-4A93343A8CED}" type="slidenum">
              <a:rPr lang="en-US" smtClean="0"/>
              <a:pPr/>
              <a:t>28</a:t>
            </a:fld>
            <a:endParaRPr lang="en-US"/>
          </a:p>
        </p:txBody>
      </p:sp>
      <p:sp>
        <p:nvSpPr>
          <p:cNvPr id="6" name="Title 5"/>
          <p:cNvSpPr>
            <a:spLocks noGrp="1"/>
          </p:cNvSpPr>
          <p:nvPr>
            <p:ph type="title"/>
          </p:nvPr>
        </p:nvSpPr>
        <p:spPr/>
        <p:txBody>
          <a:bodyPr>
            <a:normAutofit/>
          </a:bodyPr>
          <a:lstStyle/>
          <a:p>
            <a:pPr algn="ctr"/>
            <a:r>
              <a:rPr lang="en-US" sz="5400" dirty="0" smtClean="0"/>
              <a:t>Questions?</a:t>
            </a:r>
            <a:endParaRPr lang="en-US" sz="5400" dirty="0"/>
          </a:p>
        </p:txBody>
      </p:sp>
      <p:pic>
        <p:nvPicPr>
          <p:cNvPr id="7" name="Picture 15"/>
          <p:cNvPicPr>
            <a:picLocks noChangeAspect="1" noChangeArrowheads="1"/>
          </p:cNvPicPr>
          <p:nvPr/>
        </p:nvPicPr>
        <p:blipFill>
          <a:blip r:embed="rId2" cstate="print"/>
          <a:srcRect/>
          <a:stretch>
            <a:fillRect/>
          </a:stretch>
        </p:blipFill>
        <p:spPr bwMode="auto">
          <a:xfrm>
            <a:off x="3657600" y="3352800"/>
            <a:ext cx="1295400" cy="1295400"/>
          </a:xfrm>
          <a:prstGeom prst="rect">
            <a:avLst/>
          </a:prstGeom>
          <a:noFill/>
          <a:ln w="9525">
            <a:noFill/>
            <a:miter lim="800000"/>
            <a:headEnd/>
            <a:tailEnd/>
          </a:ln>
        </p:spPr>
      </p:pic>
      <p:pic>
        <p:nvPicPr>
          <p:cNvPr id="8" name="Picture 2" descr="http://www.gravitationalwaves.org/LSC/MEMBERSHIP/LOGO/LSC_slide/details/LSC-Virgo_logo.png"/>
          <p:cNvPicPr>
            <a:picLocks noChangeAspect="1" noChangeArrowheads="1"/>
          </p:cNvPicPr>
          <p:nvPr/>
        </p:nvPicPr>
        <p:blipFill>
          <a:blip r:embed="rId3" cstate="print"/>
          <a:srcRect/>
          <a:stretch>
            <a:fillRect/>
          </a:stretch>
        </p:blipFill>
        <p:spPr bwMode="auto">
          <a:xfrm>
            <a:off x="1676400" y="2133600"/>
            <a:ext cx="5619750" cy="818550"/>
          </a:xfrm>
          <a:prstGeom prst="rect">
            <a:avLst/>
          </a:prstGeom>
          <a:noFill/>
        </p:spPr>
      </p:pic>
      <p:pic>
        <p:nvPicPr>
          <p:cNvPr id="2052" name="Picture 4" descr="http://www.univ-savoie.fr/fileadmin/templates/main/images/spacer.gif"/>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pic>
        <p:nvPicPr>
          <p:cNvPr id="2054" name="Picture 6" descr="http://www.univ-savoie.fr/fileadmin/templates/main/images/spacer.gif"/>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Date Placeholder 2"/>
          <p:cNvSpPr>
            <a:spLocks noGrp="1"/>
          </p:cNvSpPr>
          <p:nvPr>
            <p:ph type="dt" sz="half" idx="10"/>
          </p:nvPr>
        </p:nvSpPr>
        <p:spPr/>
        <p:txBody>
          <a:bodyPr/>
          <a:lstStyle/>
          <a:p>
            <a:r>
              <a:rPr lang="en-US" smtClean="0"/>
              <a:t>July 11, 2011</a:t>
            </a:r>
            <a:endParaRPr lang="en-US"/>
          </a:p>
        </p:txBody>
      </p:sp>
      <p:sp>
        <p:nvSpPr>
          <p:cNvPr id="4" name="Footer Placeholder 3"/>
          <p:cNvSpPr>
            <a:spLocks noGrp="1"/>
          </p:cNvSpPr>
          <p:nvPr>
            <p:ph type="ftr" sz="quarter" idx="11"/>
          </p:nvPr>
        </p:nvSpPr>
        <p:spPr/>
        <p:txBody>
          <a:bodyPr/>
          <a:lstStyle/>
          <a:p>
            <a:r>
              <a:rPr lang="pt-BR" smtClean="0"/>
              <a:t>G1100691  Amaldi 9</a:t>
            </a:r>
            <a:endParaRPr lang="en-US"/>
          </a:p>
        </p:txBody>
      </p:sp>
      <p:sp>
        <p:nvSpPr>
          <p:cNvPr id="5" name="Slide Number Placeholder 4"/>
          <p:cNvSpPr>
            <a:spLocks noGrp="1"/>
          </p:cNvSpPr>
          <p:nvPr>
            <p:ph type="sldNum" sz="quarter" idx="12"/>
          </p:nvPr>
        </p:nvSpPr>
        <p:spPr/>
        <p:txBody>
          <a:bodyPr/>
          <a:lstStyle/>
          <a:p>
            <a:fld id="{91C27FC8-EBBE-4480-AF19-4A93343A8CED}" type="slidenum">
              <a:rPr lang="en-US" smtClean="0"/>
              <a:pPr/>
              <a:t>29</a:t>
            </a:fld>
            <a:endParaRPr lang="en-US"/>
          </a:p>
        </p:txBody>
      </p:sp>
      <p:sp>
        <p:nvSpPr>
          <p:cNvPr id="6" name="Title 5"/>
          <p:cNvSpPr>
            <a:spLocks noGrp="1"/>
          </p:cNvSpPr>
          <p:nvPr>
            <p:ph type="title"/>
          </p:nvPr>
        </p:nvSpPr>
        <p:spPr/>
        <p:txBody>
          <a:bodyPr/>
          <a:lstStyle/>
          <a:p>
            <a:pPr algn="ctr"/>
            <a:r>
              <a:rPr lang="en-US" dirty="0" smtClean="0"/>
              <a:t>Additional Information</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1"/>
            <a:ext cx="3886200" cy="609600"/>
          </a:xfrm>
        </p:spPr>
        <p:txBody>
          <a:bodyPr>
            <a:normAutofit/>
          </a:bodyPr>
          <a:lstStyle/>
          <a:p>
            <a:r>
              <a:rPr lang="en-US" sz="2400" dirty="0" smtClean="0">
                <a:solidFill>
                  <a:schemeClr val="bg2">
                    <a:lumMod val="25000"/>
                  </a:schemeClr>
                </a:solidFill>
              </a:rPr>
              <a:t>What is a “glitch”?</a:t>
            </a:r>
          </a:p>
        </p:txBody>
      </p:sp>
      <p:sp>
        <p:nvSpPr>
          <p:cNvPr id="3" name="Date Placeholder 2"/>
          <p:cNvSpPr>
            <a:spLocks noGrp="1"/>
          </p:cNvSpPr>
          <p:nvPr>
            <p:ph type="dt" sz="half" idx="10"/>
          </p:nvPr>
        </p:nvSpPr>
        <p:spPr/>
        <p:txBody>
          <a:bodyPr/>
          <a:lstStyle/>
          <a:p>
            <a:r>
              <a:rPr lang="en-US" smtClean="0"/>
              <a:t>July 11, 2011</a:t>
            </a:r>
            <a:endParaRPr lang="en-US"/>
          </a:p>
        </p:txBody>
      </p:sp>
      <p:sp>
        <p:nvSpPr>
          <p:cNvPr id="4" name="Footer Placeholder 3"/>
          <p:cNvSpPr>
            <a:spLocks noGrp="1"/>
          </p:cNvSpPr>
          <p:nvPr>
            <p:ph type="ftr" sz="quarter" idx="11"/>
          </p:nvPr>
        </p:nvSpPr>
        <p:spPr/>
        <p:txBody>
          <a:bodyPr/>
          <a:lstStyle/>
          <a:p>
            <a:r>
              <a:rPr lang="pt-BR" smtClean="0"/>
              <a:t>G1100691  Amaldi 9</a:t>
            </a:r>
            <a:endParaRPr lang="en-US"/>
          </a:p>
        </p:txBody>
      </p:sp>
      <p:sp>
        <p:nvSpPr>
          <p:cNvPr id="5" name="Title 4"/>
          <p:cNvSpPr>
            <a:spLocks noGrp="1"/>
          </p:cNvSpPr>
          <p:nvPr>
            <p:ph type="title"/>
          </p:nvPr>
        </p:nvSpPr>
        <p:spPr/>
        <p:txBody>
          <a:bodyPr/>
          <a:lstStyle/>
          <a:p>
            <a:pPr algn="ctr"/>
            <a:r>
              <a:rPr lang="en-US" dirty="0" smtClean="0"/>
              <a:t>Introduction to Glitches</a:t>
            </a:r>
            <a:endParaRPr lang="en-US" dirty="0"/>
          </a:p>
        </p:txBody>
      </p:sp>
      <p:pic>
        <p:nvPicPr>
          <p:cNvPr id="7" name="Picture 6" descr="spectrogram.png"/>
          <p:cNvPicPr>
            <a:picLocks noChangeAspect="1"/>
          </p:cNvPicPr>
          <p:nvPr/>
        </p:nvPicPr>
        <p:blipFill>
          <a:blip r:embed="rId3" cstate="print"/>
          <a:stretch>
            <a:fillRect/>
          </a:stretch>
        </p:blipFill>
        <p:spPr>
          <a:xfrm>
            <a:off x="3237337" y="2362200"/>
            <a:ext cx="5906663" cy="3505200"/>
          </a:xfrm>
          <a:prstGeom prst="rect">
            <a:avLst/>
          </a:prstGeom>
        </p:spPr>
      </p:pic>
      <p:sp>
        <p:nvSpPr>
          <p:cNvPr id="8" name="Slide Number Placeholder 7"/>
          <p:cNvSpPr>
            <a:spLocks noGrp="1"/>
          </p:cNvSpPr>
          <p:nvPr>
            <p:ph type="sldNum" sz="quarter" idx="12"/>
          </p:nvPr>
        </p:nvSpPr>
        <p:spPr/>
        <p:txBody>
          <a:bodyPr/>
          <a:lstStyle/>
          <a:p>
            <a:fld id="{91C27FC8-EBBE-4480-AF19-4A93343A8CED}" type="slidenum">
              <a:rPr lang="en-US" smtClean="0"/>
              <a:pPr/>
              <a:t>3</a:t>
            </a:fld>
            <a:endParaRPr lang="en-US"/>
          </a:p>
        </p:txBody>
      </p:sp>
      <p:sp>
        <p:nvSpPr>
          <p:cNvPr id="9" name="TextBox 8"/>
          <p:cNvSpPr txBox="1"/>
          <p:nvPr/>
        </p:nvSpPr>
        <p:spPr>
          <a:xfrm>
            <a:off x="228600" y="2362200"/>
            <a:ext cx="2667000" cy="2031325"/>
          </a:xfrm>
          <a:prstGeom prst="rect">
            <a:avLst/>
          </a:prstGeom>
          <a:noFill/>
        </p:spPr>
        <p:txBody>
          <a:bodyPr wrap="square" rtlCol="0">
            <a:spAutoFit/>
          </a:bodyPr>
          <a:lstStyle/>
          <a:p>
            <a:pPr>
              <a:buFont typeface="Arial" pitchFamily="34" charset="0"/>
              <a:buChar char="•"/>
            </a:pPr>
            <a:r>
              <a:rPr lang="en-US" dirty="0" smtClean="0"/>
              <a:t> </a:t>
            </a:r>
            <a:r>
              <a:rPr lang="en-US" dirty="0" smtClean="0">
                <a:solidFill>
                  <a:schemeClr val="tx2">
                    <a:lumMod val="75000"/>
                  </a:schemeClr>
                </a:solidFill>
              </a:rPr>
              <a:t>Noise transient </a:t>
            </a:r>
          </a:p>
          <a:p>
            <a:pPr>
              <a:buFont typeface="Arial" pitchFamily="34" charset="0"/>
              <a:buChar char="•"/>
            </a:pPr>
            <a:r>
              <a:rPr lang="en-US" dirty="0" smtClean="0">
                <a:solidFill>
                  <a:schemeClr val="tx2">
                    <a:lumMod val="75000"/>
                  </a:schemeClr>
                </a:solidFill>
              </a:rPr>
              <a:t> Characterized by</a:t>
            </a:r>
          </a:p>
          <a:p>
            <a:pPr lvl="1">
              <a:buFont typeface="Arial" pitchFamily="34" charset="0"/>
              <a:buChar char="•"/>
            </a:pPr>
            <a:r>
              <a:rPr lang="en-US" dirty="0" smtClean="0">
                <a:solidFill>
                  <a:schemeClr val="tx2">
                    <a:lumMod val="75000"/>
                  </a:schemeClr>
                </a:solidFill>
              </a:rPr>
              <a:t>SNR (signal to noise ratio)</a:t>
            </a:r>
          </a:p>
          <a:p>
            <a:pPr lvl="1">
              <a:buFont typeface="Arial" pitchFamily="34" charset="0"/>
              <a:buChar char="•"/>
            </a:pPr>
            <a:r>
              <a:rPr lang="en-US" dirty="0" smtClean="0">
                <a:solidFill>
                  <a:schemeClr val="tx2">
                    <a:lumMod val="75000"/>
                  </a:schemeClr>
                </a:solidFill>
              </a:rPr>
              <a:t>Central freq</a:t>
            </a:r>
          </a:p>
          <a:p>
            <a:pPr lvl="1">
              <a:buFont typeface="Arial" pitchFamily="34" charset="0"/>
              <a:buChar char="•"/>
            </a:pPr>
            <a:r>
              <a:rPr lang="en-US" dirty="0" smtClean="0">
                <a:solidFill>
                  <a:schemeClr val="tx2">
                    <a:lumMod val="75000"/>
                  </a:schemeClr>
                </a:solidFill>
              </a:rPr>
              <a:t>Shape in spectrogram plot</a:t>
            </a:r>
          </a:p>
        </p:txBody>
      </p:sp>
      <p:sp>
        <p:nvSpPr>
          <p:cNvPr id="10" name="TextBox 9"/>
          <p:cNvSpPr txBox="1"/>
          <p:nvPr/>
        </p:nvSpPr>
        <p:spPr>
          <a:xfrm>
            <a:off x="4419600" y="2057400"/>
            <a:ext cx="3733800" cy="338554"/>
          </a:xfrm>
          <a:prstGeom prst="rect">
            <a:avLst/>
          </a:prstGeom>
          <a:noFill/>
        </p:spPr>
        <p:txBody>
          <a:bodyPr wrap="square" rtlCol="0">
            <a:spAutoFit/>
          </a:bodyPr>
          <a:lstStyle/>
          <a:p>
            <a:pPr algn="ctr"/>
            <a:r>
              <a:rPr lang="en-US" sz="1600" dirty="0" smtClean="0"/>
              <a:t>Gravitational wave data channel</a:t>
            </a:r>
            <a:endParaRPr lang="en-US" sz="1600" dirty="0"/>
          </a:p>
        </p:txBody>
      </p:sp>
      <p:sp>
        <p:nvSpPr>
          <p:cNvPr id="12" name="TextBox 11"/>
          <p:cNvSpPr txBox="1"/>
          <p:nvPr/>
        </p:nvSpPr>
        <p:spPr>
          <a:xfrm>
            <a:off x="5029200" y="5791200"/>
            <a:ext cx="2209800" cy="307777"/>
          </a:xfrm>
          <a:prstGeom prst="rect">
            <a:avLst/>
          </a:prstGeom>
          <a:noFill/>
        </p:spPr>
        <p:txBody>
          <a:bodyPr wrap="square" rtlCol="0">
            <a:spAutoFit/>
          </a:bodyPr>
          <a:lstStyle/>
          <a:p>
            <a:pPr algn="ctr"/>
            <a:r>
              <a:rPr lang="en-US" sz="1400" dirty="0" smtClean="0"/>
              <a:t>Time (seconds)</a:t>
            </a:r>
            <a:endParaRPr lang="en-US" sz="1400" dirty="0"/>
          </a:p>
        </p:txBody>
      </p:sp>
      <p:sp>
        <p:nvSpPr>
          <p:cNvPr id="13" name="TextBox 12"/>
          <p:cNvSpPr txBox="1"/>
          <p:nvPr/>
        </p:nvSpPr>
        <p:spPr>
          <a:xfrm rot="16200000">
            <a:off x="2057727" y="3999012"/>
            <a:ext cx="2209800" cy="307777"/>
          </a:xfrm>
          <a:prstGeom prst="rect">
            <a:avLst/>
          </a:prstGeom>
          <a:noFill/>
        </p:spPr>
        <p:txBody>
          <a:bodyPr wrap="square" rtlCol="0">
            <a:spAutoFit/>
          </a:bodyPr>
          <a:lstStyle/>
          <a:p>
            <a:pPr algn="ctr"/>
            <a:r>
              <a:rPr lang="en-US" sz="1400" dirty="0" smtClean="0"/>
              <a:t>Frequency (Hz)</a:t>
            </a:r>
            <a:endParaRPr lang="en-US" sz="1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space réservé du numéro de diapositive 23"/>
          <p:cNvSpPr>
            <a:spLocks noGrp="1"/>
          </p:cNvSpPr>
          <p:nvPr>
            <p:ph type="sldNum" sz="quarter" idx="10"/>
          </p:nvPr>
        </p:nvSpPr>
        <p:spPr/>
        <p:txBody>
          <a:bodyPr/>
          <a:lstStyle/>
          <a:p>
            <a:pPr>
              <a:defRPr/>
            </a:pPr>
            <a:fld id="{AD02B07E-A1DA-4268-9015-F0AD786774B4}" type="slidenum">
              <a:rPr lang="fr-FR"/>
              <a:pPr>
                <a:defRPr/>
              </a:pPr>
              <a:t>30</a:t>
            </a:fld>
            <a:endParaRPr lang="fr-FR"/>
          </a:p>
        </p:txBody>
      </p:sp>
      <p:sp>
        <p:nvSpPr>
          <p:cNvPr id="19" name="ZoneTexte 8"/>
          <p:cNvSpPr txBox="1">
            <a:spLocks noChangeArrowheads="1"/>
          </p:cNvSpPr>
          <p:nvPr/>
        </p:nvSpPr>
        <p:spPr bwMode="auto">
          <a:xfrm>
            <a:off x="250825" y="4149725"/>
            <a:ext cx="8643938" cy="1570038"/>
          </a:xfrm>
          <a:prstGeom prst="rect">
            <a:avLst/>
          </a:prstGeom>
          <a:noFill/>
          <a:ln w="9525">
            <a:noFill/>
            <a:miter lim="800000"/>
            <a:headEnd/>
            <a:tailEnd/>
          </a:ln>
        </p:spPr>
        <p:txBody>
          <a:bodyPr>
            <a:spAutoFit/>
          </a:bodyPr>
          <a:lstStyle/>
          <a:p>
            <a:pPr>
              <a:defRPr/>
            </a:pPr>
            <a:endParaRPr lang="en-US" sz="1600" b="1" dirty="0">
              <a:latin typeface="+mn-lt"/>
              <a:cs typeface="Times New Roman" pitchFamily="18" charset="0"/>
            </a:endParaRPr>
          </a:p>
          <a:p>
            <a:pPr>
              <a:buFont typeface="Wingdings" pitchFamily="2" charset="2"/>
              <a:buChar char="§"/>
              <a:defRPr/>
            </a:pPr>
            <a:r>
              <a:rPr lang="en-US" sz="1600" b="1" dirty="0">
                <a:latin typeface="+mn-lt"/>
                <a:cs typeface="Times New Roman" pitchFamily="18" charset="0"/>
              </a:rPr>
              <a:t> VDB provides also</a:t>
            </a:r>
          </a:p>
          <a:p>
            <a:pPr lvl="1">
              <a:buFont typeface="Wingdings" pitchFamily="2" charset="2"/>
              <a:buChar char="§"/>
              <a:defRPr/>
            </a:pPr>
            <a:r>
              <a:rPr lang="en-US" sz="1600" b="1" dirty="0">
                <a:latin typeface="+mn-lt"/>
                <a:cs typeface="Times New Roman" pitchFamily="18" charset="0"/>
              </a:rPr>
              <a:t> </a:t>
            </a:r>
            <a:r>
              <a:rPr lang="en-US" sz="1600" dirty="0" err="1">
                <a:latin typeface="+mn-lt"/>
                <a:cs typeface="Times New Roman" pitchFamily="18" charset="0"/>
              </a:rPr>
              <a:t>VDBtk_segments</a:t>
            </a:r>
            <a:r>
              <a:rPr lang="en-US" sz="1600" dirty="0">
                <a:latin typeface="+mn-lt"/>
                <a:cs typeface="Times New Roman" pitchFamily="18" charset="0"/>
              </a:rPr>
              <a:t> : a line command to access segments lists in VDB </a:t>
            </a:r>
          </a:p>
          <a:p>
            <a:pPr lvl="1">
              <a:buFont typeface="Wingdings" pitchFamily="2" charset="2"/>
              <a:buChar char="§"/>
              <a:defRPr/>
            </a:pPr>
            <a:r>
              <a:rPr lang="en-US" sz="1600" dirty="0">
                <a:latin typeface="+mn-lt"/>
                <a:cs typeface="Times New Roman" pitchFamily="18" charset="0"/>
              </a:rPr>
              <a:t> VDB web interface : a web interface to access segments lists in VDB </a:t>
            </a:r>
            <a:br>
              <a:rPr lang="en-US" sz="1600" dirty="0">
                <a:latin typeface="+mn-lt"/>
                <a:cs typeface="Times New Roman" pitchFamily="18" charset="0"/>
              </a:rPr>
            </a:br>
            <a:r>
              <a:rPr lang="en-US" sz="1600" dirty="0">
                <a:latin typeface="+mn-lt"/>
                <a:cs typeface="Times New Roman" pitchFamily="18" charset="0"/>
              </a:rPr>
              <a:t>     (</a:t>
            </a:r>
            <a:r>
              <a:rPr lang="en-US" sz="1600" dirty="0">
                <a:latin typeface="+mn-lt"/>
                <a:cs typeface="Times New Roman" pitchFamily="18" charset="0"/>
                <a:hlinkClick r:id="rId2"/>
              </a:rPr>
              <a:t>https://vdb.virgo.infn.it/VDB/main.php</a:t>
            </a:r>
            <a:r>
              <a:rPr lang="en-US" sz="1600" dirty="0">
                <a:latin typeface="+mn-lt"/>
                <a:cs typeface="Times New Roman" pitchFamily="18" charset="0"/>
              </a:rPr>
              <a:t>)</a:t>
            </a:r>
          </a:p>
          <a:p>
            <a:pPr>
              <a:buFont typeface="Wingdings" pitchFamily="2" charset="2"/>
              <a:buChar char="§"/>
              <a:defRPr/>
            </a:pPr>
            <a:endParaRPr lang="en-US" sz="1600" dirty="0">
              <a:latin typeface="+mn-lt"/>
              <a:cs typeface="Times New Roman" pitchFamily="18" charset="0"/>
            </a:endParaRPr>
          </a:p>
        </p:txBody>
      </p:sp>
      <p:sp>
        <p:nvSpPr>
          <p:cNvPr id="11268" name="ZoneTexte 82"/>
          <p:cNvSpPr txBox="1">
            <a:spLocks noChangeArrowheads="1"/>
          </p:cNvSpPr>
          <p:nvPr/>
        </p:nvSpPr>
        <p:spPr bwMode="auto">
          <a:xfrm>
            <a:off x="1357313" y="0"/>
            <a:ext cx="6715125" cy="954088"/>
          </a:xfrm>
          <a:prstGeom prst="rect">
            <a:avLst/>
          </a:prstGeom>
          <a:noFill/>
          <a:ln w="9525">
            <a:noFill/>
            <a:miter lim="800000"/>
            <a:headEnd/>
            <a:tailEnd/>
          </a:ln>
        </p:spPr>
        <p:txBody>
          <a:bodyPr>
            <a:spAutoFit/>
          </a:bodyPr>
          <a:lstStyle/>
          <a:p>
            <a:pPr algn="ctr"/>
            <a:r>
              <a:rPr lang="en-US" sz="2800" b="1" i="1">
                <a:latin typeface="Times New Roman" pitchFamily="18" charset="0"/>
                <a:cs typeface="Times New Roman" pitchFamily="18" charset="0"/>
              </a:rPr>
              <a:t>Virgo DQ Flags</a:t>
            </a:r>
          </a:p>
          <a:p>
            <a:pPr algn="ctr"/>
            <a:r>
              <a:rPr lang="en-US" sz="2800" b="1" i="1">
                <a:latin typeface="Times New Roman" pitchFamily="18" charset="0"/>
                <a:cs typeface="Times New Roman" pitchFamily="18" charset="0"/>
              </a:rPr>
              <a:t>Online production and access</a:t>
            </a:r>
          </a:p>
        </p:txBody>
      </p:sp>
      <p:sp>
        <p:nvSpPr>
          <p:cNvPr id="6" name="ZoneTexte 5"/>
          <p:cNvSpPr txBox="1"/>
          <p:nvPr/>
        </p:nvSpPr>
        <p:spPr>
          <a:xfrm>
            <a:off x="5003800" y="2852738"/>
            <a:ext cx="1143000" cy="46196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en-US" sz="1200" b="1" dirty="0"/>
              <a:t>Segments production</a:t>
            </a:r>
            <a:endParaRPr lang="fr-FR" sz="1200" b="1" dirty="0"/>
          </a:p>
        </p:txBody>
      </p:sp>
      <p:sp>
        <p:nvSpPr>
          <p:cNvPr id="7" name="ZoneTexte 6"/>
          <p:cNvSpPr txBox="1"/>
          <p:nvPr/>
        </p:nvSpPr>
        <p:spPr>
          <a:xfrm>
            <a:off x="5076825" y="3644900"/>
            <a:ext cx="1071563" cy="276225"/>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en-US" sz="1200" b="1" dirty="0">
                <a:solidFill>
                  <a:schemeClr val="tx1"/>
                </a:solidFill>
              </a:rPr>
              <a:t>ASCII Files</a:t>
            </a:r>
          </a:p>
        </p:txBody>
      </p:sp>
      <p:cxnSp>
        <p:nvCxnSpPr>
          <p:cNvPr id="8" name="Connecteur droit avec flèche 7"/>
          <p:cNvCxnSpPr>
            <a:stCxn id="6" idx="3"/>
            <a:endCxn id="9" idx="1"/>
          </p:cNvCxnSpPr>
          <p:nvPr/>
        </p:nvCxnSpPr>
        <p:spPr>
          <a:xfrm flipV="1">
            <a:off x="6146800" y="3062288"/>
            <a:ext cx="369888" cy="22225"/>
          </a:xfrm>
          <a:prstGeom prst="straightConnector1">
            <a:avLst/>
          </a:prstGeom>
          <a:ln w="28575">
            <a:headEnd type="non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9" name="ZoneTexte 8"/>
          <p:cNvSpPr txBox="1"/>
          <p:nvPr/>
        </p:nvSpPr>
        <p:spPr>
          <a:xfrm>
            <a:off x="6516688" y="2924175"/>
            <a:ext cx="857250" cy="276225"/>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en-US" sz="1200" b="1" dirty="0"/>
              <a:t>VDB</a:t>
            </a:r>
          </a:p>
        </p:txBody>
      </p:sp>
      <p:sp>
        <p:nvSpPr>
          <p:cNvPr id="12" name="ZoneTexte 11"/>
          <p:cNvSpPr txBox="1"/>
          <p:nvPr/>
        </p:nvSpPr>
        <p:spPr>
          <a:xfrm>
            <a:off x="3289300" y="2924175"/>
            <a:ext cx="1285875" cy="276225"/>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en-US" sz="1200" b="1" dirty="0"/>
              <a:t>DQ monitors</a:t>
            </a:r>
            <a:endParaRPr lang="fr-FR" sz="1200" b="1" dirty="0"/>
          </a:p>
        </p:txBody>
      </p:sp>
      <p:cxnSp>
        <p:nvCxnSpPr>
          <p:cNvPr id="13" name="Connecteur droit avec flèche 12"/>
          <p:cNvCxnSpPr>
            <a:stCxn id="12" idx="3"/>
          </p:cNvCxnSpPr>
          <p:nvPr/>
        </p:nvCxnSpPr>
        <p:spPr>
          <a:xfrm>
            <a:off x="4575175" y="3062288"/>
            <a:ext cx="428625" cy="1587"/>
          </a:xfrm>
          <a:prstGeom prst="straightConnector1">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4" name="Connecteur droit avec flèche 13"/>
          <p:cNvCxnSpPr>
            <a:stCxn id="6" idx="2"/>
            <a:endCxn id="7" idx="0"/>
          </p:cNvCxnSpPr>
          <p:nvPr/>
        </p:nvCxnSpPr>
        <p:spPr>
          <a:xfrm rot="16200000" flipH="1">
            <a:off x="5428457" y="3461543"/>
            <a:ext cx="330200" cy="36513"/>
          </a:xfrm>
          <a:prstGeom prst="straightConnector1">
            <a:avLst/>
          </a:prstGeom>
          <a:ln w="28575">
            <a:headEnd type="non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15" name="ZoneTexte 14"/>
          <p:cNvSpPr txBox="1"/>
          <p:nvPr/>
        </p:nvSpPr>
        <p:spPr>
          <a:xfrm>
            <a:off x="1828800" y="2843213"/>
            <a:ext cx="1071563" cy="461962"/>
          </a:xfrm>
          <a:prstGeom prst="rect">
            <a:avLst/>
          </a:prstGeom>
          <a:solidFill>
            <a:srgbClr val="CCFF66"/>
          </a:solidFill>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1200" b="1" dirty="0">
                <a:solidFill>
                  <a:srgbClr val="000000"/>
                </a:solidFill>
              </a:rPr>
              <a:t>Virgo data from DAQ</a:t>
            </a:r>
            <a:endParaRPr lang="fr-FR" sz="1200" b="1" dirty="0">
              <a:solidFill>
                <a:srgbClr val="000000"/>
              </a:solidFill>
            </a:endParaRPr>
          </a:p>
        </p:txBody>
      </p:sp>
      <p:cxnSp>
        <p:nvCxnSpPr>
          <p:cNvPr id="16" name="Connecteur droit avec flèche 15"/>
          <p:cNvCxnSpPr>
            <a:stCxn id="15" idx="3"/>
            <a:endCxn id="12" idx="1"/>
          </p:cNvCxnSpPr>
          <p:nvPr/>
        </p:nvCxnSpPr>
        <p:spPr>
          <a:xfrm flipV="1">
            <a:off x="2900363" y="3062288"/>
            <a:ext cx="388937" cy="12700"/>
          </a:xfrm>
          <a:prstGeom prst="straightConnector1">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38" name="ZoneTexte 8"/>
          <p:cNvSpPr txBox="1">
            <a:spLocks noChangeArrowheads="1"/>
          </p:cNvSpPr>
          <p:nvPr/>
        </p:nvSpPr>
        <p:spPr bwMode="auto">
          <a:xfrm>
            <a:off x="250825" y="1196975"/>
            <a:ext cx="8643938" cy="1323975"/>
          </a:xfrm>
          <a:prstGeom prst="rect">
            <a:avLst/>
          </a:prstGeom>
          <a:noFill/>
          <a:ln w="9525">
            <a:noFill/>
            <a:miter lim="800000"/>
            <a:headEnd/>
            <a:tailEnd/>
          </a:ln>
        </p:spPr>
        <p:txBody>
          <a:bodyPr>
            <a:spAutoFit/>
          </a:bodyPr>
          <a:lstStyle/>
          <a:p>
            <a:pPr>
              <a:defRPr/>
            </a:pPr>
            <a:endParaRPr lang="en-US" sz="1600" dirty="0">
              <a:latin typeface="+mn-lt"/>
              <a:cs typeface="Times New Roman" pitchFamily="18" charset="0"/>
            </a:endParaRPr>
          </a:p>
          <a:p>
            <a:pPr>
              <a:buFont typeface="Wingdings" pitchFamily="2" charset="2"/>
              <a:buChar char="§"/>
              <a:defRPr/>
            </a:pPr>
            <a:r>
              <a:rPr lang="en-US" sz="1600" dirty="0">
                <a:latin typeface="+mn-lt"/>
                <a:cs typeface="Times New Roman" pitchFamily="18" charset="0"/>
              </a:rPr>
              <a:t> </a:t>
            </a:r>
            <a:r>
              <a:rPr lang="en-US" sz="1600" b="1" dirty="0">
                <a:latin typeface="+mn-lt"/>
                <a:cs typeface="Times New Roman" pitchFamily="18" charset="0"/>
              </a:rPr>
              <a:t>Virgo data are sent via Ethernet to DQ monitors</a:t>
            </a:r>
          </a:p>
          <a:p>
            <a:pPr>
              <a:buFont typeface="Wingdings" pitchFamily="2" charset="2"/>
              <a:buChar char="§"/>
              <a:defRPr/>
            </a:pPr>
            <a:r>
              <a:rPr lang="en-US" sz="1600" b="1" dirty="0">
                <a:latin typeface="+mn-lt"/>
                <a:cs typeface="Times New Roman" pitchFamily="18" charset="0"/>
              </a:rPr>
              <a:t> DQ monitors produce DQ flags sent online to the DQ segments production</a:t>
            </a:r>
          </a:p>
          <a:p>
            <a:pPr>
              <a:buFont typeface="Wingdings" pitchFamily="2" charset="2"/>
              <a:buChar char="§"/>
              <a:defRPr/>
            </a:pPr>
            <a:r>
              <a:rPr lang="en-US" sz="1600" b="1" dirty="0">
                <a:latin typeface="+mn-lt"/>
                <a:cs typeface="Times New Roman" pitchFamily="18" charset="0"/>
              </a:rPr>
              <a:t> DQ flags segments are stored in a database (VDB) and in ASCII files</a:t>
            </a:r>
            <a:endParaRPr lang="en-US" sz="1600" dirty="0">
              <a:latin typeface="+mn-lt"/>
              <a:cs typeface="Times New Roman" pitchFamily="18" charset="0"/>
            </a:endParaRPr>
          </a:p>
          <a:p>
            <a:pPr>
              <a:buFont typeface="Wingdings" pitchFamily="2" charset="2"/>
              <a:buChar char="§"/>
              <a:defRPr/>
            </a:pPr>
            <a:endParaRPr lang="en-US" sz="1600" dirty="0">
              <a:latin typeface="+mn-lt"/>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oneTexte 4"/>
          <p:cNvSpPr txBox="1">
            <a:spLocks noChangeArrowheads="1"/>
          </p:cNvSpPr>
          <p:nvPr/>
        </p:nvSpPr>
        <p:spPr bwMode="auto">
          <a:xfrm>
            <a:off x="1857375" y="142875"/>
            <a:ext cx="5715000" cy="523875"/>
          </a:xfrm>
          <a:prstGeom prst="rect">
            <a:avLst/>
          </a:prstGeom>
          <a:noFill/>
          <a:ln w="9525">
            <a:noFill/>
            <a:miter lim="800000"/>
            <a:headEnd/>
            <a:tailEnd/>
          </a:ln>
        </p:spPr>
        <p:txBody>
          <a:bodyPr>
            <a:spAutoFit/>
          </a:bodyPr>
          <a:lstStyle/>
          <a:p>
            <a:pPr algn="ctr"/>
            <a:r>
              <a:rPr lang="en-US" sz="2800" b="1" i="1">
                <a:latin typeface="Times New Roman" pitchFamily="18" charset="0"/>
                <a:cs typeface="Times New Roman" pitchFamily="18" charset="0"/>
              </a:rPr>
              <a:t>KW-based vetoes</a:t>
            </a:r>
          </a:p>
        </p:txBody>
      </p:sp>
      <p:sp>
        <p:nvSpPr>
          <p:cNvPr id="4" name="Espace réservé du numéro de diapositive 3"/>
          <p:cNvSpPr>
            <a:spLocks noGrp="1"/>
          </p:cNvSpPr>
          <p:nvPr>
            <p:ph type="sldNum" sz="quarter" idx="10"/>
          </p:nvPr>
        </p:nvSpPr>
        <p:spPr/>
        <p:txBody>
          <a:bodyPr/>
          <a:lstStyle/>
          <a:p>
            <a:pPr>
              <a:defRPr/>
            </a:pPr>
            <a:fld id="{FE0752C6-994E-436E-8513-52D2F1650213}" type="slidenum">
              <a:rPr lang="fr-FR"/>
              <a:pPr>
                <a:defRPr/>
              </a:pPr>
              <a:t>31</a:t>
            </a:fld>
            <a:endParaRPr lang="fr-FR"/>
          </a:p>
        </p:txBody>
      </p:sp>
      <p:sp>
        <p:nvSpPr>
          <p:cNvPr id="10" name="ZoneTexte 9"/>
          <p:cNvSpPr txBox="1"/>
          <p:nvPr/>
        </p:nvSpPr>
        <p:spPr>
          <a:xfrm>
            <a:off x="214313" y="1855788"/>
            <a:ext cx="4572000" cy="1601787"/>
          </a:xfrm>
          <a:prstGeom prst="rect">
            <a:avLst/>
          </a:prstGeom>
          <a:noFill/>
          <a:ln>
            <a:noFill/>
          </a:ln>
        </p:spPr>
        <p:txBody>
          <a:bodyPr lIns="90000" tIns="45000" rIns="90000" bIns="45000" compatLnSpc="0">
            <a:spAutoFit/>
          </a:bodyPr>
          <a:lstStyle/>
          <a:p>
            <a:pPr fontAlgn="auto" hangingPunct="0">
              <a:spcBef>
                <a:spcPts val="0"/>
              </a:spcBef>
              <a:spcAft>
                <a:spcPts val="0"/>
              </a:spcAft>
              <a:defRPr/>
            </a:pPr>
            <a:r>
              <a:rPr lang="en-US" dirty="0">
                <a:latin typeface="Liberation Sans" pitchFamily="18"/>
                <a:ea typeface="DejaVu LGC Sans" pitchFamily="2"/>
                <a:cs typeface="DejaVu LGC Sans" pitchFamily="2"/>
              </a:rPr>
              <a:t>  </a:t>
            </a:r>
            <a:r>
              <a:rPr lang="en-US" sz="1400" dirty="0">
                <a:latin typeface="Liberation Sans" pitchFamily="18"/>
                <a:ea typeface="DejaVu LGC Sans" pitchFamily="2"/>
                <a:cs typeface="DejaVu LGC Sans" pitchFamily="2"/>
              </a:rPr>
              <a:t>                                                   </a:t>
            </a:r>
            <a:r>
              <a:rPr lang="en-US" sz="1400" dirty="0" err="1">
                <a:latin typeface="Liberation Sans" pitchFamily="18"/>
                <a:ea typeface="DejaVu LGC Sans" pitchFamily="2"/>
                <a:cs typeface="DejaVu LGC Sans" pitchFamily="2"/>
              </a:rPr>
              <a:t>eff</a:t>
            </a:r>
            <a:r>
              <a:rPr lang="en-US" sz="1400" dirty="0">
                <a:latin typeface="Liberation Sans" pitchFamily="18"/>
                <a:ea typeface="DejaVu LGC Sans" pitchFamily="2"/>
                <a:cs typeface="DejaVu LGC Sans" pitchFamily="2"/>
              </a:rPr>
              <a:t>    use </a:t>
            </a:r>
            <a:r>
              <a:rPr lang="en-US" sz="1400" dirty="0" err="1">
                <a:latin typeface="Liberation Sans" pitchFamily="18"/>
                <a:ea typeface="DejaVu LGC Sans" pitchFamily="2"/>
                <a:cs typeface="DejaVu LGC Sans" pitchFamily="2"/>
              </a:rPr>
              <a:t>perc</a:t>
            </a:r>
            <a:r>
              <a:rPr lang="en-US" sz="1400" dirty="0">
                <a:latin typeface="Liberation Sans" pitchFamily="18"/>
                <a:ea typeface="DejaVu LGC Sans" pitchFamily="2"/>
                <a:cs typeface="DejaVu LGC Sans" pitchFamily="2"/>
              </a:rPr>
              <a:t>.  </a:t>
            </a:r>
            <a:r>
              <a:rPr lang="en-US" sz="1400" dirty="0" err="1">
                <a:latin typeface="Liberation Sans" pitchFamily="18"/>
                <a:ea typeface="DejaVu LGC Sans" pitchFamily="2"/>
                <a:cs typeface="DejaVu LGC Sans" pitchFamily="2"/>
              </a:rPr>
              <a:t>eff</a:t>
            </a:r>
            <a:r>
              <a:rPr lang="en-US" sz="1400" dirty="0">
                <a:latin typeface="Liberation Sans" pitchFamily="18"/>
                <a:ea typeface="DejaVu LGC Sans" pitchFamily="2"/>
                <a:cs typeface="DejaVu LGC Sans" pitchFamily="2"/>
              </a:rPr>
              <a:t>/</a:t>
            </a:r>
            <a:r>
              <a:rPr lang="en-US" sz="1400" dirty="0" err="1">
                <a:latin typeface="Liberation Sans" pitchFamily="18"/>
                <a:ea typeface="DejaVu LGC Sans" pitchFamily="2"/>
                <a:cs typeface="DejaVu LGC Sans" pitchFamily="2"/>
              </a:rPr>
              <a:t>dt</a:t>
            </a:r>
            <a:endParaRPr lang="en-US" sz="1400" dirty="0">
              <a:latin typeface="Liberation Sans" pitchFamily="18"/>
              <a:ea typeface="DejaVu LGC Sans" pitchFamily="2"/>
              <a:cs typeface="DejaVu LGC Sans" pitchFamily="2"/>
            </a:endParaRPr>
          </a:p>
          <a:p>
            <a:pPr fontAlgn="auto" hangingPunct="0">
              <a:spcBef>
                <a:spcPts val="0"/>
              </a:spcBef>
              <a:spcAft>
                <a:spcPts val="0"/>
              </a:spcAft>
              <a:defRPr/>
            </a:pPr>
            <a:r>
              <a:rPr lang="en-US" sz="1400" dirty="0">
                <a:latin typeface="Liberation Sans" pitchFamily="18"/>
                <a:ea typeface="DejaVu LGC Sans" pitchFamily="2"/>
                <a:cs typeface="DejaVu LGC Sans" pitchFamily="2"/>
              </a:rPr>
              <a:t>  SNR&gt; 5.0  42033 / 1534162 =   2.7 %   45.9 %      2.4</a:t>
            </a:r>
          </a:p>
          <a:p>
            <a:pPr fontAlgn="auto" hangingPunct="0">
              <a:spcBef>
                <a:spcPts val="0"/>
              </a:spcBef>
              <a:spcAft>
                <a:spcPts val="0"/>
              </a:spcAft>
              <a:defRPr/>
            </a:pPr>
            <a:r>
              <a:rPr lang="en-US" sz="1400" dirty="0">
                <a:latin typeface="Liberation Sans" pitchFamily="18"/>
                <a:ea typeface="DejaVu LGC Sans" pitchFamily="2"/>
                <a:cs typeface="DejaVu LGC Sans" pitchFamily="2"/>
              </a:rPr>
              <a:t>  </a:t>
            </a:r>
            <a:r>
              <a:rPr lang="en-US" sz="1400" dirty="0">
                <a:solidFill>
                  <a:srgbClr val="FF0000"/>
                </a:solidFill>
                <a:latin typeface="Liberation Sans" pitchFamily="18"/>
                <a:ea typeface="DejaVu LGC Sans" pitchFamily="2"/>
                <a:cs typeface="DejaVu LGC Sans" pitchFamily="2"/>
              </a:rPr>
              <a:t>SNR&gt; 8.0</a:t>
            </a:r>
            <a:r>
              <a:rPr lang="en-US" sz="1400" dirty="0">
                <a:latin typeface="Liberation Sans" pitchFamily="18"/>
                <a:ea typeface="DejaVu LGC Sans" pitchFamily="2"/>
                <a:cs typeface="DejaVu LGC Sans" pitchFamily="2"/>
              </a:rPr>
              <a:t>    6785 /     27903 = </a:t>
            </a:r>
            <a:r>
              <a:rPr lang="en-US" sz="1400" dirty="0">
                <a:solidFill>
                  <a:srgbClr val="FF0000"/>
                </a:solidFill>
                <a:latin typeface="Liberation Sans" pitchFamily="18"/>
                <a:ea typeface="DejaVu LGC Sans" pitchFamily="2"/>
                <a:cs typeface="DejaVu LGC Sans" pitchFamily="2"/>
              </a:rPr>
              <a:t>24.3 %</a:t>
            </a:r>
            <a:r>
              <a:rPr lang="en-US" sz="1400" dirty="0">
                <a:latin typeface="Liberation Sans" pitchFamily="18"/>
                <a:ea typeface="DejaVu LGC Sans" pitchFamily="2"/>
                <a:cs typeface="DejaVu LGC Sans" pitchFamily="2"/>
              </a:rPr>
              <a:t>   13.4 %    </a:t>
            </a:r>
            <a:r>
              <a:rPr lang="en-US" sz="1400" dirty="0">
                <a:solidFill>
                  <a:srgbClr val="FF0000"/>
                </a:solidFill>
                <a:latin typeface="Liberation Sans" pitchFamily="18"/>
                <a:ea typeface="DejaVu LGC Sans" pitchFamily="2"/>
                <a:cs typeface="DejaVu LGC Sans" pitchFamily="2"/>
              </a:rPr>
              <a:t>21.5</a:t>
            </a:r>
          </a:p>
          <a:p>
            <a:pPr fontAlgn="auto" hangingPunct="0">
              <a:spcBef>
                <a:spcPts val="0"/>
              </a:spcBef>
              <a:spcAft>
                <a:spcPts val="0"/>
              </a:spcAft>
              <a:defRPr/>
            </a:pPr>
            <a:r>
              <a:rPr lang="en-US" sz="1400" dirty="0">
                <a:latin typeface="Liberation Sans" pitchFamily="18"/>
                <a:ea typeface="DejaVu LGC Sans" pitchFamily="2"/>
                <a:cs typeface="DejaVu LGC Sans" pitchFamily="2"/>
              </a:rPr>
              <a:t>  </a:t>
            </a:r>
            <a:r>
              <a:rPr lang="en-US" sz="1400" dirty="0">
                <a:solidFill>
                  <a:srgbClr val="FF0000"/>
                </a:solidFill>
                <a:latin typeface="Liberation Sans" pitchFamily="18"/>
                <a:ea typeface="DejaVu LGC Sans" pitchFamily="2"/>
                <a:cs typeface="DejaVu LGC Sans" pitchFamily="2"/>
              </a:rPr>
              <a:t>SNR&gt; 15</a:t>
            </a:r>
            <a:r>
              <a:rPr lang="en-US" sz="1400" dirty="0">
                <a:latin typeface="Liberation Sans" pitchFamily="18"/>
                <a:ea typeface="DejaVu LGC Sans" pitchFamily="2"/>
                <a:cs typeface="DejaVu LGC Sans" pitchFamily="2"/>
              </a:rPr>
              <a:t>     1659 /       5342 = </a:t>
            </a:r>
            <a:r>
              <a:rPr lang="en-US" sz="1400" dirty="0">
                <a:solidFill>
                  <a:srgbClr val="FF0000"/>
                </a:solidFill>
                <a:latin typeface="Liberation Sans" pitchFamily="18"/>
                <a:ea typeface="DejaVu LGC Sans" pitchFamily="2"/>
                <a:cs typeface="DejaVu LGC Sans" pitchFamily="2"/>
              </a:rPr>
              <a:t>31.1 %</a:t>
            </a:r>
            <a:r>
              <a:rPr lang="en-US" sz="1400" dirty="0">
                <a:latin typeface="Liberation Sans" pitchFamily="18"/>
                <a:ea typeface="DejaVu LGC Sans" pitchFamily="2"/>
                <a:cs typeface="DejaVu LGC Sans" pitchFamily="2"/>
              </a:rPr>
              <a:t>     3.6 %    </a:t>
            </a:r>
            <a:r>
              <a:rPr lang="en-US" sz="1400" dirty="0">
                <a:solidFill>
                  <a:srgbClr val="FF0000"/>
                </a:solidFill>
                <a:latin typeface="Liberation Sans" pitchFamily="18"/>
                <a:ea typeface="DejaVu LGC Sans" pitchFamily="2"/>
                <a:cs typeface="DejaVu LGC Sans" pitchFamily="2"/>
              </a:rPr>
              <a:t>27.4</a:t>
            </a:r>
          </a:p>
          <a:p>
            <a:pPr fontAlgn="auto" hangingPunct="0">
              <a:spcBef>
                <a:spcPts val="0"/>
              </a:spcBef>
              <a:spcAft>
                <a:spcPts val="0"/>
              </a:spcAft>
              <a:defRPr/>
            </a:pPr>
            <a:r>
              <a:rPr lang="en-US" sz="1400" dirty="0">
                <a:latin typeface="Liberation Sans" pitchFamily="18"/>
                <a:ea typeface="DejaVu LGC Sans" pitchFamily="2"/>
                <a:cs typeface="DejaVu LGC Sans" pitchFamily="2"/>
              </a:rPr>
              <a:t> </a:t>
            </a:r>
            <a:r>
              <a:rPr lang="en-US" sz="1400" dirty="0">
                <a:solidFill>
                  <a:srgbClr val="FF0000"/>
                </a:solidFill>
                <a:latin typeface="Liberation Sans" pitchFamily="18"/>
                <a:ea typeface="DejaVu LGC Sans" pitchFamily="2"/>
                <a:cs typeface="DejaVu LGC Sans" pitchFamily="2"/>
              </a:rPr>
              <a:t> SNR&gt; 30</a:t>
            </a:r>
            <a:r>
              <a:rPr lang="en-US" sz="1400" dirty="0">
                <a:latin typeface="Liberation Sans" pitchFamily="18"/>
                <a:ea typeface="DejaVu LGC Sans" pitchFamily="2"/>
                <a:cs typeface="DejaVu LGC Sans" pitchFamily="2"/>
              </a:rPr>
              <a:t>       145 /       1257 = </a:t>
            </a:r>
            <a:r>
              <a:rPr lang="en-US" sz="1400" dirty="0">
                <a:solidFill>
                  <a:srgbClr val="FF0000"/>
                </a:solidFill>
                <a:latin typeface="Liberation Sans" pitchFamily="18"/>
                <a:ea typeface="DejaVu LGC Sans" pitchFamily="2"/>
                <a:cs typeface="DejaVu LGC Sans" pitchFamily="2"/>
              </a:rPr>
              <a:t>11.5 %</a:t>
            </a:r>
            <a:r>
              <a:rPr lang="en-US" sz="1400" dirty="0">
                <a:latin typeface="Liberation Sans" pitchFamily="18"/>
                <a:ea typeface="DejaVu LGC Sans" pitchFamily="2"/>
                <a:cs typeface="DejaVu LGC Sans" pitchFamily="2"/>
              </a:rPr>
              <a:t>     0.3 %    </a:t>
            </a:r>
            <a:r>
              <a:rPr lang="en-US" sz="1400" dirty="0">
                <a:solidFill>
                  <a:srgbClr val="FF0000"/>
                </a:solidFill>
                <a:latin typeface="Liberation Sans" pitchFamily="18"/>
                <a:ea typeface="DejaVu LGC Sans" pitchFamily="2"/>
                <a:cs typeface="DejaVu LGC Sans" pitchFamily="2"/>
              </a:rPr>
              <a:t>10.2</a:t>
            </a:r>
          </a:p>
          <a:p>
            <a:pPr fontAlgn="auto" hangingPunct="0">
              <a:spcBef>
                <a:spcPts val="0"/>
              </a:spcBef>
              <a:spcAft>
                <a:spcPts val="0"/>
              </a:spcAft>
              <a:defRPr/>
            </a:pPr>
            <a:r>
              <a:rPr lang="en-US" sz="1400" dirty="0">
                <a:latin typeface="Liberation Sans" pitchFamily="18"/>
                <a:ea typeface="DejaVu LGC Sans" pitchFamily="2"/>
                <a:cs typeface="DejaVu LGC Sans" pitchFamily="2"/>
              </a:rPr>
              <a:t>  </a:t>
            </a:r>
            <a:r>
              <a:rPr lang="en-US" sz="1400" dirty="0" err="1">
                <a:latin typeface="Liberation Sans" pitchFamily="18"/>
                <a:ea typeface="DejaVu LGC Sans" pitchFamily="2"/>
                <a:cs typeface="DejaVu LGC Sans" pitchFamily="2"/>
              </a:rPr>
              <a:t>deadtime</a:t>
            </a:r>
            <a:r>
              <a:rPr lang="en-US" sz="1400" dirty="0">
                <a:latin typeface="Liberation Sans" pitchFamily="18"/>
                <a:ea typeface="DejaVu LGC Sans" pitchFamily="2"/>
                <a:cs typeface="DejaVu LGC Sans" pitchFamily="2"/>
              </a:rPr>
              <a:t>:      146230 /  12903048 =  </a:t>
            </a:r>
            <a:r>
              <a:rPr lang="en-US" sz="1400" dirty="0">
                <a:solidFill>
                  <a:srgbClr val="FF0000"/>
                </a:solidFill>
                <a:latin typeface="Liberation Sans" pitchFamily="18"/>
                <a:ea typeface="DejaVu LGC Sans" pitchFamily="2"/>
                <a:cs typeface="DejaVu LGC Sans" pitchFamily="2"/>
              </a:rPr>
              <a:t>1.133 %</a:t>
            </a:r>
          </a:p>
          <a:p>
            <a:pPr fontAlgn="auto" hangingPunct="0">
              <a:spcBef>
                <a:spcPts val="0"/>
              </a:spcBef>
              <a:spcAft>
                <a:spcPts val="0"/>
              </a:spcAft>
              <a:defRPr/>
            </a:pPr>
            <a:endParaRPr lang="en-US" dirty="0">
              <a:latin typeface="Liberation Sans" pitchFamily="18"/>
              <a:ea typeface="DejaVu LGC Sans" pitchFamily="2"/>
              <a:cs typeface="DejaVu LGC Sans" pitchFamily="2"/>
            </a:endParaRPr>
          </a:p>
        </p:txBody>
      </p:sp>
      <p:sp>
        <p:nvSpPr>
          <p:cNvPr id="11" name="ZoneTexte 10"/>
          <p:cNvSpPr txBox="1"/>
          <p:nvPr/>
        </p:nvSpPr>
        <p:spPr>
          <a:xfrm>
            <a:off x="214313" y="1641475"/>
            <a:ext cx="3170237" cy="355600"/>
          </a:xfrm>
          <a:prstGeom prst="rect">
            <a:avLst/>
          </a:prstGeom>
          <a:noFill/>
          <a:ln>
            <a:noFill/>
          </a:ln>
        </p:spPr>
        <p:txBody>
          <a:bodyPr lIns="90000" tIns="45000" rIns="90000" bIns="45000" compatLnSpc="0">
            <a:spAutoFit/>
          </a:bodyPr>
          <a:lstStyle/>
          <a:p>
            <a:pPr fontAlgn="auto" hangingPunct="0">
              <a:spcBef>
                <a:spcPts val="0"/>
              </a:spcBef>
              <a:spcAft>
                <a:spcPts val="0"/>
              </a:spcAft>
              <a:defRPr/>
            </a:pPr>
            <a:r>
              <a:rPr lang="en-US" b="1" dirty="0">
                <a:solidFill>
                  <a:schemeClr val="tx1">
                    <a:lumMod val="65000"/>
                    <a:lumOff val="35000"/>
                  </a:schemeClr>
                </a:solidFill>
                <a:latin typeface="Liberation Sans" pitchFamily="18"/>
                <a:ea typeface="DejaVu LGC Sans" pitchFamily="2"/>
                <a:cs typeface="DejaVu LGC Sans" pitchFamily="2"/>
              </a:rPr>
              <a:t>UPV on all </a:t>
            </a:r>
            <a:r>
              <a:rPr lang="en-US" b="1" dirty="0" err="1">
                <a:solidFill>
                  <a:schemeClr val="tx1">
                    <a:lumMod val="65000"/>
                    <a:lumOff val="35000"/>
                  </a:schemeClr>
                </a:solidFill>
                <a:latin typeface="Liberation Sans" pitchFamily="18"/>
                <a:ea typeface="DejaVu LGC Sans" pitchFamily="2"/>
                <a:cs typeface="DejaVu LGC Sans" pitchFamily="2"/>
              </a:rPr>
              <a:t>mbta</a:t>
            </a:r>
            <a:r>
              <a:rPr lang="en-US" b="1" dirty="0">
                <a:solidFill>
                  <a:schemeClr val="tx1">
                    <a:lumMod val="65000"/>
                    <a:lumOff val="35000"/>
                  </a:schemeClr>
                </a:solidFill>
                <a:latin typeface="Liberation Sans" pitchFamily="18"/>
                <a:ea typeface="DejaVu LGC Sans" pitchFamily="2"/>
                <a:cs typeface="DejaVu LGC Sans" pitchFamily="2"/>
              </a:rPr>
              <a:t> triggers</a:t>
            </a:r>
          </a:p>
        </p:txBody>
      </p:sp>
      <p:sp>
        <p:nvSpPr>
          <p:cNvPr id="12" name="ZoneTexte 11"/>
          <p:cNvSpPr txBox="1"/>
          <p:nvPr/>
        </p:nvSpPr>
        <p:spPr>
          <a:xfrm>
            <a:off x="4714875" y="1628775"/>
            <a:ext cx="4429125" cy="355600"/>
          </a:xfrm>
          <a:prstGeom prst="rect">
            <a:avLst/>
          </a:prstGeom>
          <a:noFill/>
          <a:ln>
            <a:noFill/>
          </a:ln>
        </p:spPr>
        <p:txBody>
          <a:bodyPr lIns="90000" tIns="45000" rIns="90000" bIns="45000" compatLnSpc="0">
            <a:spAutoFit/>
          </a:bodyPr>
          <a:lstStyle/>
          <a:p>
            <a:pPr fontAlgn="auto" hangingPunct="0">
              <a:spcBef>
                <a:spcPts val="0"/>
              </a:spcBef>
              <a:spcAft>
                <a:spcPts val="0"/>
              </a:spcAft>
              <a:defRPr/>
            </a:pPr>
            <a:r>
              <a:rPr lang="en-US" b="1" dirty="0">
                <a:solidFill>
                  <a:schemeClr val="tx1">
                    <a:lumMod val="65000"/>
                    <a:lumOff val="35000"/>
                  </a:schemeClr>
                </a:solidFill>
                <a:latin typeface="Liberation Sans" pitchFamily="18"/>
                <a:ea typeface="DejaVu LGC Sans" pitchFamily="2"/>
                <a:cs typeface="DejaVu LGC Sans" pitchFamily="2"/>
              </a:rPr>
              <a:t>UPV on </a:t>
            </a:r>
            <a:r>
              <a:rPr lang="en-US" b="1" dirty="0" err="1">
                <a:solidFill>
                  <a:schemeClr val="tx1">
                    <a:lumMod val="65000"/>
                    <a:lumOff val="35000"/>
                  </a:schemeClr>
                </a:solidFill>
                <a:latin typeface="Liberation Sans" pitchFamily="18"/>
                <a:ea typeface="DejaVu LGC Sans" pitchFamily="2"/>
                <a:cs typeface="DejaVu LGC Sans" pitchFamily="2"/>
              </a:rPr>
              <a:t>mbta</a:t>
            </a:r>
            <a:r>
              <a:rPr lang="en-US" b="1" dirty="0">
                <a:solidFill>
                  <a:schemeClr val="tx1">
                    <a:lumMod val="65000"/>
                    <a:lumOff val="35000"/>
                  </a:schemeClr>
                </a:solidFill>
                <a:latin typeface="Liberation Sans" pitchFamily="18"/>
                <a:ea typeface="DejaVu LGC Sans" pitchFamily="2"/>
                <a:cs typeface="DejaVu LGC Sans" pitchFamily="2"/>
              </a:rPr>
              <a:t> triggers after cat123</a:t>
            </a:r>
          </a:p>
        </p:txBody>
      </p:sp>
      <p:sp>
        <p:nvSpPr>
          <p:cNvPr id="13" name="ZoneTexte 12"/>
          <p:cNvSpPr txBox="1"/>
          <p:nvPr/>
        </p:nvSpPr>
        <p:spPr>
          <a:xfrm>
            <a:off x="4645025" y="1870075"/>
            <a:ext cx="4256088" cy="1595438"/>
          </a:xfrm>
          <a:prstGeom prst="rect">
            <a:avLst/>
          </a:prstGeom>
          <a:noFill/>
          <a:ln>
            <a:noFill/>
          </a:ln>
        </p:spPr>
        <p:txBody>
          <a:bodyPr lIns="90000" tIns="45000" rIns="90000" bIns="45000" compatLnSpc="0">
            <a:spAutoFit/>
          </a:bodyPr>
          <a:lstStyle/>
          <a:p>
            <a:pPr fontAlgn="auto" hangingPunct="0">
              <a:spcBef>
                <a:spcPts val="0"/>
              </a:spcBef>
              <a:spcAft>
                <a:spcPts val="0"/>
              </a:spcAft>
              <a:defRPr/>
            </a:pPr>
            <a:r>
              <a:rPr lang="en-US" dirty="0">
                <a:latin typeface="Liberation Sans" pitchFamily="18"/>
                <a:ea typeface="DejaVu LGC Sans" pitchFamily="2"/>
                <a:cs typeface="DejaVu LGC Sans" pitchFamily="2"/>
              </a:rPr>
              <a:t>  </a:t>
            </a:r>
            <a:r>
              <a:rPr lang="en-US" sz="1400" dirty="0">
                <a:latin typeface="Liberation Sans" pitchFamily="18"/>
                <a:ea typeface="DejaVu LGC Sans" pitchFamily="2"/>
                <a:cs typeface="DejaVu LGC Sans" pitchFamily="2"/>
              </a:rPr>
              <a:t>                                             </a:t>
            </a:r>
            <a:r>
              <a:rPr lang="en-US" sz="1400" dirty="0" err="1">
                <a:latin typeface="Liberation Sans" pitchFamily="18"/>
                <a:ea typeface="DejaVu LGC Sans" pitchFamily="2"/>
                <a:cs typeface="DejaVu LGC Sans" pitchFamily="2"/>
              </a:rPr>
              <a:t>eff</a:t>
            </a:r>
            <a:r>
              <a:rPr lang="en-US" sz="1400" dirty="0">
                <a:latin typeface="Liberation Sans" pitchFamily="18"/>
                <a:ea typeface="DejaVu LGC Sans" pitchFamily="2"/>
                <a:cs typeface="DejaVu LGC Sans" pitchFamily="2"/>
              </a:rPr>
              <a:t>    use </a:t>
            </a:r>
            <a:r>
              <a:rPr lang="en-US" sz="1400" dirty="0" err="1">
                <a:latin typeface="Liberation Sans" pitchFamily="18"/>
                <a:ea typeface="DejaVu LGC Sans" pitchFamily="2"/>
                <a:cs typeface="DejaVu LGC Sans" pitchFamily="2"/>
              </a:rPr>
              <a:t>perc</a:t>
            </a:r>
            <a:r>
              <a:rPr lang="en-US" sz="1400" dirty="0">
                <a:latin typeface="Liberation Sans" pitchFamily="18"/>
                <a:ea typeface="DejaVu LGC Sans" pitchFamily="2"/>
                <a:cs typeface="DejaVu LGC Sans" pitchFamily="2"/>
              </a:rPr>
              <a:t>.  </a:t>
            </a:r>
            <a:r>
              <a:rPr lang="en-US" sz="1400" dirty="0" err="1">
                <a:latin typeface="Liberation Sans" pitchFamily="18"/>
                <a:ea typeface="DejaVu LGC Sans" pitchFamily="2"/>
                <a:cs typeface="DejaVu LGC Sans" pitchFamily="2"/>
              </a:rPr>
              <a:t>eff</a:t>
            </a:r>
            <a:r>
              <a:rPr lang="en-US" sz="1400" dirty="0">
                <a:latin typeface="Liberation Sans" pitchFamily="18"/>
                <a:ea typeface="DejaVu LGC Sans" pitchFamily="2"/>
                <a:cs typeface="DejaVu LGC Sans" pitchFamily="2"/>
              </a:rPr>
              <a:t>/</a:t>
            </a:r>
            <a:r>
              <a:rPr lang="en-US" sz="1400" dirty="0" err="1">
                <a:latin typeface="Liberation Sans" pitchFamily="18"/>
                <a:ea typeface="DejaVu LGC Sans" pitchFamily="2"/>
                <a:cs typeface="DejaVu LGC Sans" pitchFamily="2"/>
              </a:rPr>
              <a:t>dt</a:t>
            </a:r>
            <a:endParaRPr lang="en-US" sz="1400" dirty="0">
              <a:latin typeface="Liberation Sans" pitchFamily="18"/>
              <a:ea typeface="DejaVu LGC Sans" pitchFamily="2"/>
              <a:cs typeface="DejaVu LGC Sans" pitchFamily="2"/>
            </a:endParaRPr>
          </a:p>
          <a:p>
            <a:pPr fontAlgn="auto" hangingPunct="0">
              <a:spcBef>
                <a:spcPts val="0"/>
              </a:spcBef>
              <a:spcAft>
                <a:spcPts val="0"/>
              </a:spcAft>
              <a:defRPr/>
            </a:pPr>
            <a:r>
              <a:rPr lang="en-US" sz="1400" dirty="0">
                <a:latin typeface="Liberation Sans" pitchFamily="18"/>
                <a:ea typeface="DejaVu LGC Sans" pitchFamily="2"/>
                <a:cs typeface="DejaVu LGC Sans" pitchFamily="2"/>
              </a:rPr>
              <a:t>  SNR&gt; 5.0  6123 / 963256 =  0.6 %   9.6 %    0.56</a:t>
            </a:r>
          </a:p>
          <a:p>
            <a:pPr fontAlgn="auto" hangingPunct="0">
              <a:spcBef>
                <a:spcPts val="0"/>
              </a:spcBef>
              <a:spcAft>
                <a:spcPts val="0"/>
              </a:spcAft>
              <a:defRPr/>
            </a:pPr>
            <a:r>
              <a:rPr lang="en-US" sz="1400" dirty="0">
                <a:latin typeface="Liberation Sans" pitchFamily="18"/>
                <a:ea typeface="DejaVu LGC Sans" pitchFamily="2"/>
                <a:cs typeface="DejaVu LGC Sans" pitchFamily="2"/>
              </a:rPr>
              <a:t>  SNR&gt; 8.0      75 /     4152 =  1.8 %   0.2 %    1.59</a:t>
            </a:r>
          </a:p>
          <a:p>
            <a:pPr fontAlgn="auto" hangingPunct="0">
              <a:spcBef>
                <a:spcPts val="0"/>
              </a:spcBef>
              <a:spcAft>
                <a:spcPts val="0"/>
              </a:spcAft>
              <a:defRPr/>
            </a:pPr>
            <a:r>
              <a:rPr lang="en-US" sz="1400" dirty="0">
                <a:latin typeface="Liberation Sans" pitchFamily="18"/>
                <a:ea typeface="DejaVu LGC Sans" pitchFamily="2"/>
                <a:cs typeface="DejaVu LGC Sans" pitchFamily="2"/>
              </a:rPr>
              <a:t>  </a:t>
            </a:r>
            <a:r>
              <a:rPr lang="en-US" sz="1400" dirty="0">
                <a:solidFill>
                  <a:srgbClr val="FF0000"/>
                </a:solidFill>
                <a:latin typeface="Liberation Sans" pitchFamily="18"/>
                <a:ea typeface="DejaVu LGC Sans" pitchFamily="2"/>
                <a:cs typeface="DejaVu LGC Sans" pitchFamily="2"/>
              </a:rPr>
              <a:t>SNR&gt; 15</a:t>
            </a:r>
            <a:r>
              <a:rPr lang="en-US" sz="1400" dirty="0">
                <a:latin typeface="Liberation Sans" pitchFamily="18"/>
                <a:ea typeface="DejaVu LGC Sans" pitchFamily="2"/>
                <a:cs typeface="DejaVu LGC Sans" pitchFamily="2"/>
              </a:rPr>
              <a:t>       13 /      627 =   </a:t>
            </a:r>
            <a:r>
              <a:rPr lang="en-US" sz="1400" dirty="0">
                <a:solidFill>
                  <a:srgbClr val="FF0000"/>
                </a:solidFill>
                <a:latin typeface="Liberation Sans" pitchFamily="18"/>
                <a:ea typeface="DejaVu LGC Sans" pitchFamily="2"/>
                <a:cs typeface="DejaVu LGC Sans" pitchFamily="2"/>
              </a:rPr>
              <a:t>2.1 %</a:t>
            </a:r>
            <a:r>
              <a:rPr lang="en-US" sz="1400" dirty="0">
                <a:latin typeface="Liberation Sans" pitchFamily="18"/>
                <a:ea typeface="DejaVu LGC Sans" pitchFamily="2"/>
                <a:cs typeface="DejaVu LGC Sans" pitchFamily="2"/>
              </a:rPr>
              <a:t>   0.0 %    </a:t>
            </a:r>
            <a:r>
              <a:rPr lang="en-US" sz="1400" dirty="0">
                <a:solidFill>
                  <a:srgbClr val="FF0000"/>
                </a:solidFill>
                <a:latin typeface="Liberation Sans" pitchFamily="18"/>
                <a:ea typeface="DejaVu LGC Sans" pitchFamily="2"/>
                <a:cs typeface="DejaVu LGC Sans" pitchFamily="2"/>
              </a:rPr>
              <a:t>1.83</a:t>
            </a:r>
          </a:p>
          <a:p>
            <a:pPr fontAlgn="auto" hangingPunct="0">
              <a:spcBef>
                <a:spcPts val="0"/>
              </a:spcBef>
              <a:spcAft>
                <a:spcPts val="0"/>
              </a:spcAft>
              <a:defRPr/>
            </a:pPr>
            <a:r>
              <a:rPr lang="en-US" sz="1400" dirty="0">
                <a:latin typeface="Liberation Sans" pitchFamily="18"/>
                <a:ea typeface="DejaVu LGC Sans" pitchFamily="2"/>
                <a:cs typeface="DejaVu LGC Sans" pitchFamily="2"/>
              </a:rPr>
              <a:t>  </a:t>
            </a:r>
            <a:r>
              <a:rPr lang="en-US" sz="1400" dirty="0">
                <a:solidFill>
                  <a:srgbClr val="FF0000"/>
                </a:solidFill>
                <a:latin typeface="Liberation Sans" pitchFamily="18"/>
                <a:ea typeface="DejaVu LGC Sans" pitchFamily="2"/>
                <a:cs typeface="DejaVu LGC Sans" pitchFamily="2"/>
              </a:rPr>
              <a:t>SNR&gt; 30</a:t>
            </a:r>
            <a:r>
              <a:rPr lang="en-US" sz="1400" dirty="0">
                <a:latin typeface="Liberation Sans" pitchFamily="18"/>
                <a:ea typeface="DejaVu LGC Sans" pitchFamily="2"/>
                <a:cs typeface="DejaVu LGC Sans" pitchFamily="2"/>
              </a:rPr>
              <a:t>         9 /      148 =   </a:t>
            </a:r>
            <a:r>
              <a:rPr lang="en-US" sz="1400" dirty="0">
                <a:solidFill>
                  <a:srgbClr val="FF0000"/>
                </a:solidFill>
                <a:latin typeface="Liberation Sans" pitchFamily="18"/>
                <a:ea typeface="DejaVu LGC Sans" pitchFamily="2"/>
                <a:cs typeface="DejaVu LGC Sans" pitchFamily="2"/>
              </a:rPr>
              <a:t>6.1 %</a:t>
            </a:r>
            <a:r>
              <a:rPr lang="en-US" sz="1400" dirty="0">
                <a:latin typeface="Liberation Sans" pitchFamily="18"/>
                <a:ea typeface="DejaVu LGC Sans" pitchFamily="2"/>
                <a:cs typeface="DejaVu LGC Sans" pitchFamily="2"/>
              </a:rPr>
              <a:t>   0.0 %    </a:t>
            </a:r>
            <a:r>
              <a:rPr lang="en-US" sz="1400" dirty="0">
                <a:solidFill>
                  <a:srgbClr val="FF0000"/>
                </a:solidFill>
                <a:latin typeface="Liberation Sans" pitchFamily="18"/>
                <a:ea typeface="DejaVu LGC Sans" pitchFamily="2"/>
                <a:cs typeface="DejaVu LGC Sans" pitchFamily="2"/>
              </a:rPr>
              <a:t>5.37</a:t>
            </a:r>
          </a:p>
          <a:p>
            <a:pPr fontAlgn="auto" hangingPunct="0">
              <a:spcBef>
                <a:spcPts val="0"/>
              </a:spcBef>
              <a:spcAft>
                <a:spcPts val="0"/>
              </a:spcAft>
              <a:defRPr/>
            </a:pPr>
            <a:r>
              <a:rPr lang="en-US" sz="1400" dirty="0">
                <a:latin typeface="Liberation Sans" pitchFamily="18"/>
                <a:ea typeface="DejaVu LGC Sans" pitchFamily="2"/>
                <a:cs typeface="DejaVu LGC Sans" pitchFamily="2"/>
              </a:rPr>
              <a:t>  </a:t>
            </a:r>
            <a:r>
              <a:rPr lang="en-US" sz="1400" dirty="0" err="1">
                <a:latin typeface="Liberation Sans" pitchFamily="18"/>
                <a:ea typeface="DejaVu LGC Sans" pitchFamily="2"/>
                <a:cs typeface="DejaVu LGC Sans" pitchFamily="2"/>
              </a:rPr>
              <a:t>deadtime</a:t>
            </a:r>
            <a:r>
              <a:rPr lang="en-US" sz="1400" dirty="0">
                <a:latin typeface="Liberation Sans" pitchFamily="18"/>
                <a:ea typeface="DejaVu LGC Sans" pitchFamily="2"/>
                <a:cs typeface="DejaVu LGC Sans" pitchFamily="2"/>
              </a:rPr>
              <a:t>:      146230 /  12903048 =  1.133 %</a:t>
            </a:r>
          </a:p>
          <a:p>
            <a:pPr fontAlgn="auto" hangingPunct="0">
              <a:spcBef>
                <a:spcPts val="0"/>
              </a:spcBef>
              <a:spcAft>
                <a:spcPts val="0"/>
              </a:spcAft>
              <a:defRPr/>
            </a:pPr>
            <a:r>
              <a:rPr lang="en-US" sz="1400" dirty="0">
                <a:latin typeface="Liberation Sans" pitchFamily="18"/>
                <a:ea typeface="DejaVu LGC Sans" pitchFamily="2"/>
                <a:cs typeface="DejaVu LGC Sans" pitchFamily="2"/>
              </a:rPr>
              <a:t>  </a:t>
            </a:r>
          </a:p>
        </p:txBody>
      </p:sp>
      <p:sp>
        <p:nvSpPr>
          <p:cNvPr id="14" name="ZoneTexte 13"/>
          <p:cNvSpPr txBox="1"/>
          <p:nvPr/>
        </p:nvSpPr>
        <p:spPr>
          <a:xfrm>
            <a:off x="395288" y="836613"/>
            <a:ext cx="8064500" cy="622300"/>
          </a:xfrm>
          <a:prstGeom prst="rect">
            <a:avLst/>
          </a:prstGeom>
          <a:noFill/>
          <a:ln>
            <a:noFill/>
          </a:ln>
        </p:spPr>
        <p:txBody>
          <a:bodyPr lIns="90000" tIns="45000" rIns="90000" bIns="45000" compatLnSpc="0">
            <a:spAutoFit/>
          </a:bodyPr>
          <a:lstStyle/>
          <a:p>
            <a:pPr fontAlgn="auto" hangingPunct="0">
              <a:spcBef>
                <a:spcPts val="0"/>
              </a:spcBef>
              <a:spcAft>
                <a:spcPts val="0"/>
              </a:spcAft>
              <a:defRPr>
                <a:solidFill>
                  <a:srgbClr val="FF0000"/>
                </a:solidFill>
              </a:defRPr>
            </a:pPr>
            <a:r>
              <a:rPr lang="en-US" b="1" dirty="0">
                <a:solidFill>
                  <a:schemeClr val="tx1">
                    <a:lumMod val="95000"/>
                    <a:lumOff val="5000"/>
                  </a:schemeClr>
                </a:solidFill>
                <a:latin typeface="Liberation Sans" pitchFamily="18"/>
                <a:ea typeface="DejaVu LGC Sans" pitchFamily="2"/>
                <a:cs typeface="DejaVu LGC Sans" pitchFamily="2"/>
              </a:rPr>
              <a:t>KW-based vetoes (UPV and </a:t>
            </a:r>
            <a:r>
              <a:rPr lang="en-US" b="1" dirty="0" err="1">
                <a:solidFill>
                  <a:schemeClr val="tx1">
                    <a:lumMod val="95000"/>
                    <a:lumOff val="5000"/>
                  </a:schemeClr>
                </a:solidFill>
                <a:latin typeface="Liberation Sans" pitchFamily="18"/>
                <a:ea typeface="DejaVu LGC Sans" pitchFamily="2"/>
                <a:cs typeface="DejaVu LGC Sans" pitchFamily="2"/>
              </a:rPr>
              <a:t>hveto</a:t>
            </a:r>
            <a:r>
              <a:rPr lang="en-US" b="1" dirty="0">
                <a:solidFill>
                  <a:schemeClr val="tx1">
                    <a:lumMod val="95000"/>
                    <a:lumOff val="5000"/>
                  </a:schemeClr>
                </a:solidFill>
                <a:latin typeface="Liberation Sans" pitchFamily="18"/>
                <a:ea typeface="DejaVu LGC Sans" pitchFamily="2"/>
                <a:cs typeface="DejaVu LGC Sans" pitchFamily="2"/>
              </a:rPr>
              <a:t>) have low </a:t>
            </a:r>
            <a:r>
              <a:rPr lang="en-US" b="1" dirty="0" err="1">
                <a:solidFill>
                  <a:schemeClr val="tx1">
                    <a:lumMod val="95000"/>
                    <a:lumOff val="5000"/>
                  </a:schemeClr>
                </a:solidFill>
                <a:latin typeface="Liberation Sans" pitchFamily="18"/>
                <a:ea typeface="DejaVu LGC Sans" pitchFamily="2"/>
                <a:cs typeface="DejaVu LGC Sans" pitchFamily="2"/>
              </a:rPr>
              <a:t>deadtime</a:t>
            </a:r>
            <a:r>
              <a:rPr lang="en-US" b="1" dirty="0">
                <a:solidFill>
                  <a:schemeClr val="tx1">
                    <a:lumMod val="95000"/>
                    <a:lumOff val="5000"/>
                  </a:schemeClr>
                </a:solidFill>
                <a:latin typeface="Liberation Sans" pitchFamily="18"/>
                <a:ea typeface="DejaVu LGC Sans" pitchFamily="2"/>
                <a:cs typeface="DejaVu LGC Sans" pitchFamily="2"/>
              </a:rPr>
              <a:t> and allows to get rid of few loud glitches not vetoed by the DQ flags</a:t>
            </a:r>
          </a:p>
        </p:txBody>
      </p:sp>
      <p:sp>
        <p:nvSpPr>
          <p:cNvPr id="15" name="ZoneTexte 14"/>
          <p:cNvSpPr txBox="1"/>
          <p:nvPr/>
        </p:nvSpPr>
        <p:spPr>
          <a:xfrm>
            <a:off x="784225" y="6197600"/>
            <a:ext cx="180975" cy="346075"/>
          </a:xfrm>
          <a:prstGeom prst="rect">
            <a:avLst/>
          </a:prstGeom>
          <a:noFill/>
          <a:ln>
            <a:noFill/>
          </a:ln>
        </p:spPr>
        <p:txBody>
          <a:bodyPr lIns="90000" tIns="45000" rIns="90000" bIns="45000" compatLnSpc="0">
            <a:spAutoFit/>
          </a:bodyPr>
          <a:lstStyle/>
          <a:p>
            <a:pPr fontAlgn="auto" hangingPunct="0">
              <a:spcBef>
                <a:spcPts val="0"/>
              </a:spcBef>
              <a:spcAft>
                <a:spcPts val="0"/>
              </a:spcAft>
              <a:defRPr/>
            </a:pPr>
            <a:endParaRPr lang="en-US">
              <a:latin typeface="Liberation Sans" pitchFamily="18"/>
              <a:ea typeface="DejaVu LGC Sans" pitchFamily="2"/>
              <a:cs typeface="DejaVu LGC Sans" pitchFamily="2"/>
            </a:endParaRPr>
          </a:p>
        </p:txBody>
      </p:sp>
      <p:grpSp>
        <p:nvGrpSpPr>
          <p:cNvPr id="2" name="Groupe 9"/>
          <p:cNvGrpSpPr>
            <a:grpSpLocks/>
          </p:cNvGrpSpPr>
          <p:nvPr/>
        </p:nvGrpSpPr>
        <p:grpSpPr bwMode="auto">
          <a:xfrm>
            <a:off x="3348038" y="3500438"/>
            <a:ext cx="5040312" cy="2787650"/>
            <a:chOff x="1214414" y="4429132"/>
            <a:chExt cx="6205579" cy="3673482"/>
          </a:xfrm>
        </p:grpSpPr>
        <p:pic>
          <p:nvPicPr>
            <p:cNvPr id="12300" name="Picture 5"/>
            <p:cNvPicPr>
              <a:picLocks noChangeAspect="1" noChangeArrowheads="1"/>
            </p:cNvPicPr>
            <p:nvPr/>
          </p:nvPicPr>
          <p:blipFill>
            <a:blip r:embed="rId2" cstate="print"/>
            <a:srcRect/>
            <a:stretch>
              <a:fillRect/>
            </a:stretch>
          </p:blipFill>
          <p:spPr bwMode="auto">
            <a:xfrm>
              <a:off x="1214414" y="4429132"/>
              <a:ext cx="6205579" cy="3673482"/>
            </a:xfrm>
            <a:prstGeom prst="rect">
              <a:avLst/>
            </a:prstGeom>
            <a:noFill/>
            <a:ln w="9525">
              <a:noFill/>
              <a:miter lim="800000"/>
              <a:headEnd/>
              <a:tailEnd/>
            </a:ln>
          </p:spPr>
        </p:pic>
        <p:sp>
          <p:nvSpPr>
            <p:cNvPr id="12301" name="ZoneTexte 5"/>
            <p:cNvSpPr txBox="1">
              <a:spLocks noChangeArrowheads="1"/>
            </p:cNvSpPr>
            <p:nvPr/>
          </p:nvSpPr>
          <p:spPr bwMode="auto">
            <a:xfrm>
              <a:off x="4714876" y="4786322"/>
              <a:ext cx="2357454" cy="1077218"/>
            </a:xfrm>
            <a:prstGeom prst="rect">
              <a:avLst/>
            </a:prstGeom>
            <a:noFill/>
            <a:ln w="9525">
              <a:noFill/>
              <a:miter lim="800000"/>
              <a:headEnd/>
              <a:tailEnd/>
            </a:ln>
          </p:spPr>
          <p:txBody>
            <a:bodyPr>
              <a:spAutoFit/>
            </a:bodyPr>
            <a:lstStyle/>
            <a:p>
              <a:r>
                <a:rPr lang="fr-FR" sz="1600" b="1"/>
                <a:t>All events</a:t>
              </a:r>
            </a:p>
            <a:p>
              <a:r>
                <a:rPr lang="fr-FR" sz="1600" b="1">
                  <a:solidFill>
                    <a:srgbClr val="FF0000"/>
                  </a:solidFill>
                </a:rPr>
                <a:t>After cat12</a:t>
              </a:r>
            </a:p>
            <a:p>
              <a:r>
                <a:rPr lang="fr-FR" sz="1600" b="1">
                  <a:solidFill>
                    <a:srgbClr val="0000FF"/>
                  </a:solidFill>
                </a:rPr>
                <a:t>After cat123</a:t>
              </a:r>
            </a:p>
            <a:p>
              <a:r>
                <a:rPr lang="fr-FR" sz="1600" b="1">
                  <a:solidFill>
                    <a:srgbClr val="00B050"/>
                  </a:solidFill>
                </a:rPr>
                <a:t>After DQ+hveto</a:t>
              </a:r>
            </a:p>
          </p:txBody>
        </p:sp>
      </p:grpSp>
      <p:sp>
        <p:nvSpPr>
          <p:cNvPr id="22" name="ZoneTexte 6"/>
          <p:cNvSpPr txBox="1">
            <a:spLocks noChangeArrowheads="1"/>
          </p:cNvSpPr>
          <p:nvPr/>
        </p:nvSpPr>
        <p:spPr bwMode="auto">
          <a:xfrm>
            <a:off x="250825" y="3789363"/>
            <a:ext cx="4143375" cy="1446212"/>
          </a:xfrm>
          <a:prstGeom prst="rect">
            <a:avLst/>
          </a:prstGeom>
          <a:noFill/>
          <a:ln w="9525">
            <a:noFill/>
            <a:miter lim="800000"/>
            <a:headEnd/>
            <a:tailEnd/>
          </a:ln>
        </p:spPr>
        <p:txBody>
          <a:bodyPr>
            <a:spAutoFit/>
          </a:bodyPr>
          <a:lstStyle/>
          <a:p>
            <a:pPr>
              <a:defRPr/>
            </a:pPr>
            <a:r>
              <a:rPr lang="en-US" b="1" dirty="0" err="1">
                <a:solidFill>
                  <a:schemeClr val="tx1">
                    <a:lumMod val="65000"/>
                    <a:lumOff val="35000"/>
                  </a:schemeClr>
                </a:solidFill>
              </a:rPr>
              <a:t>hveto</a:t>
            </a:r>
            <a:r>
              <a:rPr lang="en-US" sz="1400" b="1" dirty="0"/>
              <a:t> </a:t>
            </a:r>
            <a:r>
              <a:rPr lang="en-US" sz="1400" dirty="0"/>
              <a:t>:      </a:t>
            </a:r>
            <a:r>
              <a:rPr lang="fr-FR" sz="1400" dirty="0" err="1"/>
              <a:t>eff</a:t>
            </a:r>
            <a:r>
              <a:rPr lang="fr-FR" sz="1400" dirty="0"/>
              <a:t>      use </a:t>
            </a:r>
            <a:r>
              <a:rPr lang="fr-FR" sz="1400" dirty="0" err="1"/>
              <a:t>percentage</a:t>
            </a:r>
            <a:endParaRPr lang="fr-FR" sz="1400" dirty="0"/>
          </a:p>
          <a:p>
            <a:pPr>
              <a:defRPr/>
            </a:pPr>
            <a:r>
              <a:rPr lang="nn-NO" sz="1400" dirty="0"/>
              <a:t>SNR&gt; 8.0   3.2 %   20.2 %</a:t>
            </a:r>
          </a:p>
          <a:p>
            <a:pPr>
              <a:defRPr/>
            </a:pPr>
            <a:r>
              <a:rPr lang="nn-NO" sz="1400" dirty="0"/>
              <a:t>SNR&gt; 15    1.7 %     2.0 %</a:t>
            </a:r>
          </a:p>
          <a:p>
            <a:pPr>
              <a:defRPr/>
            </a:pPr>
            <a:r>
              <a:rPr lang="nn-NO" sz="1400" dirty="0"/>
              <a:t>SNR&gt; 30    1.3 %     0.3 %</a:t>
            </a:r>
          </a:p>
          <a:p>
            <a:pPr>
              <a:defRPr/>
            </a:pPr>
            <a:r>
              <a:rPr lang="nn-NO" sz="1400" dirty="0"/>
              <a:t>Deadtime=0.06%</a:t>
            </a:r>
          </a:p>
          <a:p>
            <a:pPr>
              <a:defRPr/>
            </a:pPr>
            <a:endParaRPr lang="nn-NO" sz="1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ZoneTexte 8"/>
          <p:cNvSpPr txBox="1">
            <a:spLocks noChangeArrowheads="1"/>
          </p:cNvSpPr>
          <p:nvPr/>
        </p:nvSpPr>
        <p:spPr bwMode="auto">
          <a:xfrm>
            <a:off x="571500" y="1000125"/>
            <a:ext cx="8072438" cy="1692275"/>
          </a:xfrm>
          <a:prstGeom prst="rect">
            <a:avLst/>
          </a:prstGeom>
          <a:noFill/>
          <a:ln w="9525">
            <a:noFill/>
            <a:miter lim="800000"/>
            <a:headEnd/>
            <a:tailEnd/>
          </a:ln>
        </p:spPr>
        <p:txBody>
          <a:bodyPr>
            <a:spAutoFit/>
          </a:bodyPr>
          <a:lstStyle/>
          <a:p>
            <a:pPr>
              <a:defRPr/>
            </a:pPr>
            <a:r>
              <a:rPr lang="en-US" sz="2000" dirty="0">
                <a:latin typeface="+mn-lt"/>
                <a:cs typeface="Times New Roman" pitchFamily="18" charset="0"/>
                <a:sym typeface="Wingdings" pitchFamily="2" charset="2"/>
              </a:rPr>
              <a:t>Cat1+Cat2+Cat3      </a:t>
            </a:r>
            <a:r>
              <a:rPr lang="en-US" sz="1600" b="1" dirty="0" err="1">
                <a:latin typeface="+mn-lt"/>
                <a:cs typeface="Times New Roman" pitchFamily="18" charset="0"/>
                <a:sym typeface="Wingdings" pitchFamily="2" charset="2"/>
              </a:rPr>
              <a:t>deadtime</a:t>
            </a:r>
            <a:r>
              <a:rPr lang="en-US" sz="1600" b="1" dirty="0">
                <a:latin typeface="+mn-lt"/>
                <a:cs typeface="Times New Roman" pitchFamily="18" charset="0"/>
                <a:sym typeface="Wingdings" pitchFamily="2" charset="2"/>
              </a:rPr>
              <a:t>=8.1%</a:t>
            </a:r>
          </a:p>
          <a:p>
            <a:pPr>
              <a:defRPr/>
            </a:pPr>
            <a:r>
              <a:rPr lang="fr-FR" sz="1400" dirty="0">
                <a:latin typeface="+mn-lt"/>
              </a:rPr>
              <a:t>				</a:t>
            </a:r>
            <a:r>
              <a:rPr lang="fr-FR" sz="1400" dirty="0" err="1">
                <a:latin typeface="+mn-lt"/>
              </a:rPr>
              <a:t>efficiency</a:t>
            </a:r>
            <a:r>
              <a:rPr lang="fr-FR" sz="1400" dirty="0">
                <a:latin typeface="+mn-lt"/>
              </a:rPr>
              <a:t> 	 use </a:t>
            </a:r>
            <a:r>
              <a:rPr lang="fr-FR" sz="1400" dirty="0" err="1">
                <a:latin typeface="+mn-lt"/>
              </a:rPr>
              <a:t>percentage</a:t>
            </a:r>
            <a:r>
              <a:rPr lang="fr-FR" sz="1400" dirty="0">
                <a:latin typeface="+mn-lt"/>
              </a:rPr>
              <a:t>     </a:t>
            </a:r>
            <a:r>
              <a:rPr lang="fr-FR" sz="1400" dirty="0" err="1">
                <a:latin typeface="+mn-lt"/>
              </a:rPr>
              <a:t>efficiency</a:t>
            </a:r>
            <a:r>
              <a:rPr lang="fr-FR" sz="1400" dirty="0">
                <a:latin typeface="+mn-lt"/>
              </a:rPr>
              <a:t>/</a:t>
            </a:r>
            <a:r>
              <a:rPr lang="fr-FR" sz="1400" dirty="0" err="1">
                <a:latin typeface="+mn-lt"/>
              </a:rPr>
              <a:t>deadtime</a:t>
            </a:r>
            <a:endParaRPr lang="fr-FR" sz="1400" b="1" dirty="0">
              <a:latin typeface="+mn-lt"/>
            </a:endParaRPr>
          </a:p>
          <a:p>
            <a:pPr>
              <a:defRPr/>
            </a:pPr>
            <a:r>
              <a:rPr lang="fr-FR" sz="1400" dirty="0">
                <a:latin typeface="+mn-lt"/>
              </a:rPr>
              <a:t>			SNR&gt; 5      22.635 %       78.33 %                     2.80</a:t>
            </a:r>
          </a:p>
          <a:p>
            <a:pPr>
              <a:defRPr/>
            </a:pPr>
            <a:r>
              <a:rPr lang="fr-FR" sz="1400" dirty="0">
                <a:latin typeface="+mn-lt"/>
              </a:rPr>
              <a:t>			SNR&gt; 8      74.644 %       22.26 %                     9.22</a:t>
            </a:r>
          </a:p>
          <a:p>
            <a:pPr>
              <a:defRPr/>
            </a:pPr>
            <a:r>
              <a:rPr lang="fr-FR" sz="1400" dirty="0">
                <a:latin typeface="+mn-lt"/>
              </a:rPr>
              <a:t>			SNR&gt; 15    88.635 %         4.81 %                    10.95</a:t>
            </a:r>
          </a:p>
          <a:p>
            <a:pPr>
              <a:defRPr/>
            </a:pPr>
            <a:r>
              <a:rPr lang="fr-FR" sz="1400" dirty="0">
                <a:latin typeface="+mn-lt"/>
              </a:rPr>
              <a:t>			SNR&gt; 30    94.018 %         0.60 %                    11.62</a:t>
            </a:r>
            <a:endParaRPr lang="en-US" sz="1400" dirty="0">
              <a:latin typeface="+mn-lt"/>
              <a:cs typeface="Times New Roman" pitchFamily="18" charset="0"/>
              <a:sym typeface="Wingdings" pitchFamily="2" charset="2"/>
            </a:endParaRPr>
          </a:p>
          <a:p>
            <a:pPr>
              <a:defRPr/>
            </a:pPr>
            <a:endParaRPr lang="en-US" sz="1400" dirty="0">
              <a:latin typeface="+mn-lt"/>
              <a:cs typeface="Times New Roman" pitchFamily="18" charset="0"/>
              <a:sym typeface="Wingdings" pitchFamily="2" charset="2"/>
            </a:endParaRPr>
          </a:p>
        </p:txBody>
      </p:sp>
      <p:sp>
        <p:nvSpPr>
          <p:cNvPr id="13315" name="ZoneTexte 4"/>
          <p:cNvSpPr txBox="1">
            <a:spLocks noChangeArrowheads="1"/>
          </p:cNvSpPr>
          <p:nvPr/>
        </p:nvSpPr>
        <p:spPr bwMode="auto">
          <a:xfrm>
            <a:off x="1857375" y="142875"/>
            <a:ext cx="5715000" cy="523875"/>
          </a:xfrm>
          <a:prstGeom prst="rect">
            <a:avLst/>
          </a:prstGeom>
          <a:noFill/>
          <a:ln w="9525">
            <a:noFill/>
            <a:miter lim="800000"/>
            <a:headEnd/>
            <a:tailEnd/>
          </a:ln>
        </p:spPr>
        <p:txBody>
          <a:bodyPr>
            <a:spAutoFit/>
          </a:bodyPr>
          <a:lstStyle/>
          <a:p>
            <a:pPr algn="ctr"/>
            <a:r>
              <a:rPr lang="en-US" sz="2800" b="1" i="1">
                <a:latin typeface="Times New Roman" pitchFamily="18" charset="0"/>
                <a:cs typeface="Times New Roman" pitchFamily="18" charset="0"/>
              </a:rPr>
              <a:t>DQ performances on Omega triggers</a:t>
            </a:r>
          </a:p>
        </p:txBody>
      </p:sp>
      <p:sp>
        <p:nvSpPr>
          <p:cNvPr id="4" name="Espace réservé du numéro de diapositive 3"/>
          <p:cNvSpPr>
            <a:spLocks noGrp="1"/>
          </p:cNvSpPr>
          <p:nvPr>
            <p:ph type="sldNum" sz="quarter" idx="10"/>
          </p:nvPr>
        </p:nvSpPr>
        <p:spPr/>
        <p:txBody>
          <a:bodyPr/>
          <a:lstStyle/>
          <a:p>
            <a:pPr>
              <a:defRPr/>
            </a:pPr>
            <a:fld id="{736D0B05-9964-4B74-A230-4A64A3C64EB2}" type="slidenum">
              <a:rPr lang="fr-FR"/>
              <a:pPr>
                <a:defRPr/>
              </a:pPr>
              <a:t>32</a:t>
            </a:fld>
            <a:endParaRPr lang="fr-FR"/>
          </a:p>
        </p:txBody>
      </p:sp>
      <p:sp>
        <p:nvSpPr>
          <p:cNvPr id="13317" name="AutoShape 2" descr="http://wwwcascina.virgo.infn.it/DataAnalysis/VDBdoc/BURST/VSR2A-V2/plots/V1:COMBINED_CAT12_time.png"/>
          <p:cNvSpPr>
            <a:spLocks noChangeAspect="1" noChangeArrowheads="1"/>
          </p:cNvSpPr>
          <p:nvPr/>
        </p:nvSpPr>
        <p:spPr bwMode="auto">
          <a:xfrm>
            <a:off x="63500" y="-136525"/>
            <a:ext cx="9163050" cy="6867525"/>
          </a:xfrm>
          <a:prstGeom prst="rect">
            <a:avLst/>
          </a:prstGeom>
          <a:noFill/>
          <a:ln w="9525">
            <a:noFill/>
            <a:miter lim="800000"/>
            <a:headEnd/>
            <a:tailEnd/>
          </a:ln>
        </p:spPr>
        <p:txBody>
          <a:bodyPr/>
          <a:lstStyle/>
          <a:p>
            <a:endParaRPr lang="en-US"/>
          </a:p>
        </p:txBody>
      </p:sp>
      <p:pic>
        <p:nvPicPr>
          <p:cNvPr id="13318" name="Picture 2" descr="http://wwwcascina.virgo.infn.it/DataAnalysis/VDBdoc/BURST/VSR2A-V2/plots/V1:COMBINED_CAT123_time.png"/>
          <p:cNvPicPr>
            <a:picLocks noChangeAspect="1" noChangeArrowheads="1"/>
          </p:cNvPicPr>
          <p:nvPr/>
        </p:nvPicPr>
        <p:blipFill>
          <a:blip r:embed="rId2" cstate="print"/>
          <a:srcRect/>
          <a:stretch>
            <a:fillRect/>
          </a:stretch>
        </p:blipFill>
        <p:spPr bwMode="auto">
          <a:xfrm>
            <a:off x="0" y="2857500"/>
            <a:ext cx="4670425" cy="3500438"/>
          </a:xfrm>
          <a:prstGeom prst="rect">
            <a:avLst/>
          </a:prstGeom>
          <a:noFill/>
          <a:ln w="9525">
            <a:noFill/>
            <a:miter lim="800000"/>
            <a:headEnd/>
            <a:tailEnd/>
          </a:ln>
        </p:spPr>
      </p:pic>
      <p:pic>
        <p:nvPicPr>
          <p:cNvPr id="13319" name="Picture 4" descr="http://wwwcascina.virgo.infn.it/DataAnalysis/VDBdoc/BURST/VSR2A-V2/plots/V1:COMBINED_CAT123_histo.png"/>
          <p:cNvPicPr>
            <a:picLocks noChangeAspect="1" noChangeArrowheads="1"/>
          </p:cNvPicPr>
          <p:nvPr/>
        </p:nvPicPr>
        <p:blipFill>
          <a:blip r:embed="rId3" cstate="print"/>
          <a:srcRect/>
          <a:stretch>
            <a:fillRect/>
          </a:stretch>
        </p:blipFill>
        <p:spPr bwMode="auto">
          <a:xfrm>
            <a:off x="4568825" y="2857500"/>
            <a:ext cx="4575175"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ZoneTexte 8"/>
          <p:cNvSpPr txBox="1">
            <a:spLocks noChangeArrowheads="1"/>
          </p:cNvSpPr>
          <p:nvPr/>
        </p:nvSpPr>
        <p:spPr bwMode="auto">
          <a:xfrm>
            <a:off x="539750" y="1196975"/>
            <a:ext cx="8072438" cy="400050"/>
          </a:xfrm>
          <a:prstGeom prst="rect">
            <a:avLst/>
          </a:prstGeom>
          <a:noFill/>
          <a:ln w="9525">
            <a:noFill/>
            <a:miter lim="800000"/>
            <a:headEnd/>
            <a:tailEnd/>
          </a:ln>
        </p:spPr>
        <p:txBody>
          <a:bodyPr>
            <a:spAutoFit/>
          </a:bodyPr>
          <a:lstStyle/>
          <a:p>
            <a:pPr>
              <a:defRPr/>
            </a:pPr>
            <a:r>
              <a:rPr lang="en-US" sz="2000" dirty="0">
                <a:latin typeface="+mn-lt"/>
                <a:cs typeface="Times New Roman" pitchFamily="18" charset="0"/>
                <a:sym typeface="Wingdings" pitchFamily="2" charset="2"/>
              </a:rPr>
              <a:t>The SEISMIC flags</a:t>
            </a:r>
          </a:p>
        </p:txBody>
      </p:sp>
      <p:sp>
        <p:nvSpPr>
          <p:cNvPr id="14339" name="ZoneTexte 4"/>
          <p:cNvSpPr txBox="1">
            <a:spLocks noChangeArrowheads="1"/>
          </p:cNvSpPr>
          <p:nvPr/>
        </p:nvSpPr>
        <p:spPr bwMode="auto">
          <a:xfrm>
            <a:off x="1857375" y="142875"/>
            <a:ext cx="5715000" cy="523875"/>
          </a:xfrm>
          <a:prstGeom prst="rect">
            <a:avLst/>
          </a:prstGeom>
          <a:noFill/>
          <a:ln w="9525">
            <a:noFill/>
            <a:miter lim="800000"/>
            <a:headEnd/>
            <a:tailEnd/>
          </a:ln>
        </p:spPr>
        <p:txBody>
          <a:bodyPr>
            <a:spAutoFit/>
          </a:bodyPr>
          <a:lstStyle/>
          <a:p>
            <a:pPr algn="ctr"/>
            <a:r>
              <a:rPr lang="en-US" sz="2800" b="1" i="1">
                <a:latin typeface="Times New Roman" pitchFamily="18" charset="0"/>
                <a:cs typeface="Times New Roman" pitchFamily="18" charset="0"/>
              </a:rPr>
              <a:t>Example of good DQ flags</a:t>
            </a:r>
          </a:p>
        </p:txBody>
      </p:sp>
      <p:sp>
        <p:nvSpPr>
          <p:cNvPr id="4" name="Espace réservé du numéro de diapositive 3"/>
          <p:cNvSpPr>
            <a:spLocks noGrp="1"/>
          </p:cNvSpPr>
          <p:nvPr>
            <p:ph type="sldNum" sz="quarter" idx="10"/>
          </p:nvPr>
        </p:nvSpPr>
        <p:spPr/>
        <p:txBody>
          <a:bodyPr/>
          <a:lstStyle/>
          <a:p>
            <a:pPr>
              <a:defRPr/>
            </a:pPr>
            <a:fld id="{E45F0348-2FCF-4115-B871-EE5168D6E9E3}" type="slidenum">
              <a:rPr lang="fr-FR"/>
              <a:pPr>
                <a:defRPr/>
              </a:pPr>
              <a:t>33</a:t>
            </a:fld>
            <a:endParaRPr lang="fr-FR"/>
          </a:p>
        </p:txBody>
      </p:sp>
      <p:pic>
        <p:nvPicPr>
          <p:cNvPr id="14341" name="Picture 2"/>
          <p:cNvPicPr>
            <a:picLocks noChangeAspect="1" noChangeArrowheads="1"/>
          </p:cNvPicPr>
          <p:nvPr/>
        </p:nvPicPr>
        <p:blipFill>
          <a:blip r:embed="rId2" cstate="print"/>
          <a:srcRect l="520" t="25862" r="52605" b="23276"/>
          <a:stretch>
            <a:fillRect/>
          </a:stretch>
        </p:blipFill>
        <p:spPr bwMode="auto">
          <a:xfrm>
            <a:off x="1187450" y="1700213"/>
            <a:ext cx="6429375" cy="4214812"/>
          </a:xfrm>
          <a:prstGeom prst="rect">
            <a:avLst/>
          </a:prstGeom>
          <a:noFill/>
          <a:ln w="9525">
            <a:noFill/>
            <a:miter lim="800000"/>
            <a:headEnd/>
            <a:tailEnd/>
          </a:ln>
        </p:spPr>
      </p:pic>
      <p:sp>
        <p:nvSpPr>
          <p:cNvPr id="6" name="ZoneTexte 8"/>
          <p:cNvSpPr txBox="1">
            <a:spLocks noChangeArrowheads="1"/>
          </p:cNvSpPr>
          <p:nvPr/>
        </p:nvSpPr>
        <p:spPr bwMode="auto">
          <a:xfrm>
            <a:off x="1785938" y="2143125"/>
            <a:ext cx="2071687" cy="246063"/>
          </a:xfrm>
          <a:prstGeom prst="rect">
            <a:avLst/>
          </a:prstGeom>
          <a:solidFill>
            <a:schemeClr val="bg1"/>
          </a:solidFill>
          <a:ln w="9525">
            <a:solidFill>
              <a:schemeClr val="accent1">
                <a:lumMod val="75000"/>
              </a:schemeClr>
            </a:solidFill>
            <a:miter lim="800000"/>
            <a:headEnd/>
            <a:tailEnd/>
          </a:ln>
        </p:spPr>
        <p:txBody>
          <a:bodyPr>
            <a:spAutoFit/>
          </a:bodyPr>
          <a:lstStyle/>
          <a:p>
            <a:pPr algn="ctr">
              <a:defRPr/>
            </a:pPr>
            <a:r>
              <a:rPr lang="en-US" sz="1000" b="1" dirty="0">
                <a:latin typeface="+mn-lt"/>
                <a:cs typeface="Times New Roman" pitchFamily="18" charset="0"/>
                <a:sym typeface="Wingdings" pitchFamily="2" charset="2"/>
              </a:rPr>
              <a:t>SEISMIC_WE_ZLVDT</a:t>
            </a:r>
          </a:p>
        </p:txBody>
      </p:sp>
      <p:sp>
        <p:nvSpPr>
          <p:cNvPr id="7" name="ZoneTexte 8"/>
          <p:cNvSpPr txBox="1">
            <a:spLocks noChangeArrowheads="1"/>
          </p:cNvSpPr>
          <p:nvPr/>
        </p:nvSpPr>
        <p:spPr bwMode="auto">
          <a:xfrm>
            <a:off x="1714500" y="4214813"/>
            <a:ext cx="2071688" cy="246062"/>
          </a:xfrm>
          <a:prstGeom prst="rect">
            <a:avLst/>
          </a:prstGeom>
          <a:solidFill>
            <a:schemeClr val="bg1"/>
          </a:solidFill>
          <a:ln w="9525">
            <a:solidFill>
              <a:schemeClr val="accent1">
                <a:lumMod val="75000"/>
              </a:schemeClr>
            </a:solidFill>
            <a:miter lim="800000"/>
            <a:headEnd/>
            <a:tailEnd/>
          </a:ln>
        </p:spPr>
        <p:txBody>
          <a:bodyPr>
            <a:spAutoFit/>
          </a:bodyPr>
          <a:lstStyle/>
          <a:p>
            <a:pPr algn="ctr">
              <a:defRPr/>
            </a:pPr>
            <a:r>
              <a:rPr lang="en-US" sz="1000" b="1" dirty="0">
                <a:latin typeface="+mn-lt"/>
                <a:cs typeface="Times New Roman" pitchFamily="18" charset="0"/>
                <a:sym typeface="Wingdings" pitchFamily="2" charset="2"/>
              </a:rPr>
              <a:t>SEISMIC_NE_ZLVDT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oneTexte 4"/>
          <p:cNvSpPr txBox="1">
            <a:spLocks noChangeArrowheads="1"/>
          </p:cNvSpPr>
          <p:nvPr/>
        </p:nvSpPr>
        <p:spPr bwMode="auto">
          <a:xfrm>
            <a:off x="1857375" y="142875"/>
            <a:ext cx="5286375" cy="519113"/>
          </a:xfrm>
          <a:prstGeom prst="rect">
            <a:avLst/>
          </a:prstGeom>
          <a:noFill/>
          <a:ln w="9525">
            <a:noFill/>
            <a:miter lim="800000"/>
            <a:headEnd/>
            <a:tailEnd/>
          </a:ln>
        </p:spPr>
        <p:txBody>
          <a:bodyPr>
            <a:spAutoFit/>
          </a:bodyPr>
          <a:lstStyle/>
          <a:p>
            <a:pPr algn="ctr"/>
            <a:r>
              <a:rPr lang="en-US" sz="2800" b="1" i="1">
                <a:latin typeface="Times New Roman" pitchFamily="18" charset="0"/>
                <a:cs typeface="Times New Roman" pitchFamily="18" charset="0"/>
              </a:rPr>
              <a:t>VSR2 remaining glitches</a:t>
            </a:r>
          </a:p>
        </p:txBody>
      </p:sp>
      <p:sp>
        <p:nvSpPr>
          <p:cNvPr id="4" name="Espace réservé du numéro de diapositive 3"/>
          <p:cNvSpPr>
            <a:spLocks noGrp="1"/>
          </p:cNvSpPr>
          <p:nvPr>
            <p:ph type="sldNum" sz="quarter" idx="10"/>
          </p:nvPr>
        </p:nvSpPr>
        <p:spPr/>
        <p:txBody>
          <a:bodyPr/>
          <a:lstStyle/>
          <a:p>
            <a:pPr>
              <a:defRPr/>
            </a:pPr>
            <a:fld id="{87865432-F2BB-4B32-8721-AB46B5719BCA}" type="slidenum">
              <a:rPr lang="fr-FR"/>
              <a:pPr>
                <a:defRPr/>
              </a:pPr>
              <a:t>34</a:t>
            </a:fld>
            <a:endParaRPr lang="fr-FR"/>
          </a:p>
        </p:txBody>
      </p:sp>
      <p:pic>
        <p:nvPicPr>
          <p:cNvPr id="15364" name="Picture 6" descr="http://wwwcascina.virgo.infn.it/DataAnalysis/VDBdoc/BURST/VSR2A-V2/plots/VSR2_SNR_histo.png"/>
          <p:cNvPicPr>
            <a:picLocks noChangeAspect="1" noChangeArrowheads="1"/>
          </p:cNvPicPr>
          <p:nvPr/>
        </p:nvPicPr>
        <p:blipFill>
          <a:blip r:embed="rId2" cstate="print"/>
          <a:srcRect/>
          <a:stretch>
            <a:fillRect/>
          </a:stretch>
        </p:blipFill>
        <p:spPr bwMode="auto">
          <a:xfrm>
            <a:off x="0" y="1357313"/>
            <a:ext cx="4673600" cy="3357562"/>
          </a:xfrm>
          <a:prstGeom prst="rect">
            <a:avLst/>
          </a:prstGeom>
          <a:noFill/>
          <a:ln w="9525">
            <a:solidFill>
              <a:schemeClr val="accent1"/>
            </a:solidFill>
            <a:miter lim="800000"/>
            <a:headEnd/>
            <a:tailEnd/>
          </a:ln>
        </p:spPr>
      </p:pic>
      <p:pic>
        <p:nvPicPr>
          <p:cNvPr id="15365" name="Picture 2" descr="http://wwwcascina.virgo.infn.it/DataAnalysis/VDBdoc/BURST/VSR2A-V2/plots/VSR2_timefreq_123.png"/>
          <p:cNvPicPr>
            <a:picLocks noChangeAspect="1" noChangeArrowheads="1"/>
          </p:cNvPicPr>
          <p:nvPr/>
        </p:nvPicPr>
        <p:blipFill>
          <a:blip r:embed="rId3" cstate="print"/>
          <a:srcRect/>
          <a:stretch>
            <a:fillRect/>
          </a:stretch>
        </p:blipFill>
        <p:spPr bwMode="auto">
          <a:xfrm>
            <a:off x="4541838" y="1357313"/>
            <a:ext cx="4602162" cy="3357562"/>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pPr>
              <a:defRPr/>
            </a:pPr>
            <a:fld id="{9AE34EB8-DDDA-46C9-8BC6-52A141B5A10B}" type="slidenum">
              <a:rPr lang="fr-FR" smtClean="0"/>
              <a:pPr>
                <a:defRPr/>
              </a:pPr>
              <a:t>35</a:t>
            </a:fld>
            <a:endParaRPr lang="fr-FR" dirty="0"/>
          </a:p>
        </p:txBody>
      </p:sp>
      <p:sp>
        <p:nvSpPr>
          <p:cNvPr id="16387" name="ZoneTexte 82"/>
          <p:cNvSpPr txBox="1">
            <a:spLocks noChangeArrowheads="1"/>
          </p:cNvSpPr>
          <p:nvPr/>
        </p:nvSpPr>
        <p:spPr bwMode="auto">
          <a:xfrm>
            <a:off x="1331913" y="188913"/>
            <a:ext cx="6357937" cy="646112"/>
          </a:xfrm>
          <a:prstGeom prst="rect">
            <a:avLst/>
          </a:prstGeom>
          <a:noFill/>
          <a:ln w="9525">
            <a:noFill/>
            <a:miter lim="800000"/>
            <a:headEnd/>
            <a:tailEnd/>
          </a:ln>
        </p:spPr>
        <p:txBody>
          <a:bodyPr>
            <a:spAutoFit/>
          </a:bodyPr>
          <a:lstStyle/>
          <a:p>
            <a:pPr algn="ctr"/>
            <a:r>
              <a:rPr lang="en-US" sz="3600" b="1" i="1">
                <a:latin typeface="Times New Roman" pitchFamily="18" charset="0"/>
                <a:cs typeface="Times New Roman" pitchFamily="18" charset="0"/>
              </a:rPr>
              <a:t>VSR3 Remaining glitches</a:t>
            </a:r>
          </a:p>
        </p:txBody>
      </p:sp>
      <p:pic>
        <p:nvPicPr>
          <p:cNvPr id="16388" name="Picture 6"/>
          <p:cNvPicPr>
            <a:picLocks noChangeAspect="1" noChangeArrowheads="1"/>
          </p:cNvPicPr>
          <p:nvPr/>
        </p:nvPicPr>
        <p:blipFill>
          <a:blip r:embed="rId2" cstate="print"/>
          <a:srcRect l="3067" t="13837" r="6973" b="3139"/>
          <a:stretch>
            <a:fillRect/>
          </a:stretch>
        </p:blipFill>
        <p:spPr bwMode="auto">
          <a:xfrm>
            <a:off x="539750" y="1700213"/>
            <a:ext cx="7199313" cy="4270375"/>
          </a:xfrm>
          <a:prstGeom prst="rect">
            <a:avLst/>
          </a:prstGeom>
          <a:noFill/>
          <a:ln w="9525">
            <a:solidFill>
              <a:schemeClr val="accent1"/>
            </a:solidFill>
            <a:miter lim="800000"/>
            <a:headEnd/>
            <a:tailEnd/>
          </a:ln>
        </p:spPr>
      </p:pic>
      <p:sp>
        <p:nvSpPr>
          <p:cNvPr id="16389" name="ZoneTexte 4"/>
          <p:cNvSpPr txBox="1">
            <a:spLocks noChangeArrowheads="1"/>
          </p:cNvSpPr>
          <p:nvPr/>
        </p:nvSpPr>
        <p:spPr bwMode="auto">
          <a:xfrm>
            <a:off x="323850" y="1196975"/>
            <a:ext cx="8351838" cy="338138"/>
          </a:xfrm>
          <a:prstGeom prst="rect">
            <a:avLst/>
          </a:prstGeom>
          <a:noFill/>
          <a:ln w="9525">
            <a:noFill/>
            <a:miter lim="800000"/>
            <a:headEnd/>
            <a:tailEnd/>
          </a:ln>
        </p:spPr>
        <p:txBody>
          <a:bodyPr>
            <a:spAutoFit/>
          </a:bodyPr>
          <a:lstStyle/>
          <a:p>
            <a:r>
              <a:rPr lang="en-US" sz="1600" b="1"/>
              <a:t>Low frequency Omega triggers </a:t>
            </a:r>
            <a:r>
              <a:rPr lang="en-US" sz="1600" b="1">
                <a:solidFill>
                  <a:srgbClr val="FF0000"/>
                </a:solidFill>
              </a:rPr>
              <a:t>after cat123 </a:t>
            </a:r>
            <a:r>
              <a:rPr lang="en-US" sz="1600" b="1"/>
              <a:t>(green:SNR&gt;20, red:SNR&gt;50)</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525963"/>
          </a:xfrm>
        </p:spPr>
        <p:txBody>
          <a:bodyPr/>
          <a:lstStyle/>
          <a:p>
            <a:r>
              <a:rPr lang="en-US" dirty="0" smtClean="0"/>
              <a:t>Very frequent glitches plaguing the Hanford detector for about two months late in </a:t>
            </a:r>
            <a:r>
              <a:rPr lang="en-US" dirty="0" err="1" smtClean="0"/>
              <a:t>eLIGO</a:t>
            </a:r>
            <a:r>
              <a:rPr lang="en-US" dirty="0" smtClean="0"/>
              <a:t> </a:t>
            </a:r>
          </a:p>
        </p:txBody>
      </p:sp>
      <p:sp>
        <p:nvSpPr>
          <p:cNvPr id="3" name="Date Placeholder 2"/>
          <p:cNvSpPr>
            <a:spLocks noGrp="1"/>
          </p:cNvSpPr>
          <p:nvPr>
            <p:ph type="dt" sz="half" idx="10"/>
          </p:nvPr>
        </p:nvSpPr>
        <p:spPr/>
        <p:txBody>
          <a:bodyPr/>
          <a:lstStyle/>
          <a:p>
            <a:r>
              <a:rPr lang="en-US" smtClean="0"/>
              <a:t>July 11, 2011</a:t>
            </a:r>
            <a:endParaRPr lang="en-US"/>
          </a:p>
        </p:txBody>
      </p:sp>
      <p:sp>
        <p:nvSpPr>
          <p:cNvPr id="4" name="Footer Placeholder 3"/>
          <p:cNvSpPr>
            <a:spLocks noGrp="1"/>
          </p:cNvSpPr>
          <p:nvPr>
            <p:ph type="ftr" sz="quarter" idx="11"/>
          </p:nvPr>
        </p:nvSpPr>
        <p:spPr/>
        <p:txBody>
          <a:bodyPr/>
          <a:lstStyle/>
          <a:p>
            <a:r>
              <a:rPr lang="pt-BR" smtClean="0"/>
              <a:t>G1100691  Amaldi 9</a:t>
            </a:r>
            <a:endParaRPr lang="en-US"/>
          </a:p>
        </p:txBody>
      </p:sp>
      <p:sp>
        <p:nvSpPr>
          <p:cNvPr id="5" name="Title 4"/>
          <p:cNvSpPr>
            <a:spLocks noGrp="1"/>
          </p:cNvSpPr>
          <p:nvPr>
            <p:ph type="title"/>
          </p:nvPr>
        </p:nvSpPr>
        <p:spPr/>
        <p:txBody>
          <a:bodyPr/>
          <a:lstStyle/>
          <a:p>
            <a:pPr algn="ctr"/>
            <a:r>
              <a:rPr lang="en-US" dirty="0" smtClean="0"/>
              <a:t>A case study: “grid” glitches</a:t>
            </a:r>
            <a:endParaRPr lang="en-US" dirty="0"/>
          </a:p>
        </p:txBody>
      </p:sp>
      <p:pic>
        <p:nvPicPr>
          <p:cNvPr id="7" name="Picture 6" descr="omegaonline.png"/>
          <p:cNvPicPr>
            <a:picLocks noChangeAspect="1"/>
          </p:cNvPicPr>
          <p:nvPr/>
        </p:nvPicPr>
        <p:blipFill>
          <a:blip r:embed="rId2" cstate="print"/>
          <a:stretch>
            <a:fillRect/>
          </a:stretch>
        </p:blipFill>
        <p:spPr>
          <a:xfrm>
            <a:off x="1676400" y="2514600"/>
            <a:ext cx="5476875" cy="3524250"/>
          </a:xfrm>
          <a:prstGeom prst="rect">
            <a:avLst/>
          </a:prstGeom>
        </p:spPr>
      </p:pic>
      <p:sp>
        <p:nvSpPr>
          <p:cNvPr id="8" name="Slide Number Placeholder 7"/>
          <p:cNvSpPr>
            <a:spLocks noGrp="1"/>
          </p:cNvSpPr>
          <p:nvPr>
            <p:ph type="sldNum" sz="quarter" idx="12"/>
          </p:nvPr>
        </p:nvSpPr>
        <p:spPr/>
        <p:txBody>
          <a:bodyPr/>
          <a:lstStyle/>
          <a:p>
            <a:fld id="{91C27FC8-EBBE-4480-AF19-4A93343A8CED}"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July 11, 2011</a:t>
            </a:r>
            <a:endParaRPr lang="en-US"/>
          </a:p>
        </p:txBody>
      </p:sp>
      <p:sp>
        <p:nvSpPr>
          <p:cNvPr id="4" name="Footer Placeholder 3"/>
          <p:cNvSpPr>
            <a:spLocks noGrp="1"/>
          </p:cNvSpPr>
          <p:nvPr>
            <p:ph type="ftr" sz="quarter" idx="11"/>
          </p:nvPr>
        </p:nvSpPr>
        <p:spPr/>
        <p:txBody>
          <a:bodyPr/>
          <a:lstStyle/>
          <a:p>
            <a:r>
              <a:rPr lang="pt-BR" smtClean="0"/>
              <a:t>G1100691  Amaldi 9</a:t>
            </a:r>
            <a:endParaRPr lang="en-US"/>
          </a:p>
        </p:txBody>
      </p:sp>
      <p:sp>
        <p:nvSpPr>
          <p:cNvPr id="5" name="Title 4"/>
          <p:cNvSpPr>
            <a:spLocks noGrp="1"/>
          </p:cNvSpPr>
          <p:nvPr>
            <p:ph type="title"/>
          </p:nvPr>
        </p:nvSpPr>
        <p:spPr/>
        <p:txBody>
          <a:bodyPr/>
          <a:lstStyle/>
          <a:p>
            <a:pPr algn="ctr"/>
            <a:r>
              <a:rPr lang="en-US" dirty="0" smtClean="0"/>
              <a:t>A case study: “grid” glitches</a:t>
            </a:r>
            <a:endParaRPr lang="en-US" dirty="0"/>
          </a:p>
        </p:txBody>
      </p:sp>
      <p:sp>
        <p:nvSpPr>
          <p:cNvPr id="7" name="Content Placeholder 1"/>
          <p:cNvSpPr txBox="1">
            <a:spLocks/>
          </p:cNvSpPr>
          <p:nvPr/>
        </p:nvSpPr>
        <p:spPr>
          <a:xfrm>
            <a:off x="457200" y="1295400"/>
            <a:ext cx="8229600" cy="4635691"/>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en-US" sz="2700" dirty="0" smtClean="0"/>
              <a:t>How grid glitches limited the searches</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extBox 7"/>
          <p:cNvSpPr txBox="1"/>
          <p:nvPr/>
        </p:nvSpPr>
        <p:spPr>
          <a:xfrm>
            <a:off x="990600" y="1828800"/>
            <a:ext cx="7239000" cy="369332"/>
          </a:xfrm>
          <a:prstGeom prst="rect">
            <a:avLst/>
          </a:prstGeom>
          <a:noFill/>
        </p:spPr>
        <p:txBody>
          <a:bodyPr wrap="square" rtlCol="0">
            <a:spAutoFit/>
          </a:bodyPr>
          <a:lstStyle/>
          <a:p>
            <a:pPr algn="ctr"/>
            <a:r>
              <a:rPr lang="en-US" dirty="0" smtClean="0"/>
              <a:t>Impact on the LIGO network coherent wave burst search search</a:t>
            </a:r>
            <a:endParaRPr lang="en-US" dirty="0"/>
          </a:p>
        </p:txBody>
      </p:sp>
      <p:sp>
        <p:nvSpPr>
          <p:cNvPr id="10" name="Slide Number Placeholder 9"/>
          <p:cNvSpPr>
            <a:spLocks noGrp="1"/>
          </p:cNvSpPr>
          <p:nvPr>
            <p:ph type="sldNum" sz="quarter" idx="12"/>
          </p:nvPr>
        </p:nvSpPr>
        <p:spPr/>
        <p:txBody>
          <a:bodyPr/>
          <a:lstStyle/>
          <a:p>
            <a:fld id="{91C27FC8-EBBE-4480-AF19-4A93343A8CED}" type="slidenum">
              <a:rPr lang="en-US" smtClean="0"/>
              <a:pPr/>
              <a:t>37</a:t>
            </a:fld>
            <a:endParaRPr lang="en-US"/>
          </a:p>
        </p:txBody>
      </p:sp>
      <p:pic>
        <p:nvPicPr>
          <p:cNvPr id="15361" name="Picture 1"/>
          <p:cNvPicPr>
            <a:picLocks noChangeAspect="1" noChangeArrowheads="1"/>
          </p:cNvPicPr>
          <p:nvPr/>
        </p:nvPicPr>
        <p:blipFill>
          <a:blip r:embed="rId2" cstate="print"/>
          <a:srcRect/>
          <a:stretch>
            <a:fillRect/>
          </a:stretch>
        </p:blipFill>
        <p:spPr bwMode="auto">
          <a:xfrm>
            <a:off x="228600" y="2971800"/>
            <a:ext cx="4157868" cy="3043237"/>
          </a:xfrm>
          <a:prstGeom prst="rect">
            <a:avLst/>
          </a:prstGeom>
          <a:noFill/>
          <a:ln w="9525">
            <a:noFill/>
            <a:miter lim="800000"/>
            <a:headEnd/>
            <a:tailEnd/>
          </a:ln>
        </p:spPr>
      </p:pic>
      <p:sp>
        <p:nvSpPr>
          <p:cNvPr id="11" name="TextBox 10"/>
          <p:cNvSpPr txBox="1"/>
          <p:nvPr/>
        </p:nvSpPr>
        <p:spPr>
          <a:xfrm>
            <a:off x="2362200" y="3429000"/>
            <a:ext cx="1371600" cy="646331"/>
          </a:xfrm>
          <a:prstGeom prst="rect">
            <a:avLst/>
          </a:prstGeom>
          <a:noFill/>
        </p:spPr>
        <p:txBody>
          <a:bodyPr wrap="square" rtlCol="0">
            <a:spAutoFit/>
          </a:bodyPr>
          <a:lstStyle/>
          <a:p>
            <a:r>
              <a:rPr lang="en-US" dirty="0" smtClean="0"/>
              <a:t>Post cat 2</a:t>
            </a:r>
          </a:p>
          <a:p>
            <a:r>
              <a:rPr lang="en-US" dirty="0" smtClean="0">
                <a:solidFill>
                  <a:srgbClr val="FF0000"/>
                </a:solidFill>
              </a:rPr>
              <a:t>Post cat 3</a:t>
            </a:r>
            <a:endParaRPr lang="en-US" dirty="0">
              <a:solidFill>
                <a:srgbClr val="FF0000"/>
              </a:solidFill>
            </a:endParaRPr>
          </a:p>
        </p:txBody>
      </p:sp>
      <p:sp>
        <p:nvSpPr>
          <p:cNvPr id="12" name="TextBox 11"/>
          <p:cNvSpPr txBox="1"/>
          <p:nvPr/>
        </p:nvSpPr>
        <p:spPr>
          <a:xfrm>
            <a:off x="1981200" y="4038600"/>
            <a:ext cx="1905000" cy="307777"/>
          </a:xfrm>
          <a:prstGeom prst="rect">
            <a:avLst/>
          </a:prstGeom>
          <a:noFill/>
        </p:spPr>
        <p:txBody>
          <a:bodyPr wrap="square" rtlCol="0">
            <a:spAutoFit/>
          </a:bodyPr>
          <a:lstStyle/>
          <a:p>
            <a:r>
              <a:rPr lang="en-US" sz="1400" dirty="0" smtClean="0"/>
              <a:t>Rho out to 30, 21 </a:t>
            </a:r>
            <a:endParaRPr lang="en-US" sz="1400" dirty="0"/>
          </a:p>
        </p:txBody>
      </p:sp>
      <p:sp>
        <p:nvSpPr>
          <p:cNvPr id="13" name="TextBox 12"/>
          <p:cNvSpPr txBox="1"/>
          <p:nvPr/>
        </p:nvSpPr>
        <p:spPr>
          <a:xfrm>
            <a:off x="685800" y="2667000"/>
            <a:ext cx="3352800" cy="369332"/>
          </a:xfrm>
          <a:prstGeom prst="rect">
            <a:avLst/>
          </a:prstGeom>
          <a:noFill/>
        </p:spPr>
        <p:txBody>
          <a:bodyPr wrap="square" rtlCol="0">
            <a:spAutoFit/>
          </a:bodyPr>
          <a:lstStyle/>
          <a:p>
            <a:r>
              <a:rPr lang="en-US" dirty="0" smtClean="0"/>
              <a:t>L1, H1 </a:t>
            </a:r>
            <a:r>
              <a:rPr lang="en-US" b="1" dirty="0" smtClean="0"/>
              <a:t>Before</a:t>
            </a:r>
            <a:r>
              <a:rPr lang="en-US" dirty="0" smtClean="0"/>
              <a:t> Aug 17, 2010</a:t>
            </a:r>
            <a:endParaRPr lang="en-US" dirty="0"/>
          </a:p>
        </p:txBody>
      </p:sp>
      <p:pic>
        <p:nvPicPr>
          <p:cNvPr id="15362" name="Picture 2"/>
          <p:cNvPicPr>
            <a:picLocks noChangeAspect="1" noChangeArrowheads="1"/>
          </p:cNvPicPr>
          <p:nvPr/>
        </p:nvPicPr>
        <p:blipFill>
          <a:blip r:embed="rId3" cstate="print"/>
          <a:srcRect/>
          <a:stretch>
            <a:fillRect/>
          </a:stretch>
        </p:blipFill>
        <p:spPr bwMode="auto">
          <a:xfrm>
            <a:off x="4724400" y="2895600"/>
            <a:ext cx="4164377" cy="3048000"/>
          </a:xfrm>
          <a:prstGeom prst="rect">
            <a:avLst/>
          </a:prstGeom>
          <a:noFill/>
          <a:ln w="9525">
            <a:noFill/>
            <a:miter lim="800000"/>
            <a:headEnd/>
            <a:tailEnd/>
          </a:ln>
        </p:spPr>
      </p:pic>
      <p:sp>
        <p:nvSpPr>
          <p:cNvPr id="16" name="TextBox 15"/>
          <p:cNvSpPr txBox="1"/>
          <p:nvPr/>
        </p:nvSpPr>
        <p:spPr>
          <a:xfrm>
            <a:off x="6781800" y="3429000"/>
            <a:ext cx="1371600" cy="646331"/>
          </a:xfrm>
          <a:prstGeom prst="rect">
            <a:avLst/>
          </a:prstGeom>
          <a:noFill/>
        </p:spPr>
        <p:txBody>
          <a:bodyPr wrap="square" rtlCol="0">
            <a:spAutoFit/>
          </a:bodyPr>
          <a:lstStyle/>
          <a:p>
            <a:r>
              <a:rPr lang="en-US" dirty="0" smtClean="0"/>
              <a:t>Post cat 2</a:t>
            </a:r>
          </a:p>
          <a:p>
            <a:r>
              <a:rPr lang="en-US" dirty="0" smtClean="0">
                <a:solidFill>
                  <a:srgbClr val="FF0000"/>
                </a:solidFill>
              </a:rPr>
              <a:t>Post cat 3</a:t>
            </a:r>
            <a:endParaRPr lang="en-US" dirty="0">
              <a:solidFill>
                <a:srgbClr val="FF0000"/>
              </a:solidFill>
            </a:endParaRPr>
          </a:p>
        </p:txBody>
      </p:sp>
      <p:sp>
        <p:nvSpPr>
          <p:cNvPr id="18" name="TextBox 17"/>
          <p:cNvSpPr txBox="1"/>
          <p:nvPr/>
        </p:nvSpPr>
        <p:spPr>
          <a:xfrm>
            <a:off x="5105400" y="2590800"/>
            <a:ext cx="3352800" cy="369332"/>
          </a:xfrm>
          <a:prstGeom prst="rect">
            <a:avLst/>
          </a:prstGeom>
          <a:noFill/>
        </p:spPr>
        <p:txBody>
          <a:bodyPr wrap="square" rtlCol="0">
            <a:spAutoFit/>
          </a:bodyPr>
          <a:lstStyle/>
          <a:p>
            <a:r>
              <a:rPr lang="en-US" dirty="0" smtClean="0"/>
              <a:t>L1, H1 </a:t>
            </a:r>
            <a:r>
              <a:rPr lang="en-US" b="1" dirty="0" smtClean="0"/>
              <a:t>After</a:t>
            </a:r>
            <a:r>
              <a:rPr lang="en-US" dirty="0" smtClean="0"/>
              <a:t> Aug 17, 2010</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871472"/>
          </a:xfrm>
        </p:spPr>
        <p:txBody>
          <a:bodyPr>
            <a:normAutofit fontScale="92500" lnSpcReduction="20000"/>
          </a:bodyPr>
          <a:lstStyle/>
          <a:p>
            <a:r>
              <a:rPr lang="en-US" dirty="0" smtClean="0"/>
              <a:t>The glitch rate flags</a:t>
            </a:r>
          </a:p>
          <a:p>
            <a:pPr lvl="1"/>
            <a:r>
              <a:rPr lang="en-US" dirty="0" smtClean="0"/>
              <a:t>A series of DQ flags designed to combat grid glitches</a:t>
            </a:r>
          </a:p>
          <a:p>
            <a:pPr lvl="2"/>
            <a:r>
              <a:rPr lang="en-US" dirty="0" smtClean="0"/>
              <a:t>Search groups adopted flags vetoing times containing glitches over a certain SNR occurring more often than a certain frequency</a:t>
            </a:r>
          </a:p>
          <a:p>
            <a:pPr lvl="2"/>
            <a:r>
              <a:rPr lang="en-US" dirty="0" smtClean="0"/>
              <a:t>Resolved by re-soldering of </a:t>
            </a:r>
            <a:r>
              <a:rPr lang="en-US" dirty="0" err="1" smtClean="0"/>
              <a:t>Piezo</a:t>
            </a:r>
            <a:r>
              <a:rPr lang="en-US" dirty="0" smtClean="0"/>
              <a:t> heater driver chassis</a:t>
            </a:r>
          </a:p>
        </p:txBody>
      </p:sp>
      <p:sp>
        <p:nvSpPr>
          <p:cNvPr id="3" name="Date Placeholder 2"/>
          <p:cNvSpPr>
            <a:spLocks noGrp="1"/>
          </p:cNvSpPr>
          <p:nvPr>
            <p:ph type="dt" sz="half" idx="10"/>
          </p:nvPr>
        </p:nvSpPr>
        <p:spPr/>
        <p:txBody>
          <a:bodyPr/>
          <a:lstStyle/>
          <a:p>
            <a:r>
              <a:rPr lang="en-US" smtClean="0"/>
              <a:t>July 11, 2011</a:t>
            </a:r>
            <a:endParaRPr lang="en-US"/>
          </a:p>
        </p:txBody>
      </p:sp>
      <p:sp>
        <p:nvSpPr>
          <p:cNvPr id="4" name="Footer Placeholder 3"/>
          <p:cNvSpPr>
            <a:spLocks noGrp="1"/>
          </p:cNvSpPr>
          <p:nvPr>
            <p:ph type="ftr" sz="quarter" idx="11"/>
          </p:nvPr>
        </p:nvSpPr>
        <p:spPr/>
        <p:txBody>
          <a:bodyPr/>
          <a:lstStyle/>
          <a:p>
            <a:r>
              <a:rPr lang="pt-BR" smtClean="0"/>
              <a:t>G1100691  Amaldi 9</a:t>
            </a:r>
            <a:endParaRPr lang="en-US"/>
          </a:p>
        </p:txBody>
      </p:sp>
      <p:sp>
        <p:nvSpPr>
          <p:cNvPr id="5" name="Title 4"/>
          <p:cNvSpPr>
            <a:spLocks noGrp="1"/>
          </p:cNvSpPr>
          <p:nvPr>
            <p:ph type="title"/>
          </p:nvPr>
        </p:nvSpPr>
        <p:spPr/>
        <p:txBody>
          <a:bodyPr/>
          <a:lstStyle/>
          <a:p>
            <a:pPr algn="ctr"/>
            <a:r>
              <a:rPr lang="en-US" dirty="0" smtClean="0"/>
              <a:t>A case study: “grid” glitches</a:t>
            </a:r>
            <a:endParaRPr lang="en-US" dirty="0"/>
          </a:p>
        </p:txBody>
      </p:sp>
      <p:pic>
        <p:nvPicPr>
          <p:cNvPr id="14" name="Picture 13" descr="H1_S6D_ggSummaryHistogramNorm.png"/>
          <p:cNvPicPr>
            <a:picLocks noChangeAspect="1"/>
          </p:cNvPicPr>
          <p:nvPr/>
        </p:nvPicPr>
        <p:blipFill>
          <a:blip r:embed="rId2" cstate="print"/>
          <a:stretch>
            <a:fillRect/>
          </a:stretch>
        </p:blipFill>
        <p:spPr>
          <a:xfrm>
            <a:off x="4191000" y="3657600"/>
            <a:ext cx="4033453" cy="2590800"/>
          </a:xfrm>
          <a:prstGeom prst="rect">
            <a:avLst/>
          </a:prstGeom>
        </p:spPr>
      </p:pic>
      <p:sp>
        <p:nvSpPr>
          <p:cNvPr id="15" name="TextBox 14"/>
          <p:cNvSpPr txBox="1"/>
          <p:nvPr/>
        </p:nvSpPr>
        <p:spPr>
          <a:xfrm>
            <a:off x="685800" y="3733801"/>
            <a:ext cx="3200400" cy="1815882"/>
          </a:xfrm>
          <a:prstGeom prst="rect">
            <a:avLst/>
          </a:prstGeom>
          <a:noFill/>
        </p:spPr>
        <p:txBody>
          <a:bodyPr wrap="square" rtlCol="0">
            <a:spAutoFit/>
          </a:bodyPr>
          <a:lstStyle/>
          <a:p>
            <a:pPr algn="ctr"/>
            <a:r>
              <a:rPr lang="en-US" sz="1600" b="1" dirty="0" smtClean="0">
                <a:solidFill>
                  <a:schemeClr val="tx1">
                    <a:lumMod val="95000"/>
                  </a:schemeClr>
                </a:solidFill>
              </a:rPr>
              <a:t>Hanford detector during grid glitches (June 26 – Aug 21)</a:t>
            </a:r>
          </a:p>
          <a:p>
            <a:pPr algn="r"/>
            <a:r>
              <a:rPr lang="en-US" sz="1600" dirty="0" smtClean="0">
                <a:solidFill>
                  <a:schemeClr val="tx1">
                    <a:lumMod val="95000"/>
                  </a:schemeClr>
                </a:solidFill>
              </a:rPr>
              <a:t>Histogram of glitches found by a single detector burst search after the burst group adopted a conservative glitch rate flag as a cat 3 veto </a:t>
            </a:r>
            <a:endParaRPr lang="en-US" sz="1600" dirty="0">
              <a:solidFill>
                <a:schemeClr val="tx1">
                  <a:lumMod val="95000"/>
                </a:schemeClr>
              </a:solidFill>
            </a:endParaRPr>
          </a:p>
        </p:txBody>
      </p:sp>
      <p:sp>
        <p:nvSpPr>
          <p:cNvPr id="8" name="Slide Number Placeholder 7"/>
          <p:cNvSpPr>
            <a:spLocks noGrp="1"/>
          </p:cNvSpPr>
          <p:nvPr>
            <p:ph type="sldNum" sz="quarter" idx="12"/>
          </p:nvPr>
        </p:nvSpPr>
        <p:spPr/>
        <p:txBody>
          <a:bodyPr/>
          <a:lstStyle/>
          <a:p>
            <a:fld id="{91C27FC8-EBBE-4480-AF19-4A93343A8CED}"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105400"/>
          </a:xfrm>
        </p:spPr>
        <p:txBody>
          <a:bodyPr>
            <a:normAutofit/>
          </a:bodyPr>
          <a:lstStyle/>
          <a:p>
            <a:r>
              <a:rPr lang="en-US" sz="2300" dirty="0" smtClean="0">
                <a:solidFill>
                  <a:schemeClr val="bg2">
                    <a:lumMod val="25000"/>
                  </a:schemeClr>
                </a:solidFill>
              </a:rPr>
              <a:t>The interferometers are constantly changing </a:t>
            </a:r>
          </a:p>
          <a:p>
            <a:pPr lvl="1"/>
            <a:r>
              <a:rPr lang="en-US" sz="1800" dirty="0" smtClean="0"/>
              <a:t>We see a major shift in how effective individual DQ flags are after a commissioning period</a:t>
            </a:r>
          </a:p>
        </p:txBody>
      </p:sp>
      <p:sp>
        <p:nvSpPr>
          <p:cNvPr id="2" name="Title 1"/>
          <p:cNvSpPr>
            <a:spLocks noGrp="1"/>
          </p:cNvSpPr>
          <p:nvPr>
            <p:ph type="title"/>
          </p:nvPr>
        </p:nvSpPr>
        <p:spPr/>
        <p:txBody>
          <a:bodyPr/>
          <a:lstStyle/>
          <a:p>
            <a:pPr algn="ctr"/>
            <a:r>
              <a:rPr lang="en-US" dirty="0" smtClean="0">
                <a:solidFill>
                  <a:schemeClr val="bg2">
                    <a:lumMod val="25000"/>
                  </a:schemeClr>
                </a:solidFill>
              </a:rPr>
              <a:t>Data Quality Vetoes</a:t>
            </a:r>
            <a:endParaRPr lang="en-US" dirty="0">
              <a:solidFill>
                <a:schemeClr val="bg2">
                  <a:lumMod val="25000"/>
                </a:schemeClr>
              </a:solidFill>
            </a:endParaRPr>
          </a:p>
        </p:txBody>
      </p:sp>
      <p:sp>
        <p:nvSpPr>
          <p:cNvPr id="4" name="Date Placeholder 3"/>
          <p:cNvSpPr>
            <a:spLocks noGrp="1"/>
          </p:cNvSpPr>
          <p:nvPr>
            <p:ph type="dt" sz="half" idx="10"/>
          </p:nvPr>
        </p:nvSpPr>
        <p:spPr/>
        <p:txBody>
          <a:bodyPr/>
          <a:lstStyle/>
          <a:p>
            <a:r>
              <a:rPr lang="en-US" smtClean="0"/>
              <a:t>July 11, 2011</a:t>
            </a:r>
            <a:endParaRPr lang="en-US"/>
          </a:p>
        </p:txBody>
      </p:sp>
      <p:sp>
        <p:nvSpPr>
          <p:cNvPr id="5" name="Footer Placeholder 4"/>
          <p:cNvSpPr>
            <a:spLocks noGrp="1"/>
          </p:cNvSpPr>
          <p:nvPr>
            <p:ph type="ftr" sz="quarter" idx="11"/>
          </p:nvPr>
        </p:nvSpPr>
        <p:spPr/>
        <p:txBody>
          <a:bodyPr/>
          <a:lstStyle/>
          <a:p>
            <a:r>
              <a:rPr lang="pt-BR" smtClean="0"/>
              <a:t>G1100691  Amaldi 9</a:t>
            </a:r>
            <a:endParaRPr lang="en-US"/>
          </a:p>
        </p:txBody>
      </p:sp>
      <p:sp>
        <p:nvSpPr>
          <p:cNvPr id="13" name="Slide Number Placeholder 12"/>
          <p:cNvSpPr>
            <a:spLocks noGrp="1"/>
          </p:cNvSpPr>
          <p:nvPr>
            <p:ph type="sldNum" sz="quarter" idx="12"/>
          </p:nvPr>
        </p:nvSpPr>
        <p:spPr/>
        <p:txBody>
          <a:bodyPr/>
          <a:lstStyle/>
          <a:p>
            <a:fld id="{91C27FC8-EBBE-4480-AF19-4A93343A8CED}" type="slidenum">
              <a:rPr lang="en-US" smtClean="0"/>
              <a:pPr/>
              <a:t>39</a:t>
            </a:fld>
            <a:endParaRPr lang="en-US"/>
          </a:p>
        </p:txBody>
      </p:sp>
      <p:pic>
        <p:nvPicPr>
          <p:cNvPr id="17" name="Picture 16" descr="L1_S6C_withgg_SummaryHistogramNorm.png"/>
          <p:cNvPicPr>
            <a:picLocks noChangeAspect="1"/>
          </p:cNvPicPr>
          <p:nvPr/>
        </p:nvPicPr>
        <p:blipFill>
          <a:blip r:embed="rId2" cstate="print"/>
          <a:stretch>
            <a:fillRect/>
          </a:stretch>
        </p:blipFill>
        <p:spPr>
          <a:xfrm>
            <a:off x="381000" y="3124200"/>
            <a:ext cx="4152084" cy="2667000"/>
          </a:xfrm>
          <a:prstGeom prst="rect">
            <a:avLst/>
          </a:prstGeom>
        </p:spPr>
      </p:pic>
      <p:pic>
        <p:nvPicPr>
          <p:cNvPr id="20" name="Picture 19" descr="L1_S6D_SummaryHistogramNorm.png"/>
          <p:cNvPicPr>
            <a:picLocks noChangeAspect="1"/>
          </p:cNvPicPr>
          <p:nvPr/>
        </p:nvPicPr>
        <p:blipFill>
          <a:blip r:embed="rId3" cstate="print"/>
          <a:stretch>
            <a:fillRect/>
          </a:stretch>
        </p:blipFill>
        <p:spPr>
          <a:xfrm>
            <a:off x="4724400" y="3124200"/>
            <a:ext cx="4152084" cy="2667000"/>
          </a:xfrm>
          <a:prstGeom prst="rect">
            <a:avLst/>
          </a:prstGeom>
        </p:spPr>
      </p:pic>
      <p:sp>
        <p:nvSpPr>
          <p:cNvPr id="19" name="TextBox 18"/>
          <p:cNvSpPr txBox="1"/>
          <p:nvPr/>
        </p:nvSpPr>
        <p:spPr>
          <a:xfrm>
            <a:off x="4724400" y="2590800"/>
            <a:ext cx="4114800" cy="523220"/>
          </a:xfrm>
          <a:prstGeom prst="rect">
            <a:avLst/>
          </a:prstGeom>
          <a:noFill/>
        </p:spPr>
        <p:txBody>
          <a:bodyPr wrap="square" rtlCol="0">
            <a:spAutoFit/>
          </a:bodyPr>
          <a:lstStyle/>
          <a:p>
            <a:r>
              <a:rPr lang="en-US" sz="1400" dirty="0" smtClean="0"/>
              <a:t>A rate histogram of the Livingston detector for “S6D” (June–October 2010)</a:t>
            </a:r>
            <a:endParaRPr lang="en-US" sz="1400" dirty="0"/>
          </a:p>
        </p:txBody>
      </p:sp>
      <p:sp>
        <p:nvSpPr>
          <p:cNvPr id="18" name="TextBox 17"/>
          <p:cNvSpPr txBox="1"/>
          <p:nvPr/>
        </p:nvSpPr>
        <p:spPr>
          <a:xfrm>
            <a:off x="381000" y="2590800"/>
            <a:ext cx="4114800" cy="523220"/>
          </a:xfrm>
          <a:prstGeom prst="rect">
            <a:avLst/>
          </a:prstGeom>
          <a:noFill/>
        </p:spPr>
        <p:txBody>
          <a:bodyPr wrap="square" rtlCol="0">
            <a:spAutoFit/>
          </a:bodyPr>
          <a:lstStyle/>
          <a:p>
            <a:r>
              <a:rPr lang="en-US" sz="1400" dirty="0" smtClean="0"/>
              <a:t>A rate histogram of the Livingston detector for “S6C” (Jan–May 2010)</a:t>
            </a:r>
            <a:endParaRPr lang="en-US"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1338072"/>
          </a:xfrm>
        </p:spPr>
        <p:txBody>
          <a:bodyPr>
            <a:normAutofit/>
          </a:bodyPr>
          <a:lstStyle/>
          <a:p>
            <a:r>
              <a:rPr lang="en-US" sz="2400" dirty="0" smtClean="0">
                <a:solidFill>
                  <a:schemeClr val="bg2">
                    <a:lumMod val="25000"/>
                  </a:schemeClr>
                </a:solidFill>
              </a:rPr>
              <a:t>How loud are they?</a:t>
            </a:r>
          </a:p>
          <a:p>
            <a:pPr lvl="1"/>
            <a:r>
              <a:rPr lang="en-US" sz="1800" dirty="0" smtClean="0"/>
              <a:t>It depends on the weather, seismic noise, ocean waves, human movement, traffic, trains, instrumental/electronic malfunctions etc. </a:t>
            </a:r>
          </a:p>
        </p:txBody>
      </p:sp>
      <p:sp>
        <p:nvSpPr>
          <p:cNvPr id="3" name="Date Placeholder 2"/>
          <p:cNvSpPr>
            <a:spLocks noGrp="1"/>
          </p:cNvSpPr>
          <p:nvPr>
            <p:ph type="dt" sz="half" idx="10"/>
          </p:nvPr>
        </p:nvSpPr>
        <p:spPr/>
        <p:txBody>
          <a:bodyPr/>
          <a:lstStyle/>
          <a:p>
            <a:r>
              <a:rPr lang="en-US" smtClean="0"/>
              <a:t>July 11, 2011</a:t>
            </a:r>
            <a:endParaRPr lang="en-US"/>
          </a:p>
        </p:txBody>
      </p:sp>
      <p:sp>
        <p:nvSpPr>
          <p:cNvPr id="4" name="Footer Placeholder 3"/>
          <p:cNvSpPr>
            <a:spLocks noGrp="1"/>
          </p:cNvSpPr>
          <p:nvPr>
            <p:ph type="ftr" sz="quarter" idx="11"/>
          </p:nvPr>
        </p:nvSpPr>
        <p:spPr/>
        <p:txBody>
          <a:bodyPr/>
          <a:lstStyle/>
          <a:p>
            <a:r>
              <a:rPr lang="pt-BR" smtClean="0"/>
              <a:t>G1100691  Amaldi 9</a:t>
            </a:r>
            <a:endParaRPr lang="en-US"/>
          </a:p>
        </p:txBody>
      </p:sp>
      <p:sp>
        <p:nvSpPr>
          <p:cNvPr id="5" name="Title 4"/>
          <p:cNvSpPr>
            <a:spLocks noGrp="1"/>
          </p:cNvSpPr>
          <p:nvPr>
            <p:ph type="title"/>
          </p:nvPr>
        </p:nvSpPr>
        <p:spPr/>
        <p:txBody>
          <a:bodyPr/>
          <a:lstStyle/>
          <a:p>
            <a:pPr algn="ctr"/>
            <a:r>
              <a:rPr lang="en-US" dirty="0" smtClean="0"/>
              <a:t>Introduction to Glitches</a:t>
            </a:r>
            <a:endParaRPr lang="en-US" dirty="0"/>
          </a:p>
        </p:txBody>
      </p:sp>
      <p:sp>
        <p:nvSpPr>
          <p:cNvPr id="6" name="TextBox 5"/>
          <p:cNvSpPr txBox="1"/>
          <p:nvPr/>
        </p:nvSpPr>
        <p:spPr>
          <a:xfrm>
            <a:off x="533400" y="2819400"/>
            <a:ext cx="3657600" cy="338554"/>
          </a:xfrm>
          <a:prstGeom prst="rect">
            <a:avLst/>
          </a:prstGeom>
          <a:noFill/>
        </p:spPr>
        <p:txBody>
          <a:bodyPr wrap="square" rtlCol="0">
            <a:spAutoFit/>
          </a:bodyPr>
          <a:lstStyle/>
          <a:p>
            <a:pPr algn="ctr"/>
            <a:r>
              <a:rPr lang="en-US" sz="1600" dirty="0" smtClean="0"/>
              <a:t>A “</a:t>
            </a:r>
            <a:r>
              <a:rPr lang="en-US" sz="1600" b="1" dirty="0" smtClean="0"/>
              <a:t>bad</a:t>
            </a:r>
            <a:r>
              <a:rPr lang="en-US" sz="1600" dirty="0" smtClean="0"/>
              <a:t>” day at Hanford during S6</a:t>
            </a:r>
            <a:endParaRPr lang="en-US" sz="1600" dirty="0"/>
          </a:p>
        </p:txBody>
      </p:sp>
      <p:sp>
        <p:nvSpPr>
          <p:cNvPr id="7" name="TextBox 6"/>
          <p:cNvSpPr txBox="1"/>
          <p:nvPr/>
        </p:nvSpPr>
        <p:spPr>
          <a:xfrm>
            <a:off x="4953000" y="2819400"/>
            <a:ext cx="3657600" cy="338554"/>
          </a:xfrm>
          <a:prstGeom prst="rect">
            <a:avLst/>
          </a:prstGeom>
          <a:noFill/>
        </p:spPr>
        <p:txBody>
          <a:bodyPr wrap="square" rtlCol="0">
            <a:spAutoFit/>
          </a:bodyPr>
          <a:lstStyle/>
          <a:p>
            <a:pPr algn="ctr"/>
            <a:r>
              <a:rPr lang="en-US" sz="1600" dirty="0" smtClean="0"/>
              <a:t>A “</a:t>
            </a:r>
            <a:r>
              <a:rPr lang="en-US" sz="1600" b="1" dirty="0" smtClean="0"/>
              <a:t>good</a:t>
            </a:r>
            <a:r>
              <a:rPr lang="en-US" sz="1600" dirty="0" smtClean="0"/>
              <a:t>” day at Hanford during S6</a:t>
            </a:r>
            <a:endParaRPr lang="en-US" sz="1600" dirty="0"/>
          </a:p>
        </p:txBody>
      </p:sp>
      <p:sp>
        <p:nvSpPr>
          <p:cNvPr id="11" name="TextBox 10"/>
          <p:cNvSpPr txBox="1"/>
          <p:nvPr/>
        </p:nvSpPr>
        <p:spPr>
          <a:xfrm>
            <a:off x="1524000" y="5638800"/>
            <a:ext cx="1828800" cy="246221"/>
          </a:xfrm>
          <a:prstGeom prst="rect">
            <a:avLst/>
          </a:prstGeom>
          <a:noFill/>
        </p:spPr>
        <p:txBody>
          <a:bodyPr wrap="square" rtlCol="0">
            <a:spAutoFit/>
          </a:bodyPr>
          <a:lstStyle/>
          <a:p>
            <a:r>
              <a:rPr lang="en-US" sz="1000" dirty="0" smtClean="0"/>
              <a:t>S6D July 25 2010 LHO</a:t>
            </a:r>
            <a:endParaRPr lang="en-US" sz="1000" dirty="0"/>
          </a:p>
        </p:txBody>
      </p:sp>
      <p:sp>
        <p:nvSpPr>
          <p:cNvPr id="12" name="TextBox 11"/>
          <p:cNvSpPr txBox="1"/>
          <p:nvPr/>
        </p:nvSpPr>
        <p:spPr>
          <a:xfrm>
            <a:off x="6019800" y="5638800"/>
            <a:ext cx="1828800" cy="246221"/>
          </a:xfrm>
          <a:prstGeom prst="rect">
            <a:avLst/>
          </a:prstGeom>
          <a:noFill/>
        </p:spPr>
        <p:txBody>
          <a:bodyPr wrap="square" rtlCol="0">
            <a:spAutoFit/>
          </a:bodyPr>
          <a:lstStyle/>
          <a:p>
            <a:r>
              <a:rPr lang="en-US" sz="1000" dirty="0" smtClean="0"/>
              <a:t>S6D Aug 21 2010 LHO</a:t>
            </a:r>
            <a:endParaRPr lang="en-US" sz="1000" dirty="0"/>
          </a:p>
        </p:txBody>
      </p:sp>
      <p:pic>
        <p:nvPicPr>
          <p:cNvPr id="1028" name="Picture 4"/>
          <p:cNvPicPr>
            <a:picLocks noChangeAspect="1" noChangeArrowheads="1"/>
          </p:cNvPicPr>
          <p:nvPr/>
        </p:nvPicPr>
        <p:blipFill>
          <a:blip r:embed="rId2" cstate="print"/>
          <a:srcRect/>
          <a:stretch>
            <a:fillRect/>
          </a:stretch>
        </p:blipFill>
        <p:spPr bwMode="auto">
          <a:xfrm>
            <a:off x="4800600" y="3124200"/>
            <a:ext cx="3871517" cy="2486025"/>
          </a:xfrm>
          <a:prstGeom prst="rect">
            <a:avLst/>
          </a:prstGeom>
          <a:noFill/>
          <a:ln w="9525">
            <a:noFill/>
            <a:miter lim="800000"/>
            <a:headEnd/>
            <a:tailEnd/>
          </a:ln>
        </p:spPr>
      </p:pic>
      <p:pic>
        <p:nvPicPr>
          <p:cNvPr id="14" name="Picture 13" descr="grid glitch snr hist.png"/>
          <p:cNvPicPr>
            <a:picLocks noChangeAspect="1"/>
          </p:cNvPicPr>
          <p:nvPr/>
        </p:nvPicPr>
        <p:blipFill>
          <a:blip r:embed="rId3" cstate="print"/>
          <a:stretch>
            <a:fillRect/>
          </a:stretch>
        </p:blipFill>
        <p:spPr>
          <a:xfrm>
            <a:off x="457200" y="3124200"/>
            <a:ext cx="3833813" cy="2514485"/>
          </a:xfrm>
          <a:prstGeom prst="rect">
            <a:avLst/>
          </a:prstGeom>
        </p:spPr>
      </p:pic>
      <p:sp>
        <p:nvSpPr>
          <p:cNvPr id="13" name="Slide Number Placeholder 12"/>
          <p:cNvSpPr>
            <a:spLocks noGrp="1"/>
          </p:cNvSpPr>
          <p:nvPr>
            <p:ph type="sldNum" sz="quarter" idx="12"/>
          </p:nvPr>
        </p:nvSpPr>
        <p:spPr/>
        <p:txBody>
          <a:bodyPr/>
          <a:lstStyle/>
          <a:p>
            <a:fld id="{91C27FC8-EBBE-4480-AF19-4A93343A8CED}" type="slidenum">
              <a:rPr lang="en-US" smtClean="0"/>
              <a:pPr/>
              <a:t>4</a:t>
            </a:fld>
            <a:endParaRPr lang="en-US"/>
          </a:p>
        </p:txBody>
      </p:sp>
      <p:cxnSp>
        <p:nvCxnSpPr>
          <p:cNvPr id="16" name="Straight Arrow Connector 15"/>
          <p:cNvCxnSpPr/>
          <p:nvPr/>
        </p:nvCxnSpPr>
        <p:spPr>
          <a:xfrm flipV="1">
            <a:off x="990600" y="4572000"/>
            <a:ext cx="304800" cy="15240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52400" y="4648200"/>
            <a:ext cx="914400" cy="600164"/>
          </a:xfrm>
          <a:prstGeom prst="rect">
            <a:avLst/>
          </a:prstGeom>
          <a:noFill/>
        </p:spPr>
        <p:txBody>
          <a:bodyPr wrap="square" rtlCol="0">
            <a:spAutoFit/>
          </a:bodyPr>
          <a:lstStyle/>
          <a:p>
            <a:pPr algn="r"/>
            <a:r>
              <a:rPr lang="en-US" sz="1100" dirty="0" smtClean="0">
                <a:solidFill>
                  <a:srgbClr val="0070C0"/>
                </a:solidFill>
              </a:rPr>
              <a:t>Gaussian noise prediction</a:t>
            </a:r>
            <a:endParaRPr lang="en-US" sz="1100" dirty="0">
              <a:solidFill>
                <a:srgbClr val="0070C0"/>
              </a:solidFill>
            </a:endParaRPr>
          </a:p>
        </p:txBody>
      </p:sp>
      <p:cxnSp>
        <p:nvCxnSpPr>
          <p:cNvPr id="18" name="Straight Arrow Connector 17"/>
          <p:cNvCxnSpPr/>
          <p:nvPr/>
        </p:nvCxnSpPr>
        <p:spPr>
          <a:xfrm flipV="1">
            <a:off x="5334000" y="4267200"/>
            <a:ext cx="304800" cy="227012"/>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495800" y="4495800"/>
            <a:ext cx="914400" cy="600164"/>
          </a:xfrm>
          <a:prstGeom prst="rect">
            <a:avLst/>
          </a:prstGeom>
          <a:noFill/>
        </p:spPr>
        <p:txBody>
          <a:bodyPr wrap="square" rtlCol="0">
            <a:spAutoFit/>
          </a:bodyPr>
          <a:lstStyle/>
          <a:p>
            <a:pPr algn="r"/>
            <a:r>
              <a:rPr lang="en-US" sz="1100" dirty="0" smtClean="0">
                <a:solidFill>
                  <a:srgbClr val="0070C0"/>
                </a:solidFill>
              </a:rPr>
              <a:t>Gaussian noise prediction</a:t>
            </a:r>
            <a:endParaRPr lang="en-US" sz="1100" dirty="0">
              <a:solidFill>
                <a:srgbClr val="0070C0"/>
              </a:solidFill>
            </a:endParaRPr>
          </a:p>
        </p:txBody>
      </p:sp>
      <p:sp>
        <p:nvSpPr>
          <p:cNvPr id="28" name="Rectangle 27"/>
          <p:cNvSpPr/>
          <p:nvPr/>
        </p:nvSpPr>
        <p:spPr>
          <a:xfrm>
            <a:off x="990600" y="3124200"/>
            <a:ext cx="28956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990600" y="3124200"/>
            <a:ext cx="2590800" cy="276999"/>
          </a:xfrm>
          <a:prstGeom prst="rect">
            <a:avLst/>
          </a:prstGeom>
          <a:noFill/>
        </p:spPr>
        <p:txBody>
          <a:bodyPr wrap="square" rtlCol="0">
            <a:spAutoFit/>
          </a:bodyPr>
          <a:lstStyle/>
          <a:p>
            <a:pPr algn="ctr"/>
            <a:r>
              <a:rPr lang="en-US" sz="1200" b="1" dirty="0" smtClean="0"/>
              <a:t>Num. Events </a:t>
            </a:r>
            <a:r>
              <a:rPr lang="en-US" sz="1200" b="1" dirty="0" err="1" smtClean="0"/>
              <a:t>vs</a:t>
            </a:r>
            <a:r>
              <a:rPr lang="en-US" sz="1200" b="1" dirty="0" smtClean="0"/>
              <a:t> SNR Histogram</a:t>
            </a:r>
            <a:endParaRPr lang="en-US" sz="1200" b="1" dirty="0"/>
          </a:p>
        </p:txBody>
      </p:sp>
      <p:sp>
        <p:nvSpPr>
          <p:cNvPr id="29" name="Rectangle 28"/>
          <p:cNvSpPr/>
          <p:nvPr/>
        </p:nvSpPr>
        <p:spPr>
          <a:xfrm>
            <a:off x="5105400" y="3124200"/>
            <a:ext cx="3429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257800" y="3124200"/>
            <a:ext cx="2590800" cy="276999"/>
          </a:xfrm>
          <a:prstGeom prst="rect">
            <a:avLst/>
          </a:prstGeom>
          <a:noFill/>
        </p:spPr>
        <p:txBody>
          <a:bodyPr wrap="square" rtlCol="0">
            <a:spAutoFit/>
          </a:bodyPr>
          <a:lstStyle/>
          <a:p>
            <a:pPr algn="ctr"/>
            <a:r>
              <a:rPr lang="en-US" sz="1200" b="1" dirty="0" smtClean="0"/>
              <a:t>Num. Events </a:t>
            </a:r>
            <a:r>
              <a:rPr lang="en-US" sz="1200" b="1" dirty="0" err="1" smtClean="0"/>
              <a:t>vs</a:t>
            </a:r>
            <a:r>
              <a:rPr lang="en-US" sz="1200" b="1" dirty="0" smtClean="0"/>
              <a:t> SNR Histogram</a:t>
            </a:r>
            <a:endParaRPr lang="en-US" sz="1200"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seisveto stats.png"/>
          <p:cNvPicPr>
            <a:picLocks noGrp="1" noChangeAspect="1"/>
          </p:cNvPicPr>
          <p:nvPr>
            <p:ph idx="1"/>
          </p:nvPr>
        </p:nvPicPr>
        <p:blipFill>
          <a:blip r:embed="rId2" cstate="print"/>
          <a:stretch>
            <a:fillRect/>
          </a:stretch>
        </p:blipFill>
        <p:spPr>
          <a:xfrm>
            <a:off x="457200" y="2626626"/>
            <a:ext cx="8229600" cy="2234986"/>
          </a:xfrm>
        </p:spPr>
      </p:pic>
      <p:sp>
        <p:nvSpPr>
          <p:cNvPr id="3" name="Date Placeholder 2"/>
          <p:cNvSpPr>
            <a:spLocks noGrp="1"/>
          </p:cNvSpPr>
          <p:nvPr>
            <p:ph type="dt" sz="half" idx="10"/>
          </p:nvPr>
        </p:nvSpPr>
        <p:spPr/>
        <p:txBody>
          <a:bodyPr/>
          <a:lstStyle/>
          <a:p>
            <a:r>
              <a:rPr lang="en-US" smtClean="0"/>
              <a:t>July 11, 2011</a:t>
            </a:r>
            <a:endParaRPr lang="en-US"/>
          </a:p>
        </p:txBody>
      </p:sp>
      <p:sp>
        <p:nvSpPr>
          <p:cNvPr id="4" name="Footer Placeholder 3"/>
          <p:cNvSpPr>
            <a:spLocks noGrp="1"/>
          </p:cNvSpPr>
          <p:nvPr>
            <p:ph type="ftr" sz="quarter" idx="11"/>
          </p:nvPr>
        </p:nvSpPr>
        <p:spPr/>
        <p:txBody>
          <a:bodyPr/>
          <a:lstStyle/>
          <a:p>
            <a:r>
              <a:rPr lang="pt-BR" smtClean="0"/>
              <a:t>G1100691  Amaldi 9</a:t>
            </a:r>
            <a:endParaRPr lang="en-US"/>
          </a:p>
        </p:txBody>
      </p:sp>
      <p:sp>
        <p:nvSpPr>
          <p:cNvPr id="5" name="Slide Number Placeholder 4"/>
          <p:cNvSpPr>
            <a:spLocks noGrp="1"/>
          </p:cNvSpPr>
          <p:nvPr>
            <p:ph type="sldNum" sz="quarter" idx="12"/>
          </p:nvPr>
        </p:nvSpPr>
        <p:spPr/>
        <p:txBody>
          <a:bodyPr/>
          <a:lstStyle/>
          <a:p>
            <a:fld id="{91C27FC8-EBBE-4480-AF19-4A93343A8CED}" type="slidenum">
              <a:rPr lang="en-US" smtClean="0"/>
              <a:pPr/>
              <a:t>40</a:t>
            </a:fld>
            <a:endParaRPr lang="en-US"/>
          </a:p>
        </p:txBody>
      </p:sp>
      <p:sp>
        <p:nvSpPr>
          <p:cNvPr id="6" name="Title 5"/>
          <p:cNvSpPr>
            <a:spLocks noGrp="1"/>
          </p:cNvSpPr>
          <p:nvPr>
            <p:ph type="title"/>
          </p:nvPr>
        </p:nvSpPr>
        <p:spPr/>
        <p:txBody>
          <a:bodyPr/>
          <a:lstStyle/>
          <a:p>
            <a:r>
              <a:rPr lang="en-US" dirty="0" err="1" smtClean="0"/>
              <a:t>Seisveto</a:t>
            </a:r>
            <a:r>
              <a:rPr lang="en-US" dirty="0" smtClean="0"/>
              <a:t> stats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solidFill>
                  <a:schemeClr val="bg2">
                    <a:lumMod val="25000"/>
                  </a:schemeClr>
                </a:solidFill>
              </a:rPr>
              <a:t>How often do we see them?</a:t>
            </a:r>
          </a:p>
        </p:txBody>
      </p:sp>
      <p:sp>
        <p:nvSpPr>
          <p:cNvPr id="3" name="Date Placeholder 2"/>
          <p:cNvSpPr>
            <a:spLocks noGrp="1"/>
          </p:cNvSpPr>
          <p:nvPr>
            <p:ph type="dt" sz="half" idx="10"/>
          </p:nvPr>
        </p:nvSpPr>
        <p:spPr/>
        <p:txBody>
          <a:bodyPr/>
          <a:lstStyle/>
          <a:p>
            <a:r>
              <a:rPr lang="en-US" smtClean="0"/>
              <a:t>July 11, 2011</a:t>
            </a:r>
            <a:endParaRPr lang="en-US"/>
          </a:p>
        </p:txBody>
      </p:sp>
      <p:sp>
        <p:nvSpPr>
          <p:cNvPr id="4" name="Footer Placeholder 3"/>
          <p:cNvSpPr>
            <a:spLocks noGrp="1"/>
          </p:cNvSpPr>
          <p:nvPr>
            <p:ph type="ftr" sz="quarter" idx="11"/>
          </p:nvPr>
        </p:nvSpPr>
        <p:spPr/>
        <p:txBody>
          <a:bodyPr/>
          <a:lstStyle/>
          <a:p>
            <a:r>
              <a:rPr lang="pt-BR" smtClean="0"/>
              <a:t>G1100691  Amaldi 9</a:t>
            </a:r>
            <a:endParaRPr lang="en-US"/>
          </a:p>
        </p:txBody>
      </p:sp>
      <p:sp>
        <p:nvSpPr>
          <p:cNvPr id="5" name="Title 4"/>
          <p:cNvSpPr>
            <a:spLocks noGrp="1"/>
          </p:cNvSpPr>
          <p:nvPr>
            <p:ph type="title"/>
          </p:nvPr>
        </p:nvSpPr>
        <p:spPr/>
        <p:txBody>
          <a:bodyPr/>
          <a:lstStyle/>
          <a:p>
            <a:pPr algn="ctr"/>
            <a:r>
              <a:rPr lang="en-US" dirty="0" smtClean="0"/>
              <a:t>Introduction to Glitches</a:t>
            </a:r>
            <a:endParaRPr lang="en-US" dirty="0"/>
          </a:p>
        </p:txBody>
      </p:sp>
      <p:pic>
        <p:nvPicPr>
          <p:cNvPr id="6" name="Picture 1"/>
          <p:cNvPicPr>
            <a:picLocks noChangeAspect="1" noChangeArrowheads="1"/>
          </p:cNvPicPr>
          <p:nvPr/>
        </p:nvPicPr>
        <p:blipFill>
          <a:blip r:embed="rId2" cstate="print"/>
          <a:srcRect/>
          <a:stretch>
            <a:fillRect/>
          </a:stretch>
        </p:blipFill>
        <p:spPr bwMode="auto">
          <a:xfrm>
            <a:off x="304800" y="2819400"/>
            <a:ext cx="4114800" cy="2642245"/>
          </a:xfrm>
          <a:prstGeom prst="rect">
            <a:avLst/>
          </a:prstGeom>
          <a:noFill/>
          <a:ln w="9525">
            <a:noFill/>
            <a:miter lim="800000"/>
            <a:headEnd/>
            <a:tailEnd/>
          </a:ln>
        </p:spPr>
      </p:pic>
      <p:sp>
        <p:nvSpPr>
          <p:cNvPr id="7" name="TextBox 6"/>
          <p:cNvSpPr txBox="1"/>
          <p:nvPr/>
        </p:nvSpPr>
        <p:spPr>
          <a:xfrm>
            <a:off x="533400" y="2438400"/>
            <a:ext cx="3657600" cy="338554"/>
          </a:xfrm>
          <a:prstGeom prst="rect">
            <a:avLst/>
          </a:prstGeom>
          <a:noFill/>
        </p:spPr>
        <p:txBody>
          <a:bodyPr wrap="square" rtlCol="0">
            <a:spAutoFit/>
          </a:bodyPr>
          <a:lstStyle/>
          <a:p>
            <a:pPr algn="ctr"/>
            <a:r>
              <a:rPr lang="en-US" sz="1600" dirty="0" smtClean="0"/>
              <a:t>A “</a:t>
            </a:r>
            <a:r>
              <a:rPr lang="en-US" sz="1600" b="1" dirty="0" smtClean="0"/>
              <a:t>bad</a:t>
            </a:r>
            <a:r>
              <a:rPr lang="en-US" sz="1600" dirty="0" smtClean="0"/>
              <a:t>” day at Hanford during S6</a:t>
            </a:r>
            <a:endParaRPr lang="en-US" sz="1600" dirty="0"/>
          </a:p>
        </p:txBody>
      </p:sp>
      <p:sp>
        <p:nvSpPr>
          <p:cNvPr id="8" name="TextBox 7"/>
          <p:cNvSpPr txBox="1"/>
          <p:nvPr/>
        </p:nvSpPr>
        <p:spPr>
          <a:xfrm>
            <a:off x="4953000" y="2438400"/>
            <a:ext cx="3657600" cy="338554"/>
          </a:xfrm>
          <a:prstGeom prst="rect">
            <a:avLst/>
          </a:prstGeom>
          <a:noFill/>
        </p:spPr>
        <p:txBody>
          <a:bodyPr wrap="square" rtlCol="0">
            <a:spAutoFit/>
          </a:bodyPr>
          <a:lstStyle/>
          <a:p>
            <a:pPr algn="ctr"/>
            <a:r>
              <a:rPr lang="en-US" sz="1600" dirty="0" smtClean="0"/>
              <a:t>A “</a:t>
            </a:r>
            <a:r>
              <a:rPr lang="en-US" sz="1600" b="1" dirty="0" smtClean="0"/>
              <a:t>good</a:t>
            </a:r>
            <a:r>
              <a:rPr lang="en-US" sz="1600" dirty="0" smtClean="0"/>
              <a:t>” day at Hanford during S6</a:t>
            </a:r>
            <a:endParaRPr lang="en-US" sz="1600" dirty="0"/>
          </a:p>
        </p:txBody>
      </p:sp>
      <p:pic>
        <p:nvPicPr>
          <p:cNvPr id="12289" name="Picture 1"/>
          <p:cNvPicPr>
            <a:picLocks noChangeAspect="1" noChangeArrowheads="1"/>
          </p:cNvPicPr>
          <p:nvPr/>
        </p:nvPicPr>
        <p:blipFill>
          <a:blip r:embed="rId3" cstate="print"/>
          <a:srcRect/>
          <a:stretch>
            <a:fillRect/>
          </a:stretch>
        </p:blipFill>
        <p:spPr bwMode="auto">
          <a:xfrm>
            <a:off x="4724400" y="2819400"/>
            <a:ext cx="4114800" cy="2642244"/>
          </a:xfrm>
          <a:prstGeom prst="rect">
            <a:avLst/>
          </a:prstGeom>
          <a:noFill/>
          <a:ln w="9525">
            <a:noFill/>
            <a:miter lim="800000"/>
            <a:headEnd/>
            <a:tailEnd/>
          </a:ln>
        </p:spPr>
      </p:pic>
      <p:sp>
        <p:nvSpPr>
          <p:cNvPr id="10" name="TextBox 9"/>
          <p:cNvSpPr txBox="1"/>
          <p:nvPr/>
        </p:nvSpPr>
        <p:spPr>
          <a:xfrm>
            <a:off x="6172200" y="5486400"/>
            <a:ext cx="1828800" cy="246221"/>
          </a:xfrm>
          <a:prstGeom prst="rect">
            <a:avLst/>
          </a:prstGeom>
          <a:noFill/>
        </p:spPr>
        <p:txBody>
          <a:bodyPr wrap="square" rtlCol="0">
            <a:spAutoFit/>
          </a:bodyPr>
          <a:lstStyle/>
          <a:p>
            <a:r>
              <a:rPr lang="en-US" sz="1000" dirty="0" smtClean="0"/>
              <a:t>S6D Aug 21 2010 LHO</a:t>
            </a:r>
            <a:endParaRPr lang="en-US" sz="1000" dirty="0"/>
          </a:p>
        </p:txBody>
      </p:sp>
      <p:sp>
        <p:nvSpPr>
          <p:cNvPr id="11" name="TextBox 10"/>
          <p:cNvSpPr txBox="1"/>
          <p:nvPr/>
        </p:nvSpPr>
        <p:spPr>
          <a:xfrm>
            <a:off x="1524000" y="5486400"/>
            <a:ext cx="1828800" cy="246221"/>
          </a:xfrm>
          <a:prstGeom prst="rect">
            <a:avLst/>
          </a:prstGeom>
          <a:noFill/>
        </p:spPr>
        <p:txBody>
          <a:bodyPr wrap="square" rtlCol="0">
            <a:spAutoFit/>
          </a:bodyPr>
          <a:lstStyle/>
          <a:p>
            <a:r>
              <a:rPr lang="en-US" sz="1000" dirty="0" smtClean="0"/>
              <a:t>S6D July 25 2010 LHO</a:t>
            </a:r>
            <a:endParaRPr lang="en-US" sz="1000" dirty="0"/>
          </a:p>
        </p:txBody>
      </p:sp>
      <p:sp>
        <p:nvSpPr>
          <p:cNvPr id="12" name="Slide Number Placeholder 11"/>
          <p:cNvSpPr>
            <a:spLocks noGrp="1"/>
          </p:cNvSpPr>
          <p:nvPr>
            <p:ph type="sldNum" sz="quarter" idx="12"/>
          </p:nvPr>
        </p:nvSpPr>
        <p:spPr/>
        <p:txBody>
          <a:bodyPr/>
          <a:lstStyle/>
          <a:p>
            <a:fld id="{91C27FC8-EBBE-4480-AF19-4A93343A8CED}"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7848600" cy="4525963"/>
          </a:xfrm>
        </p:spPr>
        <p:txBody>
          <a:bodyPr/>
          <a:lstStyle/>
          <a:p>
            <a:r>
              <a:rPr lang="en-US" sz="2100" dirty="0" smtClean="0">
                <a:solidFill>
                  <a:schemeClr val="tx1">
                    <a:lumMod val="85000"/>
                    <a:lumOff val="15000"/>
                  </a:schemeClr>
                </a:solidFill>
              </a:rPr>
              <a:t>Coherent or coincident searches are much less sensitive to glitches </a:t>
            </a:r>
          </a:p>
          <a:p>
            <a:endParaRPr lang="en-US" dirty="0" smtClean="0">
              <a:solidFill>
                <a:schemeClr val="tx1">
                  <a:lumMod val="85000"/>
                  <a:lumOff val="15000"/>
                </a:schemeClr>
              </a:solidFill>
            </a:endParaRPr>
          </a:p>
          <a:p>
            <a:pPr lvl="2"/>
            <a:r>
              <a:rPr lang="en-US" sz="1800" dirty="0" smtClean="0"/>
              <a:t>Coincidence in time is the first line of defense against falsely claiming a detection </a:t>
            </a:r>
          </a:p>
          <a:p>
            <a:pPr lvl="2"/>
            <a:endParaRPr lang="en-US" sz="1800" dirty="0" smtClean="0"/>
          </a:p>
          <a:p>
            <a:pPr lvl="2"/>
            <a:r>
              <a:rPr lang="en-US" sz="1800" dirty="0" smtClean="0"/>
              <a:t>But, glitches are common enough that coincidence does still happen</a:t>
            </a:r>
            <a:endParaRPr lang="en-US" sz="1800" dirty="0"/>
          </a:p>
        </p:txBody>
      </p:sp>
      <p:sp>
        <p:nvSpPr>
          <p:cNvPr id="3" name="Date Placeholder 2"/>
          <p:cNvSpPr>
            <a:spLocks noGrp="1"/>
          </p:cNvSpPr>
          <p:nvPr>
            <p:ph type="dt" sz="half" idx="10"/>
          </p:nvPr>
        </p:nvSpPr>
        <p:spPr/>
        <p:txBody>
          <a:bodyPr/>
          <a:lstStyle/>
          <a:p>
            <a:r>
              <a:rPr lang="en-US" smtClean="0"/>
              <a:t>July 11, 2011</a:t>
            </a:r>
            <a:endParaRPr lang="en-US"/>
          </a:p>
        </p:txBody>
      </p:sp>
      <p:sp>
        <p:nvSpPr>
          <p:cNvPr id="4" name="Footer Placeholder 3"/>
          <p:cNvSpPr>
            <a:spLocks noGrp="1"/>
          </p:cNvSpPr>
          <p:nvPr>
            <p:ph type="ftr" sz="quarter" idx="11"/>
          </p:nvPr>
        </p:nvSpPr>
        <p:spPr/>
        <p:txBody>
          <a:bodyPr/>
          <a:lstStyle/>
          <a:p>
            <a:r>
              <a:rPr lang="pt-BR" smtClean="0"/>
              <a:t>G1100691  Amaldi 9</a:t>
            </a:r>
            <a:endParaRPr lang="en-US"/>
          </a:p>
        </p:txBody>
      </p:sp>
      <p:sp>
        <p:nvSpPr>
          <p:cNvPr id="5" name="Title 4"/>
          <p:cNvSpPr>
            <a:spLocks noGrp="1"/>
          </p:cNvSpPr>
          <p:nvPr>
            <p:ph type="title"/>
          </p:nvPr>
        </p:nvSpPr>
        <p:spPr/>
        <p:txBody>
          <a:bodyPr>
            <a:normAutofit/>
          </a:bodyPr>
          <a:lstStyle/>
          <a:p>
            <a:pPr algn="ctr"/>
            <a:r>
              <a:rPr lang="en-US" sz="3600" dirty="0" smtClean="0"/>
              <a:t>How do glitches limit the searches?</a:t>
            </a:r>
            <a:endParaRPr lang="en-US" sz="3600" dirty="0"/>
          </a:p>
        </p:txBody>
      </p:sp>
      <p:sp>
        <p:nvSpPr>
          <p:cNvPr id="6" name="Slide Number Placeholder 5"/>
          <p:cNvSpPr>
            <a:spLocks noGrp="1"/>
          </p:cNvSpPr>
          <p:nvPr>
            <p:ph type="sldNum" sz="quarter" idx="12"/>
          </p:nvPr>
        </p:nvSpPr>
        <p:spPr/>
        <p:txBody>
          <a:bodyPr/>
          <a:lstStyle/>
          <a:p>
            <a:fld id="{91C27FC8-EBBE-4480-AF19-4A93343A8CED}"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559491"/>
          </a:xfrm>
        </p:spPr>
        <p:txBody>
          <a:bodyPr>
            <a:normAutofit fontScale="92500" lnSpcReduction="20000"/>
          </a:bodyPr>
          <a:lstStyle/>
          <a:p>
            <a:r>
              <a:rPr lang="en-US" dirty="0" smtClean="0">
                <a:solidFill>
                  <a:schemeClr val="bg2">
                    <a:lumMod val="25000"/>
                  </a:schemeClr>
                </a:solidFill>
              </a:rPr>
              <a:t>Low mass compact binary </a:t>
            </a:r>
            <a:r>
              <a:rPr lang="en-US" dirty="0" err="1" smtClean="0">
                <a:solidFill>
                  <a:schemeClr val="bg2">
                    <a:lumMod val="25000"/>
                  </a:schemeClr>
                </a:solidFill>
              </a:rPr>
              <a:t>coalecence</a:t>
            </a:r>
            <a:r>
              <a:rPr lang="en-US" dirty="0" smtClean="0">
                <a:solidFill>
                  <a:schemeClr val="bg2">
                    <a:lumMod val="25000"/>
                  </a:schemeClr>
                </a:solidFill>
              </a:rPr>
              <a:t> vs. burst searches</a:t>
            </a:r>
          </a:p>
          <a:p>
            <a:endParaRPr lang="en-US" dirty="0" smtClean="0"/>
          </a:p>
          <a:p>
            <a:pPr lvl="1"/>
            <a:r>
              <a:rPr lang="en-US" dirty="0" smtClean="0"/>
              <a:t>The low mass compact binary coalescence (CBC) search requires candidate signals to match a template of known waveforms as well as coincidence</a:t>
            </a:r>
          </a:p>
          <a:p>
            <a:pPr lvl="1"/>
            <a:endParaRPr lang="en-US" dirty="0" smtClean="0"/>
          </a:p>
          <a:p>
            <a:pPr lvl="3"/>
            <a:r>
              <a:rPr lang="en-US" dirty="0" smtClean="0"/>
              <a:t>Limited by loud glitches that blind the searches, and glitches that mimic the template forms</a:t>
            </a:r>
          </a:p>
          <a:p>
            <a:pPr lvl="2"/>
            <a:endParaRPr lang="en-US" dirty="0" smtClean="0">
              <a:solidFill>
                <a:srgbClr val="FF0000"/>
              </a:solidFill>
            </a:endParaRPr>
          </a:p>
          <a:p>
            <a:pPr lvl="1"/>
            <a:r>
              <a:rPr lang="en-US" dirty="0" smtClean="0"/>
              <a:t>Searches for astrophysical “burst” sources require coincidence</a:t>
            </a:r>
          </a:p>
          <a:p>
            <a:pPr lvl="1"/>
            <a:endParaRPr lang="en-US" dirty="0" smtClean="0"/>
          </a:p>
          <a:p>
            <a:pPr lvl="3"/>
            <a:r>
              <a:rPr lang="en-US" dirty="0" smtClean="0"/>
              <a:t>Limited by frequent glitches (increased likelihood of coincidence)</a:t>
            </a:r>
            <a:br>
              <a:rPr lang="en-US" dirty="0" smtClean="0"/>
            </a:br>
            <a:endParaRPr lang="en-US" dirty="0"/>
          </a:p>
        </p:txBody>
      </p:sp>
      <p:sp>
        <p:nvSpPr>
          <p:cNvPr id="3" name="Date Placeholder 2"/>
          <p:cNvSpPr>
            <a:spLocks noGrp="1"/>
          </p:cNvSpPr>
          <p:nvPr>
            <p:ph type="dt" sz="half" idx="10"/>
          </p:nvPr>
        </p:nvSpPr>
        <p:spPr/>
        <p:txBody>
          <a:bodyPr/>
          <a:lstStyle/>
          <a:p>
            <a:r>
              <a:rPr lang="en-US" smtClean="0"/>
              <a:t>July 11, 2011</a:t>
            </a:r>
            <a:endParaRPr lang="en-US"/>
          </a:p>
        </p:txBody>
      </p:sp>
      <p:sp>
        <p:nvSpPr>
          <p:cNvPr id="4" name="Footer Placeholder 3"/>
          <p:cNvSpPr>
            <a:spLocks noGrp="1"/>
          </p:cNvSpPr>
          <p:nvPr>
            <p:ph type="ftr" sz="quarter" idx="11"/>
          </p:nvPr>
        </p:nvSpPr>
        <p:spPr/>
        <p:txBody>
          <a:bodyPr/>
          <a:lstStyle/>
          <a:p>
            <a:r>
              <a:rPr lang="pt-BR" smtClean="0"/>
              <a:t>G1100691  Amaldi 9</a:t>
            </a:r>
            <a:endParaRPr lang="en-US"/>
          </a:p>
        </p:txBody>
      </p:sp>
      <p:sp>
        <p:nvSpPr>
          <p:cNvPr id="5" name="Title 4"/>
          <p:cNvSpPr>
            <a:spLocks noGrp="1"/>
          </p:cNvSpPr>
          <p:nvPr>
            <p:ph type="title"/>
          </p:nvPr>
        </p:nvSpPr>
        <p:spPr/>
        <p:txBody>
          <a:bodyPr>
            <a:normAutofit/>
          </a:bodyPr>
          <a:lstStyle/>
          <a:p>
            <a:pPr algn="ctr"/>
            <a:r>
              <a:rPr lang="en-US" sz="3600" dirty="0" smtClean="0"/>
              <a:t>How do glitches limit the searches?</a:t>
            </a:r>
            <a:endParaRPr lang="en-US" sz="3600" dirty="0"/>
          </a:p>
        </p:txBody>
      </p:sp>
      <p:sp>
        <p:nvSpPr>
          <p:cNvPr id="6" name="Slide Number Placeholder 5"/>
          <p:cNvSpPr>
            <a:spLocks noGrp="1"/>
          </p:cNvSpPr>
          <p:nvPr>
            <p:ph type="sldNum" sz="quarter" idx="12"/>
          </p:nvPr>
        </p:nvSpPr>
        <p:spPr/>
        <p:txBody>
          <a:bodyPr/>
          <a:lstStyle/>
          <a:p>
            <a:fld id="{91C27FC8-EBBE-4480-AF19-4A93343A8CED}"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July 11, 2011</a:t>
            </a:r>
            <a:endParaRPr lang="en-US"/>
          </a:p>
        </p:txBody>
      </p:sp>
      <p:sp>
        <p:nvSpPr>
          <p:cNvPr id="4" name="Footer Placeholder 3"/>
          <p:cNvSpPr>
            <a:spLocks noGrp="1"/>
          </p:cNvSpPr>
          <p:nvPr>
            <p:ph type="ftr" sz="quarter" idx="11"/>
          </p:nvPr>
        </p:nvSpPr>
        <p:spPr/>
        <p:txBody>
          <a:bodyPr/>
          <a:lstStyle/>
          <a:p>
            <a:r>
              <a:rPr lang="pt-BR" smtClean="0"/>
              <a:t>G1100691  Amaldi 9</a:t>
            </a:r>
            <a:endParaRPr lang="en-US"/>
          </a:p>
        </p:txBody>
      </p:sp>
      <p:sp>
        <p:nvSpPr>
          <p:cNvPr id="5" name="Title 4"/>
          <p:cNvSpPr>
            <a:spLocks noGrp="1"/>
          </p:cNvSpPr>
          <p:nvPr>
            <p:ph type="title"/>
          </p:nvPr>
        </p:nvSpPr>
        <p:spPr>
          <a:xfrm>
            <a:off x="0" y="274638"/>
            <a:ext cx="9144000" cy="1143000"/>
          </a:xfrm>
        </p:spPr>
        <p:txBody>
          <a:bodyPr>
            <a:noAutofit/>
          </a:bodyPr>
          <a:lstStyle/>
          <a:p>
            <a:pPr algn="ctr"/>
            <a:r>
              <a:rPr lang="en-US" sz="4000" dirty="0" smtClean="0">
                <a:solidFill>
                  <a:schemeClr val="accent1">
                    <a:lumMod val="60000"/>
                    <a:lumOff val="40000"/>
                  </a:schemeClr>
                </a:solidFill>
              </a:rPr>
              <a:t>Methods</a:t>
            </a:r>
            <a:r>
              <a:rPr lang="en-US" sz="4600" dirty="0" smtClean="0">
                <a:solidFill>
                  <a:schemeClr val="accent1">
                    <a:lumMod val="60000"/>
                    <a:lumOff val="40000"/>
                  </a:schemeClr>
                </a:solidFill>
              </a:rPr>
              <a:t> used to abate glitches</a:t>
            </a:r>
            <a:endParaRPr lang="en-US" sz="4600" dirty="0">
              <a:solidFill>
                <a:schemeClr val="accent1">
                  <a:lumMod val="60000"/>
                  <a:lumOff val="40000"/>
                </a:schemeClr>
              </a:solidFill>
            </a:endParaRPr>
          </a:p>
        </p:txBody>
      </p:sp>
      <p:pic>
        <p:nvPicPr>
          <p:cNvPr id="6" name="Picture 5" descr="google maps hanford.png"/>
          <p:cNvPicPr>
            <a:picLocks noChangeAspect="1"/>
          </p:cNvPicPr>
          <p:nvPr/>
        </p:nvPicPr>
        <p:blipFill>
          <a:blip r:embed="rId2" cstate="print"/>
          <a:stretch>
            <a:fillRect/>
          </a:stretch>
        </p:blipFill>
        <p:spPr>
          <a:xfrm>
            <a:off x="1981200" y="1447800"/>
            <a:ext cx="4953000" cy="3930445"/>
          </a:xfrm>
          <a:prstGeom prst="rect">
            <a:avLst/>
          </a:prstGeom>
        </p:spPr>
      </p:pic>
      <p:sp>
        <p:nvSpPr>
          <p:cNvPr id="7" name="TextBox 6"/>
          <p:cNvSpPr txBox="1"/>
          <p:nvPr/>
        </p:nvSpPr>
        <p:spPr>
          <a:xfrm>
            <a:off x="838200" y="5410200"/>
            <a:ext cx="7162800" cy="307777"/>
          </a:xfrm>
          <a:prstGeom prst="rect">
            <a:avLst/>
          </a:prstGeom>
          <a:noFill/>
        </p:spPr>
        <p:txBody>
          <a:bodyPr wrap="square" rtlCol="0">
            <a:spAutoFit/>
          </a:bodyPr>
          <a:lstStyle/>
          <a:p>
            <a:pPr algn="ctr"/>
            <a:r>
              <a:rPr lang="en-US" sz="1400" dirty="0" smtClean="0"/>
              <a:t>Google maps image of Hanford detector and surrounding highways</a:t>
            </a:r>
            <a:endParaRPr lang="en-US" sz="1400" dirty="0"/>
          </a:p>
        </p:txBody>
      </p:sp>
      <p:sp>
        <p:nvSpPr>
          <p:cNvPr id="8" name="Slide Number Placeholder 7"/>
          <p:cNvSpPr>
            <a:spLocks noGrp="1"/>
          </p:cNvSpPr>
          <p:nvPr>
            <p:ph type="sldNum" sz="quarter" idx="12"/>
          </p:nvPr>
        </p:nvSpPr>
        <p:spPr/>
        <p:txBody>
          <a:bodyPr/>
          <a:lstStyle/>
          <a:p>
            <a:fld id="{91C27FC8-EBBE-4480-AF19-4A93343A8CED}"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solidFill>
                  <a:schemeClr val="bg2">
                    <a:lumMod val="25000"/>
                  </a:schemeClr>
                </a:solidFill>
              </a:rPr>
              <a:t>Glitch hunting targets:</a:t>
            </a:r>
          </a:p>
          <a:p>
            <a:pPr lvl="1"/>
            <a:r>
              <a:rPr lang="en-US" sz="1800" dirty="0" smtClean="0"/>
              <a:t>Glitches that are having the most impact on the searches </a:t>
            </a:r>
          </a:p>
          <a:p>
            <a:pPr lvl="1"/>
            <a:r>
              <a:rPr lang="en-US" sz="1800" dirty="0" smtClean="0"/>
              <a:t>Patterns, anomalies, or unusual behavior seen in glitches found by the searches</a:t>
            </a:r>
          </a:p>
          <a:p>
            <a:pPr lvl="1"/>
            <a:r>
              <a:rPr lang="en-US" sz="1800" dirty="0" smtClean="0"/>
              <a:t>Glitches that cause lock loss </a:t>
            </a:r>
          </a:p>
          <a:p>
            <a:pPr lvl="1">
              <a:buNone/>
            </a:pPr>
            <a:endParaRPr lang="en-US" dirty="0" smtClean="0"/>
          </a:p>
          <a:p>
            <a:pPr marL="365760" lvl="3" indent="-256032">
              <a:spcBef>
                <a:spcPts val="400"/>
              </a:spcBef>
              <a:buClr>
                <a:schemeClr val="accent1"/>
              </a:buClr>
              <a:buSzPct val="68000"/>
              <a:buFont typeface="Wingdings 3"/>
              <a:buChar char=""/>
            </a:pPr>
            <a:r>
              <a:rPr lang="en-US" sz="2300" dirty="0" smtClean="0"/>
              <a:t>Prominent sources of glitches could be:</a:t>
            </a:r>
          </a:p>
          <a:p>
            <a:pPr marL="822960" lvl="5" indent="-256032">
              <a:spcBef>
                <a:spcPts val="400"/>
              </a:spcBef>
              <a:buClr>
                <a:schemeClr val="accent1"/>
              </a:buClr>
              <a:buSzPct val="68000"/>
              <a:buFont typeface="Wingdings 3"/>
              <a:buChar char=""/>
            </a:pPr>
            <a:r>
              <a:rPr lang="en-US" dirty="0" smtClean="0"/>
              <a:t>a problem with the physical equipment</a:t>
            </a:r>
          </a:p>
          <a:p>
            <a:pPr marL="822960" lvl="5" indent="-256032">
              <a:spcBef>
                <a:spcPts val="400"/>
              </a:spcBef>
              <a:buClr>
                <a:schemeClr val="accent1"/>
              </a:buClr>
              <a:buSzPct val="68000"/>
              <a:buFont typeface="Wingdings 3"/>
              <a:buChar char=""/>
            </a:pPr>
            <a:r>
              <a:rPr lang="en-US" dirty="0" smtClean="0"/>
              <a:t>a digital signal processing artifact,</a:t>
            </a:r>
          </a:p>
          <a:p>
            <a:pPr marL="822960" lvl="5" indent="-256032">
              <a:spcBef>
                <a:spcPts val="400"/>
              </a:spcBef>
              <a:buClr>
                <a:schemeClr val="accent1"/>
              </a:buClr>
              <a:buSzPct val="68000"/>
              <a:buFont typeface="Wingdings 3"/>
              <a:buChar char=""/>
            </a:pPr>
            <a:r>
              <a:rPr lang="en-US" dirty="0" smtClean="0"/>
              <a:t>an environmental issue, etc. </a:t>
            </a:r>
          </a:p>
          <a:p>
            <a:pPr marL="365760" lvl="3" indent="-256032">
              <a:spcBef>
                <a:spcPts val="400"/>
              </a:spcBef>
              <a:buClr>
                <a:schemeClr val="accent1"/>
              </a:buClr>
              <a:buSzPct val="68000"/>
              <a:buFont typeface="Wingdings 3"/>
              <a:buChar char=""/>
            </a:pPr>
            <a:endParaRPr lang="en-US" sz="2200" dirty="0" smtClean="0"/>
          </a:p>
          <a:p>
            <a:r>
              <a:rPr lang="en-US" sz="2300" dirty="0" smtClean="0"/>
              <a:t>The optimal solution is to fix these instrumentally</a:t>
            </a:r>
          </a:p>
        </p:txBody>
      </p:sp>
      <p:sp>
        <p:nvSpPr>
          <p:cNvPr id="3" name="Date Placeholder 2"/>
          <p:cNvSpPr>
            <a:spLocks noGrp="1"/>
          </p:cNvSpPr>
          <p:nvPr>
            <p:ph type="dt" sz="half" idx="10"/>
          </p:nvPr>
        </p:nvSpPr>
        <p:spPr/>
        <p:txBody>
          <a:bodyPr/>
          <a:lstStyle/>
          <a:p>
            <a:r>
              <a:rPr lang="en-US" smtClean="0"/>
              <a:t>July 11, 2011</a:t>
            </a:r>
            <a:endParaRPr lang="en-US"/>
          </a:p>
        </p:txBody>
      </p:sp>
      <p:sp>
        <p:nvSpPr>
          <p:cNvPr id="4" name="Footer Placeholder 3"/>
          <p:cNvSpPr>
            <a:spLocks noGrp="1"/>
          </p:cNvSpPr>
          <p:nvPr>
            <p:ph type="ftr" sz="quarter" idx="11"/>
          </p:nvPr>
        </p:nvSpPr>
        <p:spPr/>
        <p:txBody>
          <a:bodyPr/>
          <a:lstStyle/>
          <a:p>
            <a:r>
              <a:rPr lang="pt-BR" smtClean="0"/>
              <a:t>G1100691  Amaldi 9</a:t>
            </a:r>
            <a:endParaRPr lang="en-US"/>
          </a:p>
        </p:txBody>
      </p:sp>
      <p:sp>
        <p:nvSpPr>
          <p:cNvPr id="5" name="Title 4"/>
          <p:cNvSpPr>
            <a:spLocks noGrp="1"/>
          </p:cNvSpPr>
          <p:nvPr>
            <p:ph type="title"/>
          </p:nvPr>
        </p:nvSpPr>
        <p:spPr/>
        <p:txBody>
          <a:bodyPr/>
          <a:lstStyle/>
          <a:p>
            <a:pPr algn="ctr"/>
            <a:r>
              <a:rPr lang="en-US" dirty="0" smtClean="0"/>
              <a:t>Hunting Glitches</a:t>
            </a:r>
            <a:endParaRPr lang="en-US" dirty="0"/>
          </a:p>
        </p:txBody>
      </p:sp>
      <p:sp>
        <p:nvSpPr>
          <p:cNvPr id="6" name="Slide Number Placeholder 5"/>
          <p:cNvSpPr>
            <a:spLocks noGrp="1"/>
          </p:cNvSpPr>
          <p:nvPr>
            <p:ph type="sldNum" sz="quarter" idx="12"/>
          </p:nvPr>
        </p:nvSpPr>
        <p:spPr/>
        <p:txBody>
          <a:bodyPr/>
          <a:lstStyle/>
          <a:p>
            <a:fld id="{91C27FC8-EBBE-4480-AF19-4A93343A8CED}" type="slidenum">
              <a:rPr lang="en-US" smtClean="0"/>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8263</TotalTime>
  <Words>2198</Words>
  <Application>Microsoft Office PowerPoint</Application>
  <PresentationFormat>On-screen Show (4:3)</PresentationFormat>
  <Paragraphs>390</Paragraphs>
  <Slides>40</Slides>
  <Notes>2</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Concourse</vt:lpstr>
      <vt:lpstr>Data Quality Studies</vt:lpstr>
      <vt:lpstr>Outline</vt:lpstr>
      <vt:lpstr>Introduction to Glitches</vt:lpstr>
      <vt:lpstr>Introduction to Glitches</vt:lpstr>
      <vt:lpstr>Introduction to Glitches</vt:lpstr>
      <vt:lpstr>How do glitches limit the searches?</vt:lpstr>
      <vt:lpstr>How do glitches limit the searches?</vt:lpstr>
      <vt:lpstr>Methods used to abate glitches</vt:lpstr>
      <vt:lpstr>Hunting Glitches</vt:lpstr>
      <vt:lpstr>Hunting Glitches</vt:lpstr>
      <vt:lpstr>Hunting Glitches</vt:lpstr>
      <vt:lpstr>Data Quality Flags</vt:lpstr>
      <vt:lpstr>Evolution of Data Quality Flags</vt:lpstr>
      <vt:lpstr>Evolution of Data Quality Flags</vt:lpstr>
      <vt:lpstr>Slide 15</vt:lpstr>
      <vt:lpstr>Slide 16</vt:lpstr>
      <vt:lpstr>Slide 17</vt:lpstr>
      <vt:lpstr>Example of eLIGO glitch well understood</vt:lpstr>
      <vt:lpstr>Example of eLIGO glitch of unknown origin: spike glitches</vt:lpstr>
      <vt:lpstr>Slide 20</vt:lpstr>
      <vt:lpstr>S6 DQ Veto eLIGO Summary</vt:lpstr>
      <vt:lpstr>S6 DQ Veto eLIGO Summary</vt:lpstr>
      <vt:lpstr>Milestones in enhanced detector era data quality</vt:lpstr>
      <vt:lpstr>The equinox event</vt:lpstr>
      <vt:lpstr>“Big Dog” Blind Injection</vt:lpstr>
      <vt:lpstr>Slide 26</vt:lpstr>
      <vt:lpstr>The advanced detector era</vt:lpstr>
      <vt:lpstr>Questions?</vt:lpstr>
      <vt:lpstr>Additional Information</vt:lpstr>
      <vt:lpstr>Slide 30</vt:lpstr>
      <vt:lpstr>Slide 31</vt:lpstr>
      <vt:lpstr>Slide 32</vt:lpstr>
      <vt:lpstr>Slide 33</vt:lpstr>
      <vt:lpstr>Slide 34</vt:lpstr>
      <vt:lpstr>Slide 35</vt:lpstr>
      <vt:lpstr>A case study: “grid” glitches</vt:lpstr>
      <vt:lpstr>A case study: “grid” glitches</vt:lpstr>
      <vt:lpstr>A case study: “grid” glitches</vt:lpstr>
      <vt:lpstr>Data Quality Vetoes</vt:lpstr>
      <vt:lpstr>Seisveto stats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eLIGO Data Quality</dc:title>
  <dc:creator>Jessica McIver</dc:creator>
  <cp:lastModifiedBy>Jessica McIver</cp:lastModifiedBy>
  <cp:revision>125</cp:revision>
  <dcterms:created xsi:type="dcterms:W3CDTF">2011-06-24T04:57:29Z</dcterms:created>
  <dcterms:modified xsi:type="dcterms:W3CDTF">2011-07-12T11:09:41Z</dcterms:modified>
</cp:coreProperties>
</file>