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avi" ContentType="video/avi"/>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256" r:id="rId2"/>
    <p:sldId id="373" r:id="rId3"/>
    <p:sldId id="384" r:id="rId4"/>
    <p:sldId id="385" r:id="rId5"/>
    <p:sldId id="386" r:id="rId6"/>
    <p:sldId id="387" r:id="rId7"/>
    <p:sldId id="388" r:id="rId8"/>
    <p:sldId id="381" r:id="rId9"/>
    <p:sldId id="375" r:id="rId10"/>
    <p:sldId id="382" r:id="rId11"/>
    <p:sldId id="357" r:id="rId12"/>
    <p:sldId id="334" r:id="rId13"/>
    <p:sldId id="379" r:id="rId14"/>
    <p:sldId id="376" r:id="rId15"/>
    <p:sldId id="377" r:id="rId16"/>
    <p:sldId id="369"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9" autoAdjust="0"/>
    <p:restoredTop sz="94660"/>
  </p:normalViewPr>
  <p:slideViewPr>
    <p:cSldViewPr>
      <p:cViewPr>
        <p:scale>
          <a:sx n="80" d="100"/>
          <a:sy n="80" d="100"/>
        </p:scale>
        <p:origin x="-810" y="-156"/>
      </p:cViewPr>
      <p:guideLst>
        <p:guide orient="horz" pos="2160"/>
        <p:guide pos="2880"/>
      </p:guideLst>
    </p:cSldViewPr>
  </p:slideViewPr>
  <p:notesTextViewPr>
    <p:cViewPr>
      <p:scale>
        <a:sx n="100" d="100"/>
        <a:sy n="100" d="100"/>
      </p:scale>
      <p:origin x="0" y="0"/>
    </p:cViewPr>
  </p:notesTextViewPr>
  <p:notesViewPr>
    <p:cSldViewPr>
      <p:cViewPr varScale="1">
        <p:scale>
          <a:sx n="98" d="100"/>
          <a:sy n="98" d="100"/>
        </p:scale>
        <p:origin x="-218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77C11FD-C084-4E25-8C43-5C40F5F3B1D9}" type="datetimeFigureOut">
              <a:rPr lang="en-US"/>
              <a:pPr>
                <a:defRPr/>
              </a:pPr>
              <a:t>5/24/2011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25C7EFC-C1C1-4A06-9095-2FFE22B7BD39}" type="slidenum">
              <a:rPr lang="en-US"/>
              <a:pPr>
                <a:defRPr/>
              </a:pPr>
              <a:t>‹#›</a:t>
            </a:fld>
            <a:endParaRPr lang="en-US"/>
          </a:p>
        </p:txBody>
      </p:sp>
    </p:spTree>
    <p:extLst>
      <p:ext uri="{BB962C8B-B14F-4D97-AF65-F5344CB8AC3E}">
        <p14:creationId xmlns:p14="http://schemas.microsoft.com/office/powerpoint/2010/main" val="358090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p:spPr>
      </p:sp>
      <p:sp>
        <p:nvSpPr>
          <p:cNvPr id="153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Slide Image Placeholder 1"/>
          <p:cNvSpPr>
            <a:spLocks noGrp="1" noRot="1" noChangeAspect="1"/>
          </p:cNvSpPr>
          <p:nvPr>
            <p:ph type="sldImg"/>
          </p:nvPr>
        </p:nvSpPr>
        <p:spPr bwMode="auto">
          <a:noFill/>
          <a:ln>
            <a:solidFill>
              <a:srgbClr val="000000"/>
            </a:solidFill>
            <a:miter lim="800000"/>
            <a:headEnd/>
            <a:tailEnd/>
          </a:ln>
        </p:spPr>
      </p:sp>
      <p:sp>
        <p:nvSpPr>
          <p:cNvPr id="462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4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DE1014-8611-45FB-B13D-B2508209E027}" type="slidenum">
              <a:rPr lang="en-US"/>
              <a:pPr fontAlgn="base">
                <a:spcBef>
                  <a:spcPct val="0"/>
                </a:spcBef>
                <a:spcAft>
                  <a:spcPct val="0"/>
                </a:spcAft>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Slide Image Placeholder 1"/>
          <p:cNvSpPr>
            <a:spLocks noGrp="1" noRot="1" noChangeAspect="1"/>
          </p:cNvSpPr>
          <p:nvPr>
            <p:ph type="sldImg"/>
          </p:nvPr>
        </p:nvSpPr>
        <p:spPr bwMode="auto">
          <a:noFill/>
          <a:ln>
            <a:solidFill>
              <a:srgbClr val="000000"/>
            </a:solidFill>
            <a:miter lim="800000"/>
            <a:headEnd/>
            <a:tailEnd/>
          </a:ln>
        </p:spPr>
      </p:sp>
      <p:sp>
        <p:nvSpPr>
          <p:cNvPr id="425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1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1B796D-5507-457B-B552-DC8BCA36E8C6}" type="slidenum">
              <a:rPr lang="en-US"/>
              <a:pPr fontAlgn="base">
                <a:spcBef>
                  <a:spcPct val="0"/>
                </a:spcBef>
                <a:spcAft>
                  <a:spcPct val="0"/>
                </a:spcAft>
                <a:defRPr/>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Image Placeholder 1"/>
          <p:cNvSpPr>
            <a:spLocks noGrp="1" noRot="1" noChangeAspect="1"/>
          </p:cNvSpPr>
          <p:nvPr>
            <p:ph type="sldImg"/>
          </p:nvPr>
        </p:nvSpPr>
        <p:spPr bwMode="auto">
          <a:noFill/>
          <a:ln>
            <a:solidFill>
              <a:srgbClr val="000000"/>
            </a:solidFill>
            <a:miter lim="800000"/>
            <a:headEnd/>
            <a:tailEnd/>
          </a:ln>
        </p:spPr>
      </p:sp>
      <p:sp>
        <p:nvSpPr>
          <p:cNvPr id="3880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Constancy of </a:t>
            </a:r>
            <a:r>
              <a:rPr lang="en-US" dirty="0" err="1" smtClean="0"/>
              <a:t>kh</a:t>
            </a:r>
            <a:r>
              <a:rPr lang="en-US" dirty="0" smtClean="0"/>
              <a:t> is important difference between Rayleigh waves and sound waves in atmosphere. </a:t>
            </a:r>
          </a:p>
        </p:txBody>
      </p:sp>
      <p:sp>
        <p:nvSpPr>
          <p:cNvPr id="388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3B7DF5-A142-4807-AF5C-6F303B04B130}" type="slidenum">
              <a:rPr lang="en-US"/>
              <a:pPr fontAlgn="base">
                <a:spcBef>
                  <a:spcPct val="0"/>
                </a:spcBef>
                <a:spcAft>
                  <a:spcPct val="0"/>
                </a:spcAft>
                <a:defRPr/>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Directional dependence of sound waves could mean less NN. Before humans started to create noise, whales were probably able to communicate with each other as far apart as Antarctica and the Aleutian Islands (Roger Payne).</a:t>
            </a:r>
          </a:p>
          <a:p>
            <a:pPr eaLnBrk="1" hangingPunct="1">
              <a:spcBef>
                <a:spcPct val="0"/>
              </a:spcBef>
            </a:pPr>
            <a:endParaRPr lang="en-US" dirty="0" smtClean="0"/>
          </a:p>
        </p:txBody>
      </p:sp>
      <p:sp>
        <p:nvSpPr>
          <p:cNvPr id="38809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559D3B4-00CF-4CBE-984A-A2F5F6A246BB}" type="slidenum">
              <a:rPr lang="en-US" sz="1200">
                <a:latin typeface="+mn-lt"/>
              </a:rPr>
              <a:pPr algn="r">
                <a:defRPr/>
              </a:pPr>
              <a:t>15</a:t>
            </a:fld>
            <a:endParaRPr lang="en-US" sz="120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2BFF4-8DB5-4BCB-A665-BF769FBEE26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DB6175-0145-40D1-87A9-A58820500A5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23B850-DB90-421C-94D4-5E05FD49017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CB1BFC-6556-4F62-9E07-3D8064C5D3E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3BAA18-DFA3-46ED-BBFA-CFC7C5C63F3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59836D-6827-4B72-B299-7DBFD69A464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BB1714-EC6B-4FD0-ADEC-5A85E9FC449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473F9E-03F2-4D78-BEAC-364A288DCD0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8E01E8-C412-4A2F-A175-649BD523B00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0FA28A-7A36-43F4-81C2-D2627676D57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05/24/2011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GWADW 2011</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5F0DD8-2138-47FE-8EF1-D764A69D48D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7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en-US" smtClean="0"/>
              <a:t>05/24/2011</a:t>
            </a:r>
            <a:endParaRPr lang="en-US"/>
          </a:p>
        </p:txBody>
      </p:sp>
      <p:sp>
        <p:nvSpPr>
          <p:cNvPr id="477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smtClean="0"/>
              <a:t>GWADW 2011</a:t>
            </a:r>
            <a:endParaRPr lang="en-US"/>
          </a:p>
        </p:txBody>
      </p:sp>
      <p:sp>
        <p:nvSpPr>
          <p:cNvPr id="477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7F56B2F-9A26-4A43-844F-505A26E59D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1.wmf"/><Relationship Id="rId3" Type="http://schemas.openxmlformats.org/officeDocument/2006/relationships/image" Target="../media/image24.png"/><Relationship Id="rId7" Type="http://schemas.openxmlformats.org/officeDocument/2006/relationships/image" Target="../media/image18.wmf"/><Relationship Id="rId12" Type="http://schemas.openxmlformats.org/officeDocument/2006/relationships/oleObject" Target="../embeddings/oleObject5.bin"/><Relationship Id="rId17" Type="http://schemas.openxmlformats.org/officeDocument/2006/relationships/image" Target="../media/image23.wmf"/><Relationship Id="rId2" Type="http://schemas.openxmlformats.org/officeDocument/2006/relationships/slideLayout" Target="../slideLayouts/slideLayout7.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0.wmf"/><Relationship Id="rId5" Type="http://schemas.openxmlformats.org/officeDocument/2006/relationships/image" Target="../media/image17.wmf"/><Relationship Id="rId15" Type="http://schemas.openxmlformats.org/officeDocument/2006/relationships/image" Target="../media/image22.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9.wmf"/><Relationship Id="rId1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file:///C:\MyStuff\talks\NewtonianNoise\Stanford11\Seismic_US_pw.avi"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hyperlink" Target="https://virgo.physics.carleton.edu/Seismic/USArray/usarray_summary_page.html" TargetMode="External"/><Relationship Id="rId3" Type="http://schemas.openxmlformats.org/officeDocument/2006/relationships/oleObject" Target="../embeddings/oleObject8.bin"/><Relationship Id="rId7"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9.bin"/><Relationship Id="rId5" Type="http://schemas.openxmlformats.org/officeDocument/2006/relationships/image" Target="../media/image28.png"/><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13.bin"/><Relationship Id="rId3" Type="http://schemas.openxmlformats.org/officeDocument/2006/relationships/notesSlide" Target="../notesSlides/notesSlide4.xml"/><Relationship Id="rId7" Type="http://schemas.openxmlformats.org/officeDocument/2006/relationships/oleObject" Target="../embeddings/oleObject11.bin"/><Relationship Id="rId12"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9.wmf"/><Relationship Id="rId11" Type="http://schemas.openxmlformats.org/officeDocument/2006/relationships/oleObject" Target="../embeddings/oleObject12.bin"/><Relationship Id="rId5" Type="http://schemas.openxmlformats.org/officeDocument/2006/relationships/oleObject" Target="../embeddings/oleObject10.bin"/><Relationship Id="rId10" Type="http://schemas.openxmlformats.org/officeDocument/2006/relationships/image" Target="../media/image35.jpeg"/><Relationship Id="rId4" Type="http://schemas.openxmlformats.org/officeDocument/2006/relationships/image" Target="../media/image33.jpeg"/><Relationship Id="rId9" Type="http://schemas.openxmlformats.org/officeDocument/2006/relationships/image" Target="../media/image34.jpeg"/><Relationship Id="rId14" Type="http://schemas.openxmlformats.org/officeDocument/2006/relationships/image" Target="../media/image32.wmf"/></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ooter Placeholder 2"/>
          <p:cNvSpPr>
            <a:spLocks noGrp="1"/>
          </p:cNvSpPr>
          <p:nvPr>
            <p:ph type="ftr" sz="quarter" idx="11"/>
          </p:nvPr>
        </p:nvSpPr>
        <p:spPr>
          <a:noFill/>
        </p:spPr>
        <p:txBody>
          <a:bodyPr/>
          <a:lstStyle/>
          <a:p>
            <a:r>
              <a:rPr lang="en-US" smtClean="0"/>
              <a:t>GWADW 2011</a:t>
            </a:r>
          </a:p>
        </p:txBody>
      </p:sp>
      <p:sp>
        <p:nvSpPr>
          <p:cNvPr id="14339" name="Slide Number Placeholder 3"/>
          <p:cNvSpPr>
            <a:spLocks noGrp="1"/>
          </p:cNvSpPr>
          <p:nvPr>
            <p:ph type="sldNum" sz="quarter" idx="12"/>
          </p:nvPr>
        </p:nvSpPr>
        <p:spPr>
          <a:noFill/>
        </p:spPr>
        <p:txBody>
          <a:bodyPr/>
          <a:lstStyle/>
          <a:p>
            <a:fld id="{0D3CF105-25CB-44EF-A13E-444D3E481265}" type="slidenum">
              <a:rPr lang="en-US" smtClean="0"/>
              <a:pPr/>
              <a:t>1</a:t>
            </a:fld>
            <a:endParaRPr lang="en-US" smtClean="0"/>
          </a:p>
        </p:txBody>
      </p:sp>
      <p:sp>
        <p:nvSpPr>
          <p:cNvPr id="14340" name="Title 1"/>
          <p:cNvSpPr>
            <a:spLocks noGrp="1"/>
          </p:cNvSpPr>
          <p:nvPr>
            <p:ph type="ctrTitle" idx="4294967295"/>
          </p:nvPr>
        </p:nvSpPr>
        <p:spPr>
          <a:xfrm>
            <a:off x="685800" y="2057400"/>
            <a:ext cx="7772400" cy="1143000"/>
          </a:xfrm>
        </p:spPr>
        <p:txBody>
          <a:bodyPr/>
          <a:lstStyle/>
          <a:p>
            <a:pPr eaLnBrk="1" hangingPunct="1"/>
            <a:r>
              <a:rPr lang="en-US" dirty="0"/>
              <a:t>An updated crash course in </a:t>
            </a:r>
            <a:r>
              <a:rPr lang="en-US" dirty="0" smtClean="0"/>
              <a:t>Newtonian noise</a:t>
            </a:r>
            <a:endParaRPr lang="en-US" sz="3200" dirty="0" smtClean="0"/>
          </a:p>
        </p:txBody>
      </p:sp>
      <p:sp>
        <p:nvSpPr>
          <p:cNvPr id="14341" name="TextBox 6"/>
          <p:cNvSpPr txBox="1">
            <a:spLocks noChangeArrowheads="1"/>
          </p:cNvSpPr>
          <p:nvPr/>
        </p:nvSpPr>
        <p:spPr bwMode="auto">
          <a:xfrm>
            <a:off x="2614613" y="5026025"/>
            <a:ext cx="3810000" cy="400050"/>
          </a:xfrm>
          <a:prstGeom prst="rect">
            <a:avLst/>
          </a:prstGeom>
          <a:noFill/>
          <a:ln w="9525">
            <a:noFill/>
            <a:miter lim="800000"/>
            <a:headEnd/>
            <a:tailEnd/>
          </a:ln>
        </p:spPr>
        <p:txBody>
          <a:bodyPr>
            <a:spAutoFit/>
          </a:bodyPr>
          <a:lstStyle/>
          <a:p>
            <a:pPr algn="ctr"/>
            <a:r>
              <a:rPr lang="en-US" sz="2000">
                <a:latin typeface="Calibri" pitchFamily="34" charset="0"/>
              </a:rPr>
              <a:t>Jan Harms</a:t>
            </a:r>
          </a:p>
        </p:txBody>
      </p:sp>
      <p:pic>
        <p:nvPicPr>
          <p:cNvPr id="14343" name="Picture 5"/>
          <p:cNvPicPr>
            <a:picLocks noChangeAspect="1" noChangeArrowheads="1"/>
          </p:cNvPicPr>
          <p:nvPr/>
        </p:nvPicPr>
        <p:blipFill>
          <a:blip r:embed="rId3"/>
          <a:srcRect/>
          <a:stretch>
            <a:fillRect/>
          </a:stretch>
        </p:blipFill>
        <p:spPr bwMode="auto">
          <a:xfrm>
            <a:off x="4062413" y="3810000"/>
            <a:ext cx="914400" cy="91440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r>
              <a:rPr lang="en-US" smtClean="0"/>
              <a:t>05/24/2011</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NoiseSubtraction</a:t>
            </a:r>
            <a:r>
              <a:rPr lang="en-US" dirty="0" smtClean="0"/>
              <a:t>::f-k-maps</a:t>
            </a:r>
            <a:endParaRPr lang="en-US" dirty="0"/>
          </a:p>
        </p:txBody>
      </p:sp>
      <p:sp>
        <p:nvSpPr>
          <p:cNvPr id="4" name="Date Placeholder 3"/>
          <p:cNvSpPr>
            <a:spLocks noGrp="1"/>
          </p:cNvSpPr>
          <p:nvPr>
            <p:ph type="dt" sz="half" idx="10"/>
          </p:nvPr>
        </p:nvSpPr>
        <p:spPr/>
        <p:txBody>
          <a:bodyPr/>
          <a:lstStyle/>
          <a:p>
            <a:r>
              <a:rPr lang="en-US" smtClean="0"/>
              <a:t>05/24/2011</a:t>
            </a:r>
            <a:endParaRPr lang="en-US"/>
          </a:p>
        </p:txBody>
      </p:sp>
      <p:sp>
        <p:nvSpPr>
          <p:cNvPr id="5" name="Footer Placeholder 4"/>
          <p:cNvSpPr>
            <a:spLocks noGrp="1"/>
          </p:cNvSpPr>
          <p:nvPr>
            <p:ph type="ftr" sz="quarter" idx="11"/>
          </p:nvPr>
        </p:nvSpPr>
        <p:spPr/>
        <p:txBody>
          <a:bodyPr/>
          <a:lstStyle/>
          <a:p>
            <a:r>
              <a:rPr lang="en-US" smtClean="0"/>
              <a:t>GWADW 2011</a:t>
            </a:r>
            <a:endParaRPr lang="en-US"/>
          </a:p>
        </p:txBody>
      </p:sp>
      <p:sp>
        <p:nvSpPr>
          <p:cNvPr id="6" name="Slide Number Placeholder 5"/>
          <p:cNvSpPr>
            <a:spLocks noGrp="1"/>
          </p:cNvSpPr>
          <p:nvPr>
            <p:ph type="sldNum" sz="quarter" idx="12"/>
          </p:nvPr>
        </p:nvSpPr>
        <p:spPr/>
        <p:txBody>
          <a:bodyPr/>
          <a:lstStyle/>
          <a:p>
            <a:fld id="{08A00DB4-3A2A-4239-8CAD-7F5017AE7B27}" type="slidenum">
              <a:rPr lang="en-US" smtClean="0"/>
              <a:t>10</a:t>
            </a:fld>
            <a:endParaRPr lang="en-US"/>
          </a:p>
        </p:txBody>
      </p:sp>
      <p:pic>
        <p:nvPicPr>
          <p:cNvPr id="4098" name="Picture 2" descr="C:\MyStuff\matlabs\DataAnalysis\WienerNN\plots\Map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84180" y="1767468"/>
            <a:ext cx="3505200" cy="1938992"/>
          </a:xfrm>
          <a:prstGeom prst="rect">
            <a:avLst/>
          </a:prstGeom>
          <a:noFill/>
        </p:spPr>
        <p:txBody>
          <a:bodyPr wrap="square" rtlCol="0">
            <a:spAutoFit/>
          </a:bodyPr>
          <a:lstStyle/>
          <a:p>
            <a:r>
              <a:rPr lang="en-US" sz="2400" dirty="0" smtClean="0"/>
              <a:t>Estimates of k-f maps can be poor, but subtraction performance is still optimal (at least in simulation).</a:t>
            </a:r>
            <a:endParaRPr lang="en-US" sz="2400" dirty="0"/>
          </a:p>
        </p:txBody>
      </p:sp>
      <p:cxnSp>
        <p:nvCxnSpPr>
          <p:cNvPr id="9" name="Straight Arrow Connector 8"/>
          <p:cNvCxnSpPr/>
          <p:nvPr/>
        </p:nvCxnSpPr>
        <p:spPr>
          <a:xfrm flipH="1" flipV="1">
            <a:off x="3581400" y="4343400"/>
            <a:ext cx="1802780" cy="381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84180" y="4124235"/>
            <a:ext cx="3505200" cy="1200329"/>
          </a:xfrm>
          <a:prstGeom prst="rect">
            <a:avLst/>
          </a:prstGeom>
          <a:noFill/>
        </p:spPr>
        <p:txBody>
          <a:bodyPr wrap="square" rtlCol="0">
            <a:spAutoFit/>
          </a:bodyPr>
          <a:lstStyle/>
          <a:p>
            <a:r>
              <a:rPr lang="en-US" sz="2400" dirty="0" smtClean="0"/>
              <a:t>Radius of white dots indicate amplitude of injected wave.</a:t>
            </a:r>
            <a:endParaRPr lang="en-US" sz="2400" dirty="0"/>
          </a:p>
        </p:txBody>
      </p:sp>
    </p:spTree>
    <p:extLst>
      <p:ext uri="{BB962C8B-B14F-4D97-AF65-F5344CB8AC3E}">
        <p14:creationId xmlns:p14="http://schemas.microsoft.com/office/powerpoint/2010/main" val="477710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238" name="Footer Placeholder 2"/>
          <p:cNvSpPr>
            <a:spLocks noGrp="1"/>
          </p:cNvSpPr>
          <p:nvPr>
            <p:ph type="ftr" sz="quarter" idx="11"/>
          </p:nvPr>
        </p:nvSpPr>
        <p:spPr>
          <a:noFill/>
        </p:spPr>
        <p:txBody>
          <a:bodyPr/>
          <a:lstStyle/>
          <a:p>
            <a:r>
              <a:rPr lang="en-US" smtClean="0"/>
              <a:t>GWADW 2011</a:t>
            </a:r>
          </a:p>
        </p:txBody>
      </p:sp>
      <p:sp>
        <p:nvSpPr>
          <p:cNvPr id="382240" name="Slide Number Placeholder 3"/>
          <p:cNvSpPr>
            <a:spLocks noGrp="1"/>
          </p:cNvSpPr>
          <p:nvPr>
            <p:ph type="sldNum" sz="quarter" idx="12"/>
          </p:nvPr>
        </p:nvSpPr>
        <p:spPr>
          <a:noFill/>
        </p:spPr>
        <p:txBody>
          <a:bodyPr/>
          <a:lstStyle/>
          <a:p>
            <a:fld id="{6ACEB8C1-317F-44C6-B0D8-2047AECA7F5C}" type="slidenum">
              <a:rPr lang="en-US" smtClean="0"/>
              <a:pPr/>
              <a:t>11</a:t>
            </a:fld>
            <a:endParaRPr lang="en-US" smtClean="0"/>
          </a:p>
        </p:txBody>
      </p:sp>
      <p:sp>
        <p:nvSpPr>
          <p:cNvPr id="382241" name="Title 1"/>
          <p:cNvSpPr>
            <a:spLocks noGrp="1"/>
          </p:cNvSpPr>
          <p:nvPr>
            <p:ph type="title" idx="4294967295"/>
          </p:nvPr>
        </p:nvSpPr>
        <p:spPr/>
        <p:txBody>
          <a:bodyPr/>
          <a:lstStyle/>
          <a:p>
            <a:pPr eaLnBrk="1" hangingPunct="1"/>
            <a:r>
              <a:rPr lang="en-US" sz="4000" dirty="0" err="1" smtClean="0">
                <a:cs typeface="Calibri" pitchFamily="34" charset="0"/>
              </a:rPr>
              <a:t>NoiseSubtraction</a:t>
            </a:r>
            <a:r>
              <a:rPr lang="en-US" sz="4000" dirty="0" smtClean="0">
                <a:cs typeface="Calibri" pitchFamily="34" charset="0"/>
              </a:rPr>
              <a:t>::Challenge</a:t>
            </a:r>
          </a:p>
        </p:txBody>
      </p:sp>
      <p:pic>
        <p:nvPicPr>
          <p:cNvPr id="382242" name="Picture 4" descr="C:\MyStuff\talks\Homestake\GWADW10\Newton_LIGO_90per.png"/>
          <p:cNvPicPr>
            <a:picLocks noChangeAspect="1" noChangeArrowheads="1"/>
          </p:cNvPicPr>
          <p:nvPr/>
        </p:nvPicPr>
        <p:blipFill>
          <a:blip r:embed="rId3"/>
          <a:srcRect/>
          <a:stretch>
            <a:fillRect/>
          </a:stretch>
        </p:blipFill>
        <p:spPr bwMode="auto">
          <a:xfrm>
            <a:off x="304800" y="1828800"/>
            <a:ext cx="5943600" cy="4457700"/>
          </a:xfrm>
          <a:prstGeom prst="rect">
            <a:avLst/>
          </a:prstGeom>
          <a:noFill/>
          <a:ln w="9525">
            <a:noFill/>
            <a:miter lim="800000"/>
            <a:headEnd/>
            <a:tailEnd/>
          </a:ln>
        </p:spPr>
      </p:pic>
      <p:cxnSp>
        <p:nvCxnSpPr>
          <p:cNvPr id="15" name="Straight Arrow Connector 14"/>
          <p:cNvCxnSpPr/>
          <p:nvPr/>
        </p:nvCxnSpPr>
        <p:spPr>
          <a:xfrm>
            <a:off x="1373188" y="2700338"/>
            <a:ext cx="1587" cy="2786062"/>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82244" name="TextBox 17"/>
          <p:cNvSpPr txBox="1">
            <a:spLocks noChangeArrowheads="1"/>
          </p:cNvSpPr>
          <p:nvPr/>
        </p:nvSpPr>
        <p:spPr bwMode="auto">
          <a:xfrm>
            <a:off x="1424932" y="1295400"/>
            <a:ext cx="4290068" cy="830997"/>
          </a:xfrm>
          <a:prstGeom prst="rect">
            <a:avLst/>
          </a:prstGeom>
          <a:noFill/>
          <a:ln w="9525">
            <a:noFill/>
            <a:miter lim="800000"/>
            <a:headEnd/>
            <a:tailEnd/>
          </a:ln>
        </p:spPr>
        <p:txBody>
          <a:bodyPr wrap="square">
            <a:spAutoFit/>
          </a:bodyPr>
          <a:lstStyle/>
          <a:p>
            <a:r>
              <a:rPr lang="en-US" sz="2400" dirty="0" smtClean="0">
                <a:latin typeface="Calibri" pitchFamily="34" charset="0"/>
              </a:rPr>
              <a:t>NN modeled </a:t>
            </a:r>
            <a:r>
              <a:rPr lang="en-US" sz="2400" dirty="0">
                <a:latin typeface="Calibri" pitchFamily="34" charset="0"/>
              </a:rPr>
              <a:t>from </a:t>
            </a:r>
            <a:r>
              <a:rPr lang="en-US" sz="2400" dirty="0" smtClean="0">
                <a:latin typeface="Calibri" pitchFamily="34" charset="0"/>
              </a:rPr>
              <a:t>seismic spectral histograms </a:t>
            </a:r>
            <a:r>
              <a:rPr lang="en-US" sz="2400" dirty="0">
                <a:latin typeface="Calibri" pitchFamily="34" charset="0"/>
              </a:rPr>
              <a:t>at LIGO sites</a:t>
            </a:r>
          </a:p>
        </p:txBody>
      </p:sp>
      <p:graphicFrame>
        <p:nvGraphicFramePr>
          <p:cNvPr id="382214" name="Object 262"/>
          <p:cNvGraphicFramePr>
            <a:graphicFrameLocks noChangeAspect="1"/>
          </p:cNvGraphicFramePr>
          <p:nvPr/>
        </p:nvGraphicFramePr>
        <p:xfrm>
          <a:off x="4054475" y="5505450"/>
          <a:ext cx="617538" cy="309563"/>
        </p:xfrm>
        <a:graphic>
          <a:graphicData uri="http://schemas.openxmlformats.org/presentationml/2006/ole">
            <mc:AlternateContent xmlns:mc="http://schemas.openxmlformats.org/markup-compatibility/2006">
              <mc:Choice xmlns:v="urn:schemas-microsoft-com:vml" Requires="v">
                <p:oleObj spid="_x0000_s382798" name="Equation" r:id="rId4" imgW="406048" imgH="203024" progId="Equation.3">
                  <p:embed/>
                </p:oleObj>
              </mc:Choice>
              <mc:Fallback>
                <p:oleObj name="Equation" r:id="rId4" imgW="406048" imgH="203024" progId="Equation.3">
                  <p:embed/>
                  <p:pic>
                    <p:nvPicPr>
                      <p:cNvPr id="0" name="Picture 2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4475" y="5505450"/>
                        <a:ext cx="617538" cy="309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2215" name="Object 263"/>
          <p:cNvGraphicFramePr>
            <a:graphicFrameLocks noChangeAspect="1"/>
          </p:cNvGraphicFramePr>
          <p:nvPr/>
        </p:nvGraphicFramePr>
        <p:xfrm>
          <a:off x="2514600" y="5500688"/>
          <a:ext cx="481013" cy="307975"/>
        </p:xfrm>
        <a:graphic>
          <a:graphicData uri="http://schemas.openxmlformats.org/presentationml/2006/ole">
            <mc:AlternateContent xmlns:mc="http://schemas.openxmlformats.org/markup-compatibility/2006">
              <mc:Choice xmlns:v="urn:schemas-microsoft-com:vml" Requires="v">
                <p:oleObj spid="_x0000_s382799" name="Equation" r:id="rId6" imgW="317225" imgH="203024" progId="Equation.3">
                  <p:embed/>
                </p:oleObj>
              </mc:Choice>
              <mc:Fallback>
                <p:oleObj name="Equation" r:id="rId6" imgW="317225" imgH="203024" progId="Equation.3">
                  <p:embed/>
                  <p:pic>
                    <p:nvPicPr>
                      <p:cNvPr id="0" name="Picture 2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5500688"/>
                        <a:ext cx="481013"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2216" name="Object 264"/>
          <p:cNvGraphicFramePr>
            <a:graphicFrameLocks noChangeAspect="1"/>
          </p:cNvGraphicFramePr>
          <p:nvPr>
            <p:extLst>
              <p:ext uri="{D42A27DB-BD31-4B8C-83A1-F6EECF244321}">
                <p14:modId xmlns:p14="http://schemas.microsoft.com/office/powerpoint/2010/main" val="1972346810"/>
              </p:ext>
            </p:extLst>
          </p:nvPr>
        </p:nvGraphicFramePr>
        <p:xfrm>
          <a:off x="1066800" y="5543550"/>
          <a:ext cx="857250" cy="304800"/>
        </p:xfrm>
        <a:graphic>
          <a:graphicData uri="http://schemas.openxmlformats.org/presentationml/2006/ole">
            <mc:AlternateContent xmlns:mc="http://schemas.openxmlformats.org/markup-compatibility/2006">
              <mc:Choice xmlns:v="urn:schemas-microsoft-com:vml" Requires="v">
                <p:oleObj spid="_x0000_s382800" name="Equation" r:id="rId8" imgW="571320" imgH="203040" progId="Equation.3">
                  <p:embed/>
                </p:oleObj>
              </mc:Choice>
              <mc:Fallback>
                <p:oleObj name="Equation" r:id="rId8" imgW="571320" imgH="203040" progId="Equation.3">
                  <p:embed/>
                  <p:pic>
                    <p:nvPicPr>
                      <p:cNvPr id="0" name="Picture 264"/>
                      <p:cNvPicPr>
                        <a:picLocks noChangeAspect="1" noChangeArrowheads="1"/>
                      </p:cNvPicPr>
                      <p:nvPr/>
                    </p:nvPicPr>
                    <p:blipFill>
                      <a:blip r:embed="rId9"/>
                      <a:srcRect/>
                      <a:stretch>
                        <a:fillRect/>
                      </a:stretch>
                    </p:blipFill>
                    <p:spPr bwMode="auto">
                      <a:xfrm>
                        <a:off x="1066800" y="5543550"/>
                        <a:ext cx="8572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 name="Straight Arrow Connector 19"/>
          <p:cNvCxnSpPr/>
          <p:nvPr/>
        </p:nvCxnSpPr>
        <p:spPr>
          <a:xfrm flipH="1">
            <a:off x="4724400" y="5543550"/>
            <a:ext cx="1524000" cy="158750"/>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2246" name="TextBox 24"/>
          <p:cNvSpPr txBox="1">
            <a:spLocks noChangeArrowheads="1"/>
          </p:cNvSpPr>
          <p:nvPr/>
        </p:nvSpPr>
        <p:spPr bwMode="auto">
          <a:xfrm>
            <a:off x="6248400" y="4886325"/>
            <a:ext cx="2590800" cy="1200150"/>
          </a:xfrm>
          <a:prstGeom prst="rect">
            <a:avLst/>
          </a:prstGeom>
          <a:noFill/>
          <a:ln w="9525">
            <a:noFill/>
            <a:miter lim="800000"/>
            <a:headEnd/>
            <a:tailEnd/>
          </a:ln>
        </p:spPr>
        <p:txBody>
          <a:bodyPr>
            <a:spAutoFit/>
          </a:bodyPr>
          <a:lstStyle/>
          <a:p>
            <a:r>
              <a:rPr lang="en-US" dirty="0">
                <a:latin typeface="Calibri" pitchFamily="34" charset="0"/>
              </a:rPr>
              <a:t>Distance to </a:t>
            </a:r>
            <a:r>
              <a:rPr lang="en-US" dirty="0" smtClean="0">
                <a:latin typeface="Calibri" pitchFamily="34" charset="0"/>
              </a:rPr>
              <a:t>source </a:t>
            </a:r>
            <a:r>
              <a:rPr lang="en-US" dirty="0">
                <a:latin typeface="Calibri" pitchFamily="34" charset="0"/>
              </a:rPr>
              <a:t>of seismic density perturbation contributing</a:t>
            </a:r>
          </a:p>
          <a:p>
            <a:r>
              <a:rPr lang="en-US" dirty="0">
                <a:latin typeface="Calibri" pitchFamily="34" charset="0"/>
              </a:rPr>
              <a:t>                        strain noise</a:t>
            </a:r>
          </a:p>
        </p:txBody>
      </p:sp>
      <p:graphicFrame>
        <p:nvGraphicFramePr>
          <p:cNvPr id="382217" name="Object 265"/>
          <p:cNvGraphicFramePr>
            <a:graphicFrameLocks noChangeAspect="1"/>
          </p:cNvGraphicFramePr>
          <p:nvPr/>
        </p:nvGraphicFramePr>
        <p:xfrm>
          <a:off x="6324600" y="5681663"/>
          <a:ext cx="1158875" cy="350837"/>
        </p:xfrm>
        <a:graphic>
          <a:graphicData uri="http://schemas.openxmlformats.org/presentationml/2006/ole">
            <mc:AlternateContent xmlns:mc="http://schemas.openxmlformats.org/markup-compatibility/2006">
              <mc:Choice xmlns:v="urn:schemas-microsoft-com:vml" Requires="v">
                <p:oleObj spid="_x0000_s382801" name="Equation" r:id="rId10" imgW="710891" imgH="215806" progId="Equation.3">
                  <p:embed/>
                </p:oleObj>
              </mc:Choice>
              <mc:Fallback>
                <p:oleObj name="Equation" r:id="rId10" imgW="710891" imgH="215806" progId="Equation.3">
                  <p:embed/>
                  <p:pic>
                    <p:nvPicPr>
                      <p:cNvPr id="0" name="Picture 26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4600" y="5681663"/>
                        <a:ext cx="1158875"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 name="Straight Arrow Connector 14"/>
          <p:cNvCxnSpPr/>
          <p:nvPr/>
        </p:nvCxnSpPr>
        <p:spPr>
          <a:xfrm>
            <a:off x="2743200" y="4572000"/>
            <a:ext cx="3175" cy="901700"/>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aphicFrame>
        <p:nvGraphicFramePr>
          <p:cNvPr id="382235" name="Object 283"/>
          <p:cNvGraphicFramePr>
            <a:graphicFrameLocks noChangeAspect="1"/>
          </p:cNvGraphicFramePr>
          <p:nvPr/>
        </p:nvGraphicFramePr>
        <p:xfrm>
          <a:off x="1447800" y="4191000"/>
          <a:ext cx="533400" cy="304800"/>
        </p:xfrm>
        <a:graphic>
          <a:graphicData uri="http://schemas.openxmlformats.org/presentationml/2006/ole">
            <mc:AlternateContent xmlns:mc="http://schemas.openxmlformats.org/markup-compatibility/2006">
              <mc:Choice xmlns:v="urn:schemas-microsoft-com:vml" Requires="v">
                <p:oleObj spid="_x0000_s382802" name="Equation" r:id="rId12" imgW="355320" imgH="203040" progId="Equation.3">
                  <p:embed/>
                </p:oleObj>
              </mc:Choice>
              <mc:Fallback>
                <p:oleObj name="Equation" r:id="rId12" imgW="355320" imgH="203040" progId="Equation.3">
                  <p:embed/>
                  <p:pic>
                    <p:nvPicPr>
                      <p:cNvPr id="0" name="Picture 28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7800" y="4191000"/>
                        <a:ext cx="5334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2236" name="Object 284"/>
          <p:cNvGraphicFramePr>
            <a:graphicFrameLocks noChangeAspect="1"/>
          </p:cNvGraphicFramePr>
          <p:nvPr>
            <p:extLst>
              <p:ext uri="{D42A27DB-BD31-4B8C-83A1-F6EECF244321}">
                <p14:modId xmlns:p14="http://schemas.microsoft.com/office/powerpoint/2010/main" val="1117517907"/>
              </p:ext>
            </p:extLst>
          </p:nvPr>
        </p:nvGraphicFramePr>
        <p:xfrm>
          <a:off x="2819400" y="4876800"/>
          <a:ext cx="571500" cy="266700"/>
        </p:xfrm>
        <a:graphic>
          <a:graphicData uri="http://schemas.openxmlformats.org/presentationml/2006/ole">
            <mc:AlternateContent xmlns:mc="http://schemas.openxmlformats.org/markup-compatibility/2006">
              <mc:Choice xmlns:v="urn:schemas-microsoft-com:vml" Requires="v">
                <p:oleObj spid="_x0000_s382803" name="Equation" r:id="rId14" imgW="380880" imgH="177480" progId="Equation.3">
                  <p:embed/>
                </p:oleObj>
              </mc:Choice>
              <mc:Fallback>
                <p:oleObj name="Equation" r:id="rId14" imgW="380880" imgH="177480" progId="Equation.3">
                  <p:embed/>
                  <p:pic>
                    <p:nvPicPr>
                      <p:cNvPr id="0" name="Picture 284"/>
                      <p:cNvPicPr>
                        <a:picLocks noChangeAspect="1" noChangeArrowheads="1"/>
                      </p:cNvPicPr>
                      <p:nvPr/>
                    </p:nvPicPr>
                    <p:blipFill>
                      <a:blip r:embed="rId15"/>
                      <a:srcRect/>
                      <a:stretch>
                        <a:fillRect/>
                      </a:stretch>
                    </p:blipFill>
                    <p:spPr bwMode="auto">
                      <a:xfrm>
                        <a:off x="2819400" y="4876800"/>
                        <a:ext cx="5715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2237" name="Object 285"/>
          <p:cNvGraphicFramePr>
            <a:graphicFrameLocks noChangeAspect="1"/>
          </p:cNvGraphicFramePr>
          <p:nvPr/>
        </p:nvGraphicFramePr>
        <p:xfrm>
          <a:off x="4419600" y="5105400"/>
          <a:ext cx="457200" cy="266700"/>
        </p:xfrm>
        <a:graphic>
          <a:graphicData uri="http://schemas.openxmlformats.org/presentationml/2006/ole">
            <mc:AlternateContent xmlns:mc="http://schemas.openxmlformats.org/markup-compatibility/2006">
              <mc:Choice xmlns:v="urn:schemas-microsoft-com:vml" Requires="v">
                <p:oleObj spid="_x0000_s382804" name="Equation" r:id="rId16" imgW="304560" imgH="177480" progId="Equation.3">
                  <p:embed/>
                </p:oleObj>
              </mc:Choice>
              <mc:Fallback>
                <p:oleObj name="Equation" r:id="rId16" imgW="304560" imgH="177480" progId="Equation.3">
                  <p:embed/>
                  <p:pic>
                    <p:nvPicPr>
                      <p:cNvPr id="0" name="Picture 28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5105400"/>
                        <a:ext cx="4572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 name="Straight Arrow Connector 14"/>
          <p:cNvCxnSpPr/>
          <p:nvPr/>
        </p:nvCxnSpPr>
        <p:spPr>
          <a:xfrm>
            <a:off x="4343400" y="4995863"/>
            <a:ext cx="3175" cy="477837"/>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82249" name="Straight Arrow Connector 14"/>
          <p:cNvCxnSpPr>
            <a:cxnSpLocks noChangeShapeType="1"/>
          </p:cNvCxnSpPr>
          <p:nvPr/>
        </p:nvCxnSpPr>
        <p:spPr bwMode="auto">
          <a:xfrm>
            <a:off x="2743200" y="3856038"/>
            <a:ext cx="3175" cy="735012"/>
          </a:xfrm>
          <a:prstGeom prst="straightConnector1">
            <a:avLst/>
          </a:prstGeom>
          <a:noFill/>
          <a:ln w="25400" algn="ctr">
            <a:solidFill>
              <a:srgbClr val="FF0000"/>
            </a:solidFill>
            <a:prstDash val="dash"/>
            <a:round/>
            <a:headEnd/>
            <a:tailEnd/>
          </a:ln>
        </p:spPr>
      </p:cxnSp>
      <p:cxnSp>
        <p:nvCxnSpPr>
          <p:cNvPr id="382250" name="Straight Arrow Connector 14"/>
          <p:cNvCxnSpPr>
            <a:cxnSpLocks noChangeShapeType="1"/>
          </p:cNvCxnSpPr>
          <p:nvPr/>
        </p:nvCxnSpPr>
        <p:spPr bwMode="auto">
          <a:xfrm>
            <a:off x="4341813" y="4462463"/>
            <a:ext cx="4762" cy="547687"/>
          </a:xfrm>
          <a:prstGeom prst="straightConnector1">
            <a:avLst/>
          </a:prstGeom>
          <a:noFill/>
          <a:ln w="25400" algn="ctr">
            <a:solidFill>
              <a:srgbClr val="FF0000"/>
            </a:solidFill>
            <a:prstDash val="dash"/>
            <a:round/>
            <a:headEnd/>
            <a:tailEnd/>
          </a:ln>
        </p:spPr>
      </p:cxnSp>
      <p:sp>
        <p:nvSpPr>
          <p:cNvPr id="382251" name="Text Box 289"/>
          <p:cNvSpPr txBox="1">
            <a:spLocks noChangeArrowheads="1"/>
          </p:cNvSpPr>
          <p:nvPr/>
        </p:nvSpPr>
        <p:spPr bwMode="auto">
          <a:xfrm>
            <a:off x="6228144" y="1905000"/>
            <a:ext cx="2294603" cy="1200329"/>
          </a:xfrm>
          <a:prstGeom prst="rect">
            <a:avLst/>
          </a:prstGeom>
          <a:noFill/>
          <a:ln w="9525">
            <a:noFill/>
            <a:miter lim="800000"/>
            <a:headEnd/>
            <a:tailEnd/>
          </a:ln>
        </p:spPr>
        <p:txBody>
          <a:bodyPr wrap="none">
            <a:spAutoFit/>
          </a:bodyPr>
          <a:lstStyle/>
          <a:p>
            <a:r>
              <a:rPr lang="en-US" sz="2400" dirty="0">
                <a:latin typeface="Calibri" pitchFamily="34" charset="0"/>
              </a:rPr>
              <a:t>Mitigation by:</a:t>
            </a:r>
          </a:p>
          <a:p>
            <a:pPr>
              <a:buFontTx/>
              <a:buChar char="•"/>
            </a:pPr>
            <a:r>
              <a:rPr lang="en-US" sz="2400" dirty="0">
                <a:latin typeface="Calibri" pitchFamily="34" charset="0"/>
              </a:rPr>
              <a:t> </a:t>
            </a:r>
            <a:r>
              <a:rPr lang="en-US" sz="2400" dirty="0">
                <a:solidFill>
                  <a:srgbClr val="FF0000"/>
                </a:solidFill>
                <a:latin typeface="Calibri" pitchFamily="34" charset="0"/>
              </a:rPr>
              <a:t>Site selection</a:t>
            </a:r>
          </a:p>
          <a:p>
            <a:pPr>
              <a:buFontTx/>
              <a:buChar char="•"/>
            </a:pPr>
            <a:r>
              <a:rPr lang="en-US" sz="2400" dirty="0">
                <a:latin typeface="Calibri" pitchFamily="34" charset="0"/>
              </a:rPr>
              <a:t> NN subtraction</a:t>
            </a:r>
          </a:p>
        </p:txBody>
      </p:sp>
      <p:sp>
        <p:nvSpPr>
          <p:cNvPr id="4" name="Date Placeholder 3"/>
          <p:cNvSpPr>
            <a:spLocks noGrp="1"/>
          </p:cNvSpPr>
          <p:nvPr>
            <p:ph type="dt" sz="half" idx="10"/>
          </p:nvPr>
        </p:nvSpPr>
        <p:spPr/>
        <p:txBody>
          <a:bodyPr/>
          <a:lstStyle/>
          <a:p>
            <a:pPr>
              <a:defRPr/>
            </a:pPr>
            <a:r>
              <a:rPr lang="en-US" smtClean="0"/>
              <a:t>05/24/2011</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Footer Placeholder 2"/>
          <p:cNvSpPr>
            <a:spLocks noGrp="1"/>
          </p:cNvSpPr>
          <p:nvPr>
            <p:ph type="ftr" sz="quarter" idx="11"/>
          </p:nvPr>
        </p:nvSpPr>
        <p:spPr>
          <a:noFill/>
        </p:spPr>
        <p:txBody>
          <a:bodyPr/>
          <a:lstStyle/>
          <a:p>
            <a:r>
              <a:rPr lang="en-US" smtClean="0"/>
              <a:t>GWADW 2011</a:t>
            </a:r>
          </a:p>
        </p:txBody>
      </p:sp>
      <p:sp>
        <p:nvSpPr>
          <p:cNvPr id="424963" name="Slide Number Placeholder 3"/>
          <p:cNvSpPr>
            <a:spLocks noGrp="1"/>
          </p:cNvSpPr>
          <p:nvPr>
            <p:ph type="sldNum" sz="quarter" idx="12"/>
          </p:nvPr>
        </p:nvSpPr>
        <p:spPr>
          <a:noFill/>
        </p:spPr>
        <p:txBody>
          <a:bodyPr/>
          <a:lstStyle/>
          <a:p>
            <a:fld id="{9E2BFF52-1352-4B6D-B681-4191649AD032}" type="slidenum">
              <a:rPr lang="en-US" smtClean="0"/>
              <a:pPr/>
              <a:t>12</a:t>
            </a:fld>
            <a:endParaRPr lang="en-US" smtClean="0"/>
          </a:p>
        </p:txBody>
      </p:sp>
      <p:sp>
        <p:nvSpPr>
          <p:cNvPr id="424964" name="Title 1"/>
          <p:cNvSpPr>
            <a:spLocks noGrp="1"/>
          </p:cNvSpPr>
          <p:nvPr>
            <p:ph type="title" idx="4294967295"/>
          </p:nvPr>
        </p:nvSpPr>
        <p:spPr/>
        <p:txBody>
          <a:bodyPr/>
          <a:lstStyle/>
          <a:p>
            <a:pPr eaLnBrk="1" hangingPunct="1"/>
            <a:r>
              <a:rPr lang="en-US" dirty="0" smtClean="0"/>
              <a:t>Seismicity::</a:t>
            </a:r>
            <a:r>
              <a:rPr lang="en-US" dirty="0" err="1" smtClean="0"/>
              <a:t>US.Average</a:t>
            </a:r>
            <a:endParaRPr lang="en-US" dirty="0" smtClean="0"/>
          </a:p>
        </p:txBody>
      </p:sp>
      <p:pic>
        <p:nvPicPr>
          <p:cNvPr id="3" name="Seismic_US_pw.avi">
            <a:hlinkClick r:id="" action="ppaction://media"/>
          </p:cNvPr>
          <p:cNvPicPr>
            <a:picLocks noRot="1" noChangeAspect="1"/>
          </p:cNvPicPr>
          <p:nvPr>
            <a:videoFile r:link="rId1"/>
          </p:nvPr>
        </p:nvPicPr>
        <p:blipFill>
          <a:blip r:embed="rId4"/>
          <a:srcRect/>
          <a:stretch>
            <a:fillRect/>
          </a:stretch>
        </p:blipFill>
        <p:spPr bwMode="auto">
          <a:xfrm>
            <a:off x="609600" y="1143000"/>
            <a:ext cx="7804150" cy="496570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r>
              <a:rPr lang="en-US" smtClean="0"/>
              <a:t>05/24/2011</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187" name="Footer Placeholder 2"/>
          <p:cNvSpPr>
            <a:spLocks noGrp="1"/>
          </p:cNvSpPr>
          <p:nvPr>
            <p:ph type="ftr" sz="quarter" idx="11"/>
          </p:nvPr>
        </p:nvSpPr>
        <p:spPr>
          <a:noFill/>
        </p:spPr>
        <p:txBody>
          <a:bodyPr/>
          <a:lstStyle/>
          <a:p>
            <a:r>
              <a:rPr lang="en-US" smtClean="0"/>
              <a:t>GWADW 2011</a:t>
            </a:r>
          </a:p>
        </p:txBody>
      </p:sp>
      <p:sp>
        <p:nvSpPr>
          <p:cNvPr id="381189" name="Slide Number Placeholder 3"/>
          <p:cNvSpPr>
            <a:spLocks noGrp="1"/>
          </p:cNvSpPr>
          <p:nvPr>
            <p:ph type="sldNum" sz="quarter" idx="12"/>
          </p:nvPr>
        </p:nvSpPr>
        <p:spPr>
          <a:noFill/>
        </p:spPr>
        <p:txBody>
          <a:bodyPr/>
          <a:lstStyle/>
          <a:p>
            <a:fld id="{21A151BB-7181-4659-AC13-D797E1E243D7}" type="slidenum">
              <a:rPr lang="en-US" smtClean="0"/>
              <a:pPr/>
              <a:t>13</a:t>
            </a:fld>
            <a:endParaRPr lang="en-US" smtClean="0"/>
          </a:p>
        </p:txBody>
      </p:sp>
      <p:sp>
        <p:nvSpPr>
          <p:cNvPr id="381190" name="Title 1"/>
          <p:cNvSpPr>
            <a:spLocks noGrp="1"/>
          </p:cNvSpPr>
          <p:nvPr>
            <p:ph type="title" idx="4294967295"/>
          </p:nvPr>
        </p:nvSpPr>
        <p:spPr/>
        <p:txBody>
          <a:bodyPr/>
          <a:lstStyle/>
          <a:p>
            <a:pPr eaLnBrk="1" hangingPunct="1"/>
            <a:r>
              <a:rPr lang="en-US" smtClean="0"/>
              <a:t>SurfacevUG::SeismicNoise</a:t>
            </a:r>
          </a:p>
        </p:txBody>
      </p:sp>
      <p:graphicFrame>
        <p:nvGraphicFramePr>
          <p:cNvPr id="381185" name="Object 257"/>
          <p:cNvGraphicFramePr>
            <a:graphicFrameLocks noChangeAspect="1"/>
          </p:cNvGraphicFramePr>
          <p:nvPr/>
        </p:nvGraphicFramePr>
        <p:xfrm>
          <a:off x="381000" y="1600200"/>
          <a:ext cx="3905250" cy="3124200"/>
        </p:xfrm>
        <a:graphic>
          <a:graphicData uri="http://schemas.openxmlformats.org/presentationml/2006/ole">
            <mc:AlternateContent xmlns:mc="http://schemas.openxmlformats.org/markup-compatibility/2006">
              <mc:Choice xmlns:v="urn:schemas-microsoft-com:vml" Requires="v">
                <p:oleObj spid="_x0000_s452718" name="Acrobat Document" r:id="rId3" imgW="9139320" imgH="7309440" progId="AcroExch.Document.7">
                  <p:embed/>
                </p:oleObj>
              </mc:Choice>
              <mc:Fallback>
                <p:oleObj name="Acrobat Document" r:id="rId3" imgW="9139320" imgH="730944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39052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5" name="Picture 3" descr="C:\MyStuff\ResearchFellow\matlab\GWINC\LHO_10am_Z.png"/>
          <p:cNvPicPr>
            <a:picLocks noChangeAspect="1" noChangeArrowheads="1"/>
          </p:cNvPicPr>
          <p:nvPr/>
        </p:nvPicPr>
        <p:blipFill>
          <a:blip r:embed="rId5"/>
          <a:srcRect/>
          <a:stretch>
            <a:fillRect/>
          </a:stretch>
        </p:blipFill>
        <p:spPr bwMode="auto">
          <a:xfrm>
            <a:off x="4800600" y="3048000"/>
            <a:ext cx="3810000" cy="3048000"/>
          </a:xfrm>
          <a:prstGeom prst="rect">
            <a:avLst/>
          </a:prstGeom>
          <a:noFill/>
          <a:ln w="9525">
            <a:noFill/>
            <a:miter lim="800000"/>
            <a:headEnd/>
            <a:tailEnd/>
          </a:ln>
        </p:spPr>
      </p:pic>
      <p:sp>
        <p:nvSpPr>
          <p:cNvPr id="381192" name="TextBox 4"/>
          <p:cNvSpPr txBox="1">
            <a:spLocks noChangeArrowheads="1"/>
          </p:cNvSpPr>
          <p:nvPr/>
        </p:nvSpPr>
        <p:spPr bwMode="auto">
          <a:xfrm>
            <a:off x="1143000" y="1371600"/>
            <a:ext cx="2163763" cy="369888"/>
          </a:xfrm>
          <a:prstGeom prst="rect">
            <a:avLst/>
          </a:prstGeom>
          <a:noFill/>
          <a:ln w="9525">
            <a:noFill/>
            <a:miter lim="800000"/>
            <a:headEnd/>
            <a:tailEnd/>
          </a:ln>
        </p:spPr>
        <p:txBody>
          <a:bodyPr wrap="none">
            <a:spAutoFit/>
          </a:bodyPr>
          <a:lstStyle/>
          <a:p>
            <a:r>
              <a:rPr lang="en-US">
                <a:latin typeface="Calibri" pitchFamily="34" charset="0"/>
              </a:rPr>
              <a:t>4100ft below surface</a:t>
            </a:r>
          </a:p>
        </p:txBody>
      </p:sp>
      <p:sp>
        <p:nvSpPr>
          <p:cNvPr id="6" name="TextBox 5"/>
          <p:cNvSpPr txBox="1">
            <a:spLocks noChangeArrowheads="1"/>
          </p:cNvSpPr>
          <p:nvPr/>
        </p:nvSpPr>
        <p:spPr bwMode="auto">
          <a:xfrm>
            <a:off x="5978525" y="2678113"/>
            <a:ext cx="1454150" cy="369887"/>
          </a:xfrm>
          <a:prstGeom prst="rect">
            <a:avLst/>
          </a:prstGeom>
          <a:noFill/>
          <a:ln w="9525">
            <a:noFill/>
            <a:miter lim="800000"/>
            <a:headEnd/>
            <a:tailEnd/>
          </a:ln>
        </p:spPr>
        <p:txBody>
          <a:bodyPr wrap="none">
            <a:spAutoFit/>
          </a:bodyPr>
          <a:lstStyle/>
          <a:p>
            <a:r>
              <a:rPr lang="en-US">
                <a:latin typeface="Calibri" pitchFamily="34" charset="0"/>
              </a:rPr>
              <a:t>LIGO Hanford</a:t>
            </a:r>
          </a:p>
        </p:txBody>
      </p:sp>
      <p:graphicFrame>
        <p:nvGraphicFramePr>
          <p:cNvPr id="10" name="Object 258"/>
          <p:cNvGraphicFramePr>
            <a:graphicFrameLocks noChangeAspect="1"/>
          </p:cNvGraphicFramePr>
          <p:nvPr/>
        </p:nvGraphicFramePr>
        <p:xfrm>
          <a:off x="4800600" y="3038475"/>
          <a:ext cx="3811588" cy="3049588"/>
        </p:xfrm>
        <a:graphic>
          <a:graphicData uri="http://schemas.openxmlformats.org/presentationml/2006/ole">
            <mc:AlternateContent xmlns:mc="http://schemas.openxmlformats.org/markup-compatibility/2006">
              <mc:Choice xmlns:v="urn:schemas-microsoft-com:vml" Requires="v">
                <p:oleObj spid="_x0000_s452719" name="Acrobat Document" r:id="rId6" imgW="9139320" imgH="7309440" progId="AcroExch.Document.7">
                  <p:embed/>
                </p:oleObj>
              </mc:Choice>
              <mc:Fallback>
                <p:oleObj name="Acrobat Document" r:id="rId6" imgW="9139320" imgH="730944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038475"/>
                        <a:ext cx="3811588" cy="3049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a:spLocks noChangeArrowheads="1"/>
          </p:cNvSpPr>
          <p:nvPr/>
        </p:nvSpPr>
        <p:spPr bwMode="auto">
          <a:xfrm>
            <a:off x="5703888" y="2674938"/>
            <a:ext cx="2003425" cy="369887"/>
          </a:xfrm>
          <a:prstGeom prst="rect">
            <a:avLst/>
          </a:prstGeom>
          <a:noFill/>
          <a:ln w="9525">
            <a:noFill/>
            <a:miter lim="800000"/>
            <a:headEnd/>
            <a:tailEnd/>
          </a:ln>
        </p:spPr>
        <p:txBody>
          <a:bodyPr wrap="none">
            <a:spAutoFit/>
          </a:bodyPr>
          <a:lstStyle/>
          <a:p>
            <a:r>
              <a:rPr lang="en-US" dirty="0">
                <a:latin typeface="Calibri" pitchFamily="34" charset="0"/>
              </a:rPr>
              <a:t>Texas, Sierra Blanca</a:t>
            </a:r>
          </a:p>
        </p:txBody>
      </p:sp>
      <p:sp>
        <p:nvSpPr>
          <p:cNvPr id="3" name="Rectangle 2"/>
          <p:cNvSpPr>
            <a:spLocks noChangeArrowheads="1"/>
          </p:cNvSpPr>
          <p:nvPr/>
        </p:nvSpPr>
        <p:spPr bwMode="auto">
          <a:xfrm>
            <a:off x="381000" y="5562600"/>
            <a:ext cx="4572000" cy="646113"/>
          </a:xfrm>
          <a:prstGeom prst="rect">
            <a:avLst/>
          </a:prstGeom>
          <a:noFill/>
          <a:ln w="9525">
            <a:noFill/>
            <a:miter lim="800000"/>
            <a:headEnd/>
            <a:tailEnd/>
          </a:ln>
        </p:spPr>
        <p:txBody>
          <a:bodyPr>
            <a:spAutoFit/>
          </a:bodyPr>
          <a:lstStyle/>
          <a:p>
            <a:r>
              <a:rPr lang="en-US" u="sng">
                <a:latin typeface="Calibri" pitchFamily="34" charset="0"/>
                <a:hlinkClick r:id="rId8"/>
              </a:rPr>
              <a:t>https://virgo.physics.carleton.edu/Seismic/USArray/usarray_summary_page.html</a:t>
            </a:r>
            <a:endParaRPr lang="en-US">
              <a:latin typeface="Calibri" pitchFamily="34" charset="0"/>
            </a:endParaRPr>
          </a:p>
        </p:txBody>
      </p:sp>
      <p:sp>
        <p:nvSpPr>
          <p:cNvPr id="2" name="Date Placeholder 1"/>
          <p:cNvSpPr>
            <a:spLocks noGrp="1"/>
          </p:cNvSpPr>
          <p:nvPr>
            <p:ph type="dt" sz="half" idx="10"/>
          </p:nvPr>
        </p:nvSpPr>
        <p:spPr/>
        <p:txBody>
          <a:bodyPr/>
          <a:lstStyle/>
          <a:p>
            <a:pPr>
              <a:defRPr/>
            </a:pPr>
            <a:r>
              <a:rPr lang="en-US" smtClean="0"/>
              <a:t>05/24/2011</a:t>
            </a:r>
            <a:endParaRPr lang="en-US"/>
          </a:p>
        </p:txBody>
      </p:sp>
    </p:spTree>
    <p:extLst>
      <p:ext uri="{BB962C8B-B14F-4D97-AF65-F5344CB8AC3E}">
        <p14:creationId xmlns:p14="http://schemas.microsoft.com/office/powerpoint/2010/main" val="91370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195"/>
                                        </p:tgtEl>
                                      </p:cBhvr>
                                    </p:animEffect>
                                    <p:set>
                                      <p:cBhvr>
                                        <p:cTn id="7" dur="1" fill="hold">
                                          <p:stCondLst>
                                            <p:cond delay="499"/>
                                          </p:stCondLst>
                                        </p:cTn>
                                        <p:tgtEl>
                                          <p:spTgt spid="819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 presetClass="entr"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201" name="Footer Placeholder 2"/>
          <p:cNvSpPr>
            <a:spLocks noGrp="1"/>
          </p:cNvSpPr>
          <p:nvPr>
            <p:ph type="ftr" sz="quarter" idx="11"/>
          </p:nvPr>
        </p:nvSpPr>
        <p:spPr>
          <a:noFill/>
        </p:spPr>
        <p:txBody>
          <a:bodyPr/>
          <a:lstStyle/>
          <a:p>
            <a:r>
              <a:rPr lang="en-US" smtClean="0"/>
              <a:t>GWADW 2011</a:t>
            </a:r>
          </a:p>
        </p:txBody>
      </p:sp>
      <p:sp>
        <p:nvSpPr>
          <p:cNvPr id="387203" name="Slide Number Placeholder 3"/>
          <p:cNvSpPr>
            <a:spLocks noGrp="1"/>
          </p:cNvSpPr>
          <p:nvPr>
            <p:ph type="sldNum" sz="quarter" idx="12"/>
          </p:nvPr>
        </p:nvSpPr>
        <p:spPr>
          <a:noFill/>
        </p:spPr>
        <p:txBody>
          <a:bodyPr/>
          <a:lstStyle/>
          <a:p>
            <a:fld id="{3DE0ECC2-164D-4912-974C-C533501BCB0D}" type="slidenum">
              <a:rPr lang="en-US" smtClean="0"/>
              <a:pPr/>
              <a:t>14</a:t>
            </a:fld>
            <a:endParaRPr lang="en-US" smtClean="0"/>
          </a:p>
        </p:txBody>
      </p:sp>
      <p:sp>
        <p:nvSpPr>
          <p:cNvPr id="387204" name="Title 1"/>
          <p:cNvSpPr>
            <a:spLocks noGrp="1"/>
          </p:cNvSpPr>
          <p:nvPr>
            <p:ph type="title" idx="4294967295"/>
          </p:nvPr>
        </p:nvSpPr>
        <p:spPr/>
        <p:txBody>
          <a:bodyPr/>
          <a:lstStyle/>
          <a:p>
            <a:pPr eaLnBrk="1" hangingPunct="1"/>
            <a:r>
              <a:rPr lang="en-US" sz="4000" smtClean="0"/>
              <a:t>NewtonianNoise::Atmosphere</a:t>
            </a:r>
          </a:p>
        </p:txBody>
      </p:sp>
      <p:pic>
        <p:nvPicPr>
          <p:cNvPr id="387205" name="Picture 16" descr="Atm_NN"/>
          <p:cNvPicPr>
            <a:picLocks noChangeAspect="1" noChangeArrowheads="1"/>
          </p:cNvPicPr>
          <p:nvPr/>
        </p:nvPicPr>
        <p:blipFill>
          <a:blip r:embed="rId4"/>
          <a:srcRect/>
          <a:stretch>
            <a:fillRect/>
          </a:stretch>
        </p:blipFill>
        <p:spPr bwMode="auto">
          <a:xfrm>
            <a:off x="5486400" y="3352800"/>
            <a:ext cx="3657600" cy="2927350"/>
          </a:xfrm>
          <a:prstGeom prst="rect">
            <a:avLst/>
          </a:prstGeom>
          <a:noFill/>
          <a:ln w="9525">
            <a:noFill/>
            <a:miter lim="800000"/>
            <a:headEnd/>
            <a:tailEnd/>
          </a:ln>
        </p:spPr>
      </p:pic>
      <p:graphicFrame>
        <p:nvGraphicFramePr>
          <p:cNvPr id="387181" name="Object 109"/>
          <p:cNvGraphicFramePr>
            <a:graphicFrameLocks noChangeAspect="1"/>
          </p:cNvGraphicFramePr>
          <p:nvPr/>
        </p:nvGraphicFramePr>
        <p:xfrm>
          <a:off x="2971800" y="3962400"/>
          <a:ext cx="2286000" cy="484188"/>
        </p:xfrm>
        <a:graphic>
          <a:graphicData uri="http://schemas.openxmlformats.org/presentationml/2006/ole">
            <mc:AlternateContent xmlns:mc="http://schemas.openxmlformats.org/markup-compatibility/2006">
              <mc:Choice xmlns:v="urn:schemas-microsoft-com:vml" Requires="v">
                <p:oleObj spid="_x0000_s453850" name="Equation" r:id="rId5" imgW="1079500" imgH="228600" progId="Equation.3">
                  <p:embed/>
                </p:oleObj>
              </mc:Choice>
              <mc:Fallback>
                <p:oleObj name="Equation" r:id="rId5" imgW="10795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962400"/>
                        <a:ext cx="2286000" cy="48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7206" name="Text Box 18"/>
          <p:cNvSpPr txBox="1">
            <a:spLocks noChangeArrowheads="1"/>
          </p:cNvSpPr>
          <p:nvPr/>
        </p:nvSpPr>
        <p:spPr bwMode="auto">
          <a:xfrm>
            <a:off x="2971800" y="3352800"/>
            <a:ext cx="2438400" cy="641350"/>
          </a:xfrm>
          <a:prstGeom prst="rect">
            <a:avLst/>
          </a:prstGeom>
          <a:noFill/>
          <a:ln w="9525">
            <a:noFill/>
            <a:miter lim="800000"/>
            <a:headEnd/>
            <a:tailEnd/>
          </a:ln>
        </p:spPr>
        <p:txBody>
          <a:bodyPr>
            <a:spAutoFit/>
          </a:bodyPr>
          <a:lstStyle/>
          <a:p>
            <a:r>
              <a:rPr lang="en-US">
                <a:latin typeface="Calibri" pitchFamily="34" charset="0"/>
              </a:rPr>
              <a:t>NN suppression at depth     :</a:t>
            </a:r>
          </a:p>
        </p:txBody>
      </p:sp>
      <p:graphicFrame>
        <p:nvGraphicFramePr>
          <p:cNvPr id="387182" name="Object 110"/>
          <p:cNvGraphicFramePr>
            <a:graphicFrameLocks noChangeAspect="1"/>
          </p:cNvGraphicFramePr>
          <p:nvPr/>
        </p:nvGraphicFramePr>
        <p:xfrm>
          <a:off x="3641725" y="3633788"/>
          <a:ext cx="274638" cy="381000"/>
        </p:xfrm>
        <a:graphic>
          <a:graphicData uri="http://schemas.openxmlformats.org/presentationml/2006/ole">
            <mc:AlternateContent xmlns:mc="http://schemas.openxmlformats.org/markup-compatibility/2006">
              <mc:Choice xmlns:v="urn:schemas-microsoft-com:vml" Requires="v">
                <p:oleObj spid="_x0000_s453851" name="Equation" r:id="rId7" imgW="165028" imgH="228501" progId="Equation.3">
                  <p:embed/>
                </p:oleObj>
              </mc:Choice>
              <mc:Fallback>
                <p:oleObj name="Equation" r:id="rId7" imgW="165028" imgH="22850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1725" y="3633788"/>
                        <a:ext cx="27463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7207" name="Picture 1" descr="C:\MyStuff\talks\WienerFilter\Caltech10\Desert.jpg"/>
          <p:cNvPicPr>
            <a:picLocks noChangeAspect="1" noChangeArrowheads="1"/>
          </p:cNvPicPr>
          <p:nvPr/>
        </p:nvPicPr>
        <p:blipFill>
          <a:blip r:embed="rId9"/>
          <a:srcRect/>
          <a:stretch>
            <a:fillRect/>
          </a:stretch>
        </p:blipFill>
        <p:spPr bwMode="auto">
          <a:xfrm>
            <a:off x="533400" y="1524000"/>
            <a:ext cx="2286000" cy="1714500"/>
          </a:xfrm>
          <a:prstGeom prst="rect">
            <a:avLst/>
          </a:prstGeom>
          <a:noFill/>
          <a:ln w="9525">
            <a:noFill/>
            <a:miter lim="800000"/>
            <a:headEnd/>
            <a:tailEnd/>
          </a:ln>
        </p:spPr>
      </p:pic>
      <p:pic>
        <p:nvPicPr>
          <p:cNvPr id="387208" name="Picture 2"/>
          <p:cNvPicPr>
            <a:picLocks noChangeAspect="1" noChangeArrowheads="1"/>
          </p:cNvPicPr>
          <p:nvPr/>
        </p:nvPicPr>
        <p:blipFill>
          <a:blip r:embed="rId10"/>
          <a:srcRect/>
          <a:stretch>
            <a:fillRect/>
          </a:stretch>
        </p:blipFill>
        <p:spPr bwMode="auto">
          <a:xfrm>
            <a:off x="2971800" y="1524000"/>
            <a:ext cx="2438400" cy="1725613"/>
          </a:xfrm>
          <a:prstGeom prst="rect">
            <a:avLst/>
          </a:prstGeom>
          <a:noFill/>
          <a:ln w="9525">
            <a:noFill/>
            <a:miter lim="800000"/>
            <a:headEnd/>
            <a:tailEnd/>
          </a:ln>
        </p:spPr>
      </p:pic>
      <p:graphicFrame>
        <p:nvGraphicFramePr>
          <p:cNvPr id="387198" name="Object 126"/>
          <p:cNvGraphicFramePr>
            <a:graphicFrameLocks noChangeAspect="1"/>
          </p:cNvGraphicFramePr>
          <p:nvPr/>
        </p:nvGraphicFramePr>
        <p:xfrm>
          <a:off x="533400" y="3962400"/>
          <a:ext cx="2046288" cy="538163"/>
        </p:xfrm>
        <a:graphic>
          <a:graphicData uri="http://schemas.openxmlformats.org/presentationml/2006/ole">
            <mc:AlternateContent xmlns:mc="http://schemas.openxmlformats.org/markup-compatibility/2006">
              <mc:Choice xmlns:v="urn:schemas-microsoft-com:vml" Requires="v">
                <p:oleObj spid="_x0000_s453852" name="Equation" r:id="rId11" imgW="965200" imgH="254000" progId="Equation.3">
                  <p:embed/>
                </p:oleObj>
              </mc:Choice>
              <mc:Fallback>
                <p:oleObj name="Equation" r:id="rId11" imgW="965200" imgH="2540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3962400"/>
                        <a:ext cx="2046288" cy="538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7209" name="Text Box 23"/>
          <p:cNvSpPr txBox="1">
            <a:spLocks noChangeArrowheads="1"/>
          </p:cNvSpPr>
          <p:nvPr/>
        </p:nvSpPr>
        <p:spPr bwMode="auto">
          <a:xfrm>
            <a:off x="457200" y="3352800"/>
            <a:ext cx="2438400" cy="641350"/>
          </a:xfrm>
          <a:prstGeom prst="rect">
            <a:avLst/>
          </a:prstGeom>
          <a:noFill/>
          <a:ln w="9525">
            <a:noFill/>
            <a:miter lim="800000"/>
            <a:headEnd/>
            <a:tailEnd/>
          </a:ln>
        </p:spPr>
        <p:txBody>
          <a:bodyPr>
            <a:spAutoFit/>
          </a:bodyPr>
          <a:lstStyle/>
          <a:p>
            <a:r>
              <a:rPr lang="en-US">
                <a:latin typeface="Calibri" pitchFamily="34" charset="0"/>
              </a:rPr>
              <a:t>NN suppression by dome with diameter     :</a:t>
            </a:r>
          </a:p>
        </p:txBody>
      </p:sp>
      <p:graphicFrame>
        <p:nvGraphicFramePr>
          <p:cNvPr id="387200" name="Object 128"/>
          <p:cNvGraphicFramePr>
            <a:graphicFrameLocks noChangeAspect="1"/>
          </p:cNvGraphicFramePr>
          <p:nvPr/>
        </p:nvGraphicFramePr>
        <p:xfrm>
          <a:off x="2451100" y="3670300"/>
          <a:ext cx="268288" cy="247650"/>
        </p:xfrm>
        <a:graphic>
          <a:graphicData uri="http://schemas.openxmlformats.org/presentationml/2006/ole">
            <mc:AlternateContent xmlns:mc="http://schemas.openxmlformats.org/markup-compatibility/2006">
              <mc:Choice xmlns:v="urn:schemas-microsoft-com:vml" Requires="v">
                <p:oleObj spid="_x0000_s453853" name="Equation" r:id="rId13" imgW="164957" imgH="152268" progId="Equation.3">
                  <p:embed/>
                </p:oleObj>
              </mc:Choice>
              <mc:Fallback>
                <p:oleObj name="Equation" r:id="rId13" imgW="164957" imgH="152268"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1100" y="3670300"/>
                        <a:ext cx="268288"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7210" name="Line 129"/>
          <p:cNvSpPr>
            <a:spLocks noChangeShapeType="1"/>
          </p:cNvSpPr>
          <p:nvPr/>
        </p:nvSpPr>
        <p:spPr bwMode="auto">
          <a:xfrm flipV="1">
            <a:off x="5181600" y="5638800"/>
            <a:ext cx="1676400" cy="152400"/>
          </a:xfrm>
          <a:prstGeom prst="line">
            <a:avLst/>
          </a:prstGeom>
          <a:noFill/>
          <a:ln w="19050">
            <a:solidFill>
              <a:srgbClr val="008000"/>
            </a:solidFill>
            <a:round/>
            <a:headEnd/>
            <a:tailEnd type="triangle" w="med" len="med"/>
          </a:ln>
        </p:spPr>
        <p:txBody>
          <a:bodyPr/>
          <a:lstStyle/>
          <a:p>
            <a:endParaRPr lang="en-US"/>
          </a:p>
        </p:txBody>
      </p:sp>
      <p:sp>
        <p:nvSpPr>
          <p:cNvPr id="387211" name="Text Box 130"/>
          <p:cNvSpPr txBox="1">
            <a:spLocks noChangeArrowheads="1"/>
          </p:cNvSpPr>
          <p:nvPr/>
        </p:nvSpPr>
        <p:spPr bwMode="auto">
          <a:xfrm>
            <a:off x="1905000" y="4876800"/>
            <a:ext cx="3505200" cy="1190625"/>
          </a:xfrm>
          <a:prstGeom prst="rect">
            <a:avLst/>
          </a:prstGeom>
          <a:noFill/>
          <a:ln w="9525">
            <a:noFill/>
            <a:miter lim="800000"/>
            <a:headEnd/>
            <a:tailEnd/>
          </a:ln>
        </p:spPr>
        <p:txBody>
          <a:bodyPr>
            <a:spAutoFit/>
          </a:bodyPr>
          <a:lstStyle/>
          <a:p>
            <a:r>
              <a:rPr lang="en-US">
                <a:latin typeface="Calibri" pitchFamily="34" charset="0"/>
              </a:rPr>
              <a:t>Underground NN from sound waves is weaker than shown here if sound propagation direction is rather horizontal than vertical.</a:t>
            </a:r>
          </a:p>
        </p:txBody>
      </p:sp>
      <p:sp>
        <p:nvSpPr>
          <p:cNvPr id="2" name="Date Placeholder 1"/>
          <p:cNvSpPr>
            <a:spLocks noGrp="1"/>
          </p:cNvSpPr>
          <p:nvPr>
            <p:ph type="dt" sz="half" idx="10"/>
          </p:nvPr>
        </p:nvSpPr>
        <p:spPr/>
        <p:txBody>
          <a:bodyPr/>
          <a:lstStyle/>
          <a:p>
            <a:pPr>
              <a:defRPr/>
            </a:pPr>
            <a:r>
              <a:rPr lang="en-US" smtClean="0"/>
              <a:t>05/24/2011</a:t>
            </a:r>
            <a:endParaRPr lang="en-US"/>
          </a:p>
        </p:txBody>
      </p:sp>
    </p:spTree>
    <p:extLst>
      <p:ext uri="{BB962C8B-B14F-4D97-AF65-F5344CB8AC3E}">
        <p14:creationId xmlns:p14="http://schemas.microsoft.com/office/powerpoint/2010/main" val="3679039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Footer Placeholder 2"/>
          <p:cNvSpPr>
            <a:spLocks noGrp="1"/>
          </p:cNvSpPr>
          <p:nvPr>
            <p:ph type="ftr" sz="quarter" idx="11"/>
          </p:nvPr>
        </p:nvSpPr>
        <p:spPr>
          <a:noFill/>
        </p:spPr>
        <p:txBody>
          <a:bodyPr/>
          <a:lstStyle/>
          <a:p>
            <a:r>
              <a:rPr lang="en-US" smtClean="0"/>
              <a:t>GWADW 2011</a:t>
            </a:r>
          </a:p>
        </p:txBody>
      </p:sp>
      <p:sp>
        <p:nvSpPr>
          <p:cNvPr id="389123"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E0FFD62-7289-45A9-87CD-1AE71DC5DAB7}" type="slidenum">
              <a:rPr lang="en-US" sz="1400"/>
              <a:pPr algn="r"/>
              <a:t>15</a:t>
            </a:fld>
            <a:endParaRPr lang="en-US" sz="1400"/>
          </a:p>
        </p:txBody>
      </p:sp>
      <p:sp>
        <p:nvSpPr>
          <p:cNvPr id="389124" name="Title 1"/>
          <p:cNvSpPr>
            <a:spLocks noGrp="1"/>
          </p:cNvSpPr>
          <p:nvPr>
            <p:ph type="title" idx="4294967295"/>
          </p:nvPr>
        </p:nvSpPr>
        <p:spPr/>
        <p:txBody>
          <a:bodyPr/>
          <a:lstStyle/>
          <a:p>
            <a:pPr eaLnBrk="1" hangingPunct="1"/>
            <a:r>
              <a:rPr lang="en-US" sz="4000" smtClean="0"/>
              <a:t>NewtonianNoise::Ocean</a:t>
            </a:r>
          </a:p>
        </p:txBody>
      </p:sp>
      <p:pic>
        <p:nvPicPr>
          <p:cNvPr id="389125" name="Picture 20" descr="Ocean_NN"/>
          <p:cNvPicPr>
            <a:picLocks noChangeAspect="1" noChangeArrowheads="1"/>
          </p:cNvPicPr>
          <p:nvPr/>
        </p:nvPicPr>
        <p:blipFill>
          <a:blip r:embed="rId3"/>
          <a:srcRect/>
          <a:stretch>
            <a:fillRect/>
          </a:stretch>
        </p:blipFill>
        <p:spPr bwMode="auto">
          <a:xfrm>
            <a:off x="533400" y="2286000"/>
            <a:ext cx="4648200" cy="3716912"/>
          </a:xfrm>
          <a:prstGeom prst="rect">
            <a:avLst/>
          </a:prstGeom>
          <a:noFill/>
          <a:ln w="9525">
            <a:noFill/>
            <a:miter lim="800000"/>
            <a:headEnd/>
            <a:tailEnd/>
          </a:ln>
        </p:spPr>
      </p:pic>
      <p:pic>
        <p:nvPicPr>
          <p:cNvPr id="389127" name="Picture 17"/>
          <p:cNvPicPr>
            <a:picLocks noChangeAspect="1" noChangeArrowheads="1"/>
          </p:cNvPicPr>
          <p:nvPr/>
        </p:nvPicPr>
        <p:blipFill>
          <a:blip r:embed="rId4"/>
          <a:srcRect/>
          <a:stretch>
            <a:fillRect/>
          </a:stretch>
        </p:blipFill>
        <p:spPr bwMode="auto">
          <a:xfrm>
            <a:off x="5943600" y="4277077"/>
            <a:ext cx="2906713" cy="1506538"/>
          </a:xfrm>
          <a:prstGeom prst="rect">
            <a:avLst/>
          </a:prstGeom>
          <a:noFill/>
          <a:ln w="9525">
            <a:noFill/>
            <a:miter lim="800000"/>
            <a:headEnd/>
            <a:tailEnd/>
          </a:ln>
        </p:spPr>
      </p:pic>
      <p:sp>
        <p:nvSpPr>
          <p:cNvPr id="389128" name="Text Box 18"/>
          <p:cNvSpPr txBox="1">
            <a:spLocks noChangeArrowheads="1"/>
          </p:cNvSpPr>
          <p:nvPr/>
        </p:nvSpPr>
        <p:spPr bwMode="auto">
          <a:xfrm>
            <a:off x="1409700" y="1706110"/>
            <a:ext cx="2895600" cy="646331"/>
          </a:xfrm>
          <a:prstGeom prst="rect">
            <a:avLst/>
          </a:prstGeom>
          <a:noFill/>
          <a:ln w="9525">
            <a:noFill/>
            <a:miter lim="800000"/>
            <a:headEnd/>
            <a:tailEnd/>
          </a:ln>
        </p:spPr>
        <p:txBody>
          <a:bodyPr wrap="square">
            <a:spAutoFit/>
          </a:bodyPr>
          <a:lstStyle/>
          <a:p>
            <a:r>
              <a:rPr lang="en-US" dirty="0" smtClean="0">
                <a:latin typeface="Calibri" pitchFamily="34" charset="0"/>
              </a:rPr>
              <a:t>Sound measured </a:t>
            </a:r>
            <a:r>
              <a:rPr lang="en-US" dirty="0">
                <a:latin typeface="Calibri" pitchFamily="34" charset="0"/>
              </a:rPr>
              <a:t>close to </a:t>
            </a:r>
            <a:r>
              <a:rPr lang="en-US" dirty="0" smtClean="0">
                <a:latin typeface="Calibri" pitchFamily="34" charset="0"/>
              </a:rPr>
              <a:t>Virginia (ECONOMEX data).</a:t>
            </a:r>
            <a:endParaRPr lang="en-US" dirty="0">
              <a:latin typeface="Calibri" pitchFamily="34" charset="0"/>
            </a:endParaRPr>
          </a:p>
        </p:txBody>
      </p:sp>
      <p:sp>
        <p:nvSpPr>
          <p:cNvPr id="389129" name="Text Box 19"/>
          <p:cNvSpPr txBox="1">
            <a:spLocks noChangeArrowheads="1"/>
          </p:cNvSpPr>
          <p:nvPr/>
        </p:nvSpPr>
        <p:spPr bwMode="auto">
          <a:xfrm>
            <a:off x="5943600" y="3667477"/>
            <a:ext cx="2895600" cy="641350"/>
          </a:xfrm>
          <a:prstGeom prst="rect">
            <a:avLst/>
          </a:prstGeom>
          <a:noFill/>
          <a:ln w="9525">
            <a:noFill/>
            <a:miter lim="800000"/>
            <a:headEnd/>
            <a:tailEnd/>
          </a:ln>
        </p:spPr>
        <p:txBody>
          <a:bodyPr>
            <a:spAutoFit/>
          </a:bodyPr>
          <a:lstStyle/>
          <a:p>
            <a:r>
              <a:rPr lang="en-US">
                <a:latin typeface="Calibri" pitchFamily="34" charset="0"/>
              </a:rPr>
              <a:t>Major commercial shipping lanes (noise down to 5Hz)</a:t>
            </a:r>
          </a:p>
        </p:txBody>
      </p:sp>
      <p:pic>
        <p:nvPicPr>
          <p:cNvPr id="389130" name="Picture 20"/>
          <p:cNvPicPr>
            <a:picLocks noChangeAspect="1" noChangeArrowheads="1"/>
          </p:cNvPicPr>
          <p:nvPr/>
        </p:nvPicPr>
        <p:blipFill>
          <a:blip r:embed="rId5"/>
          <a:srcRect/>
          <a:stretch>
            <a:fillRect/>
          </a:stretch>
        </p:blipFill>
        <p:spPr bwMode="auto">
          <a:xfrm>
            <a:off x="5943600" y="2002190"/>
            <a:ext cx="2895600" cy="1490662"/>
          </a:xfrm>
          <a:prstGeom prst="rect">
            <a:avLst/>
          </a:prstGeom>
          <a:noFill/>
          <a:ln w="9525">
            <a:noFill/>
            <a:miter lim="800000"/>
            <a:headEnd/>
            <a:tailEnd/>
          </a:ln>
        </p:spPr>
      </p:pic>
      <p:sp>
        <p:nvSpPr>
          <p:cNvPr id="389131" name="Text Box 21"/>
          <p:cNvSpPr txBox="1">
            <a:spLocks noChangeArrowheads="1"/>
          </p:cNvSpPr>
          <p:nvPr/>
        </p:nvSpPr>
        <p:spPr bwMode="auto">
          <a:xfrm>
            <a:off x="5943600" y="1381477"/>
            <a:ext cx="2835275" cy="641350"/>
          </a:xfrm>
          <a:prstGeom prst="rect">
            <a:avLst/>
          </a:prstGeom>
          <a:noFill/>
          <a:ln w="9525">
            <a:noFill/>
            <a:miter lim="800000"/>
            <a:headEnd/>
            <a:tailEnd/>
          </a:ln>
        </p:spPr>
        <p:txBody>
          <a:bodyPr>
            <a:spAutoFit/>
          </a:bodyPr>
          <a:lstStyle/>
          <a:p>
            <a:r>
              <a:rPr lang="en-US">
                <a:latin typeface="Calibri" pitchFamily="34" charset="0"/>
              </a:rPr>
              <a:t>Seismic air-gun arrays (noise down to 5Hz)</a:t>
            </a:r>
          </a:p>
        </p:txBody>
      </p:sp>
      <p:sp>
        <p:nvSpPr>
          <p:cNvPr id="3" name="Slide Number Placeholder 2"/>
          <p:cNvSpPr>
            <a:spLocks noGrp="1"/>
          </p:cNvSpPr>
          <p:nvPr>
            <p:ph type="sldNum" sz="quarter" idx="12"/>
          </p:nvPr>
        </p:nvSpPr>
        <p:spPr/>
        <p:txBody>
          <a:bodyPr/>
          <a:lstStyle/>
          <a:p>
            <a:pPr>
              <a:defRPr/>
            </a:pPr>
            <a:fld id="{648E01E8-C412-4A2F-A175-649BD523B002}" type="slidenum">
              <a:rPr lang="en-US" smtClean="0"/>
              <a:pPr>
                <a:defRPr/>
              </a:pPr>
              <a:t>15</a:t>
            </a:fld>
            <a:endParaRPr lang="en-US"/>
          </a:p>
        </p:txBody>
      </p:sp>
      <p:sp>
        <p:nvSpPr>
          <p:cNvPr id="4" name="Date Placeholder 3"/>
          <p:cNvSpPr>
            <a:spLocks noGrp="1"/>
          </p:cNvSpPr>
          <p:nvPr>
            <p:ph type="dt" sz="half" idx="10"/>
          </p:nvPr>
        </p:nvSpPr>
        <p:spPr/>
        <p:txBody>
          <a:bodyPr/>
          <a:lstStyle/>
          <a:p>
            <a:pPr>
              <a:defRPr/>
            </a:pPr>
            <a:r>
              <a:rPr lang="en-US" smtClean="0"/>
              <a:t>05/24/2011</a:t>
            </a:r>
            <a:endParaRPr lang="en-US"/>
          </a:p>
        </p:txBody>
      </p:sp>
    </p:spTree>
    <p:extLst>
      <p:ext uri="{BB962C8B-B14F-4D97-AF65-F5344CB8AC3E}">
        <p14:creationId xmlns:p14="http://schemas.microsoft.com/office/powerpoint/2010/main" val="751409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Footer Placeholder 2"/>
          <p:cNvSpPr>
            <a:spLocks noGrp="1"/>
          </p:cNvSpPr>
          <p:nvPr>
            <p:ph type="ftr" sz="quarter" idx="11"/>
          </p:nvPr>
        </p:nvSpPr>
        <p:spPr>
          <a:noFill/>
        </p:spPr>
        <p:txBody>
          <a:bodyPr/>
          <a:lstStyle/>
          <a:p>
            <a:r>
              <a:rPr lang="en-US" smtClean="0"/>
              <a:t>GWADW 2011</a:t>
            </a:r>
            <a:endParaRPr lang="en-US" dirty="0" smtClean="0"/>
          </a:p>
        </p:txBody>
      </p:sp>
      <p:sp>
        <p:nvSpPr>
          <p:cNvPr id="463875" name="Slide Number Placeholder 3"/>
          <p:cNvSpPr>
            <a:spLocks noGrp="1"/>
          </p:cNvSpPr>
          <p:nvPr>
            <p:ph type="sldNum" sz="quarter" idx="12"/>
          </p:nvPr>
        </p:nvSpPr>
        <p:spPr>
          <a:noFill/>
        </p:spPr>
        <p:txBody>
          <a:bodyPr/>
          <a:lstStyle/>
          <a:p>
            <a:fld id="{D9731F72-6522-47D4-8981-7962C453C247}" type="slidenum">
              <a:rPr lang="en-US" smtClean="0"/>
              <a:pPr/>
              <a:t>16</a:t>
            </a:fld>
            <a:endParaRPr lang="en-US" smtClean="0"/>
          </a:p>
        </p:txBody>
      </p:sp>
      <p:sp>
        <p:nvSpPr>
          <p:cNvPr id="463876" name="Rectangle 2"/>
          <p:cNvSpPr>
            <a:spLocks noGrp="1" noChangeArrowheads="1"/>
          </p:cNvSpPr>
          <p:nvPr>
            <p:ph type="title" idx="4294967295"/>
          </p:nvPr>
        </p:nvSpPr>
        <p:spPr>
          <a:xfrm>
            <a:off x="381000" y="304800"/>
            <a:ext cx="8229600" cy="1143000"/>
          </a:xfrm>
        </p:spPr>
        <p:txBody>
          <a:bodyPr/>
          <a:lstStyle/>
          <a:p>
            <a:pPr eaLnBrk="1" hangingPunct="1"/>
            <a:r>
              <a:rPr lang="en-US" dirty="0" err="1" smtClean="0"/>
              <a:t>NewtonianNoise</a:t>
            </a:r>
            <a:r>
              <a:rPr lang="en-US" dirty="0" smtClean="0"/>
              <a:t>::</a:t>
            </a:r>
            <a:r>
              <a:rPr lang="en-US" dirty="0" err="1" smtClean="0"/>
              <a:t>HiddenNoise</a:t>
            </a:r>
            <a:endParaRPr lang="en-US" dirty="0" smtClean="0"/>
          </a:p>
        </p:txBody>
      </p:sp>
      <p:pic>
        <p:nvPicPr>
          <p:cNvPr id="463877" name="Picture 6" descr="Disp_ground"/>
          <p:cNvPicPr>
            <a:picLocks noChangeAspect="1" noChangeArrowheads="1"/>
          </p:cNvPicPr>
          <p:nvPr/>
        </p:nvPicPr>
        <p:blipFill>
          <a:blip r:embed="rId2"/>
          <a:srcRect/>
          <a:stretch>
            <a:fillRect/>
          </a:stretch>
        </p:blipFill>
        <p:spPr bwMode="auto">
          <a:xfrm>
            <a:off x="762000" y="1676400"/>
            <a:ext cx="3124200" cy="2498725"/>
          </a:xfrm>
          <a:prstGeom prst="rect">
            <a:avLst/>
          </a:prstGeom>
          <a:noFill/>
          <a:ln w="9525">
            <a:noFill/>
            <a:miter lim="800000"/>
            <a:headEnd/>
            <a:tailEnd/>
          </a:ln>
        </p:spPr>
      </p:pic>
      <p:pic>
        <p:nvPicPr>
          <p:cNvPr id="463878" name="Picture 8" descr="Strain_100km"/>
          <p:cNvPicPr>
            <a:picLocks noChangeAspect="1" noChangeArrowheads="1"/>
          </p:cNvPicPr>
          <p:nvPr/>
        </p:nvPicPr>
        <p:blipFill>
          <a:blip r:embed="rId3"/>
          <a:srcRect/>
          <a:stretch>
            <a:fillRect/>
          </a:stretch>
        </p:blipFill>
        <p:spPr bwMode="auto">
          <a:xfrm>
            <a:off x="4038600" y="1752600"/>
            <a:ext cx="4267200" cy="2667000"/>
          </a:xfrm>
          <a:prstGeom prst="rect">
            <a:avLst/>
          </a:prstGeom>
          <a:noFill/>
          <a:ln w="9525">
            <a:noFill/>
            <a:miter lim="800000"/>
            <a:headEnd/>
            <a:tailEnd/>
          </a:ln>
        </p:spPr>
      </p:pic>
      <p:sp>
        <p:nvSpPr>
          <p:cNvPr id="463879" name="Rectangle 9"/>
          <p:cNvSpPr>
            <a:spLocks noChangeArrowheads="1"/>
          </p:cNvSpPr>
          <p:nvPr/>
        </p:nvSpPr>
        <p:spPr bwMode="auto">
          <a:xfrm>
            <a:off x="5029200" y="1371600"/>
            <a:ext cx="2667000" cy="533400"/>
          </a:xfrm>
          <a:prstGeom prst="rect">
            <a:avLst/>
          </a:prstGeom>
          <a:solidFill>
            <a:schemeClr val="bg1"/>
          </a:solidFill>
          <a:ln w="9525">
            <a:solidFill>
              <a:schemeClr val="bg1"/>
            </a:solidFill>
            <a:miter lim="800000"/>
            <a:headEnd/>
            <a:tailEnd/>
          </a:ln>
        </p:spPr>
        <p:txBody>
          <a:bodyPr wrap="none" anchor="ctr"/>
          <a:lstStyle/>
          <a:p>
            <a:pPr algn="ctr"/>
            <a:r>
              <a:rPr lang="en-US" dirty="0">
                <a:latin typeface="+mn-lt"/>
              </a:rPr>
              <a:t>Strain: 0.5Hz – 10Hz </a:t>
            </a:r>
          </a:p>
          <a:p>
            <a:pPr algn="ctr"/>
            <a:r>
              <a:rPr lang="en-US" dirty="0">
                <a:latin typeface="+mn-lt"/>
              </a:rPr>
              <a:t>(interface at 100km depth)</a:t>
            </a:r>
          </a:p>
        </p:txBody>
      </p:sp>
      <p:pic>
        <p:nvPicPr>
          <p:cNvPr id="463880" name="Picture 12"/>
          <p:cNvPicPr>
            <a:picLocks noChangeAspect="1" noChangeArrowheads="1"/>
          </p:cNvPicPr>
          <p:nvPr/>
        </p:nvPicPr>
        <p:blipFill>
          <a:blip r:embed="rId4"/>
          <a:srcRect/>
          <a:stretch>
            <a:fillRect/>
          </a:stretch>
        </p:blipFill>
        <p:spPr bwMode="auto">
          <a:xfrm>
            <a:off x="1066800" y="4267200"/>
            <a:ext cx="3124200" cy="1655763"/>
          </a:xfrm>
          <a:prstGeom prst="rect">
            <a:avLst/>
          </a:prstGeom>
          <a:noFill/>
          <a:ln w="9525">
            <a:noFill/>
            <a:miter lim="800000"/>
            <a:headEnd/>
            <a:tailEnd/>
          </a:ln>
        </p:spPr>
      </p:pic>
      <p:sp>
        <p:nvSpPr>
          <p:cNvPr id="463881" name="Text Box 13"/>
          <p:cNvSpPr txBox="1">
            <a:spLocks noChangeArrowheads="1"/>
          </p:cNvSpPr>
          <p:nvPr/>
        </p:nvSpPr>
        <p:spPr bwMode="auto">
          <a:xfrm>
            <a:off x="4556125" y="4760913"/>
            <a:ext cx="3825875" cy="646331"/>
          </a:xfrm>
          <a:prstGeom prst="rect">
            <a:avLst/>
          </a:prstGeom>
          <a:noFill/>
          <a:ln w="9525">
            <a:noFill/>
            <a:miter lim="800000"/>
            <a:headEnd/>
            <a:tailEnd/>
          </a:ln>
        </p:spPr>
        <p:txBody>
          <a:bodyPr>
            <a:spAutoFit/>
          </a:bodyPr>
          <a:lstStyle/>
          <a:p>
            <a:r>
              <a:rPr lang="en-US" dirty="0" smtClean="0">
                <a:latin typeface="+mn-lt"/>
              </a:rPr>
              <a:t>Can we monitor all sources of Newtonian noise?</a:t>
            </a:r>
            <a:endParaRPr lang="en-US" dirty="0">
              <a:latin typeface="+mn-lt"/>
            </a:endParaRPr>
          </a:p>
        </p:txBody>
      </p:sp>
      <p:sp>
        <p:nvSpPr>
          <p:cNvPr id="463882" name="Text Box 14"/>
          <p:cNvSpPr txBox="1">
            <a:spLocks noChangeArrowheads="1"/>
          </p:cNvSpPr>
          <p:nvPr/>
        </p:nvSpPr>
        <p:spPr bwMode="auto">
          <a:xfrm>
            <a:off x="1219200" y="1371600"/>
            <a:ext cx="2505814" cy="369332"/>
          </a:xfrm>
          <a:prstGeom prst="rect">
            <a:avLst/>
          </a:prstGeom>
          <a:noFill/>
          <a:ln w="9525">
            <a:noFill/>
            <a:miter lim="800000"/>
            <a:headEnd/>
            <a:tailEnd/>
          </a:ln>
        </p:spPr>
        <p:txBody>
          <a:bodyPr wrap="none">
            <a:spAutoFit/>
          </a:bodyPr>
          <a:lstStyle/>
          <a:p>
            <a:r>
              <a:rPr lang="en-US" dirty="0">
                <a:latin typeface="+mn-lt"/>
              </a:rPr>
              <a:t>Interface displacement</a:t>
            </a:r>
          </a:p>
        </p:txBody>
      </p:sp>
      <p:sp>
        <p:nvSpPr>
          <p:cNvPr id="2" name="Date Placeholder 1"/>
          <p:cNvSpPr>
            <a:spLocks noGrp="1"/>
          </p:cNvSpPr>
          <p:nvPr>
            <p:ph type="dt" sz="half" idx="10"/>
          </p:nvPr>
        </p:nvSpPr>
        <p:spPr/>
        <p:txBody>
          <a:bodyPr/>
          <a:lstStyle/>
          <a:p>
            <a:pPr>
              <a:defRPr/>
            </a:pPr>
            <a:r>
              <a:rPr lang="en-US" smtClean="0"/>
              <a:t>05/24/2011</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Footer Placeholder 2"/>
          <p:cNvSpPr>
            <a:spLocks noGrp="1"/>
          </p:cNvSpPr>
          <p:nvPr>
            <p:ph type="ftr" sz="quarter" idx="11"/>
          </p:nvPr>
        </p:nvSpPr>
        <p:spPr>
          <a:noFill/>
        </p:spPr>
        <p:txBody>
          <a:bodyPr/>
          <a:lstStyle/>
          <a:p>
            <a:r>
              <a:rPr lang="en-US" smtClean="0"/>
              <a:t>GWADW 2011</a:t>
            </a:r>
          </a:p>
        </p:txBody>
      </p:sp>
      <p:sp>
        <p:nvSpPr>
          <p:cNvPr id="461827" name="Slide Number Placeholder 3"/>
          <p:cNvSpPr>
            <a:spLocks noGrp="1"/>
          </p:cNvSpPr>
          <p:nvPr>
            <p:ph type="sldNum" sz="quarter" idx="12"/>
          </p:nvPr>
        </p:nvSpPr>
        <p:spPr>
          <a:noFill/>
        </p:spPr>
        <p:txBody>
          <a:bodyPr/>
          <a:lstStyle/>
          <a:p>
            <a:fld id="{B2555EA9-DF6D-4487-8726-E71C667A678A}" type="slidenum">
              <a:rPr lang="en-US" smtClean="0"/>
              <a:pPr/>
              <a:t>2</a:t>
            </a:fld>
            <a:endParaRPr lang="en-US" smtClean="0"/>
          </a:p>
        </p:txBody>
      </p:sp>
      <p:sp>
        <p:nvSpPr>
          <p:cNvPr id="461828" name="Title 1"/>
          <p:cNvSpPr>
            <a:spLocks noGrp="1"/>
          </p:cNvSpPr>
          <p:nvPr>
            <p:ph type="title" idx="4294967295"/>
          </p:nvPr>
        </p:nvSpPr>
        <p:spPr/>
        <p:txBody>
          <a:bodyPr/>
          <a:lstStyle/>
          <a:p>
            <a:pPr eaLnBrk="1" hangingPunct="1"/>
            <a:r>
              <a:rPr lang="en-US" sz="4000" dirty="0" err="1" smtClean="0">
                <a:cs typeface="Calibri" pitchFamily="34" charset="0"/>
              </a:rPr>
              <a:t>NewtonianNoise</a:t>
            </a:r>
            <a:r>
              <a:rPr lang="en-US" sz="4000" dirty="0" smtClean="0">
                <a:cs typeface="Calibri" pitchFamily="34" charset="0"/>
              </a:rPr>
              <a:t>::</a:t>
            </a:r>
            <a:r>
              <a:rPr lang="en-US" sz="4000" dirty="0" err="1" smtClean="0">
                <a:cs typeface="Calibri" pitchFamily="34" charset="0"/>
              </a:rPr>
              <a:t>aLIGO</a:t>
            </a:r>
            <a:endParaRPr lang="en-US" sz="4000" dirty="0" smtClean="0">
              <a:cs typeface="Calibri" pitchFamily="34" charset="0"/>
            </a:endParaRPr>
          </a:p>
        </p:txBody>
      </p:sp>
      <p:sp>
        <p:nvSpPr>
          <p:cNvPr id="2" name="Date Placeholder 1"/>
          <p:cNvSpPr>
            <a:spLocks noGrp="1"/>
          </p:cNvSpPr>
          <p:nvPr>
            <p:ph type="dt" sz="half" idx="10"/>
          </p:nvPr>
        </p:nvSpPr>
        <p:spPr/>
        <p:txBody>
          <a:bodyPr/>
          <a:lstStyle/>
          <a:p>
            <a:pPr>
              <a:defRPr/>
            </a:pPr>
            <a:r>
              <a:rPr lang="en-US" smtClean="0"/>
              <a:t>05/24/2011</a:t>
            </a:r>
            <a:endParaRPr lang="en-US"/>
          </a:p>
        </p:txBody>
      </p:sp>
      <p:pic>
        <p:nvPicPr>
          <p:cNvPr id="452610" name="Picture 2" descr="C:\MyStuff\ResearchFellow\nodus\janosch\LIGO_NN\plots\LIGO_N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952395"/>
            <a:ext cx="44196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4526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930" y="1573481"/>
            <a:ext cx="2971800" cy="154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501" y="1573481"/>
            <a:ext cx="1873250" cy="249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7999" y="1573481"/>
            <a:ext cx="1874375" cy="2499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4496" y="4495800"/>
            <a:ext cx="1885950" cy="213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65020" y="1204149"/>
            <a:ext cx="582211" cy="369332"/>
          </a:xfrm>
          <a:prstGeom prst="rect">
            <a:avLst/>
          </a:prstGeom>
          <a:noFill/>
        </p:spPr>
        <p:txBody>
          <a:bodyPr wrap="none" rtlCol="0">
            <a:spAutoFit/>
          </a:bodyPr>
          <a:lstStyle/>
          <a:p>
            <a:r>
              <a:rPr lang="en-US" dirty="0" smtClean="0"/>
              <a:t>Fan</a:t>
            </a:r>
            <a:endParaRPr lang="en-US" dirty="0"/>
          </a:p>
        </p:txBody>
      </p:sp>
      <p:sp>
        <p:nvSpPr>
          <p:cNvPr id="4" name="TextBox 3"/>
          <p:cNvSpPr txBox="1"/>
          <p:nvPr/>
        </p:nvSpPr>
        <p:spPr>
          <a:xfrm>
            <a:off x="7391400" y="1227302"/>
            <a:ext cx="992579" cy="369332"/>
          </a:xfrm>
          <a:prstGeom prst="rect">
            <a:avLst/>
          </a:prstGeom>
          <a:noFill/>
        </p:spPr>
        <p:txBody>
          <a:bodyPr wrap="none" rtlCol="0">
            <a:spAutoFit/>
          </a:bodyPr>
          <a:lstStyle/>
          <a:p>
            <a:r>
              <a:rPr lang="en-US" dirty="0" smtClean="0"/>
              <a:t>Seismic</a:t>
            </a:r>
            <a:endParaRPr lang="en-US" dirty="0"/>
          </a:p>
        </p:txBody>
      </p:sp>
      <p:sp>
        <p:nvSpPr>
          <p:cNvPr id="5" name="TextBox 4"/>
          <p:cNvSpPr txBox="1"/>
          <p:nvPr/>
        </p:nvSpPr>
        <p:spPr>
          <a:xfrm>
            <a:off x="1752599" y="1227302"/>
            <a:ext cx="1005403" cy="369332"/>
          </a:xfrm>
          <a:prstGeom prst="rect">
            <a:avLst/>
          </a:prstGeom>
          <a:noFill/>
        </p:spPr>
        <p:txBody>
          <a:bodyPr wrap="none" rtlCol="0">
            <a:spAutoFit/>
          </a:bodyPr>
          <a:lstStyle/>
          <a:p>
            <a:r>
              <a:rPr lang="en-US" dirty="0" smtClean="0"/>
              <a:t>Building</a:t>
            </a:r>
            <a:endParaRPr lang="en-US" dirty="0"/>
          </a:p>
        </p:txBody>
      </p:sp>
      <p:sp>
        <p:nvSpPr>
          <p:cNvPr id="6" name="TextBox 5"/>
          <p:cNvSpPr txBox="1"/>
          <p:nvPr/>
        </p:nvSpPr>
        <p:spPr>
          <a:xfrm>
            <a:off x="6172200" y="4311134"/>
            <a:ext cx="1133644" cy="369332"/>
          </a:xfrm>
          <a:prstGeom prst="rect">
            <a:avLst/>
          </a:prstGeom>
          <a:noFill/>
        </p:spPr>
        <p:txBody>
          <a:bodyPr wrap="none" rtlCol="0">
            <a:spAutoFit/>
          </a:bodyPr>
          <a:lstStyle/>
          <a:p>
            <a:r>
              <a:rPr lang="en-US" dirty="0" smtClean="0"/>
              <a:t>Chamber</a:t>
            </a:r>
            <a:endParaRPr lang="en-US" dirty="0"/>
          </a:p>
        </p:txBody>
      </p:sp>
    </p:spTree>
    <p:extLst>
      <p:ext uri="{BB962C8B-B14F-4D97-AF65-F5344CB8AC3E}">
        <p14:creationId xmlns:p14="http://schemas.microsoft.com/office/powerpoint/2010/main" val="541922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05/24/2011</a:t>
            </a:r>
            <a:endParaRPr lang="en-US"/>
          </a:p>
        </p:txBody>
      </p:sp>
      <p:sp>
        <p:nvSpPr>
          <p:cNvPr id="3" name="Footer Placeholder 2"/>
          <p:cNvSpPr>
            <a:spLocks noGrp="1"/>
          </p:cNvSpPr>
          <p:nvPr>
            <p:ph type="ftr" sz="quarter" idx="11"/>
          </p:nvPr>
        </p:nvSpPr>
        <p:spPr/>
        <p:txBody>
          <a:bodyPr/>
          <a:lstStyle/>
          <a:p>
            <a:pPr>
              <a:defRPr/>
            </a:pPr>
            <a:r>
              <a:rPr lang="en-US" smtClean="0"/>
              <a:t>GWADW 2011</a:t>
            </a:r>
            <a:endParaRPr lang="en-US"/>
          </a:p>
        </p:txBody>
      </p:sp>
      <p:sp>
        <p:nvSpPr>
          <p:cNvPr id="4" name="Slide Number Placeholder 3"/>
          <p:cNvSpPr>
            <a:spLocks noGrp="1"/>
          </p:cNvSpPr>
          <p:nvPr>
            <p:ph type="sldNum" sz="quarter" idx="12"/>
          </p:nvPr>
        </p:nvSpPr>
        <p:spPr/>
        <p:txBody>
          <a:bodyPr/>
          <a:lstStyle/>
          <a:p>
            <a:pPr>
              <a:defRPr/>
            </a:pPr>
            <a:fld id="{648E01E8-C412-4A2F-A175-649BD523B002}" type="slidenum">
              <a:rPr lang="en-US" smtClean="0"/>
              <a:pPr>
                <a:defRPr/>
              </a:pPr>
              <a:t>3</a:t>
            </a:fld>
            <a:endParaRPr lang="en-US"/>
          </a:p>
        </p:txBody>
      </p:sp>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err="1" smtClean="0"/>
              <a:t>SeismicNoise</a:t>
            </a:r>
            <a:r>
              <a:rPr lang="en-US" dirty="0" smtClean="0"/>
              <a:t>::</a:t>
            </a:r>
            <a:r>
              <a:rPr lang="en-US" dirty="0" err="1" smtClean="0"/>
              <a:t>RayleighWaves</a:t>
            </a:r>
            <a:endParaRPr lang="en-US" dirty="0"/>
          </a:p>
        </p:txBody>
      </p:sp>
      <p:pic>
        <p:nvPicPr>
          <p:cNvPr id="6" name="Densvi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066800"/>
            <a:ext cx="5962650" cy="4770120"/>
          </a:xfrm>
          <a:prstGeom prst="rect">
            <a:avLst/>
          </a:prstGeom>
        </p:spPr>
      </p:pic>
    </p:spTree>
    <p:extLst>
      <p:ext uri="{BB962C8B-B14F-4D97-AF65-F5344CB8AC3E}">
        <p14:creationId xmlns:p14="http://schemas.microsoft.com/office/powerpoint/2010/main" val="3770987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nsvid_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4861" y="990600"/>
            <a:ext cx="6496050" cy="5196840"/>
          </a:xfrm>
          <a:prstGeom prst="rect">
            <a:avLst/>
          </a:prstGeom>
        </p:spPr>
      </p:pic>
      <p:sp>
        <p:nvSpPr>
          <p:cNvPr id="2" name="Date Placeholder 1"/>
          <p:cNvSpPr>
            <a:spLocks noGrp="1"/>
          </p:cNvSpPr>
          <p:nvPr>
            <p:ph type="dt" sz="half" idx="10"/>
          </p:nvPr>
        </p:nvSpPr>
        <p:spPr/>
        <p:txBody>
          <a:bodyPr/>
          <a:lstStyle/>
          <a:p>
            <a:pPr>
              <a:defRPr/>
            </a:pPr>
            <a:r>
              <a:rPr lang="en-US" smtClean="0"/>
              <a:t>05/24/2011</a:t>
            </a:r>
            <a:endParaRPr lang="en-US"/>
          </a:p>
        </p:txBody>
      </p:sp>
      <p:sp>
        <p:nvSpPr>
          <p:cNvPr id="3" name="Footer Placeholder 2"/>
          <p:cNvSpPr>
            <a:spLocks noGrp="1"/>
          </p:cNvSpPr>
          <p:nvPr>
            <p:ph type="ftr" sz="quarter" idx="11"/>
          </p:nvPr>
        </p:nvSpPr>
        <p:spPr/>
        <p:txBody>
          <a:bodyPr/>
          <a:lstStyle/>
          <a:p>
            <a:pPr>
              <a:defRPr/>
            </a:pPr>
            <a:r>
              <a:rPr lang="en-US" smtClean="0"/>
              <a:t>GWADW 2011</a:t>
            </a:r>
            <a:endParaRPr lang="en-US"/>
          </a:p>
        </p:txBody>
      </p:sp>
      <p:sp>
        <p:nvSpPr>
          <p:cNvPr id="4" name="Slide Number Placeholder 3"/>
          <p:cNvSpPr>
            <a:spLocks noGrp="1"/>
          </p:cNvSpPr>
          <p:nvPr>
            <p:ph type="sldNum" sz="quarter" idx="12"/>
          </p:nvPr>
        </p:nvSpPr>
        <p:spPr/>
        <p:txBody>
          <a:bodyPr/>
          <a:lstStyle/>
          <a:p>
            <a:pPr>
              <a:defRPr/>
            </a:pPr>
            <a:fld id="{648E01E8-C412-4A2F-A175-649BD523B002}" type="slidenum">
              <a:rPr lang="en-US" smtClean="0"/>
              <a:pPr>
                <a:defRPr/>
              </a:pPr>
              <a:t>4</a:t>
            </a:fld>
            <a:endParaRPr lang="en-US"/>
          </a:p>
        </p:txBody>
      </p:sp>
      <p:sp>
        <p:nvSpPr>
          <p:cNvPr id="7"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err="1" smtClean="0"/>
              <a:t>SeismicNoise</a:t>
            </a:r>
            <a:r>
              <a:rPr lang="en-US" dirty="0" smtClean="0"/>
              <a:t>::</a:t>
            </a:r>
          </a:p>
          <a:p>
            <a:r>
              <a:rPr lang="en-US" dirty="0" err="1" smtClean="0"/>
              <a:t>CompressionalWaves</a:t>
            </a:r>
            <a:endParaRPr lang="en-US" dirty="0"/>
          </a:p>
        </p:txBody>
      </p:sp>
    </p:spTree>
    <p:extLst>
      <p:ext uri="{BB962C8B-B14F-4D97-AF65-F5344CB8AC3E}">
        <p14:creationId xmlns:p14="http://schemas.microsoft.com/office/powerpoint/2010/main" val="3770987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nsevid_P_PP_P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2975" y="457200"/>
            <a:ext cx="7258050" cy="5806440"/>
          </a:xfrm>
          <a:prstGeom prst="rect">
            <a:avLst/>
          </a:prstGeom>
        </p:spPr>
      </p:pic>
      <p:sp>
        <p:nvSpPr>
          <p:cNvPr id="2" name="Date Placeholder 1"/>
          <p:cNvSpPr>
            <a:spLocks noGrp="1"/>
          </p:cNvSpPr>
          <p:nvPr>
            <p:ph type="dt" sz="half" idx="10"/>
          </p:nvPr>
        </p:nvSpPr>
        <p:spPr/>
        <p:txBody>
          <a:bodyPr/>
          <a:lstStyle/>
          <a:p>
            <a:pPr>
              <a:defRPr/>
            </a:pPr>
            <a:r>
              <a:rPr lang="en-US" smtClean="0"/>
              <a:t>05/24/2011</a:t>
            </a:r>
            <a:endParaRPr lang="en-US"/>
          </a:p>
        </p:txBody>
      </p:sp>
      <p:sp>
        <p:nvSpPr>
          <p:cNvPr id="3" name="Footer Placeholder 2"/>
          <p:cNvSpPr>
            <a:spLocks noGrp="1"/>
          </p:cNvSpPr>
          <p:nvPr>
            <p:ph type="ftr" sz="quarter" idx="11"/>
          </p:nvPr>
        </p:nvSpPr>
        <p:spPr/>
        <p:txBody>
          <a:bodyPr/>
          <a:lstStyle/>
          <a:p>
            <a:pPr>
              <a:defRPr/>
            </a:pPr>
            <a:r>
              <a:rPr lang="en-US" smtClean="0"/>
              <a:t>GWADW 2011</a:t>
            </a:r>
            <a:endParaRPr lang="en-US"/>
          </a:p>
        </p:txBody>
      </p:sp>
      <p:sp>
        <p:nvSpPr>
          <p:cNvPr id="4" name="Slide Number Placeholder 3"/>
          <p:cNvSpPr>
            <a:spLocks noGrp="1"/>
          </p:cNvSpPr>
          <p:nvPr>
            <p:ph type="sldNum" sz="quarter" idx="12"/>
          </p:nvPr>
        </p:nvSpPr>
        <p:spPr/>
        <p:txBody>
          <a:bodyPr/>
          <a:lstStyle/>
          <a:p>
            <a:pPr>
              <a:defRPr/>
            </a:pPr>
            <a:fld id="{648E01E8-C412-4A2F-A175-649BD523B002}" type="slidenum">
              <a:rPr lang="en-US" smtClean="0"/>
              <a:pPr>
                <a:defRPr/>
              </a:pPr>
              <a:t>5</a:t>
            </a:fld>
            <a:endParaRPr lang="en-US"/>
          </a:p>
        </p:txBody>
      </p:sp>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err="1" smtClean="0"/>
              <a:t>SeismicNoise</a:t>
            </a:r>
            <a:r>
              <a:rPr lang="en-US" dirty="0" smtClean="0"/>
              <a:t>::</a:t>
            </a:r>
            <a:r>
              <a:rPr lang="en-US" dirty="0" err="1" smtClean="0"/>
              <a:t>FreeSurface</a:t>
            </a:r>
            <a:endParaRPr lang="en-US" dirty="0"/>
          </a:p>
        </p:txBody>
      </p:sp>
    </p:spTree>
    <p:extLst>
      <p:ext uri="{BB962C8B-B14F-4D97-AF65-F5344CB8AC3E}">
        <p14:creationId xmlns:p14="http://schemas.microsoft.com/office/powerpoint/2010/main" val="3770987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05/24/2011</a:t>
            </a:r>
            <a:endParaRPr lang="en-US"/>
          </a:p>
        </p:txBody>
      </p:sp>
      <p:sp>
        <p:nvSpPr>
          <p:cNvPr id="3" name="Footer Placeholder 2"/>
          <p:cNvSpPr>
            <a:spLocks noGrp="1"/>
          </p:cNvSpPr>
          <p:nvPr>
            <p:ph type="ftr" sz="quarter" idx="11"/>
          </p:nvPr>
        </p:nvSpPr>
        <p:spPr/>
        <p:txBody>
          <a:bodyPr/>
          <a:lstStyle/>
          <a:p>
            <a:pPr>
              <a:defRPr/>
            </a:pPr>
            <a:r>
              <a:rPr lang="en-US" smtClean="0"/>
              <a:t>GWADW 2011</a:t>
            </a:r>
            <a:endParaRPr lang="en-US"/>
          </a:p>
        </p:txBody>
      </p:sp>
      <p:sp>
        <p:nvSpPr>
          <p:cNvPr id="4" name="Slide Number Placeholder 3"/>
          <p:cNvSpPr>
            <a:spLocks noGrp="1"/>
          </p:cNvSpPr>
          <p:nvPr>
            <p:ph type="sldNum" sz="quarter" idx="12"/>
          </p:nvPr>
        </p:nvSpPr>
        <p:spPr/>
        <p:txBody>
          <a:bodyPr/>
          <a:lstStyle/>
          <a:p>
            <a:pPr>
              <a:defRPr/>
            </a:pPr>
            <a:fld id="{648E01E8-C412-4A2F-A175-649BD523B002}" type="slidenum">
              <a:rPr lang="en-US" smtClean="0"/>
              <a:pPr>
                <a:defRPr/>
              </a:pPr>
              <a:t>6</a:t>
            </a:fld>
            <a:endParaRPr lang="en-US"/>
          </a:p>
        </p:txBody>
      </p:sp>
      <p:sp>
        <p:nvSpPr>
          <p:cNvPr id="5" name="Title 1"/>
          <p:cNvSpPr txBox="1">
            <a:spLocks/>
          </p:cNvSpPr>
          <p:nvPr/>
        </p:nvSpPr>
        <p:spPr>
          <a:xfrm>
            <a:off x="304800" y="274638"/>
            <a:ext cx="8534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err="1" smtClean="0"/>
              <a:t>NewtonianNoise</a:t>
            </a:r>
            <a:r>
              <a:rPr lang="en-US" dirty="0" smtClean="0"/>
              <a:t>::</a:t>
            </a:r>
            <a:r>
              <a:rPr lang="en-US" dirty="0" err="1" smtClean="0"/>
              <a:t>RayleighWaves</a:t>
            </a:r>
            <a:endParaRPr lang="en-US" dirty="0"/>
          </a:p>
        </p:txBody>
      </p:sp>
      <p:pic>
        <p:nvPicPr>
          <p:cNvPr id="6" name="NN_Field_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1066800"/>
            <a:ext cx="5962650" cy="4770120"/>
          </a:xfrm>
          <a:prstGeom prst="rect">
            <a:avLst/>
          </a:prstGeom>
        </p:spPr>
      </p:pic>
    </p:spTree>
    <p:extLst>
      <p:ext uri="{BB962C8B-B14F-4D97-AF65-F5344CB8AC3E}">
        <p14:creationId xmlns:p14="http://schemas.microsoft.com/office/powerpoint/2010/main" val="2932016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05/24/2011</a:t>
            </a:r>
            <a:endParaRPr lang="en-US"/>
          </a:p>
        </p:txBody>
      </p:sp>
      <p:sp>
        <p:nvSpPr>
          <p:cNvPr id="3" name="Footer Placeholder 2"/>
          <p:cNvSpPr>
            <a:spLocks noGrp="1"/>
          </p:cNvSpPr>
          <p:nvPr>
            <p:ph type="ftr" sz="quarter" idx="11"/>
          </p:nvPr>
        </p:nvSpPr>
        <p:spPr/>
        <p:txBody>
          <a:bodyPr/>
          <a:lstStyle/>
          <a:p>
            <a:pPr>
              <a:defRPr/>
            </a:pPr>
            <a:r>
              <a:rPr lang="en-US" smtClean="0"/>
              <a:t>GWADW 2011</a:t>
            </a:r>
            <a:endParaRPr lang="en-US"/>
          </a:p>
        </p:txBody>
      </p:sp>
      <p:sp>
        <p:nvSpPr>
          <p:cNvPr id="4" name="Slide Number Placeholder 3"/>
          <p:cNvSpPr>
            <a:spLocks noGrp="1"/>
          </p:cNvSpPr>
          <p:nvPr>
            <p:ph type="sldNum" sz="quarter" idx="12"/>
          </p:nvPr>
        </p:nvSpPr>
        <p:spPr/>
        <p:txBody>
          <a:bodyPr/>
          <a:lstStyle/>
          <a:p>
            <a:pPr>
              <a:defRPr/>
            </a:pPr>
            <a:fld id="{648E01E8-C412-4A2F-A175-649BD523B002}" type="slidenum">
              <a:rPr lang="en-US" smtClean="0"/>
              <a:pPr>
                <a:defRPr/>
              </a:pPr>
              <a:t>7</a:t>
            </a:fld>
            <a:endParaRPr lang="en-US"/>
          </a:p>
        </p:txBody>
      </p:sp>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err="1" smtClean="0"/>
              <a:t>NewtonianNoise</a:t>
            </a:r>
            <a:r>
              <a:rPr lang="en-US" dirty="0" smtClean="0"/>
              <a:t>::</a:t>
            </a:r>
            <a:r>
              <a:rPr lang="en-US" dirty="0" err="1" smtClean="0"/>
              <a:t>FreeSurface</a:t>
            </a:r>
            <a:endParaRPr lang="en-US" dirty="0"/>
          </a:p>
        </p:txBody>
      </p:sp>
      <p:pic>
        <p:nvPicPr>
          <p:cNvPr id="6" name="NN_Field_P_PP_P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219200"/>
            <a:ext cx="5581650" cy="4465320"/>
          </a:xfrm>
          <a:prstGeom prst="rect">
            <a:avLst/>
          </a:prstGeom>
        </p:spPr>
      </p:pic>
    </p:spTree>
    <p:extLst>
      <p:ext uri="{BB962C8B-B14F-4D97-AF65-F5344CB8AC3E}">
        <p14:creationId xmlns:p14="http://schemas.microsoft.com/office/powerpoint/2010/main" val="2932016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NoiseSubtraction</a:t>
            </a:r>
            <a:r>
              <a:rPr lang="en-US" dirty="0" smtClean="0"/>
              <a:t>::Strategies</a:t>
            </a:r>
            <a:endParaRPr lang="en-US" dirty="0"/>
          </a:p>
        </p:txBody>
      </p:sp>
      <p:sp>
        <p:nvSpPr>
          <p:cNvPr id="4" name="Date Placeholder 3"/>
          <p:cNvSpPr>
            <a:spLocks noGrp="1"/>
          </p:cNvSpPr>
          <p:nvPr>
            <p:ph type="dt" sz="half" idx="10"/>
          </p:nvPr>
        </p:nvSpPr>
        <p:spPr/>
        <p:txBody>
          <a:bodyPr/>
          <a:lstStyle/>
          <a:p>
            <a:r>
              <a:rPr lang="en-US" smtClean="0"/>
              <a:t>05/24/2011</a:t>
            </a:r>
            <a:endParaRPr lang="en-US"/>
          </a:p>
        </p:txBody>
      </p:sp>
      <p:sp>
        <p:nvSpPr>
          <p:cNvPr id="5" name="Footer Placeholder 4"/>
          <p:cNvSpPr>
            <a:spLocks noGrp="1"/>
          </p:cNvSpPr>
          <p:nvPr>
            <p:ph type="ftr" sz="quarter" idx="11"/>
          </p:nvPr>
        </p:nvSpPr>
        <p:spPr/>
        <p:txBody>
          <a:bodyPr/>
          <a:lstStyle/>
          <a:p>
            <a:r>
              <a:rPr lang="en-US" smtClean="0"/>
              <a:t>GWADW 2011</a:t>
            </a:r>
            <a:endParaRPr lang="en-US"/>
          </a:p>
        </p:txBody>
      </p:sp>
      <p:sp>
        <p:nvSpPr>
          <p:cNvPr id="6" name="Slide Number Placeholder 5"/>
          <p:cNvSpPr>
            <a:spLocks noGrp="1"/>
          </p:cNvSpPr>
          <p:nvPr>
            <p:ph type="sldNum" sz="quarter" idx="12"/>
          </p:nvPr>
        </p:nvSpPr>
        <p:spPr/>
        <p:txBody>
          <a:bodyPr/>
          <a:lstStyle/>
          <a:p>
            <a:fld id="{08A00DB4-3A2A-4239-8CAD-7F5017AE7B27}" type="slidenum">
              <a:rPr lang="en-US" smtClean="0"/>
              <a:t>8</a:t>
            </a:fld>
            <a:endParaRPr lang="en-US"/>
          </a:p>
        </p:txBody>
      </p:sp>
      <p:sp>
        <p:nvSpPr>
          <p:cNvPr id="7" name="TextBox 6"/>
          <p:cNvSpPr txBox="1"/>
          <p:nvPr/>
        </p:nvSpPr>
        <p:spPr>
          <a:xfrm>
            <a:off x="799251" y="1234242"/>
            <a:ext cx="3015243" cy="830997"/>
          </a:xfrm>
          <a:prstGeom prst="rect">
            <a:avLst/>
          </a:prstGeom>
          <a:noFill/>
        </p:spPr>
        <p:txBody>
          <a:bodyPr wrap="square" rtlCol="0">
            <a:spAutoFit/>
          </a:bodyPr>
          <a:lstStyle/>
          <a:p>
            <a:r>
              <a:rPr lang="en-US" sz="2400" dirty="0" smtClean="0"/>
              <a:t>The primitive version (feed forward).</a:t>
            </a:r>
            <a:endParaRPr lang="en-US" sz="2400" dirty="0"/>
          </a:p>
        </p:txBody>
      </p:sp>
      <p:sp>
        <p:nvSpPr>
          <p:cNvPr id="8" name="TextBox 7"/>
          <p:cNvSpPr txBox="1"/>
          <p:nvPr/>
        </p:nvSpPr>
        <p:spPr>
          <a:xfrm>
            <a:off x="4808085" y="1600200"/>
            <a:ext cx="3726315" cy="461665"/>
          </a:xfrm>
          <a:prstGeom prst="rect">
            <a:avLst/>
          </a:prstGeom>
          <a:noFill/>
        </p:spPr>
        <p:txBody>
          <a:bodyPr wrap="square" rtlCol="0">
            <a:spAutoFit/>
          </a:bodyPr>
          <a:lstStyle/>
          <a:p>
            <a:r>
              <a:rPr lang="en-US" sz="2400" dirty="0" smtClean="0"/>
              <a:t>The sophisticated version</a:t>
            </a:r>
            <a:endParaRPr lang="en-US" sz="2400" dirty="0"/>
          </a:p>
        </p:txBody>
      </p:sp>
      <p:pic>
        <p:nvPicPr>
          <p:cNvPr id="1026" name="Picture 2" descr="C:\MyStuff\talks\WienerFilter\LHO11\Mes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43" y="2584676"/>
            <a:ext cx="3095286" cy="250983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flipV="1">
            <a:off x="2362200" y="2584676"/>
            <a:ext cx="621072" cy="1143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535472" y="2584676"/>
            <a:ext cx="685800" cy="990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221272" y="2584676"/>
            <a:ext cx="76200" cy="1447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1885" y="5029200"/>
            <a:ext cx="2689944" cy="923330"/>
          </a:xfrm>
          <a:prstGeom prst="rect">
            <a:avLst/>
          </a:prstGeom>
          <a:noFill/>
        </p:spPr>
        <p:txBody>
          <a:bodyPr wrap="square" rtlCol="0">
            <a:spAutoFit/>
          </a:bodyPr>
          <a:lstStyle/>
          <a:p>
            <a:r>
              <a:rPr lang="en-US" dirty="0" smtClean="0"/>
              <a:t>Add up contributions from all points monitored by seismometers</a:t>
            </a:r>
            <a:endParaRPr lang="en-US" dirty="0"/>
          </a:p>
        </p:txBody>
      </p:sp>
      <p:pic>
        <p:nvPicPr>
          <p:cNvPr id="1027" name="Picture 3" descr="C:\MyStuff\talks\WienerFilter\LHO11\Mesh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2142" y="2429214"/>
            <a:ext cx="3478737" cy="2820762"/>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5526542" y="3273538"/>
            <a:ext cx="1828800" cy="990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6515399" y="2584676"/>
            <a:ext cx="0" cy="1184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60485" y="4996543"/>
            <a:ext cx="3276600" cy="923330"/>
          </a:xfrm>
          <a:prstGeom prst="rect">
            <a:avLst/>
          </a:prstGeom>
          <a:noFill/>
        </p:spPr>
        <p:txBody>
          <a:bodyPr wrap="square" rtlCol="0">
            <a:spAutoFit/>
          </a:bodyPr>
          <a:lstStyle/>
          <a:p>
            <a:r>
              <a:rPr lang="en-US" dirty="0" smtClean="0"/>
              <a:t>Integrate NN from plane waves (or spherical). Only a few seismometers required.</a:t>
            </a:r>
            <a:endParaRPr lang="en-US" dirty="0"/>
          </a:p>
        </p:txBody>
      </p:sp>
      <p:sp>
        <p:nvSpPr>
          <p:cNvPr id="3" name="Oval 2"/>
          <p:cNvSpPr/>
          <p:nvPr/>
        </p:nvSpPr>
        <p:spPr>
          <a:xfrm>
            <a:off x="2059030" y="2065239"/>
            <a:ext cx="495686" cy="4956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267556" y="2061865"/>
            <a:ext cx="495686" cy="4956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220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Footer Placeholder 2"/>
          <p:cNvSpPr>
            <a:spLocks noGrp="1"/>
          </p:cNvSpPr>
          <p:nvPr>
            <p:ph type="ftr" sz="quarter" idx="11"/>
          </p:nvPr>
        </p:nvSpPr>
        <p:spPr>
          <a:noFill/>
        </p:spPr>
        <p:txBody>
          <a:bodyPr/>
          <a:lstStyle/>
          <a:p>
            <a:r>
              <a:rPr lang="en-US" smtClean="0"/>
              <a:t>GWADW 2011</a:t>
            </a:r>
          </a:p>
        </p:txBody>
      </p:sp>
      <p:sp>
        <p:nvSpPr>
          <p:cNvPr id="460803" name="Slide Number Placeholder 3"/>
          <p:cNvSpPr>
            <a:spLocks noGrp="1"/>
          </p:cNvSpPr>
          <p:nvPr>
            <p:ph type="sldNum" sz="quarter" idx="12"/>
          </p:nvPr>
        </p:nvSpPr>
        <p:spPr>
          <a:noFill/>
        </p:spPr>
        <p:txBody>
          <a:bodyPr/>
          <a:lstStyle/>
          <a:p>
            <a:fld id="{8420A279-A9D9-460B-8738-D5FA53E74C25}" type="slidenum">
              <a:rPr lang="en-US" smtClean="0"/>
              <a:pPr/>
              <a:t>9</a:t>
            </a:fld>
            <a:endParaRPr lang="en-US" smtClean="0"/>
          </a:p>
        </p:txBody>
      </p:sp>
      <p:sp>
        <p:nvSpPr>
          <p:cNvPr id="460804" name="Title 1"/>
          <p:cNvSpPr txBox="1">
            <a:spLocks/>
          </p:cNvSpPr>
          <p:nvPr/>
        </p:nvSpPr>
        <p:spPr bwMode="auto">
          <a:xfrm>
            <a:off x="609600" y="427038"/>
            <a:ext cx="8229600" cy="1143000"/>
          </a:xfrm>
          <a:prstGeom prst="rect">
            <a:avLst/>
          </a:prstGeom>
          <a:noFill/>
          <a:ln w="9525">
            <a:noFill/>
            <a:miter lim="800000"/>
            <a:headEnd/>
            <a:tailEnd/>
          </a:ln>
        </p:spPr>
        <p:txBody>
          <a:bodyPr anchor="ctr"/>
          <a:lstStyle/>
          <a:p>
            <a:pPr algn="ctr"/>
            <a:r>
              <a:rPr lang="en-US" sz="4400" dirty="0" err="1" smtClean="0">
                <a:latin typeface="+mj-lt"/>
              </a:rPr>
              <a:t>NoiseSubtraction</a:t>
            </a:r>
            <a:r>
              <a:rPr lang="en-US" sz="4400" dirty="0" smtClean="0">
                <a:latin typeface="+mj-lt"/>
              </a:rPr>
              <a:t>::Simulation</a:t>
            </a:r>
            <a:endParaRPr lang="en-US" sz="4400" dirty="0">
              <a:latin typeface="+mj-lt"/>
            </a:endParaRPr>
          </a:p>
        </p:txBody>
      </p:sp>
      <p:sp>
        <p:nvSpPr>
          <p:cNvPr id="2" name="Date Placeholder 1"/>
          <p:cNvSpPr>
            <a:spLocks noGrp="1"/>
          </p:cNvSpPr>
          <p:nvPr>
            <p:ph type="dt" sz="half" idx="10"/>
          </p:nvPr>
        </p:nvSpPr>
        <p:spPr/>
        <p:txBody>
          <a:bodyPr/>
          <a:lstStyle/>
          <a:p>
            <a:pPr>
              <a:defRPr/>
            </a:pPr>
            <a:r>
              <a:rPr lang="en-US" smtClean="0"/>
              <a:t>05/24/2011</a:t>
            </a:r>
            <a:endParaRPr lang="en-US"/>
          </a:p>
        </p:txBody>
      </p:sp>
      <p:pic>
        <p:nvPicPr>
          <p:cNvPr id="451587" name="Picture 3" descr="C:\MyStuff\matlabs\DataAnalysis\WienerNN\plots\Subtraction_f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574861"/>
            <a:ext cx="3831771" cy="2873828"/>
          </a:xfrm>
          <a:prstGeom prst="rect">
            <a:avLst/>
          </a:prstGeom>
          <a:noFill/>
          <a:extLst>
            <a:ext uri="{909E8E84-426E-40DD-AFC4-6F175D3DCCD1}">
              <a14:hiddenFill xmlns:a14="http://schemas.microsoft.com/office/drawing/2010/main">
                <a:solidFill>
                  <a:srgbClr val="FFFFFF"/>
                </a:solidFill>
              </a14:hiddenFill>
            </a:ext>
          </a:extLst>
        </p:spPr>
      </p:pic>
      <p:pic>
        <p:nvPicPr>
          <p:cNvPr id="451588" name="Picture 4" descr="C:\MyStuff\ResearchFellow\plots\NN_Fil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34" y="1713200"/>
            <a:ext cx="4187677" cy="407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85122" y="4880658"/>
            <a:ext cx="3200400" cy="646331"/>
          </a:xfrm>
          <a:prstGeom prst="rect">
            <a:avLst/>
          </a:prstGeom>
          <a:noFill/>
        </p:spPr>
        <p:txBody>
          <a:bodyPr wrap="square" rtlCol="0">
            <a:spAutoFit/>
          </a:bodyPr>
          <a:lstStyle/>
          <a:p>
            <a:r>
              <a:rPr lang="en-US" dirty="0" smtClean="0"/>
              <a:t>Noise templates instead of feed-forward cancellation.</a:t>
            </a:r>
            <a:endParaRPr lang="en-US" dirty="0"/>
          </a:p>
        </p:txBody>
      </p:sp>
    </p:spTree>
    <p:extLst>
      <p:ext uri="{BB962C8B-B14F-4D97-AF65-F5344CB8AC3E}">
        <p14:creationId xmlns:p14="http://schemas.microsoft.com/office/powerpoint/2010/main" val="1053853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36725</TotalTime>
  <Words>375</Words>
  <Application>Microsoft Office PowerPoint</Application>
  <PresentationFormat>On-screen Show (4:3)</PresentationFormat>
  <Paragraphs>104</Paragraphs>
  <Slides>16</Slides>
  <Notes>5</Notes>
  <HiddenSlides>0</HiddenSlides>
  <MMClips>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19" baseType="lpstr">
      <vt:lpstr>Default Design</vt:lpstr>
      <vt:lpstr>Equation</vt:lpstr>
      <vt:lpstr>Acrobat Document</vt:lpstr>
      <vt:lpstr>An updated crash course in Newtonian noise</vt:lpstr>
      <vt:lpstr>NewtonianNoise::aLIGO</vt:lpstr>
      <vt:lpstr>PowerPoint Presentation</vt:lpstr>
      <vt:lpstr>PowerPoint Presentation</vt:lpstr>
      <vt:lpstr>PowerPoint Presentation</vt:lpstr>
      <vt:lpstr>PowerPoint Presentation</vt:lpstr>
      <vt:lpstr>PowerPoint Presentation</vt:lpstr>
      <vt:lpstr>NoiseSubtraction::Strategies</vt:lpstr>
      <vt:lpstr>PowerPoint Presentation</vt:lpstr>
      <vt:lpstr>NoiseSubtraction::f-k-maps</vt:lpstr>
      <vt:lpstr>NoiseSubtraction::Challenge</vt:lpstr>
      <vt:lpstr>Seismicity::US.Average</vt:lpstr>
      <vt:lpstr>SurfacevUG::SeismicNoise</vt:lpstr>
      <vt:lpstr>NewtonianNoise::Atmosphere</vt:lpstr>
      <vt:lpstr>NewtonianNoise::Ocean</vt:lpstr>
      <vt:lpstr>NewtonianNoise::HiddenNoise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Build an Underground Seismic Array</dc:title>
  <dc:creator>ifonaut</dc:creator>
  <cp:lastModifiedBy>Jan Harms</cp:lastModifiedBy>
  <cp:revision>1228</cp:revision>
  <cp:lastPrinted>2011-05-10T06:24:54Z</cp:lastPrinted>
  <dcterms:created xsi:type="dcterms:W3CDTF">2010-02-24T19:34:19Z</dcterms:created>
  <dcterms:modified xsi:type="dcterms:W3CDTF">2011-05-24T07:29:06Z</dcterms:modified>
</cp:coreProperties>
</file>