
<file path=[Content_Types].xml><?xml version="1.0" encoding="utf-8"?>
<Types xmlns="http://schemas.openxmlformats.org/package/2006/content-types"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notesSlides/notesSlide3.xml" ContentType="application/vnd.openxmlformats-officedocument.presentationml.notesSlide+xml"/>
  <Override PartName="/ppt/tableStyles.xml" ContentType="application/vnd.openxmlformats-officedocument.presentationml.tableStyles+xml"/>
  <Default Extension="emf" ContentType="image/x-emf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s/slide14.xml" ContentType="application/vnd.openxmlformats-officedocument.presentationml.slide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49" r:id="rId1"/>
  </p:sldMasterIdLst>
  <p:notesMasterIdLst>
    <p:notesMasterId r:id="rId16"/>
  </p:notesMasterIdLst>
  <p:handoutMasterIdLst>
    <p:handoutMasterId r:id="rId17"/>
  </p:handoutMasterIdLst>
  <p:sldIdLst>
    <p:sldId id="411" r:id="rId2"/>
    <p:sldId id="413" r:id="rId3"/>
    <p:sldId id="425" r:id="rId4"/>
    <p:sldId id="424" r:id="rId5"/>
    <p:sldId id="419" r:id="rId6"/>
    <p:sldId id="415" r:id="rId7"/>
    <p:sldId id="417" r:id="rId8"/>
    <p:sldId id="418" r:id="rId9"/>
    <p:sldId id="423" r:id="rId10"/>
    <p:sldId id="416" r:id="rId11"/>
    <p:sldId id="421" r:id="rId12"/>
    <p:sldId id="422" r:id="rId13"/>
    <p:sldId id="426" r:id="rId14"/>
    <p:sldId id="420" r:id="rId15"/>
  </p:sldIdLst>
  <p:sldSz cx="9144000" cy="6858000" type="screen4x3"/>
  <p:notesSz cx="9144000" cy="6858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2"/>
        </a:solidFill>
        <a:latin typeface="Arial Narrow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2"/>
        </a:solidFill>
        <a:latin typeface="Arial Narrow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2"/>
        </a:solidFill>
        <a:latin typeface="Arial Narrow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2"/>
        </a:solidFill>
        <a:latin typeface="Arial Narrow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</p:showPr>
  <p:clrMru>
    <a:srgbClr val="A8A07C"/>
    <a:srgbClr val="FD0F1A"/>
    <a:srgbClr val="E4E4F0"/>
    <a:srgbClr val="9C9CC8"/>
    <a:srgbClr val="FFFF00"/>
    <a:srgbClr val="000099"/>
    <a:srgbClr val="008000"/>
    <a:srgbClr val="CC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vertBarState="minimized" horzBarState="maximized"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-392" y="-96"/>
      </p:cViewPr>
      <p:guideLst>
        <p:guide orient="horz" pos="736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0DA75-1753-7347-A44F-097F544CB808}" type="datetimeFigureOut">
              <a:rPr lang="en-US" smtClean="0"/>
              <a:pPr/>
              <a:t>5/19/11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31AD5-086B-344C-A594-380AD72518D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4517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t" anchorCtr="0" compatLnSpc="1">
            <a:prstTxWarp prst="textNoShape">
              <a:avLst/>
            </a:prstTxWarp>
          </a:bodyPr>
          <a:lstStyle>
            <a:lvl1pPr algn="l" defTabSz="903288" eaLnBrk="0" hangingPunct="0">
              <a:defRPr sz="120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79485" y="0"/>
            <a:ext cx="3964516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t" anchorCtr="0" compatLnSpc="1">
            <a:prstTxWarp prst="textNoShape">
              <a:avLst/>
            </a:prstTxWarp>
          </a:bodyPr>
          <a:lstStyle>
            <a:lvl1pPr algn="r" defTabSz="903288" eaLnBrk="0" hangingPunct="0">
              <a:defRPr sz="120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2763"/>
            <a:ext cx="3432175" cy="2574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21318" y="3257550"/>
            <a:ext cx="6701367" cy="308729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4517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b" anchorCtr="0" compatLnSpc="1">
            <a:prstTxWarp prst="textNoShape">
              <a:avLst/>
            </a:prstTxWarp>
          </a:bodyPr>
          <a:lstStyle>
            <a:lvl1pPr algn="l" defTabSz="903288" eaLnBrk="0" hangingPunct="0">
              <a:defRPr sz="120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79485" y="6515100"/>
            <a:ext cx="3964516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b" anchorCtr="0" compatLnSpc="1">
            <a:prstTxWarp prst="textNoShape">
              <a:avLst/>
            </a:prstTxWarp>
          </a:bodyPr>
          <a:lstStyle>
            <a:lvl1pPr algn="r" defTabSz="903288" eaLnBrk="0" hangingPunct="0">
              <a:defRPr sz="1200">
                <a:solidFill>
                  <a:schemeClr val="tx1"/>
                </a:solidFill>
                <a:latin typeface="Times" charset="0"/>
              </a:defRPr>
            </a:lvl1pPr>
          </a:lstStyle>
          <a:p>
            <a:fld id="{A31D8FC1-5AC2-074E-8C2D-FCEFCC2F340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Relationship Id="rId3" Type="http://schemas.openxmlformats.org/officeDocument/2006/relationships/hyperlink" Target="https://dcc.ligo.org/cgi-bin/private/DocDB/ShowDocument?docid=6183" TargetMode="Externa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Relationship Id="rId3" Type="http://schemas.openxmlformats.org/officeDocument/2006/relationships/hyperlink" Target="https://dcc.ligo.org/cgi-bin/private/DocDB/ShowDocument?docid=6183" TargetMode="Externa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3BF8AC-CCB3-2E43-8B7E-A1A6410C5C07}" type="slidenum">
              <a:rPr lang="en-US"/>
              <a:pPr/>
              <a:t>2</a:t>
            </a:fld>
            <a:endParaRPr lang="en-US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B23521-E16A-134F-9E99-C323E8EAE068}" type="slidenum">
              <a:rPr lang="en-US"/>
              <a:pPr/>
              <a:t>5</a:t>
            </a:fld>
            <a:endParaRPr lang="en-US"/>
          </a:p>
        </p:txBody>
      </p:sp>
      <p:sp>
        <p:nvSpPr>
          <p:cNvPr id="1843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5938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6423" y="3257777"/>
            <a:ext cx="6711156" cy="308428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837" tIns="47418" rIns="94837" bIns="47418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B603BF-89BA-D549-A67B-6C63722EE493}" type="slidenum">
              <a:rPr lang="en-US">
                <a:latin typeface="Times" charset="0"/>
              </a:rPr>
              <a:pPr/>
              <a:t>10</a:t>
            </a:fld>
            <a:endParaRPr lang="en-US">
              <a:latin typeface="Times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hlinkClick r:id="rId3" tooltip="LIGO-P0900125-v8"/>
              </a:rPr>
              <a:t>P0900125-v8</a:t>
            </a:r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B603BF-89BA-D549-A67B-6C63722EE493}" type="slidenum">
              <a:rPr lang="en-US">
                <a:latin typeface="Times" charset="0"/>
              </a:rPr>
              <a:pPr/>
              <a:t>11</a:t>
            </a:fld>
            <a:endParaRPr lang="en-US">
              <a:latin typeface="Times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hlinkClick r:id="rId3" tooltip="LIGO-P0900125-v8"/>
              </a:rPr>
              <a:t>P0900125-v8</a:t>
            </a:r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B23521-E16A-134F-9E99-C323E8EAE068}" type="slidenum">
              <a:rPr lang="en-US"/>
              <a:pPr/>
              <a:t>14</a:t>
            </a:fld>
            <a:endParaRPr lang="en-US"/>
          </a:p>
        </p:txBody>
      </p:sp>
      <p:sp>
        <p:nvSpPr>
          <p:cNvPr id="1843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5938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6423" y="3257777"/>
            <a:ext cx="6711156" cy="308428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837" tIns="47418" rIns="94837" bIns="47418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9607" y="153481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0361" y="3324299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8AB89C2-EA9E-AD43-9860-EBCDA31E7C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000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582E414-0DDA-9F4D-A88C-45BC487B22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000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EE448B2-5CBA-A240-8111-FC0A86F230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000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9D1071E-6BCB-274F-92EE-8F9B437395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000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38100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62400"/>
            <a:ext cx="38100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5EC28637-15A0-F84E-8C55-4DA78C239A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000"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239000" cy="1014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mtClean="0">
                <a:latin typeface="Arial Narrow" pitchFamily="-110" charset="0"/>
              </a:defRPr>
            </a:lvl1pPr>
          </a:lstStyle>
          <a:p>
            <a:pPr>
              <a:defRPr/>
            </a:pPr>
            <a:r>
              <a:rPr lang="en-US" smtClean="0"/>
              <a:t>Who, what, where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86BE5F-03E8-704E-A078-D33680425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100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jpeg"/><Relationship Id="rId9" Type="http://schemas.openxmlformats.org/officeDocument/2006/relationships/image" Target="../media/image2.pn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8">
            <a:alphaModFix amt="5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1056" y="1213705"/>
            <a:ext cx="8799818" cy="489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90484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000" b="1" i="1">
                <a:solidFill>
                  <a:srgbClr val="CC0066"/>
                </a:solidFill>
                <a:latin typeface="+mj-lt"/>
              </a:defRPr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18852" y="6394432"/>
            <a:ext cx="625147" cy="46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fld id="{88FB29C9-8E36-604C-B268-64835724A94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83494" y="186114"/>
            <a:ext cx="6361044" cy="76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048578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91" name="Picture 19" descr="lsclogo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7788275" y="0"/>
            <a:ext cx="1350963" cy="57467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 userDrawn="1"/>
        </p:nvSpPr>
        <p:spPr>
          <a:xfrm>
            <a:off x="0" y="6585478"/>
            <a:ext cx="1944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LIGO-G1100555</a:t>
            </a:r>
            <a:endParaRPr lang="en-US" sz="1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914092" cy="4147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5" r:id="rId3"/>
    <p:sldLayoutId id="2147483656" r:id="rId4"/>
    <p:sldLayoutId id="2147483661" r:id="rId5"/>
    <p:sldLayoutId id="2147483662" r:id="rId6"/>
  </p:sldLayoutIdLst>
  <p:transition advClick="0" advTm="1000"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" charset="2"/>
        <a:buChar char="Ø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Helvetica" charset="0"/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8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15.jpeg"/><Relationship Id="rId5" Type="http://schemas.openxmlformats.org/officeDocument/2006/relationships/image" Target="../media/image36.png"/><Relationship Id="rId6" Type="http://schemas.openxmlformats.org/officeDocument/2006/relationships/image" Target="../media/image20.jpe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8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4892" y="1465992"/>
            <a:ext cx="7772400" cy="1143000"/>
          </a:xfrm>
        </p:spPr>
        <p:txBody>
          <a:bodyPr/>
          <a:lstStyle/>
          <a:p>
            <a:r>
              <a:rPr lang="en-US" sz="3600" dirty="0" smtClean="0"/>
              <a:t>LIGO detectors: </a:t>
            </a:r>
            <a:br>
              <a:rPr lang="en-US" sz="3600" dirty="0" smtClean="0"/>
            </a:br>
            <a:r>
              <a:rPr lang="en-US" sz="3600" dirty="0" smtClean="0"/>
              <a:t>past, present and future</a:t>
            </a:r>
            <a:endParaRPr lang="en-US" sz="3600" dirty="0"/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2963" y="2734151"/>
            <a:ext cx="6400800" cy="1752600"/>
          </a:xfrm>
        </p:spPr>
        <p:txBody>
          <a:bodyPr/>
          <a:lstStyle/>
          <a:p>
            <a:r>
              <a:rPr lang="en-US" sz="2000" dirty="0"/>
              <a:t>Gabriela </a:t>
            </a:r>
            <a:r>
              <a:rPr lang="en-US" sz="2000" dirty="0" err="1" smtClean="0"/>
              <a:t>Gonz</a:t>
            </a:r>
            <a:r>
              <a:rPr lang="en-US" sz="2000" dirty="0" err="1" smtClean="0">
                <a:ea typeface="Arial" charset="0"/>
                <a:cs typeface="Arial" charset="0"/>
              </a:rPr>
              <a:t>ález</a:t>
            </a:r>
            <a:r>
              <a:rPr lang="en-US" sz="2000" dirty="0" smtClean="0">
                <a:ea typeface="Arial" charset="0"/>
                <a:cs typeface="Arial" charset="0"/>
              </a:rPr>
              <a:t>,</a:t>
            </a:r>
          </a:p>
          <a:p>
            <a:r>
              <a:rPr lang="en-US" sz="2000" dirty="0" smtClean="0">
                <a:ea typeface="Arial" charset="0"/>
                <a:cs typeface="Arial" charset="0"/>
              </a:rPr>
              <a:t>Louisiana </a:t>
            </a:r>
            <a:r>
              <a:rPr lang="en-US" sz="2000" dirty="0">
                <a:ea typeface="Arial" charset="0"/>
                <a:cs typeface="Arial" charset="0"/>
              </a:rPr>
              <a:t>State </a:t>
            </a:r>
            <a:r>
              <a:rPr lang="en-US" sz="2000" dirty="0" smtClean="0">
                <a:ea typeface="Arial" charset="0"/>
                <a:cs typeface="Arial" charset="0"/>
              </a:rPr>
              <a:t>University</a:t>
            </a:r>
          </a:p>
          <a:p>
            <a:r>
              <a:rPr lang="en-US" sz="2000" dirty="0" smtClean="0">
                <a:ea typeface="Arial" charset="0"/>
                <a:cs typeface="Arial" charset="0"/>
              </a:rPr>
              <a:t>For the LIGO Scientific Collaboration</a:t>
            </a:r>
            <a:br>
              <a:rPr lang="en-US" sz="2000" dirty="0" smtClean="0">
                <a:ea typeface="Arial" charset="0"/>
                <a:cs typeface="Arial" charset="0"/>
              </a:rPr>
            </a:br>
            <a:r>
              <a:rPr lang="en-US" sz="2000" dirty="0" smtClean="0">
                <a:ea typeface="Arial" charset="0"/>
                <a:cs typeface="Arial" charset="0"/>
              </a:rPr>
              <a:t>and the Virgo Collaboration</a:t>
            </a:r>
          </a:p>
        </p:txBody>
      </p:sp>
      <p:pic>
        <p:nvPicPr>
          <p:cNvPr id="273418" name="Picture 10" descr="LSU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0839" y="2850390"/>
            <a:ext cx="1432161" cy="619223"/>
          </a:xfrm>
          <a:prstGeom prst="rect">
            <a:avLst/>
          </a:prstGeom>
          <a:noFill/>
        </p:spPr>
      </p:pic>
      <p:pic>
        <p:nvPicPr>
          <p:cNvPr id="8" name="Picture 6" descr="LHOgoogle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3468" y="3864652"/>
            <a:ext cx="2690532" cy="201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LLOgooglema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48825"/>
            <a:ext cx="2736850" cy="2058988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8603" y="4744694"/>
            <a:ext cx="2999123" cy="211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028" y="5650117"/>
            <a:ext cx="2625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LIGO Livingston Observatory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6456282" y="5553821"/>
            <a:ext cx="2687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LIGO Hanford Observatory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3657547" y="6533151"/>
            <a:ext cx="1864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Virgo Interferometer</a:t>
            </a:r>
            <a:endParaRPr lang="en-US" sz="1800" dirty="0"/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3529370" y="-10290"/>
            <a:ext cx="1736649" cy="13147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ransition advClick="0" advTm="1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en-US" sz="2800" u="sng" dirty="0" smtClean="0">
                <a:solidFill>
                  <a:srgbClr val="D024B3"/>
                </a:solidFill>
                <a:ea typeface="+mj-ea"/>
                <a:cs typeface="+mj-cs"/>
              </a:rPr>
              <a:t>Present</a:t>
            </a:r>
            <a:r>
              <a:rPr lang="en-US" sz="2800" dirty="0" smtClean="0">
                <a:solidFill>
                  <a:srgbClr val="D024B3"/>
                </a:solidFill>
                <a:ea typeface="+mj-ea"/>
                <a:cs typeface="+mj-cs"/>
              </a:rPr>
              <a:t>: Advanced LIGO detectors</a:t>
            </a:r>
            <a:endParaRPr lang="en-US" sz="1400" dirty="0">
              <a:ea typeface="+mj-ea"/>
              <a:cs typeface="+mj-cs"/>
            </a:endParaRPr>
          </a:p>
        </p:txBody>
      </p:sp>
      <p:pic>
        <p:nvPicPr>
          <p:cNvPr id="11" name="Content Placeholder 4" descr="Everythin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7570" y="4024931"/>
            <a:ext cx="1959412" cy="146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849" y="1896165"/>
            <a:ext cx="1368009" cy="1389384"/>
          </a:xfrm>
          <a:prstGeom prst="rect">
            <a:avLst/>
          </a:prstGeom>
        </p:spPr>
      </p:pic>
      <p:pic>
        <p:nvPicPr>
          <p:cNvPr id="18" name="Picture 33" descr="monolithic_LAST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6172" y="4443412"/>
            <a:ext cx="1811338" cy="2414588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7405" y="3818227"/>
            <a:ext cx="2878137" cy="215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1" name="Content Placeholder 8" descr="BSC testing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72905" y="4967153"/>
            <a:ext cx="2504818" cy="1663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71412" y="1771753"/>
            <a:ext cx="5396927" cy="215387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23" name="TextBox 22"/>
          <p:cNvSpPr txBox="1"/>
          <p:nvPr/>
        </p:nvSpPr>
        <p:spPr>
          <a:xfrm>
            <a:off x="170470" y="1185512"/>
            <a:ext cx="875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Funding in place, installation already in </a:t>
            </a:r>
            <a:r>
              <a:rPr lang="en-US" dirty="0" smtClean="0"/>
              <a:t>progress, end of construction in 2015.</a:t>
            </a:r>
            <a:endParaRPr lang="en-US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F86BE5F-03E8-704E-A078-D33680425B3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 bwMode="auto">
          <a:xfrm rot="5400000">
            <a:off x="4096848" y="2932240"/>
            <a:ext cx="1963444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743799" y="1667011"/>
            <a:ext cx="698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NOW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en-US" sz="2800" u="sng" dirty="0" smtClean="0">
                <a:ea typeface="+mj-ea"/>
                <a:cs typeface="+mj-cs"/>
              </a:rPr>
              <a:t>Future</a:t>
            </a:r>
            <a:r>
              <a:rPr lang="en-US" sz="2800" dirty="0" smtClean="0">
                <a:ea typeface="+mj-ea"/>
                <a:cs typeface="+mj-cs"/>
              </a:rPr>
              <a:t>: Science wi</a:t>
            </a:r>
            <a:r>
              <a:rPr lang="en-US" sz="2800" dirty="0" smtClean="0"/>
              <a:t>th</a:t>
            </a:r>
            <a:br>
              <a:rPr lang="en-US" sz="2800" dirty="0" smtClean="0"/>
            </a:br>
            <a:r>
              <a:rPr lang="en-US" sz="2800" dirty="0" smtClean="0">
                <a:ea typeface="+mj-ea"/>
                <a:cs typeface="+mj-cs"/>
              </a:rPr>
              <a:t> Advanced LIGO detectors</a:t>
            </a:r>
            <a:endParaRPr lang="en-US" sz="1400" dirty="0">
              <a:ea typeface="+mj-ea"/>
              <a:cs typeface="+mj-cs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4625" y="1117600"/>
            <a:ext cx="5100638" cy="2030413"/>
          </a:xfrm>
        </p:spPr>
        <p:txBody>
          <a:bodyPr/>
          <a:lstStyle/>
          <a:p>
            <a:pPr marL="0" indent="0">
              <a:lnSpc>
                <a:spcPct val="80000"/>
              </a:lnSpc>
              <a:buClr>
                <a:srgbClr val="CC0000"/>
              </a:buClr>
              <a:buFont typeface="Monotype Sorts" charset="2"/>
              <a:buNone/>
            </a:pPr>
            <a:r>
              <a:rPr lang="en-US" sz="2000" b="1" dirty="0"/>
              <a:t>Neutron Star Binaries:</a:t>
            </a: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r>
              <a:rPr lang="en-US" sz="2000" dirty="0">
                <a:ea typeface="ＭＳ Ｐゴシック" charset="-128"/>
              </a:rPr>
              <a:t>Initial LIGO: ~15 </a:t>
            </a:r>
            <a:r>
              <a:rPr lang="en-US" sz="2000" dirty="0" err="1">
                <a:ea typeface="ＭＳ Ｐゴシック" charset="-128"/>
              </a:rPr>
              <a:t>Mpc</a:t>
            </a:r>
            <a:r>
              <a:rPr lang="en-US" sz="2000" dirty="0">
                <a:ea typeface="ＭＳ Ｐゴシック" charset="-128"/>
              </a:rPr>
              <a:t> </a:t>
            </a:r>
            <a:r>
              <a:rPr lang="en-US" sz="2000" dirty="0" err="1">
                <a:ea typeface="ＭＳ Ｐゴシック" charset="-128"/>
                <a:sym typeface="Symbol" charset="2"/>
              </a:rPr>
              <a:t></a:t>
            </a:r>
            <a:r>
              <a:rPr lang="en-US" sz="2000" dirty="0">
                <a:ea typeface="ＭＳ Ｐゴシック" charset="-128"/>
                <a:sym typeface="Symbol" charset="2"/>
              </a:rPr>
              <a:t>  rate ~1</a:t>
            </a:r>
            <a:r>
              <a:rPr lang="en-US" sz="2000" dirty="0" smtClean="0">
                <a:ea typeface="ＭＳ Ｐゴシック" charset="-128"/>
                <a:sym typeface="Symbol" charset="2"/>
              </a:rPr>
              <a:t>/50yrs</a:t>
            </a:r>
            <a:endParaRPr lang="en-US" sz="2000" dirty="0">
              <a:ea typeface="ＭＳ Ｐゴシック" charset="-128"/>
              <a:sym typeface="Symbol" charset="2"/>
            </a:endParaRP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r>
              <a:rPr lang="en-US" sz="2000" dirty="0">
                <a:ea typeface="ＭＳ Ｐゴシック" charset="-128"/>
                <a:sym typeface="Symbol" charset="2"/>
              </a:rPr>
              <a:t>Advanced LIGO: </a:t>
            </a:r>
            <a:r>
              <a:rPr lang="en-US" sz="2000" dirty="0">
                <a:ea typeface="ＭＳ Ｐゴシック" charset="-128"/>
              </a:rPr>
              <a:t>~ </a:t>
            </a:r>
            <a:r>
              <a:rPr lang="en-US" sz="2000" dirty="0" smtClean="0">
                <a:ea typeface="ＭＳ Ｐゴシック" charset="-128"/>
              </a:rPr>
              <a:t>200 </a:t>
            </a:r>
            <a:r>
              <a:rPr lang="en-US" sz="2000" dirty="0" err="1">
                <a:ea typeface="ＭＳ Ｐゴシック" charset="-128"/>
              </a:rPr>
              <a:t>Mpc</a:t>
            </a:r>
            <a:r>
              <a:rPr lang="en-US" sz="2000" dirty="0">
                <a:ea typeface="ＭＳ Ｐゴシック" charset="-128"/>
              </a:rPr>
              <a:t> </a:t>
            </a:r>
            <a:endParaRPr lang="en-US" sz="2000" dirty="0" smtClean="0">
              <a:ea typeface="ＭＳ Ｐゴシック" charset="-128"/>
            </a:endParaRP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r>
              <a:rPr lang="en-US" sz="2000" i="1" dirty="0" smtClean="0">
                <a:ea typeface="ＭＳ Ｐゴシック" charset="-128"/>
              </a:rPr>
              <a:t>Realistic </a:t>
            </a:r>
            <a:r>
              <a:rPr lang="en-US" sz="2000" i="1" dirty="0">
                <a:ea typeface="ＭＳ Ｐゴシック" charset="-128"/>
              </a:rPr>
              <a:t>rate ~</a:t>
            </a:r>
            <a:r>
              <a:rPr lang="en-US" sz="2000" i="1" dirty="0" smtClean="0">
                <a:ea typeface="ＭＳ Ｐゴシック" charset="-128"/>
              </a:rPr>
              <a:t> 40</a:t>
            </a:r>
            <a:r>
              <a:rPr lang="en-US" sz="2000" i="1" dirty="0">
                <a:ea typeface="ＭＳ Ｐゴシック" charset="-128"/>
              </a:rPr>
              <a:t>/year !</a:t>
            </a:r>
          </a:p>
        </p:txBody>
      </p:sp>
      <p:pic>
        <p:nvPicPr>
          <p:cNvPr id="58373" name="Picture 5" descr="BeverlysPictu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4520" y="1016816"/>
            <a:ext cx="2723312" cy="25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046954" y="1861933"/>
            <a:ext cx="1270000" cy="9614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25" y="3124284"/>
            <a:ext cx="5290320" cy="2200903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892771" y="4418654"/>
            <a:ext cx="350324" cy="262769"/>
          </a:xfrm>
          <a:prstGeom prst="ellipse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20130" y="2689063"/>
            <a:ext cx="3118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 Class. Quant. </a:t>
            </a:r>
            <a:r>
              <a:rPr lang="en-US" sz="1600" dirty="0" err="1" smtClean="0"/>
              <a:t>Grav</a:t>
            </a:r>
            <a:r>
              <a:rPr lang="en-US" sz="1600" dirty="0" smtClean="0"/>
              <a:t>. </a:t>
            </a:r>
            <a:r>
              <a:rPr lang="en-US" sz="1600" b="1" dirty="0" smtClean="0"/>
              <a:t>27</a:t>
            </a:r>
            <a:r>
              <a:rPr lang="en-US" sz="1600" dirty="0" smtClean="0"/>
              <a:t>, 173001 (2010)</a:t>
            </a:r>
            <a:endParaRPr lang="en-US" sz="1600" dirty="0"/>
          </a:p>
        </p:txBody>
      </p:sp>
      <p:sp>
        <p:nvSpPr>
          <p:cNvPr id="9" name="Oval 8"/>
          <p:cNvSpPr/>
          <p:nvPr/>
        </p:nvSpPr>
        <p:spPr>
          <a:xfrm>
            <a:off x="2944711" y="3573681"/>
            <a:ext cx="350324" cy="262769"/>
          </a:xfrm>
          <a:prstGeom prst="ellipse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86908" y="4065896"/>
            <a:ext cx="3357633" cy="259108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F86BE5F-03E8-704E-A078-D33680425B3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1389" y="5763590"/>
            <a:ext cx="3874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Detections are in our </a:t>
            </a:r>
            <a:r>
              <a:rPr lang="en-US" u="sng" dirty="0" smtClean="0"/>
              <a:t>near future</a:t>
            </a:r>
            <a:r>
              <a:rPr lang="en-US" dirty="0" smtClean="0"/>
              <a:t>!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GW sources: not just binary systems!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17704"/>
          <a:stretch>
            <a:fillRect/>
          </a:stretch>
        </p:blipFill>
        <p:spPr>
          <a:xfrm>
            <a:off x="0" y="1251545"/>
            <a:ext cx="9236710" cy="5721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2137" y="2698973"/>
            <a:ext cx="1540706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Neutron Stars,</a:t>
            </a:r>
          </a:p>
          <a:p>
            <a:pPr algn="l"/>
            <a:r>
              <a:rPr lang="en-US" sz="2000" dirty="0" smtClean="0"/>
              <a:t>Black Holes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798887" y="2068897"/>
            <a:ext cx="2345113" cy="150810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Core collapse SN,</a:t>
            </a:r>
            <a:br>
              <a:rPr lang="en-US" sz="2000" dirty="0" smtClean="0"/>
            </a:br>
            <a:r>
              <a:rPr lang="en-US" sz="2000" dirty="0" smtClean="0"/>
              <a:t>cosmic strings, ???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59517" y="5074057"/>
            <a:ext cx="2347843" cy="101566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Spinning neutron stars,</a:t>
            </a:r>
            <a:br>
              <a:rPr lang="en-US" sz="2000" dirty="0" smtClean="0"/>
            </a:br>
            <a:r>
              <a:rPr lang="en-US" sz="2000" dirty="0" smtClean="0"/>
              <a:t>crustal deformations,</a:t>
            </a:r>
            <a:br>
              <a:rPr lang="en-US" sz="2000" dirty="0" smtClean="0"/>
            </a:br>
            <a:r>
              <a:rPr lang="en-US" sz="2000" dirty="0" smtClean="0"/>
              <a:t>accretion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781304" y="4988312"/>
            <a:ext cx="2362696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Cosmological background</a:t>
            </a:r>
            <a:br>
              <a:rPr lang="en-US" sz="1800" dirty="0" smtClean="0"/>
            </a:br>
            <a:r>
              <a:rPr lang="en-US" sz="1800" dirty="0" smtClean="0"/>
              <a:t>Incoherent background</a:t>
            </a:r>
            <a:br>
              <a:rPr lang="en-US" sz="1800" dirty="0" smtClean="0"/>
            </a:b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1739438" y="6203552"/>
            <a:ext cx="6311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With increasing sensitivity, increasing kinds of sources!</a:t>
            </a:r>
            <a:endParaRPr lang="en-US" dirty="0"/>
          </a:p>
        </p:txBody>
      </p:sp>
    </p:spTree>
  </p:cSld>
  <p:clrMapOvr>
    <a:masterClrMapping/>
  </p:clrMapOvr>
  <p:transition advClick="0" advTm="1000"/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3494" y="137270"/>
            <a:ext cx="6361044" cy="769117"/>
          </a:xfrm>
        </p:spPr>
        <p:txBody>
          <a:bodyPr/>
          <a:lstStyle/>
          <a:p>
            <a:r>
              <a:rPr lang="en-US" dirty="0" smtClean="0"/>
              <a:t>LSC working groups: </a:t>
            </a:r>
            <a:br>
              <a:rPr lang="en-US" dirty="0" smtClean="0"/>
            </a:br>
            <a:r>
              <a:rPr lang="en-US" dirty="0" smtClean="0"/>
              <a:t>past, present and </a:t>
            </a:r>
            <a:r>
              <a:rPr lang="en-US" u="sng" dirty="0" smtClean="0"/>
              <a:t>future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analysis groups:</a:t>
            </a:r>
          </a:p>
          <a:p>
            <a:pPr lvl="1"/>
            <a:r>
              <a:rPr lang="en-US" dirty="0" smtClean="0"/>
              <a:t>Burst sources</a:t>
            </a:r>
          </a:p>
          <a:p>
            <a:pPr lvl="1"/>
            <a:r>
              <a:rPr lang="en-US" dirty="0" smtClean="0"/>
              <a:t>Compact Binary systems</a:t>
            </a:r>
          </a:p>
          <a:p>
            <a:pPr lvl="1"/>
            <a:r>
              <a:rPr lang="en-US" dirty="0" smtClean="0"/>
              <a:t>Stochastic Background</a:t>
            </a:r>
          </a:p>
          <a:p>
            <a:pPr lvl="1"/>
            <a:r>
              <a:rPr lang="en-US" dirty="0" smtClean="0"/>
              <a:t>Continuous waves</a:t>
            </a:r>
          </a:p>
          <a:p>
            <a:r>
              <a:rPr lang="en-US" dirty="0" smtClean="0"/>
              <a:t>Instrumental working groups:</a:t>
            </a:r>
          </a:p>
          <a:p>
            <a:pPr lvl="1"/>
            <a:r>
              <a:rPr lang="en-US" dirty="0" smtClean="0"/>
              <a:t>Detector characterization</a:t>
            </a:r>
          </a:p>
          <a:p>
            <a:pPr lvl="1"/>
            <a:r>
              <a:rPr lang="en-US" dirty="0" smtClean="0"/>
              <a:t>Light sources</a:t>
            </a:r>
          </a:p>
          <a:p>
            <a:pPr lvl="1"/>
            <a:r>
              <a:rPr lang="en-US" dirty="0" smtClean="0"/>
              <a:t>Quantum Noise</a:t>
            </a:r>
          </a:p>
          <a:p>
            <a:pPr lvl="1"/>
            <a:r>
              <a:rPr lang="en-US" dirty="0" smtClean="0"/>
              <a:t>Suspensions, </a:t>
            </a:r>
            <a:br>
              <a:rPr lang="en-US" dirty="0" smtClean="0"/>
            </a:br>
            <a:r>
              <a:rPr lang="en-US" dirty="0" smtClean="0"/>
              <a:t>Seismic Isolation</a:t>
            </a:r>
          </a:p>
          <a:p>
            <a:pPr lvl="1"/>
            <a:r>
              <a:rPr lang="en-US" dirty="0" smtClean="0"/>
              <a:t>Optics</a:t>
            </a:r>
          </a:p>
          <a:p>
            <a:pPr lvl="1"/>
            <a:r>
              <a:rPr lang="en-US" dirty="0" smtClean="0"/>
              <a:t>Advanced</a:t>
            </a:r>
            <a:br>
              <a:rPr lang="en-US" dirty="0" smtClean="0"/>
            </a:br>
            <a:r>
              <a:rPr lang="en-US" dirty="0" smtClean="0"/>
              <a:t> Interferometer </a:t>
            </a:r>
            <a:br>
              <a:rPr lang="en-US" dirty="0" smtClean="0"/>
            </a:br>
            <a:r>
              <a:rPr lang="en-US" dirty="0" smtClean="0"/>
              <a:t>configuration 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884" y="3856209"/>
            <a:ext cx="5480294" cy="2835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t="17704"/>
          <a:stretch>
            <a:fillRect/>
          </a:stretch>
        </p:blipFill>
        <p:spPr>
          <a:xfrm>
            <a:off x="4902143" y="1121651"/>
            <a:ext cx="4241857" cy="2627404"/>
          </a:xfrm>
          <a:prstGeom prst="rect">
            <a:avLst/>
          </a:prstGeom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1620214"/>
            <a:ext cx="9156700" cy="4951730"/>
          </a:xfrm>
          <a:prstGeom prst="rect">
            <a:avLst/>
          </a:prstGeom>
        </p:spPr>
      </p:pic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463" y="133140"/>
            <a:ext cx="7507759" cy="685800"/>
          </a:xfrm>
        </p:spPr>
        <p:txBody>
          <a:bodyPr/>
          <a:lstStyle/>
          <a:p>
            <a:r>
              <a:rPr lang="en-US" u="sng" dirty="0" smtClean="0"/>
              <a:t>Future</a:t>
            </a:r>
            <a:r>
              <a:rPr lang="en-US" dirty="0" smtClean="0"/>
              <a:t>: Science with </a:t>
            </a:r>
            <a:br>
              <a:rPr lang="en-US" dirty="0" smtClean="0"/>
            </a:br>
            <a:r>
              <a:rPr lang="en-US" dirty="0" smtClean="0"/>
              <a:t> international, MM network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3300169"/>
            <a:ext cx="1240582" cy="73866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LIGO Livingston </a:t>
            </a:r>
            <a:br>
              <a:rPr lang="en-US" sz="1400" dirty="0" smtClean="0"/>
            </a:br>
            <a:r>
              <a:rPr lang="en-US" sz="1400" dirty="0" smtClean="0"/>
              <a:t>Observatory</a:t>
            </a:r>
          </a:p>
          <a:p>
            <a:r>
              <a:rPr lang="en-US" sz="1400" dirty="0" smtClean="0"/>
              <a:t>L1: 4km arms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847163" y="1068536"/>
            <a:ext cx="1370938" cy="73866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LIGO Hanford </a:t>
            </a:r>
            <a:br>
              <a:rPr lang="en-US" sz="1400" dirty="0" smtClean="0"/>
            </a:br>
            <a:r>
              <a:rPr lang="en-US" sz="1400" dirty="0" smtClean="0"/>
              <a:t>Observatory</a:t>
            </a:r>
          </a:p>
          <a:p>
            <a:r>
              <a:rPr lang="en-US" sz="1400" dirty="0" smtClean="0"/>
              <a:t>H1, H2: 4km arms</a:t>
            </a:r>
            <a:endParaRPr lang="en-US" sz="14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6323398" y="4853480"/>
            <a:ext cx="1741422" cy="1194025"/>
            <a:chOff x="6323398" y="4853480"/>
            <a:chExt cx="1741422" cy="1194025"/>
          </a:xfrm>
        </p:grpSpPr>
        <p:grpSp>
          <p:nvGrpSpPr>
            <p:cNvPr id="4" name="Group 24"/>
            <p:cNvGrpSpPr>
              <a:grpSpLocks/>
            </p:cNvGrpSpPr>
            <p:nvPr/>
          </p:nvGrpSpPr>
          <p:grpSpPr bwMode="auto">
            <a:xfrm>
              <a:off x="7153142" y="4853480"/>
              <a:ext cx="911678" cy="1111275"/>
              <a:chOff x="1694" y="2646"/>
              <a:chExt cx="1867" cy="1381"/>
            </a:xfrm>
          </p:grpSpPr>
          <p:pic>
            <p:nvPicPr>
              <p:cNvPr id="5" name="Picture 25" descr="AIGO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853" y="2646"/>
                <a:ext cx="1708" cy="1082"/>
              </a:xfrm>
              <a:prstGeom prst="rect">
                <a:avLst/>
              </a:prstGeom>
              <a:noFill/>
            </p:spPr>
          </p:pic>
          <p:sp>
            <p:nvSpPr>
              <p:cNvPr id="6" name="Text Box 26"/>
              <p:cNvSpPr txBox="1">
                <a:spLocks noChangeArrowheads="1"/>
              </p:cNvSpPr>
              <p:nvPr/>
            </p:nvSpPr>
            <p:spPr bwMode="auto">
              <a:xfrm>
                <a:off x="1694" y="3815"/>
                <a:ext cx="12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endParaRPr lang="en-US" sz="180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323398" y="5524285"/>
              <a:ext cx="1224188" cy="523220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LIGO Australia?</a:t>
              </a:r>
            </a:p>
            <a:p>
              <a:r>
                <a:rPr lang="en-US" sz="1400" dirty="0" smtClean="0"/>
                <a:t>A1: 4km arms</a:t>
              </a:r>
              <a:endParaRPr lang="en-US" sz="14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957244" y="2773304"/>
            <a:ext cx="643175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ET !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7747891" y="2471079"/>
            <a:ext cx="1396109" cy="1318296"/>
            <a:chOff x="7747891" y="2471079"/>
            <a:chExt cx="1396109" cy="1318296"/>
          </a:xfrm>
        </p:grpSpPr>
        <p:pic>
          <p:nvPicPr>
            <p:cNvPr id="15" name="Picture 3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040230" y="3011017"/>
              <a:ext cx="1103770" cy="77835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</p:pic>
        <p:sp>
          <p:nvSpPr>
            <p:cNvPr id="17" name="TextBox 16"/>
            <p:cNvSpPr txBox="1"/>
            <p:nvPr/>
          </p:nvSpPr>
          <p:spPr>
            <a:xfrm>
              <a:off x="7747891" y="2471079"/>
              <a:ext cx="830927" cy="523220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LCGT</a:t>
              </a:r>
            </a:p>
            <a:p>
              <a:r>
                <a:rPr lang="en-US" sz="1400" dirty="0" smtClean="0"/>
                <a:t>3km arms</a:t>
              </a:r>
              <a:endParaRPr lang="en-US" sz="14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03121" y="1250274"/>
            <a:ext cx="3855579" cy="5181420"/>
            <a:chOff x="1003121" y="1250274"/>
            <a:chExt cx="3855579" cy="5181420"/>
          </a:xfrm>
        </p:grpSpPr>
        <p:pic>
          <p:nvPicPr>
            <p:cNvPr id="18" name="Picture 17" descr="I3ArrayJan2011NoAmanda_black.jpg"/>
            <p:cNvPicPr>
              <a:picLocks noChangeAspect="1"/>
            </p:cNvPicPr>
            <p:nvPr/>
          </p:nvPicPr>
          <p:blipFill>
            <a:blip r:embed="rId6"/>
            <a:srcRect l="10297" t="28523" r="12438" b="24286"/>
            <a:stretch>
              <a:fillRect/>
            </a:stretch>
          </p:blipFill>
          <p:spPr>
            <a:xfrm>
              <a:off x="1003121" y="5755753"/>
              <a:ext cx="830030" cy="67594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18029" y="1250274"/>
              <a:ext cx="1140671" cy="102660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441" y="2785703"/>
            <a:ext cx="843979" cy="569686"/>
          </a:xfrm>
          <a:prstGeom prst="rect">
            <a:avLst/>
          </a:prstGeom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30238" y="206375"/>
            <a:ext cx="7772400" cy="1143000"/>
          </a:xfrm>
        </p:spPr>
        <p:txBody>
          <a:bodyPr/>
          <a:lstStyle/>
          <a:p>
            <a:r>
              <a:rPr lang="en-US" dirty="0"/>
              <a:t>The LIGO project</a:t>
            </a:r>
          </a:p>
        </p:txBody>
      </p:sp>
      <p:pic>
        <p:nvPicPr>
          <p:cNvPr id="75783" name="Picture 7" descr="LHOLL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3775" y="1587500"/>
            <a:ext cx="5183188" cy="3594100"/>
          </a:xfrm>
          <a:prstGeom prst="rect">
            <a:avLst/>
          </a:prstGeom>
          <a:noFill/>
        </p:spPr>
      </p:pic>
      <p:sp>
        <p:nvSpPr>
          <p:cNvPr id="75785" name="Text Box 9"/>
          <p:cNvSpPr txBox="1">
            <a:spLocks noChangeArrowheads="1"/>
          </p:cNvSpPr>
          <p:nvPr/>
        </p:nvSpPr>
        <p:spPr bwMode="auto">
          <a:xfrm>
            <a:off x="6018051" y="3938750"/>
            <a:ext cx="19282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D60093"/>
                </a:solidFill>
              </a:rPr>
              <a:t>Livingston, </a:t>
            </a:r>
            <a:r>
              <a:rPr lang="en-US" b="1" dirty="0" smtClean="0">
                <a:solidFill>
                  <a:srgbClr val="D60093"/>
                </a:solidFill>
              </a:rPr>
              <a:t>LA</a:t>
            </a:r>
          </a:p>
          <a:p>
            <a:r>
              <a:rPr lang="en-US" b="1" dirty="0" smtClean="0">
                <a:solidFill>
                  <a:srgbClr val="D60093"/>
                </a:solidFill>
              </a:rPr>
              <a:t>4 km </a:t>
            </a:r>
            <a:r>
              <a:rPr lang="en-US" b="1" dirty="0" err="1" smtClean="0">
                <a:solidFill>
                  <a:srgbClr val="D60093"/>
                </a:solidFill>
              </a:rPr>
              <a:t>ifo</a:t>
            </a:r>
            <a:r>
              <a:rPr lang="en-US" b="1" dirty="0" smtClean="0">
                <a:solidFill>
                  <a:srgbClr val="D60093"/>
                </a:solidFill>
              </a:rPr>
              <a:t> L1</a:t>
            </a:r>
            <a:endParaRPr lang="en-US" b="1" dirty="0"/>
          </a:p>
        </p:txBody>
      </p:sp>
      <p:sp>
        <p:nvSpPr>
          <p:cNvPr id="75786" name="Text Box 10"/>
          <p:cNvSpPr txBox="1">
            <a:spLocks noChangeArrowheads="1"/>
          </p:cNvSpPr>
          <p:nvPr/>
        </p:nvSpPr>
        <p:spPr bwMode="auto">
          <a:xfrm>
            <a:off x="0" y="1434132"/>
            <a:ext cx="1689585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D60093"/>
                </a:solidFill>
              </a:rPr>
              <a:t>Hanford, </a:t>
            </a:r>
            <a:r>
              <a:rPr lang="en-US" b="1" dirty="0" smtClean="0">
                <a:solidFill>
                  <a:srgbClr val="D60093"/>
                </a:solidFill>
              </a:rPr>
              <a:t>WA</a:t>
            </a:r>
          </a:p>
          <a:p>
            <a:r>
              <a:rPr lang="en-US" b="1" dirty="0" smtClean="0">
                <a:solidFill>
                  <a:srgbClr val="D60093"/>
                </a:solidFill>
              </a:rPr>
              <a:t>4km, 2km</a:t>
            </a:r>
          </a:p>
          <a:p>
            <a:r>
              <a:rPr lang="en-US" b="1" dirty="0" smtClean="0">
                <a:solidFill>
                  <a:srgbClr val="D60093"/>
                </a:solidFill>
              </a:rPr>
              <a:t>H1, H2 </a:t>
            </a:r>
            <a:r>
              <a:rPr lang="en-US" b="1" dirty="0" err="1" smtClean="0">
                <a:solidFill>
                  <a:srgbClr val="D60093"/>
                </a:solidFill>
              </a:rPr>
              <a:t>ifos</a:t>
            </a:r>
            <a:endParaRPr lang="en-US" dirty="0"/>
          </a:p>
        </p:txBody>
      </p:sp>
      <p:pic>
        <p:nvPicPr>
          <p:cNvPr id="75787" name="Picture 11" descr="LHOgooglema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6494" y="1183440"/>
            <a:ext cx="1925638" cy="1441450"/>
          </a:xfrm>
          <a:prstGeom prst="rect">
            <a:avLst/>
          </a:prstGeom>
          <a:noFill/>
        </p:spPr>
      </p:pic>
      <p:pic>
        <p:nvPicPr>
          <p:cNvPr id="75788" name="Picture 12" descr="LLOgooglema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6138" y="4908550"/>
            <a:ext cx="1797050" cy="1352550"/>
          </a:xfrm>
          <a:prstGeom prst="rect">
            <a:avLst/>
          </a:prstGeom>
          <a:noFill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48B2-5CBA-A240-8111-FC0A86F230F9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47650" y="2909888"/>
            <a:ext cx="5229225" cy="3698875"/>
            <a:chOff x="247650" y="2909888"/>
            <a:chExt cx="5229225" cy="3698875"/>
          </a:xfrm>
        </p:grpSpPr>
        <p:grpSp>
          <p:nvGrpSpPr>
            <p:cNvPr id="2" name="Group 15"/>
            <p:cNvGrpSpPr>
              <a:grpSpLocks/>
            </p:cNvGrpSpPr>
            <p:nvPr/>
          </p:nvGrpSpPr>
          <p:grpSpPr bwMode="auto">
            <a:xfrm>
              <a:off x="247650" y="2909888"/>
              <a:ext cx="5229225" cy="3698875"/>
              <a:chOff x="156" y="1833"/>
              <a:chExt cx="3294" cy="2330"/>
            </a:xfrm>
          </p:grpSpPr>
          <p:sp>
            <p:nvSpPr>
              <p:cNvPr id="75789" name="Text Box 13"/>
              <p:cNvSpPr txBox="1">
                <a:spLocks noChangeArrowheads="1"/>
              </p:cNvSpPr>
              <p:nvPr/>
            </p:nvSpPr>
            <p:spPr bwMode="auto">
              <a:xfrm>
                <a:off x="156" y="3329"/>
                <a:ext cx="3294" cy="8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dirty="0" smtClean="0"/>
                  <a:t>800+ people in US, Europe, Asia and Australia working </a:t>
                </a:r>
                <a:r>
                  <a:rPr lang="en-US" sz="2000" dirty="0"/>
                  <a:t>on the experiment and looking at the data:</a:t>
                </a:r>
                <a:br>
                  <a:rPr lang="en-US" sz="2000" dirty="0"/>
                </a:br>
                <a:r>
                  <a:rPr lang="en-US" sz="2000" b="1" dirty="0">
                    <a:solidFill>
                      <a:schemeClr val="accent2"/>
                    </a:solidFill>
                  </a:rPr>
                  <a:t>LIGO Scientific Collaboration</a:t>
                </a:r>
              </a:p>
              <a:p>
                <a:r>
                  <a:rPr lang="en-US" sz="2000" b="1" dirty="0" err="1">
                    <a:solidFill>
                      <a:schemeClr val="accent2"/>
                    </a:solidFill>
                  </a:rPr>
                  <a:t>www.ligo.org</a:t>
                </a:r>
                <a:endParaRPr lang="en-US" sz="2000" dirty="0"/>
              </a:p>
            </p:txBody>
          </p:sp>
          <p:pic>
            <p:nvPicPr>
              <p:cNvPr id="75790" name="Picture 14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60" y="1833"/>
                <a:ext cx="1600" cy="1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83381" y="4011716"/>
              <a:ext cx="1532907" cy="127012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LSC_slide_logo_only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7277" r="-17277"/>
          <a:stretch>
            <a:fillRect/>
          </a:stretch>
        </p:blipFill>
        <p:spPr>
          <a:xfrm>
            <a:off x="-1445762" y="0"/>
            <a:ext cx="12023128" cy="669452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ransition advClick="0" advTm="1000"/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www.ligo.org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48B2-5CBA-A240-8111-FC0A86F230F9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53" y="1345507"/>
            <a:ext cx="7919191" cy="4632254"/>
          </a:xfrm>
          <a:prstGeom prst="rect">
            <a:avLst/>
          </a:prstGeom>
        </p:spPr>
      </p:pic>
    </p:spTree>
  </p:cSld>
  <p:clrMapOvr>
    <a:masterClrMapping/>
  </p:clrMapOvr>
  <p:transition advClick="0" advTm="1000"/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06191" y="304800"/>
            <a:ext cx="7507759" cy="685800"/>
          </a:xfrm>
        </p:spPr>
        <p:txBody>
          <a:bodyPr/>
          <a:lstStyle/>
          <a:p>
            <a:r>
              <a:rPr lang="en-US" sz="4000" dirty="0" smtClean="0"/>
              <a:t>Past/present GW network</a:t>
            </a:r>
            <a:endParaRPr lang="en-US" sz="4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rcRect t="26678"/>
          <a:stretch>
            <a:fillRect/>
          </a:stretch>
        </p:blipFill>
        <p:spPr>
          <a:xfrm>
            <a:off x="0" y="1447077"/>
            <a:ext cx="9183370" cy="4921322"/>
          </a:xfrm>
          <a:prstGeom prst="rect">
            <a:avLst/>
          </a:prstGeom>
        </p:spPr>
      </p:pic>
      <p:grpSp>
        <p:nvGrpSpPr>
          <p:cNvPr id="19" name="Group 24"/>
          <p:cNvGrpSpPr>
            <a:grpSpLocks/>
          </p:cNvGrpSpPr>
          <p:nvPr/>
        </p:nvGrpSpPr>
        <p:grpSpPr bwMode="auto">
          <a:xfrm>
            <a:off x="7395090" y="4926186"/>
            <a:ext cx="1034493" cy="1136813"/>
            <a:chOff x="1694" y="2646"/>
            <a:chExt cx="1867" cy="1381"/>
          </a:xfrm>
        </p:grpSpPr>
        <p:pic>
          <p:nvPicPr>
            <p:cNvPr id="20" name="Picture 25" descr="AIGO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53" y="2646"/>
              <a:ext cx="1708" cy="1082"/>
            </a:xfrm>
            <a:prstGeom prst="rect">
              <a:avLst/>
            </a:prstGeom>
            <a:noFill/>
          </p:spPr>
        </p:pic>
        <p:sp>
          <p:nvSpPr>
            <p:cNvPr id="21" name="Text Box 26"/>
            <p:cNvSpPr txBox="1">
              <a:spLocks noChangeArrowheads="1"/>
            </p:cNvSpPr>
            <p:nvPr/>
          </p:nvSpPr>
          <p:spPr bwMode="auto">
            <a:xfrm>
              <a:off x="1694" y="3815"/>
              <a:ext cx="12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 sz="1800"/>
            </a:p>
          </p:txBody>
        </p:sp>
      </p:grp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889" y="886787"/>
            <a:ext cx="3350885" cy="40034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75" y="1024479"/>
            <a:ext cx="4692404" cy="38985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past: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binary neutron </a:t>
            </a:r>
            <a:r>
              <a:rPr lang="en-US" dirty="0" smtClean="0"/>
              <a:t>star reach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48B2-5CBA-A240-8111-FC0A86F230F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7121" y="5041071"/>
            <a:ext cx="4837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Sensitivity to coalescences in Virgo cluster: thousands of galaxies! </a:t>
            </a:r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8150423" y="768116"/>
            <a:ext cx="735497" cy="55680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grpSp>
        <p:nvGrpSpPr>
          <p:cNvPr id="14" name="Group 13"/>
          <p:cNvGrpSpPr/>
          <p:nvPr/>
        </p:nvGrpSpPr>
        <p:grpSpPr>
          <a:xfrm>
            <a:off x="3922882" y="1188021"/>
            <a:ext cx="4157219" cy="3276074"/>
            <a:chOff x="3922882" y="1188021"/>
            <a:chExt cx="4157219" cy="3276074"/>
          </a:xfrm>
        </p:grpSpPr>
        <p:sp>
          <p:nvSpPr>
            <p:cNvPr id="9" name="Rounded Rectangle 8"/>
            <p:cNvSpPr/>
            <p:nvPr/>
          </p:nvSpPr>
          <p:spPr bwMode="auto">
            <a:xfrm>
              <a:off x="3922882" y="1515750"/>
              <a:ext cx="901340" cy="2918843"/>
            </a:xfrm>
            <a:prstGeom prst="roundRect">
              <a:avLst/>
            </a:prstGeom>
            <a:solidFill>
              <a:schemeClr val="accent1">
                <a:alpha val="37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 Narrow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5498990" y="1188021"/>
              <a:ext cx="994760" cy="3276074"/>
            </a:xfrm>
            <a:prstGeom prst="roundRect">
              <a:avLst/>
            </a:prstGeom>
            <a:solidFill>
              <a:schemeClr val="accent1">
                <a:alpha val="37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 Narrow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7640911" y="1198261"/>
              <a:ext cx="439190" cy="3264609"/>
            </a:xfrm>
            <a:prstGeom prst="roundRect">
              <a:avLst/>
            </a:prstGeom>
            <a:solidFill>
              <a:schemeClr val="accent1">
                <a:alpha val="37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 Narrow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92C4D1"/>
              </a:clrFrom>
              <a:clrTo>
                <a:srgbClr val="92C4D1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>
            <a:off x="6112064" y="4914580"/>
            <a:ext cx="2591227" cy="19434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10537" y="6283043"/>
            <a:ext cx="32449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www.atlasoftheuniverse.com/virgo.html</a:t>
            </a:r>
            <a:endParaRPr lang="en-US" sz="1400" dirty="0"/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past </a:t>
            </a:r>
            <a:r>
              <a:rPr lang="en-US" dirty="0" smtClean="0"/>
              <a:t>effort: </a:t>
            </a:r>
            <a:br>
              <a:rPr lang="en-US" dirty="0" smtClean="0"/>
            </a:br>
            <a:r>
              <a:rPr lang="en-US" dirty="0" smtClean="0"/>
              <a:t>Multi messenger astronomy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48B2-5CBA-A240-8111-FC0A86F230F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936" y="1720581"/>
            <a:ext cx="3459702" cy="27826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082" y="1782030"/>
            <a:ext cx="51732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LSC/Virgo current agreements with:</a:t>
            </a:r>
            <a:br>
              <a:rPr lang="en-US" dirty="0" smtClean="0"/>
            </a:br>
            <a:endParaRPr lang="en-US" dirty="0" smtClean="0"/>
          </a:p>
          <a:p>
            <a:pPr algn="l"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-rays: SWIFT, Fermi GBM, LAT</a:t>
            </a:r>
            <a:br>
              <a:rPr lang="en-US" dirty="0" smtClean="0"/>
            </a:br>
            <a:endParaRPr lang="en-US" dirty="0" smtClean="0"/>
          </a:p>
          <a:p>
            <a:pPr algn="l">
              <a:buFont typeface="Arial"/>
              <a:buChar char="•"/>
            </a:pPr>
            <a:r>
              <a:rPr lang="en-US" dirty="0" smtClean="0"/>
              <a:t> X-rays: RXTE</a:t>
            </a:r>
            <a:br>
              <a:rPr lang="en-US" dirty="0" smtClean="0"/>
            </a:br>
            <a:endParaRPr lang="en-US" dirty="0" smtClean="0"/>
          </a:p>
          <a:p>
            <a:pPr algn="l">
              <a:buFont typeface="Arial"/>
              <a:buChar char="•"/>
            </a:pPr>
            <a:r>
              <a:rPr lang="en-US" dirty="0" smtClean="0"/>
              <a:t> Neutrinos: </a:t>
            </a:r>
            <a:r>
              <a:rPr lang="en-US" dirty="0" err="1" smtClean="0"/>
              <a:t>Antares</a:t>
            </a:r>
            <a:r>
              <a:rPr lang="en-US" dirty="0" smtClean="0"/>
              <a:t>, </a:t>
            </a:r>
            <a:r>
              <a:rPr lang="en-US" dirty="0" err="1" smtClean="0"/>
              <a:t>IceCube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algn="l">
              <a:buFont typeface="Arial"/>
              <a:buChar char="•"/>
            </a:pPr>
            <a:r>
              <a:rPr lang="en-US" dirty="0" smtClean="0"/>
              <a:t> Wide-field Optical: QUEST, ROTSE, TAROT, Pi of </a:t>
            </a:r>
            <a:r>
              <a:rPr lang="en-US" dirty="0" err="1" smtClean="0"/>
              <a:t>theSky</a:t>
            </a:r>
            <a:r>
              <a:rPr lang="en-US" dirty="0" smtClean="0"/>
              <a:t>,  </a:t>
            </a:r>
            <a:r>
              <a:rPr lang="en-US" dirty="0" err="1" smtClean="0"/>
              <a:t>SkyMapper</a:t>
            </a:r>
            <a:r>
              <a:rPr lang="en-US" dirty="0" smtClean="0"/>
              <a:t>, PTF</a:t>
            </a:r>
            <a:br>
              <a:rPr lang="en-US" dirty="0" smtClean="0"/>
            </a:br>
            <a:endParaRPr lang="en-US" dirty="0" smtClean="0"/>
          </a:p>
          <a:p>
            <a:pPr algn="l">
              <a:buFont typeface="Arial"/>
              <a:buChar char="•"/>
            </a:pPr>
            <a:r>
              <a:rPr lang="en-US" dirty="0" smtClean="0"/>
              <a:t> Radio: LOFAR</a:t>
            </a:r>
          </a:p>
        </p:txBody>
      </p:sp>
      <p:pic>
        <p:nvPicPr>
          <p:cNvPr id="7" name="Picture 6" descr="I3ArrayJan2011NoAmanda_black.jpg"/>
          <p:cNvPicPr>
            <a:picLocks noChangeAspect="1"/>
          </p:cNvPicPr>
          <p:nvPr/>
        </p:nvPicPr>
        <p:blipFill>
          <a:blip r:embed="rId3"/>
          <a:srcRect l="10297" t="28523" r="12438" b="24286"/>
          <a:stretch>
            <a:fillRect/>
          </a:stretch>
        </p:blipFill>
        <p:spPr>
          <a:xfrm>
            <a:off x="6401569" y="4414108"/>
            <a:ext cx="1433692" cy="1167537"/>
          </a:xfrm>
          <a:prstGeom prst="rect">
            <a:avLst/>
          </a:prstGeom>
        </p:spPr>
      </p:pic>
    </p:spTree>
  </p:cSld>
  <p:clrMapOvr>
    <a:masterClrMapping/>
  </p:clrMapOvr>
  <p:transition advClick="0" advTm="1000"/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548" y="186114"/>
            <a:ext cx="7518180" cy="769117"/>
          </a:xfrm>
        </p:spPr>
        <p:txBody>
          <a:bodyPr/>
          <a:lstStyle/>
          <a:p>
            <a:r>
              <a:rPr lang="en-US" dirty="0" smtClean="0"/>
              <a:t>Recent past results:</a:t>
            </a:r>
            <a:br>
              <a:rPr lang="en-US" dirty="0" smtClean="0"/>
            </a:br>
            <a:r>
              <a:rPr lang="en-US" dirty="0" smtClean="0"/>
              <a:t>An </a:t>
            </a:r>
            <a:r>
              <a:rPr lang="en-US" dirty="0" smtClean="0"/>
              <a:t>experiment on</a:t>
            </a:r>
            <a:r>
              <a:rPr lang="en-US" dirty="0" smtClean="0"/>
              <a:t> detection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48B2-5CBA-A240-8111-FC0A86F230F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4" y="1187269"/>
            <a:ext cx="8694420" cy="17246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894" y="3039902"/>
            <a:ext cx="59233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/>
              <a:buChar char="•"/>
            </a:pPr>
            <a:r>
              <a:rPr lang="en-US" dirty="0" smtClean="0"/>
              <a:t> Sept 16, 2010: A candidate signal detected in HLV network!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 Most likely position: </a:t>
            </a:r>
            <a:r>
              <a:rPr lang="en-US" dirty="0" err="1" smtClean="0"/>
              <a:t>Canis</a:t>
            </a:r>
            <a:r>
              <a:rPr lang="en-US" dirty="0" smtClean="0"/>
              <a:t> Major; consistent with </a:t>
            </a:r>
            <a:r>
              <a:rPr lang="en-US" dirty="0" err="1" smtClean="0"/>
              <a:t>d</a:t>
            </a:r>
            <a:r>
              <a:rPr lang="en-US" dirty="0" smtClean="0"/>
              <a:t>=20-60 </a:t>
            </a:r>
            <a:r>
              <a:rPr lang="en-US" dirty="0" err="1" smtClean="0"/>
              <a:t>Mpc</a:t>
            </a:r>
            <a:r>
              <a:rPr lang="en-US" dirty="0" smtClean="0"/>
              <a:t> 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 Signal sent at T+42min to ROTSE, TAROT, </a:t>
            </a:r>
            <a:r>
              <a:rPr lang="en-US" dirty="0" err="1" smtClean="0"/>
              <a:t>Skymapper</a:t>
            </a:r>
            <a:r>
              <a:rPr lang="en-US" dirty="0" smtClean="0"/>
              <a:t>, </a:t>
            </a:r>
            <a:r>
              <a:rPr lang="en-US" dirty="0" err="1" smtClean="0"/>
              <a:t>Zadko</a:t>
            </a:r>
            <a:r>
              <a:rPr lang="en-US" dirty="0" smtClean="0"/>
              <a:t>) and the Swift X-ray space telescope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 March, 2011: NOT a signal – a blind injection</a:t>
            </a:r>
            <a:endParaRPr lang="en-US" dirty="0"/>
          </a:p>
        </p:txBody>
      </p:sp>
      <p:pic>
        <p:nvPicPr>
          <p:cNvPr id="7" name="Picture 6" descr="trigger968654557Skymap-25SP-HLV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693" y="3528681"/>
            <a:ext cx="2184592" cy="2475648"/>
          </a:xfrm>
          <a:prstGeom prst="rect">
            <a:avLst/>
          </a:prstGeom>
        </p:spPr>
      </p:pic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network in action!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48B2-5CBA-A240-8111-FC0A86F230F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428" y="1109960"/>
            <a:ext cx="5002591" cy="5686985"/>
          </a:xfrm>
          <a:prstGeom prst="rect">
            <a:avLst/>
          </a:prstGeom>
        </p:spPr>
      </p:pic>
      <p:pic>
        <p:nvPicPr>
          <p:cNvPr id="5" name="Picture 4" descr="trigger968654557Skymap-25SP-HLV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408" y="939950"/>
            <a:ext cx="2184592" cy="2475648"/>
          </a:xfrm>
          <a:prstGeom prst="rect">
            <a:avLst/>
          </a:prstGeom>
        </p:spPr>
      </p:pic>
    </p:spTree>
  </p:cSld>
  <p:clrMapOvr>
    <a:masterClrMapping/>
  </p:clrMapOvr>
  <p:transition advClick="0" advTm="1000"/>
</p:sld>
</file>

<file path=ppt/theme/theme1.xml><?xml version="1.0" encoding="utf-8"?>
<a:theme xmlns:a="http://schemas.openxmlformats.org/drawingml/2006/main" name="S1report-0212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S1report-0212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 Narrow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 Narrow" charset="0"/>
          </a:defRPr>
        </a:defPPr>
      </a:lstStyle>
    </a:lnDef>
  </a:objectDefaults>
  <a:extraClrSchemeLst>
    <a:extraClrScheme>
      <a:clrScheme name="S1report-0212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1report-0212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S1report-0212</Template>
  <TotalTime>5834</TotalTime>
  <Words>497</Words>
  <Application>Microsoft Macintosh PowerPoint</Application>
  <PresentationFormat>On-screen Show (4:3)</PresentationFormat>
  <Paragraphs>93</Paragraphs>
  <Slides>14</Slides>
  <Notes>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S1report-0212</vt:lpstr>
      <vt:lpstr>LIGO detectors:  past, present and future</vt:lpstr>
      <vt:lpstr>The LIGO project</vt:lpstr>
      <vt:lpstr>Slide 3</vt:lpstr>
      <vt:lpstr>www.ligo.org</vt:lpstr>
      <vt:lpstr>Past/present GW network</vt:lpstr>
      <vt:lpstr>Recent past:  binary neutron star reach</vt:lpstr>
      <vt:lpstr>Recent past effort:  Multi messenger astronomy</vt:lpstr>
      <vt:lpstr>Recent past results: An experiment on detection</vt:lpstr>
      <vt:lpstr>A network in action!</vt:lpstr>
      <vt:lpstr>Present: Advanced LIGO detectors</vt:lpstr>
      <vt:lpstr>Future: Science with  Advanced LIGO detectors</vt:lpstr>
      <vt:lpstr>GW sources: not just binary systems!</vt:lpstr>
      <vt:lpstr>LSC working groups:  past, present and future</vt:lpstr>
      <vt:lpstr>Future: Science with   international, MM network</vt:lpstr>
    </vt:vector>
  </TitlesOfParts>
  <Company>U. Wisconsin - Milwaukee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Inspiral Group Report: S1 Preliminary Report</dc:title>
  <dc:creator>patrick</dc:creator>
  <cp:lastModifiedBy>Gabriela Gonzalez</cp:lastModifiedBy>
  <cp:revision>140</cp:revision>
  <cp:lastPrinted>2002-12-10T10:20:48Z</cp:lastPrinted>
  <dcterms:created xsi:type="dcterms:W3CDTF">2011-05-19T18:19:11Z</dcterms:created>
  <dcterms:modified xsi:type="dcterms:W3CDTF">2011-05-20T09:31:37Z</dcterms:modified>
</cp:coreProperties>
</file>