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42" r:id="rId3"/>
    <p:sldId id="345" r:id="rId4"/>
    <p:sldId id="396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4" r:id="rId13"/>
    <p:sldId id="395" r:id="rId14"/>
    <p:sldId id="365" r:id="rId15"/>
    <p:sldId id="397" r:id="rId16"/>
    <p:sldId id="367" r:id="rId17"/>
    <p:sldId id="384" r:id="rId18"/>
    <p:sldId id="399" r:id="rId19"/>
    <p:sldId id="378" r:id="rId20"/>
    <p:sldId id="381" r:id="rId21"/>
    <p:sldId id="380" r:id="rId22"/>
    <p:sldId id="379" r:id="rId23"/>
    <p:sldId id="373" r:id="rId24"/>
    <p:sldId id="374" r:id="rId25"/>
    <p:sldId id="375" r:id="rId26"/>
    <p:sldId id="376" r:id="rId27"/>
    <p:sldId id="377" r:id="rId28"/>
    <p:sldId id="382" r:id="rId29"/>
    <p:sldId id="400" r:id="rId30"/>
    <p:sldId id="398" r:id="rId31"/>
    <p:sldId id="368" r:id="rId32"/>
    <p:sldId id="369" r:id="rId33"/>
    <p:sldId id="371" r:id="rId34"/>
    <p:sldId id="372" r:id="rId35"/>
  </p:sldIdLst>
  <p:sldSz cx="9144000" cy="70866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00FF"/>
    <a:srgbClr val="FF0000"/>
    <a:srgbClr val="CC00CC"/>
    <a:srgbClr val="000000"/>
    <a:srgbClr val="FE631E"/>
    <a:srgbClr val="FFFF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7804" autoAdjust="0"/>
  </p:normalViewPr>
  <p:slideViewPr>
    <p:cSldViewPr snapToGrid="0">
      <p:cViewPr>
        <p:scale>
          <a:sx n="100" d="100"/>
          <a:sy n="100" d="100"/>
        </p:scale>
        <p:origin x="-2208" y="-702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8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pPr>
              <a:defRPr/>
            </a:pPr>
            <a:fld id="{E04CB0DF-753E-46BA-81CB-7C2CC5DDC98A}" type="datetime1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b" anchorCtr="0" compatLnSpc="1">
            <a:prstTxWarp prst="textNoShape">
              <a:avLst/>
            </a:prstTxWarp>
          </a:bodyPr>
          <a:lstStyle>
            <a:lvl1pPr algn="r" defTabSz="94914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C9A745F-75C3-419E-93DB-70B519AAB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/>
            </a:lvl1pPr>
          </a:lstStyle>
          <a:p>
            <a:pPr>
              <a:defRPr/>
            </a:pPr>
            <a:fld id="{F3BDAD9A-5E37-41EA-B462-32B40656FE93}" type="datetime1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5088" y="720725"/>
            <a:ext cx="46450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399BA9C-E3B1-4030-A794-922A82F27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4FCE71D6-9D65-4850-BA3C-6143783D7C21}" type="slidenum">
              <a:rPr lang="en-US" smtClean="0"/>
              <a:pPr defTabSz="966788"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7983B841-5E23-4934-AB3E-3624ACB73AEB}" type="slidenum">
              <a:rPr lang="en-US" sz="1200" b="0"/>
              <a:pPr algn="r" defTabSz="966788"/>
              <a:t>10</a:t>
            </a:fld>
            <a:endParaRPr lang="en-US" sz="1200" b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DC09BDF4-A647-4689-877A-7DD62E330FB5}" type="slidenum">
              <a:rPr lang="en-US" sz="1200" b="0"/>
              <a:pPr algn="r" defTabSz="966788"/>
              <a:t>11</a:t>
            </a:fld>
            <a:endParaRPr lang="en-US" sz="1200" b="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1DA1D7A4-36D2-4FC6-86C8-6A18697F461B}" type="slidenum">
              <a:rPr lang="en-US" sz="1200" b="0"/>
              <a:pPr algn="r" defTabSz="966788"/>
              <a:t>12</a:t>
            </a:fld>
            <a:endParaRPr lang="en-US" sz="1200" b="0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1DA1D7A4-36D2-4FC6-86C8-6A18697F461B}" type="slidenum">
              <a:rPr lang="en-US" sz="1200" b="0"/>
              <a:pPr algn="r" defTabSz="966788"/>
              <a:t>13</a:t>
            </a:fld>
            <a:endParaRPr lang="en-US" sz="1200" b="0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4487CD02-5BEE-4A87-A939-D720E47A5AD7}" type="slidenum">
              <a:rPr lang="en-US" sz="1200" b="0"/>
              <a:pPr algn="r" defTabSz="966788"/>
              <a:t>14</a:t>
            </a:fld>
            <a:endParaRPr lang="en-US" sz="1200" b="0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4487CD02-5BEE-4A87-A939-D720E47A5AD7}" type="slidenum">
              <a:rPr lang="en-US" sz="1200" b="0"/>
              <a:pPr algn="r" defTabSz="966788"/>
              <a:t>15</a:t>
            </a:fld>
            <a:endParaRPr lang="en-US" sz="1200" b="0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4D11C17A-ECFE-4338-869C-233EA4051A98}" type="slidenum">
              <a:rPr lang="en-US" sz="1200" b="0"/>
              <a:pPr algn="r" defTabSz="966788"/>
              <a:t>16</a:t>
            </a:fld>
            <a:endParaRPr lang="en-US" sz="1200" b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4D11C17A-ECFE-4338-869C-233EA4051A98}" type="slidenum">
              <a:rPr lang="en-US" sz="1200" b="0"/>
              <a:pPr algn="r" defTabSz="966788"/>
              <a:t>17</a:t>
            </a:fld>
            <a:endParaRPr lang="en-US" sz="1200" b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4D11C17A-ECFE-4338-869C-233EA4051A98}" type="slidenum">
              <a:rPr lang="en-US" sz="1200" b="0"/>
              <a:pPr algn="r" defTabSz="966788"/>
              <a:t>18</a:t>
            </a:fld>
            <a:endParaRPr lang="en-US" sz="1200" b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60573B02-CA0C-4B16-AC96-31432B527DA2}" type="slidenum">
              <a:rPr lang="en-US" sz="1200" b="0"/>
              <a:pPr algn="r" defTabSz="966788"/>
              <a:t>19</a:t>
            </a:fld>
            <a:endParaRPr lang="en-US" sz="1200" b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9E5169A-BC09-413D-849C-FD215EC4F812}" type="slidenum">
              <a:rPr lang="en-US" smtClean="0"/>
              <a:pPr defTabSz="966788"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FC704615-FCE1-414A-BEFA-F1DACEDCF09B}" type="slidenum">
              <a:rPr lang="en-US" sz="1200" b="0"/>
              <a:pPr algn="r" defTabSz="966788"/>
              <a:t>20</a:t>
            </a:fld>
            <a:endParaRPr lang="en-US" sz="1200" b="0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B1FA3D33-41F2-4BCE-8E95-C5DE6D06E391}" type="slidenum">
              <a:rPr lang="en-US" sz="1200" b="0"/>
              <a:pPr algn="r" defTabSz="966788"/>
              <a:t>21</a:t>
            </a:fld>
            <a:endParaRPr lang="en-US" sz="1200" b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20D361C8-1F24-449C-B35C-E2BB52DCC4FA}" type="slidenum">
              <a:rPr lang="en-US" sz="1200" b="0"/>
              <a:pPr algn="r" defTabSz="966788"/>
              <a:t>22</a:t>
            </a:fld>
            <a:endParaRPr lang="en-US" sz="1200" b="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CDF06CB8-1B48-4C58-9BBA-8C2359A5D0CE}" type="slidenum">
              <a:rPr lang="en-US" sz="1200" b="0"/>
              <a:pPr algn="r" defTabSz="966788"/>
              <a:t>23</a:t>
            </a:fld>
            <a:endParaRPr lang="en-US" sz="1200" b="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11BA6640-085B-4174-9BAE-188B84B040FF}" type="slidenum">
              <a:rPr lang="en-US" sz="1200" b="0"/>
              <a:pPr algn="r" defTabSz="966788"/>
              <a:t>24</a:t>
            </a:fld>
            <a:endParaRPr lang="en-US" sz="1200" b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4913663E-747E-4CF6-AFA4-44BF9D9EE98F}" type="slidenum">
              <a:rPr lang="en-US" sz="1200" b="0"/>
              <a:pPr algn="r" defTabSz="966788"/>
              <a:t>25</a:t>
            </a:fld>
            <a:endParaRPr lang="en-US" sz="1200" b="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8448221D-238F-4B71-87B9-F7C326C72BEF}" type="slidenum">
              <a:rPr lang="en-US" sz="1200" b="0"/>
              <a:pPr algn="r" defTabSz="966788"/>
              <a:t>26</a:t>
            </a:fld>
            <a:endParaRPr lang="en-US" sz="1200" b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2B63E165-A8EF-4C82-913A-AFC736A34FCC}" type="slidenum">
              <a:rPr lang="en-US" sz="1200" b="0"/>
              <a:pPr algn="r" defTabSz="966788"/>
              <a:t>27</a:t>
            </a:fld>
            <a:endParaRPr lang="en-US" sz="1200" b="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A4501A43-FA18-4902-B70D-A2FAEEBEF792}" type="slidenum">
              <a:rPr lang="en-US" sz="1200" b="0"/>
              <a:pPr algn="r" defTabSz="966788"/>
              <a:t>28</a:t>
            </a:fld>
            <a:endParaRPr lang="en-US" sz="1200" b="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5B7DD1EC-D2BD-480B-A0AC-0526C06C9772}" type="slidenum">
              <a:rPr lang="en-US" sz="1200" b="0"/>
              <a:pPr algn="r" defTabSz="966788"/>
              <a:t>31</a:t>
            </a:fld>
            <a:endParaRPr lang="en-US" sz="1200" b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C98980B-EC75-414B-BB7C-5BB8AEC4B4A4}" type="slidenum">
              <a:rPr lang="en-US" smtClean="0"/>
              <a:pPr defTabSz="966788"/>
              <a:t>3</a:t>
            </a:fld>
            <a:endParaRPr lang="en-US" smtClean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CB7E517F-AE45-498D-9179-D81B0689FEEE}" type="slidenum">
              <a:rPr lang="en-US" sz="1200" b="0"/>
              <a:pPr algn="r" defTabSz="966788"/>
              <a:t>32</a:t>
            </a:fld>
            <a:endParaRPr lang="en-US" sz="1200" b="0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43054672-1B0A-4E36-BCCC-262E773F8EF2}" type="slidenum">
              <a:rPr lang="en-US" sz="1200" b="0"/>
              <a:pPr algn="r" defTabSz="966788"/>
              <a:t>33</a:t>
            </a:fld>
            <a:endParaRPr lang="en-US" sz="1200" b="0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67D3886A-34F4-4D64-A74D-B830A9AAA996}" type="slidenum">
              <a:rPr lang="en-US" sz="1200" b="0"/>
              <a:pPr algn="r" defTabSz="966788"/>
              <a:t>34</a:t>
            </a:fld>
            <a:endParaRPr lang="en-US" sz="1200" b="0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C98980B-EC75-414B-BB7C-5BB8AEC4B4A4}" type="slidenum">
              <a:rPr lang="en-US" smtClean="0"/>
              <a:pPr defTabSz="966788"/>
              <a:t>4</a:t>
            </a:fld>
            <a:endParaRPr lang="en-US" smtClean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0EF3DEF9-6FE8-42DC-B86E-C4860FF4885F}" type="slidenum">
              <a:rPr lang="en-US" sz="1200" b="0"/>
              <a:pPr algn="r" defTabSz="966788"/>
              <a:t>5</a:t>
            </a:fld>
            <a:endParaRPr lang="en-US" sz="1200" b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89AFCEC5-99EC-48CF-AA93-1975515AF447}" type="slidenum">
              <a:rPr lang="en-US" sz="1200" b="0"/>
              <a:pPr algn="r" defTabSz="966788"/>
              <a:t>6</a:t>
            </a:fld>
            <a:endParaRPr lang="en-US" sz="1200" b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785A00F0-1D51-4488-81EE-083FCCEEADAE}" type="slidenum">
              <a:rPr lang="en-US" sz="1200" b="0"/>
              <a:pPr algn="r" defTabSz="966788"/>
              <a:t>7</a:t>
            </a:fld>
            <a:endParaRPr lang="en-US" sz="1200" b="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3BD0595F-6065-4E04-A62F-F1CDF9F4DC6D}" type="slidenum">
              <a:rPr lang="en-US" sz="1200" b="0"/>
              <a:pPr algn="r" defTabSz="966788"/>
              <a:t>8</a:t>
            </a:fld>
            <a:endParaRPr lang="en-US" sz="1200" b="0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7"/>
          <p:cNvSpPr txBox="1">
            <a:spLocks noGrp="1" noChangeArrowheads="1"/>
          </p:cNvSpPr>
          <p:nvPr/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F4C7553B-9006-4062-8923-53B2ABAD5114}" type="slidenum">
              <a:rPr lang="en-US" sz="1200" b="0"/>
              <a:pPr algn="r" defTabSz="966788"/>
              <a:t>9</a:t>
            </a:fld>
            <a:endParaRPr lang="en-US" sz="1200" b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863"/>
            <a:ext cx="7772400" cy="1519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6375"/>
            <a:ext cx="6400800" cy="1809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81271-F2D3-4391-8A00-7EB1484AF141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FA18-BCF9-4B63-89D0-F6CA104F0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C689-E40A-483A-A441-0BEC996D3C1F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67EE-C7A0-428A-848A-B8BA7D120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4163"/>
            <a:ext cx="20574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4163"/>
            <a:ext cx="60198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772A-A9DB-4BF8-AC2E-C3670F707BB0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F84C-8DEA-4499-9380-AA23AA02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6C94-4137-4649-8806-50E4DB1DDEAC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7BFE-F704-4B2C-82B9-7EAC95BF8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4538"/>
            <a:ext cx="7772400" cy="14065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550"/>
            <a:ext cx="7772400" cy="1550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5F66-9BB0-47E4-A823-5881E2B865D0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7327-58B3-41D0-A40E-C6FA339F1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4175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4175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C2B57-1B85-481A-8CD5-DB967B5526AF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C483-3BA3-4FAC-8305-9072BFE6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5913"/>
            <a:ext cx="4040188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900"/>
            <a:ext cx="4040188" cy="408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5913"/>
            <a:ext cx="4041775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7900"/>
            <a:ext cx="4041775" cy="408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40C7-D710-4B7E-A2C4-DBD2A5F5CB2F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109F-1D23-4D54-BB9F-47F133C7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FE9E-2504-42D4-A900-18C65009AB26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85004-63B1-431B-AAF4-566DF8568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0555-BBF7-47D1-B334-7C579D7DA1A1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A6331-EE70-43ED-93BC-750587ACE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3008313" cy="1200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575"/>
            <a:ext cx="5111750" cy="6048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2725"/>
            <a:ext cx="3008313" cy="4848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0A93-7E57-4A20-B857-77FD86E98514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42C9-4146-493C-ABAA-935D3B9BC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938"/>
            <a:ext cx="5486400" cy="585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413"/>
            <a:ext cx="5486400" cy="42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725"/>
            <a:ext cx="5486400" cy="831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3D5F-EBE2-4899-A39B-26E0A196CE5E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3F03-DFF0-4E6E-8F79-221CD648D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E2E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4163"/>
            <a:ext cx="8229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9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F58ED429-E8AB-4624-822C-4DCF3A5D1EDD}" type="datetime1">
              <a:rPr lang="en-US" smtClean="0"/>
              <a:pPr>
                <a:defRPr/>
              </a:pPr>
              <a:t>4/19/2011</a:t>
            </a:fld>
            <a:r>
              <a:rPr lang="en-US" smtClean="0"/>
              <a:t>LVC </a:t>
            </a:r>
            <a:r>
              <a:rPr lang="en-US"/>
              <a:t>03/19/09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4775"/>
            <a:ext cx="2895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E259D16-CB5F-4181-BCC3-E98142C98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0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2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3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4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7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9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1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3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6FE53-3268-48EA-A5ED-3DF392C5674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277813" y="1476375"/>
            <a:ext cx="8382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dirty="0">
                <a:solidFill>
                  <a:srgbClr val="0000FF"/>
                </a:solidFill>
              </a:rPr>
              <a:t>aLIGO HAM-ISI, </a:t>
            </a:r>
            <a:r>
              <a:rPr lang="it-IT" dirty="0" smtClean="0">
                <a:solidFill>
                  <a:srgbClr val="0000FF"/>
                </a:solidFill>
              </a:rPr>
              <a:t>LLO Unit 3,</a:t>
            </a:r>
            <a:endParaRPr lang="it-IT" dirty="0">
              <a:solidFill>
                <a:srgbClr val="0000FF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it-IT" dirty="0">
                <a:solidFill>
                  <a:srgbClr val="0000FF"/>
                </a:solidFill>
              </a:rPr>
              <a:t>Testing Validation</a:t>
            </a:r>
            <a:endParaRPr lang="en-US" sz="1400" b="0" dirty="0">
              <a:cs typeface="Times New Roman" pitchFamily="18" charset="0"/>
            </a:endParaRPr>
          </a:p>
          <a:p>
            <a:pPr algn="ctr" eaLnBrk="0" hangingPunct="0"/>
            <a:endParaRPr lang="en-US" sz="2000" dirty="0"/>
          </a:p>
          <a:p>
            <a:pPr algn="ctr" eaLnBrk="0" hangingPunct="0"/>
            <a:r>
              <a:rPr lang="en-US" sz="2000" dirty="0" smtClean="0"/>
              <a:t>LIGO-G1100507-v2</a:t>
            </a:r>
            <a:endParaRPr lang="en-US" sz="2000" dirty="0"/>
          </a:p>
          <a:p>
            <a:pPr algn="ctr" eaLnBrk="0" hangingPunct="0"/>
            <a:endParaRPr lang="en-US" sz="2000" dirty="0"/>
          </a:p>
          <a:p>
            <a:pPr algn="ctr" eaLnBrk="0" hangingPunct="0"/>
            <a:endParaRPr lang="en-US" sz="2000" b="0" dirty="0">
              <a:cs typeface="Times New Roman" pitchFamily="18" charset="0"/>
            </a:endParaRPr>
          </a:p>
          <a:p>
            <a:pPr algn="ctr" eaLnBrk="0" hangingPunct="0"/>
            <a:r>
              <a:rPr lang="en-US" sz="1400" dirty="0" smtClean="0">
                <a:cs typeface="Times New Roman" pitchFamily="18" charset="0"/>
              </a:rPr>
              <a:t>April 19</a:t>
            </a:r>
            <a:r>
              <a:rPr lang="en-US" sz="1400" baseline="30000" dirty="0" smtClean="0">
                <a:cs typeface="Times New Roman" pitchFamily="18" charset="0"/>
              </a:rPr>
              <a:t>th</a:t>
            </a:r>
            <a:r>
              <a:rPr lang="en-US" sz="1400" dirty="0" smtClean="0">
                <a:cs typeface="Times New Roman" pitchFamily="18" charset="0"/>
              </a:rPr>
              <a:t>, 2011</a:t>
            </a:r>
            <a:endParaRPr lang="en-US" sz="1400" dirty="0">
              <a:cs typeface="Times New Roman" pitchFamily="18" charset="0"/>
            </a:endParaRPr>
          </a:p>
          <a:p>
            <a:pPr algn="ctr" eaLnBrk="0" hangingPunct="0"/>
            <a:endParaRPr lang="en-US" sz="1400" b="0" dirty="0">
              <a:cs typeface="Times New Roman" pitchFamily="18" charset="0"/>
            </a:endParaRPr>
          </a:p>
          <a:p>
            <a:pPr algn="ctr" eaLnBrk="0" hangingPunct="0"/>
            <a:endParaRPr lang="en-US" sz="1400" b="0" dirty="0">
              <a:cs typeface="Times New Roman" pitchFamily="18" charset="0"/>
            </a:endParaRPr>
          </a:p>
          <a:p>
            <a:pPr algn="ctr" eaLnBrk="0" hangingPunct="0"/>
            <a:endParaRPr lang="en-US" sz="1400" b="0" dirty="0">
              <a:cs typeface="Times New Roman" pitchFamily="18" charset="0"/>
            </a:endParaRPr>
          </a:p>
          <a:p>
            <a:pPr algn="ctr"/>
            <a:r>
              <a:rPr lang="en-US" sz="1600" dirty="0" smtClean="0"/>
              <a:t>Céline Ramet, Michael Vargas, </a:t>
            </a:r>
            <a:r>
              <a:rPr lang="en-US" sz="1600" dirty="0" err="1" smtClean="0"/>
              <a:t>Adrien</a:t>
            </a:r>
            <a:r>
              <a:rPr lang="en-US" sz="1600" dirty="0" smtClean="0"/>
              <a:t> Le Roux, Vincent </a:t>
            </a:r>
            <a:r>
              <a:rPr lang="en-US" sz="1600" dirty="0" err="1" smtClean="0"/>
              <a:t>Lhuillier</a:t>
            </a:r>
            <a:endParaRPr lang="en-US" sz="1600" dirty="0">
              <a:cs typeface="Times New Roman" pitchFamily="18" charset="0"/>
            </a:endParaRPr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1030" name="Rectangle 30"/>
            <p:cNvSpPr>
              <a:spLocks noChangeArrowheads="1"/>
            </p:cNvSpPr>
            <p:nvPr/>
          </p:nvSpPr>
          <p:spPr bwMode="auto">
            <a:xfrm>
              <a:off x="2033588" y="0"/>
              <a:ext cx="5164137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Seismic Isolation Group (SEI)</a:t>
              </a:r>
            </a:p>
          </p:txBody>
        </p:sp>
        <p:graphicFrame>
          <p:nvGraphicFramePr>
            <p:cNvPr id="1026" name="Object 34"/>
            <p:cNvGraphicFramePr>
              <a:graphicFrameLocks noChangeAspect="1"/>
            </p:cNvGraphicFramePr>
            <p:nvPr/>
          </p:nvGraphicFramePr>
          <p:xfrm>
            <a:off x="0" y="0"/>
            <a:ext cx="762000" cy="557213"/>
          </p:xfrm>
          <a:graphic>
            <a:graphicData uri="http://schemas.openxmlformats.org/presentationml/2006/ole">
              <p:oleObj spid="_x0000_s1026" r:id="rId4" imgW="4409524" imgH="3219899" progId="">
                <p:embed/>
              </p:oleObj>
            </a:graphicData>
          </a:graphic>
        </p:graphicFrame>
        <p:pic>
          <p:nvPicPr>
            <p:cNvPr id="1031" name="Picture 37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 l="10286" t="43056" r="65755" b="34029"/>
            <a:stretch>
              <a:fillRect/>
            </a:stretch>
          </p:blipFill>
          <p:spPr bwMode="auto">
            <a:xfrm>
              <a:off x="7962900" y="0"/>
              <a:ext cx="1181100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32" name="Line 38"/>
            <p:cNvSpPr>
              <a:spLocks noChangeShapeType="1"/>
            </p:cNvSpPr>
            <p:nvPr/>
          </p:nvSpPr>
          <p:spPr bwMode="auto">
            <a:xfrm>
              <a:off x="0" y="558800"/>
              <a:ext cx="9144000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C71CF-102D-4075-8064-EEE1241749BE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357378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57378" r:id="rId4" imgW="4409524" imgH="3219899" progId="">
              <p:embed/>
            </p:oleObj>
          </a:graphicData>
        </a:graphic>
      </p:graphicFrame>
      <p:pic>
        <p:nvPicPr>
          <p:cNvPr id="357380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7381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3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7383" name="TextBox 11"/>
          <p:cNvSpPr txBox="1">
            <a:spLocks noChangeArrowheads="1"/>
          </p:cNvSpPr>
          <p:nvPr/>
        </p:nvSpPr>
        <p:spPr bwMode="auto">
          <a:xfrm>
            <a:off x="139700" y="757238"/>
            <a:ext cx="822052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Step 7 - Check range of motion (hand pushing)</a:t>
            </a:r>
          </a:p>
          <a:p>
            <a:pPr marL="742950" lvl="1" indent="-285750">
              <a:buFontTx/>
              <a:buChar char="•"/>
            </a:pPr>
            <a:r>
              <a:rPr lang="en-US" sz="1800" i="1" dirty="0"/>
              <a:t>Step 7.2 – Test Nº2</a:t>
            </a:r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/>
              <a:t>Acceptance criteria:</a:t>
            </a:r>
          </a:p>
          <a:p>
            <a:pPr>
              <a:buFontTx/>
              <a:buChar char="-"/>
            </a:pPr>
            <a:r>
              <a:rPr lang="en-US" sz="1800" b="0" i="1" dirty="0"/>
              <a:t> No contact point on sensors</a:t>
            </a:r>
          </a:p>
          <a:p>
            <a:pPr>
              <a:buFontTx/>
              <a:buChar char="-"/>
            </a:pPr>
            <a:r>
              <a:rPr lang="en-US" sz="1800" b="0" i="1" dirty="0"/>
              <a:t> Absolute value of sensor read out must be higher than 16000counts (~0.020”)</a:t>
            </a:r>
          </a:p>
          <a:p>
            <a:pPr>
              <a:buFontTx/>
              <a:buChar char="-"/>
            </a:pPr>
            <a:r>
              <a:rPr lang="en-US" sz="1800" b="0" i="1" dirty="0"/>
              <a:t> No contact point on actuators</a:t>
            </a:r>
          </a:p>
          <a:p>
            <a:pPr marL="742950" lvl="1" indent="-285750">
              <a:buFontTx/>
              <a:buChar char="•"/>
            </a:pPr>
            <a:endParaRPr lang="en-US" sz="1800" b="0" i="1" dirty="0" smtClean="0"/>
          </a:p>
          <a:p>
            <a:pPr marL="285750" indent="-285750">
              <a:buFontTx/>
              <a:buChar char="•"/>
            </a:pPr>
            <a:r>
              <a:rPr lang="en-US" sz="1800" b="0" i="1" dirty="0" smtClean="0"/>
              <a:t>Note that we’re not railing on V2-different from all other platforms tested so far</a:t>
            </a:r>
            <a:endParaRPr lang="en-US" sz="1800" b="0" i="1" dirty="0"/>
          </a:p>
        </p:txBody>
      </p:sp>
      <p:sp>
        <p:nvSpPr>
          <p:cNvPr id="357384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57385" name="Rectangle 8"/>
          <p:cNvSpPr>
            <a:spLocks noChangeArrowheads="1"/>
          </p:cNvSpPr>
          <p:nvPr/>
        </p:nvSpPr>
        <p:spPr bwMode="auto">
          <a:xfrm>
            <a:off x="8074025" y="2551113"/>
            <a:ext cx="9842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>
                <a:solidFill>
                  <a:srgbClr val="009900"/>
                </a:solidFill>
              </a:rPr>
              <a:t>Passed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568945"/>
          <a:ext cx="7572373" cy="1888631"/>
        </p:xfrm>
        <a:graphic>
          <a:graphicData uri="http://schemas.openxmlformats.org/drawingml/2006/table">
            <a:tbl>
              <a:tblPr/>
              <a:tblGrid>
                <a:gridCol w="1360661"/>
                <a:gridCol w="1552928"/>
                <a:gridCol w="1552928"/>
                <a:gridCol w="1552928"/>
                <a:gridCol w="1552928"/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Push in positive direction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Push in negative direction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Railing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Actuator Gap Check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20691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-26431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24701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-24100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25028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-22929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19785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-20422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31629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-32519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19762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-21787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1932" y="1092530"/>
            <a:ext cx="52101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0364B-EB33-4AED-9EFB-1BC3B139DD82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359426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59426" r:id="rId5" imgW="4409524" imgH="3219899" progId="">
              <p:embed/>
            </p:oleObj>
          </a:graphicData>
        </a:graphic>
      </p:graphicFrame>
      <p:pic>
        <p:nvPicPr>
          <p:cNvPr id="359428" name="Picture 30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9429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4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9431" name="TextBox 11"/>
          <p:cNvSpPr txBox="1">
            <a:spLocks noChangeArrowheads="1"/>
          </p:cNvSpPr>
          <p:nvPr/>
        </p:nvSpPr>
        <p:spPr bwMode="auto">
          <a:xfrm>
            <a:off x="139700" y="757238"/>
            <a:ext cx="90043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Step 8 - Capacitive position sensor Power Spectrum</a:t>
            </a:r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 smtClean="0"/>
              <a:t>Acceptance criteria:</a:t>
            </a:r>
          </a:p>
          <a:p>
            <a:pPr>
              <a:buFontTx/>
              <a:buChar char="-"/>
            </a:pPr>
            <a:r>
              <a:rPr lang="en-US" sz="1800" b="0" i="1" dirty="0" smtClean="0"/>
              <a:t> Magnitudes must lower than</a:t>
            </a:r>
          </a:p>
          <a:p>
            <a:pPr lvl="1">
              <a:buFontTx/>
              <a:buChar char="-"/>
            </a:pPr>
            <a:endParaRPr lang="en-US" sz="1800" b="0" i="1" dirty="0"/>
          </a:p>
          <a:p>
            <a:pPr marL="742950" lvl="1" indent="-285750">
              <a:buFontTx/>
              <a:buChar char="•"/>
            </a:pPr>
            <a:endParaRPr lang="en-US" sz="1800" b="0" i="1" dirty="0"/>
          </a:p>
        </p:txBody>
      </p:sp>
      <p:sp>
        <p:nvSpPr>
          <p:cNvPr id="359432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59433" name="Rectangle 8"/>
          <p:cNvSpPr>
            <a:spLocks noChangeArrowheads="1"/>
          </p:cNvSpPr>
          <p:nvPr/>
        </p:nvSpPr>
        <p:spPr bwMode="auto">
          <a:xfrm>
            <a:off x="8074025" y="2702984"/>
            <a:ext cx="992579" cy="3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Passed</a:t>
            </a:r>
            <a:endParaRPr lang="en-US" sz="1800" dirty="0">
              <a:solidFill>
                <a:srgbClr val="008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39140" y="5809476"/>
          <a:ext cx="7056120" cy="1139965"/>
        </p:xfrm>
        <a:graphic>
          <a:graphicData uri="http://schemas.openxmlformats.org/drawingml/2006/table">
            <a:tbl>
              <a:tblPr/>
              <a:tblGrid>
                <a:gridCol w="1440180"/>
                <a:gridCol w="1371600"/>
                <a:gridCol w="1350228"/>
                <a:gridCol w="1447056"/>
                <a:gridCol w="1447056"/>
              </a:tblGrid>
              <a:tr h="28900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Locked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Unlocked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00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at 0.1Hz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at 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at 0.1Hz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at 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Horizontal CPS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1.E-07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2.E-08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5.E-07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8.E-08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Vertical CPS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4.E-07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5.E-08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8.E-07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4.E-07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019" y="1104404"/>
            <a:ext cx="5126632" cy="41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FC541-3477-4C5E-B058-DDAA8991C08E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367618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67618" r:id="rId5" imgW="4409524" imgH="3219899" progId="">
              <p:embed/>
            </p:oleObj>
          </a:graphicData>
        </a:graphic>
      </p:graphicFrame>
      <p:pic>
        <p:nvPicPr>
          <p:cNvPr id="367620" name="Picture 30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7621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67623" name="TextBox 11"/>
          <p:cNvSpPr txBox="1">
            <a:spLocks noChangeArrowheads="1"/>
          </p:cNvSpPr>
          <p:nvPr/>
        </p:nvSpPr>
        <p:spPr bwMode="auto">
          <a:xfrm>
            <a:off x="139700" y="758597"/>
            <a:ext cx="90043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Step 9 - GS13 Power </a:t>
            </a:r>
            <a:r>
              <a:rPr lang="en-US" sz="1800" dirty="0" smtClean="0"/>
              <a:t>Spectrum (Locked and Unlocked configuration)</a:t>
            </a:r>
            <a:endParaRPr lang="en-US" sz="1800" dirty="0"/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 smtClean="0"/>
          </a:p>
          <a:p>
            <a:r>
              <a:rPr lang="en-US" sz="1800" i="1" dirty="0" smtClean="0"/>
              <a:t>Acceptance </a:t>
            </a:r>
            <a:r>
              <a:rPr lang="en-US" sz="1800" i="1" dirty="0"/>
              <a:t>criteria:</a:t>
            </a:r>
          </a:p>
          <a:p>
            <a:pPr>
              <a:buFontTx/>
              <a:buChar char="-"/>
            </a:pPr>
            <a:r>
              <a:rPr lang="en-US" sz="1800" b="0" i="1" dirty="0"/>
              <a:t> </a:t>
            </a:r>
            <a:r>
              <a:rPr lang="en-US" sz="1800" b="0" i="1" dirty="0" smtClean="0"/>
              <a:t>Magnitudes must be lower than</a:t>
            </a:r>
            <a:endParaRPr lang="en-US" sz="1800" b="0" i="1" dirty="0"/>
          </a:p>
          <a:p>
            <a:pPr marL="742950" lvl="1" indent="-285750">
              <a:buFontTx/>
              <a:buChar char="•"/>
            </a:pPr>
            <a:endParaRPr lang="en-US" sz="1800" b="0" i="1" dirty="0"/>
          </a:p>
        </p:txBody>
      </p:sp>
      <p:sp>
        <p:nvSpPr>
          <p:cNvPr id="367624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 dirty="0"/>
              <a:t>III. Tests performed after assembly</a:t>
            </a:r>
          </a:p>
        </p:txBody>
      </p:sp>
      <p:sp>
        <p:nvSpPr>
          <p:cNvPr id="367625" name="Rectangle 8"/>
          <p:cNvSpPr>
            <a:spLocks noChangeArrowheads="1"/>
          </p:cNvSpPr>
          <p:nvPr/>
        </p:nvSpPr>
        <p:spPr bwMode="auto">
          <a:xfrm>
            <a:off x="8074025" y="3261784"/>
            <a:ext cx="992579" cy="3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Passed</a:t>
            </a:r>
            <a:endParaRPr lang="en-US" sz="1800" dirty="0">
              <a:solidFill>
                <a:srgbClr val="008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31518" y="6221730"/>
          <a:ext cx="6583681" cy="676275"/>
        </p:xfrm>
        <a:graphic>
          <a:graphicData uri="http://schemas.openxmlformats.org/drawingml/2006/table">
            <a:tbl>
              <a:tblPr/>
              <a:tblGrid>
                <a:gridCol w="1488202"/>
                <a:gridCol w="1698493"/>
                <a:gridCol w="1698493"/>
                <a:gridCol w="1698493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latin typeface="Arial"/>
                        </a:rPr>
                        <a:t>Taeble</a:t>
                      </a:r>
                      <a:r>
                        <a:rPr lang="en-US" sz="1000" b="1" i="0" u="none" strike="noStrike" dirty="0" smtClean="0">
                          <a:latin typeface="Arial"/>
                        </a:rPr>
                        <a:t> unlocked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at 0.1Hz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at 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at 10Hz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Horizontal Geophones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3.E-04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1.E-11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latin typeface="Arial"/>
                        </a:rPr>
                        <a:t>Vertical Geophones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5.E-05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1.E-07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1.E-11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22631" y="5396865"/>
          <a:ext cx="6584949" cy="554355"/>
        </p:xfrm>
        <a:graphic>
          <a:graphicData uri="http://schemas.openxmlformats.org/drawingml/2006/table">
            <a:tbl>
              <a:tblPr/>
              <a:tblGrid>
                <a:gridCol w="1488489"/>
                <a:gridCol w="1698820"/>
                <a:gridCol w="1698820"/>
                <a:gridCol w="1698820"/>
              </a:tblGrid>
              <a:tr h="18478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latin typeface="Arial"/>
                        </a:rPr>
                        <a:t>Table locked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78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/>
                        </a:rPr>
                        <a:t>at 0.1Hz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at 1Hz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at 10Hz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H &amp; V Geophones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8.E-05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3.E-08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2.E-10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4" cstate="print"/>
          <a:srcRect l="9888" t="13454" r="5937" b="4224"/>
          <a:stretch>
            <a:fillRect/>
          </a:stretch>
        </p:blipFill>
        <p:spPr bwMode="auto">
          <a:xfrm>
            <a:off x="332513" y="1389409"/>
            <a:ext cx="685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FC541-3477-4C5E-B058-DDAA8991C08E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367618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63874" r:id="rId5" imgW="4409524" imgH="3219899" progId="">
              <p:embed/>
            </p:oleObj>
          </a:graphicData>
        </a:graphic>
      </p:graphicFrame>
      <p:pic>
        <p:nvPicPr>
          <p:cNvPr id="367620" name="Picture 30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7621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67623" name="TextBox 11"/>
          <p:cNvSpPr txBox="1">
            <a:spLocks noChangeArrowheads="1"/>
          </p:cNvSpPr>
          <p:nvPr/>
        </p:nvSpPr>
        <p:spPr bwMode="auto">
          <a:xfrm>
            <a:off x="139700" y="758597"/>
            <a:ext cx="90043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Step 9 - GS13 Power </a:t>
            </a:r>
            <a:r>
              <a:rPr lang="en-US" sz="1800" dirty="0" smtClean="0"/>
              <a:t>Spectrum (</a:t>
            </a:r>
            <a:r>
              <a:rPr lang="en-US" sz="1800" b="0" i="1" dirty="0" smtClean="0"/>
              <a:t>Table unlocked with a mass of 20 Kg at each corner of the optic table (1 mass at the time)</a:t>
            </a:r>
            <a:r>
              <a:rPr lang="en-US" sz="1800" dirty="0" smtClean="0"/>
              <a:t>)</a:t>
            </a:r>
          </a:p>
          <a:p>
            <a:endParaRPr lang="en-US" sz="1800" i="1" dirty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pPr>
              <a:buFontTx/>
              <a:buChar char="-"/>
            </a:pPr>
            <a:endParaRPr lang="en-US" sz="1800" b="0" i="1" dirty="0" smtClean="0"/>
          </a:p>
          <a:p>
            <a:r>
              <a:rPr lang="en-US" sz="1800" i="1" dirty="0" smtClean="0"/>
              <a:t>Acceptance Criteria:</a:t>
            </a:r>
          </a:p>
          <a:p>
            <a:r>
              <a:rPr lang="en-US" sz="1800" b="0" i="1" dirty="0" smtClean="0"/>
              <a:t>- To be redefined</a:t>
            </a:r>
          </a:p>
          <a:p>
            <a:endParaRPr lang="en-US" sz="1800" b="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</p:txBody>
      </p:sp>
      <p:sp>
        <p:nvSpPr>
          <p:cNvPr id="367624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pic>
        <p:nvPicPr>
          <p:cNvPr id="36762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0824" y="2979239"/>
            <a:ext cx="138271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7658" y="6146594"/>
          <a:ext cx="5304791" cy="668655"/>
        </p:xfrm>
        <a:graphic>
          <a:graphicData uri="http://schemas.openxmlformats.org/drawingml/2006/table">
            <a:tbl>
              <a:tblPr/>
              <a:tblGrid>
                <a:gridCol w="1199117"/>
                <a:gridCol w="1368558"/>
                <a:gridCol w="1368558"/>
                <a:gridCol w="1368558"/>
              </a:tblGrid>
              <a:tr h="22288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Unlocked  (</a:t>
                      </a:r>
                      <a:r>
                        <a:rPr lang="en-US" sz="1000" b="1" i="0" u="none" strike="noStrike" dirty="0" smtClean="0">
                          <a:latin typeface="Arial"/>
                        </a:rPr>
                        <a:t>tilted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with masses)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at 0.1Hz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at 1Hz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at 10Hz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H &amp; V Geophones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8.E-05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3.E-08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2.E-10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BE5C8A-3540-49EC-9718-D6594820BAA2}" type="slidenum">
              <a:rPr lang="en-US" smtClean="0"/>
              <a:pPr/>
              <a:t>14</a:t>
            </a:fld>
            <a:endParaRPr lang="en-US" dirty="0" smtClean="0"/>
          </a:p>
        </p:txBody>
      </p:sp>
      <p:graphicFrame>
        <p:nvGraphicFramePr>
          <p:cNvPr id="37171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71714" r:id="rId4" imgW="4409524" imgH="3219899" progId="">
              <p:embed/>
            </p:oleObj>
          </a:graphicData>
        </a:graphic>
      </p:graphicFrame>
      <p:pic>
        <p:nvPicPr>
          <p:cNvPr id="371716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1717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7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1719" name="TextBox 11"/>
          <p:cNvSpPr txBox="1">
            <a:spLocks noChangeArrowheads="1"/>
          </p:cNvSpPr>
          <p:nvPr/>
        </p:nvSpPr>
        <p:spPr bwMode="auto">
          <a:xfrm>
            <a:off x="139700" y="705528"/>
            <a:ext cx="9004300" cy="59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i="1" dirty="0"/>
              <a:t> </a:t>
            </a:r>
            <a:r>
              <a:rPr lang="en-US" sz="1800" dirty="0"/>
              <a:t>Step 10 - Coil Driver, cabling and resistance </a:t>
            </a:r>
            <a:r>
              <a:rPr lang="en-US" sz="1800" dirty="0" smtClean="0"/>
              <a:t>check</a:t>
            </a: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11 - Actuators Sign and range of motion (Local drive)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 Step 11.1 - Actuators sign</a:t>
            </a:r>
          </a:p>
          <a:p>
            <a:pPr>
              <a:lnSpc>
                <a:spcPct val="75000"/>
              </a:lnSpc>
            </a:pPr>
            <a:endParaRPr lang="en-US" sz="1800" i="1" dirty="0"/>
          </a:p>
          <a:p>
            <a:pPr>
              <a:lnSpc>
                <a:spcPct val="75000"/>
              </a:lnSpc>
            </a:pPr>
            <a:r>
              <a:rPr lang="en-US" sz="1800" i="1" dirty="0"/>
              <a:t>Acceptance criteria: </a:t>
            </a:r>
            <a:r>
              <a:rPr lang="en-US" sz="1800" b="0" i="1" dirty="0"/>
              <a:t>A positive offset drive on one actuator </a:t>
            </a:r>
            <a:br>
              <a:rPr lang="en-US" sz="1800" b="0" i="1" dirty="0"/>
            </a:br>
            <a:r>
              <a:rPr lang="en-US" sz="1800" b="0" i="1" dirty="0"/>
              <a:t>must give positive sensor readout on the collocated sensor</a:t>
            </a:r>
            <a:r>
              <a:rPr lang="en-US" b="0" dirty="0"/>
              <a:t> </a:t>
            </a:r>
          </a:p>
          <a:p>
            <a:pPr>
              <a:lnSpc>
                <a:spcPct val="75000"/>
              </a:lnSpc>
            </a:pPr>
            <a:endParaRPr lang="en-US" sz="1800" b="0" i="1" dirty="0"/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 Step 11.2 - Range of motion - Local drive</a:t>
            </a:r>
          </a:p>
          <a:p>
            <a:pPr>
              <a:lnSpc>
                <a:spcPct val="75000"/>
              </a:lnSpc>
            </a:pPr>
            <a:endParaRPr lang="en-US" sz="1800" i="1" dirty="0"/>
          </a:p>
          <a:p>
            <a:pPr>
              <a:lnSpc>
                <a:spcPct val="75000"/>
              </a:lnSpc>
            </a:pPr>
            <a:endParaRPr lang="en-US" sz="1800" i="1" dirty="0" smtClean="0"/>
          </a:p>
          <a:p>
            <a:pPr>
              <a:lnSpc>
                <a:spcPct val="75000"/>
              </a:lnSpc>
            </a:pPr>
            <a:endParaRPr lang="en-US" sz="1800" i="1" dirty="0" smtClean="0"/>
          </a:p>
          <a:p>
            <a:pPr>
              <a:lnSpc>
                <a:spcPct val="75000"/>
              </a:lnSpc>
            </a:pPr>
            <a:endParaRPr lang="en-US" sz="1800" i="1" dirty="0" smtClean="0"/>
          </a:p>
          <a:p>
            <a:pPr>
              <a:lnSpc>
                <a:spcPct val="75000"/>
              </a:lnSpc>
            </a:pPr>
            <a:endParaRPr lang="en-US" sz="1800" i="1" dirty="0" smtClean="0"/>
          </a:p>
          <a:p>
            <a:pPr>
              <a:lnSpc>
                <a:spcPct val="75000"/>
              </a:lnSpc>
            </a:pPr>
            <a:endParaRPr lang="en-US" sz="1800" i="1" dirty="0" smtClean="0"/>
          </a:p>
          <a:p>
            <a:pPr>
              <a:lnSpc>
                <a:spcPct val="75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800" i="1" dirty="0" smtClean="0"/>
              <a:t>Acceptance </a:t>
            </a:r>
            <a:r>
              <a:rPr lang="en-US" sz="1800" i="1" dirty="0"/>
              <a:t>criteria: </a:t>
            </a:r>
            <a:r>
              <a:rPr lang="en-US" sz="1800" b="0" i="1" dirty="0" smtClean="0"/>
              <a:t>Main couplings readout must be at least +/-16000counts (~0.002”)</a:t>
            </a:r>
            <a:endParaRPr lang="en-US" sz="1800" b="0" dirty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i="1" dirty="0"/>
          </a:p>
        </p:txBody>
      </p:sp>
      <p:sp>
        <p:nvSpPr>
          <p:cNvPr id="371720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71721" name="Rectangle 8"/>
          <p:cNvSpPr>
            <a:spLocks noChangeArrowheads="1"/>
          </p:cNvSpPr>
          <p:nvPr/>
        </p:nvSpPr>
        <p:spPr bwMode="auto">
          <a:xfrm>
            <a:off x="8074025" y="713962"/>
            <a:ext cx="1085850" cy="554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4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4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8000"/>
                </a:solidFill>
              </a:rPr>
              <a:t>Passed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25411" y="3493633"/>
          <a:ext cx="5339442" cy="1679804"/>
        </p:xfrm>
        <a:graphic>
          <a:graphicData uri="http://schemas.openxmlformats.org/drawingml/2006/table">
            <a:tbl>
              <a:tblPr/>
              <a:tblGrid>
                <a:gridCol w="1779814"/>
                <a:gridCol w="1779814"/>
                <a:gridCol w="1779814"/>
              </a:tblGrid>
              <a:tr h="245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Negative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Positive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H1  readout (count)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24840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23704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H2  readout (count)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23504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24473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H3 readout (count)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25079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24232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V1  readout (count)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19988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19535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V2  readout (count)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25296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27191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V3 readout (count)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22424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21599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BE5C8A-3540-49EC-9718-D6594820BAA2}" type="slidenum">
              <a:rPr lang="en-US" smtClean="0"/>
              <a:pPr/>
              <a:t>15</a:t>
            </a:fld>
            <a:endParaRPr lang="en-US" dirty="0" smtClean="0"/>
          </a:p>
        </p:txBody>
      </p:sp>
      <p:graphicFrame>
        <p:nvGraphicFramePr>
          <p:cNvPr id="37171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98690" r:id="rId4" imgW="4409524" imgH="3219899" progId="">
              <p:embed/>
            </p:oleObj>
          </a:graphicData>
        </a:graphic>
      </p:graphicFrame>
      <p:pic>
        <p:nvPicPr>
          <p:cNvPr id="371716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1717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7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1719" name="TextBox 11"/>
          <p:cNvSpPr txBox="1">
            <a:spLocks noChangeArrowheads="1"/>
          </p:cNvSpPr>
          <p:nvPr/>
        </p:nvSpPr>
        <p:spPr bwMode="auto">
          <a:xfrm>
            <a:off x="0" y="391885"/>
            <a:ext cx="9144000" cy="810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 smtClean="0"/>
              <a:t> Step </a:t>
            </a:r>
            <a:r>
              <a:rPr lang="en-US" sz="1800" dirty="0"/>
              <a:t>12 - Vertical </a:t>
            </a:r>
            <a:r>
              <a:rPr lang="en-US" sz="1800" dirty="0" smtClean="0"/>
              <a:t>Capacitive Position Sensors Calibration (using dial indicators)</a:t>
            </a:r>
            <a:endParaRPr lang="en-US" sz="1800" dirty="0"/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800" i="1" dirty="0"/>
              <a:t>Vertical sensitivity: </a:t>
            </a:r>
            <a:r>
              <a:rPr lang="en-US" sz="1800" b="0" i="1" dirty="0" smtClean="0"/>
              <a:t>845.3 </a:t>
            </a:r>
            <a:r>
              <a:rPr lang="en-US" sz="1800" b="0" i="1" dirty="0"/>
              <a:t>count/mil</a:t>
            </a:r>
            <a:r>
              <a:rPr lang="en-US" sz="1800" b="0" dirty="0"/>
              <a:t>  </a:t>
            </a:r>
            <a:r>
              <a:rPr lang="en-US" sz="1800" b="0" dirty="0" smtClean="0"/>
              <a:t>0.63% </a:t>
            </a:r>
            <a:r>
              <a:rPr lang="en-US" sz="1800" b="0" dirty="0"/>
              <a:t>from nominal </a:t>
            </a:r>
            <a:r>
              <a:rPr lang="en-US" sz="1800" b="0" dirty="0" smtClean="0"/>
              <a:t>value)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800" i="1" dirty="0" smtClean="0"/>
              <a:t>Acceptance criteria: </a:t>
            </a:r>
            <a:r>
              <a:rPr lang="en-US" sz="1800" b="0" i="1" dirty="0" smtClean="0"/>
              <a:t>Deviation from nominal value &lt; 2%. (Nominal is 840 count/mil)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600" b="0" dirty="0" smtClean="0"/>
          </a:p>
          <a:p>
            <a:pPr>
              <a:buFontTx/>
              <a:buChar char="•"/>
            </a:pPr>
            <a:r>
              <a:rPr lang="en-US" sz="1800" i="1" dirty="0" smtClean="0"/>
              <a:t>  </a:t>
            </a:r>
            <a:r>
              <a:rPr lang="en-US" sz="1800" dirty="0" smtClean="0"/>
              <a:t>Step 13 – Vertical Spring Constant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800" i="1" dirty="0" smtClean="0"/>
              <a:t>Vertical spring constant : </a:t>
            </a:r>
            <a:r>
              <a:rPr lang="en-US" sz="1800" b="0" i="1" dirty="0" smtClean="0"/>
              <a:t>2.50e5N/m</a:t>
            </a:r>
            <a:r>
              <a:rPr lang="en-US" sz="1800" dirty="0" smtClean="0"/>
              <a:t> </a:t>
            </a:r>
            <a:r>
              <a:rPr lang="en-US" sz="1800" b="0" dirty="0" smtClean="0"/>
              <a:t>(+3.1% from nominal value)</a:t>
            </a:r>
          </a:p>
          <a:p>
            <a:endParaRPr lang="en-US" sz="500" i="1" dirty="0" smtClean="0"/>
          </a:p>
          <a:p>
            <a:r>
              <a:rPr lang="en-US" sz="1800" i="1" dirty="0" smtClean="0"/>
              <a:t>Acceptance criteria:</a:t>
            </a:r>
          </a:p>
          <a:p>
            <a:r>
              <a:rPr lang="en-US" sz="1800" b="0" i="1" dirty="0" smtClean="0"/>
              <a:t>Spring constant is within +/- 10/-1% of 2.428e5 N/m (HPD FEA Results).</a:t>
            </a:r>
          </a:p>
          <a:p>
            <a:endParaRPr lang="en-US" sz="1400" b="0" i="1" dirty="0" smtClean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 smtClean="0"/>
              <a:t>Step 14 - Static Testing (Tests in the local basis)</a:t>
            </a:r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Acceptance criteria:</a:t>
            </a:r>
            <a:r>
              <a:rPr lang="en-US" sz="1800" b="0" i="1" dirty="0" smtClean="0"/>
              <a:t> For a +1000 count offset drive</a:t>
            </a:r>
          </a:p>
          <a:p>
            <a:pPr>
              <a:buFontTx/>
              <a:buChar char="-"/>
            </a:pPr>
            <a:r>
              <a:rPr lang="en-US" sz="1800" b="0" i="1" dirty="0" smtClean="0"/>
              <a:t>On Vertical actuators : 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Collocated sensors must be 1400 counts +/- 10%</a:t>
            </a:r>
          </a:p>
          <a:p>
            <a:pPr>
              <a:buFontTx/>
              <a:buChar char="-"/>
            </a:pPr>
            <a:r>
              <a:rPr lang="en-US" sz="1800" b="0" i="1" dirty="0" smtClean="0"/>
              <a:t>On Horizontal actuators : 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Collocated sensors must be 2000 counts +/- 10%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Non-collocated horizontal sensors must be 1250 counts +/-10%</a:t>
            </a:r>
          </a:p>
          <a:p>
            <a:pPr>
              <a:buFontTx/>
              <a:buChar char="•"/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dirty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i="1" dirty="0"/>
          </a:p>
        </p:txBody>
      </p:sp>
      <p:sp>
        <p:nvSpPr>
          <p:cNvPr id="371720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71721" name="Rectangle 8"/>
          <p:cNvSpPr>
            <a:spLocks noChangeArrowheads="1"/>
          </p:cNvSpPr>
          <p:nvPr/>
        </p:nvSpPr>
        <p:spPr bwMode="auto">
          <a:xfrm>
            <a:off x="7915646" y="2047201"/>
            <a:ext cx="108585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8000"/>
                </a:solidFill>
              </a:rPr>
              <a:t>Passed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25732" y="3669096"/>
          <a:ext cx="6549644" cy="1706880"/>
        </p:xfrm>
        <a:graphic>
          <a:graphicData uri="http://schemas.openxmlformats.org/drawingml/2006/table">
            <a:tbl>
              <a:tblPr/>
              <a:tblGrid>
                <a:gridCol w="774192"/>
                <a:gridCol w="774192"/>
                <a:gridCol w="848360"/>
                <a:gridCol w="848360"/>
                <a:gridCol w="848360"/>
                <a:gridCol w="848360"/>
                <a:gridCol w="848360"/>
                <a:gridCol w="759460"/>
              </a:tblGrid>
              <a:tr h="171450"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Sensors (counts)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Actuators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(1000 counts)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1967.669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1210.834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1224.792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-3.392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12.744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-33.92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1207.929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2017.293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1256.419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11.939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21.785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-21.05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1224.299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1259.544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2015.90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37.030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16.072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-30.849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201.7530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172.320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-313.735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1415.569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-43.636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-546.33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-276.287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261.940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230.952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-554.369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1437.609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44.960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159.632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-385.887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142.389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44.354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-612.036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1403.71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3650F-67C9-4885-B63B-BFCF902E3614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375810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75810" r:id="rId4" imgW="4409524" imgH="3219899" progId="">
              <p:embed/>
            </p:oleObj>
          </a:graphicData>
        </a:graphic>
      </p:graphicFrame>
      <p:pic>
        <p:nvPicPr>
          <p:cNvPr id="375812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5813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5815" name="TextBox 11"/>
          <p:cNvSpPr txBox="1">
            <a:spLocks noChangeArrowheads="1"/>
          </p:cNvSpPr>
          <p:nvPr/>
        </p:nvSpPr>
        <p:spPr bwMode="auto">
          <a:xfrm>
            <a:off x="139700" y="460232"/>
            <a:ext cx="9004300" cy="685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15 – Linearity </a:t>
            </a:r>
            <a:r>
              <a:rPr lang="en-US" sz="1800" dirty="0" smtClean="0"/>
              <a:t>test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1800" i="1" dirty="0" smtClean="0"/>
              <a:t>Acceptance criteria: </a:t>
            </a:r>
            <a:r>
              <a:rPr lang="en-US" sz="1800" b="0" i="1" dirty="0" smtClean="0"/>
              <a:t>Average slope +/- 3%</a:t>
            </a:r>
            <a:endParaRPr lang="en-US" sz="1800" b="0" dirty="0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i="1" dirty="0" smtClean="0"/>
          </a:p>
        </p:txBody>
      </p:sp>
      <p:sp>
        <p:nvSpPr>
          <p:cNvPr id="375816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28750" y="5108787"/>
          <a:ext cx="6096000" cy="1323975"/>
        </p:xfrm>
        <a:graphic>
          <a:graphicData uri="http://schemas.openxmlformats.org/drawingml/2006/table">
            <a:tbl>
              <a:tblPr/>
              <a:tblGrid>
                <a:gridCol w="1095280"/>
                <a:gridCol w="1250180"/>
                <a:gridCol w="1250180"/>
                <a:gridCol w="1250180"/>
                <a:gridCol w="1250180"/>
              </a:tblGrid>
              <a:tr h="33337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Slope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Offset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Average slope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Variation from</a:t>
                      </a:r>
                      <a:b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average (%)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2.077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127.6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2.0845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2.102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-763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0.83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2.075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-711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1.498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-282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1.4872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1.479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368.3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-0.53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1.484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-1024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-0.20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074025" y="46250"/>
            <a:ext cx="1085850" cy="65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8000"/>
                </a:solidFill>
              </a:rPr>
              <a:t>Passed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 l="32797" t="7805" r="8795" b="6541"/>
          <a:stretch>
            <a:fillRect/>
          </a:stretch>
        </p:blipFill>
        <p:spPr bwMode="auto">
          <a:xfrm>
            <a:off x="2244436" y="831273"/>
            <a:ext cx="4572000" cy="420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3650F-67C9-4885-B63B-BFCF902E3614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375810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19842" r:id="rId4" imgW="4409524" imgH="3219899" progId="">
              <p:embed/>
            </p:oleObj>
          </a:graphicData>
        </a:graphic>
      </p:graphicFrame>
      <p:pic>
        <p:nvPicPr>
          <p:cNvPr id="375812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5813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5815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 smtClean="0"/>
              <a:t> Step 16 -  Static tests in the general coordinate basis</a:t>
            </a:r>
          </a:p>
        </p:txBody>
      </p:sp>
      <p:sp>
        <p:nvSpPr>
          <p:cNvPr id="375816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15" name="Content Placeholder 6" descr="HAM-ISI s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6874" y="1076325"/>
            <a:ext cx="5762625" cy="521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3650F-67C9-4885-B63B-BFCF902E3614}" type="slidenum">
              <a:rPr lang="en-US" smtClean="0"/>
              <a:pPr/>
              <a:t>18</a:t>
            </a:fld>
            <a:endParaRPr lang="en-US" smtClean="0"/>
          </a:p>
        </p:txBody>
      </p:sp>
      <p:graphicFrame>
        <p:nvGraphicFramePr>
          <p:cNvPr id="375810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99714" r:id="rId4" imgW="4409524" imgH="3219899" progId="">
              <p:embed/>
            </p:oleObj>
          </a:graphicData>
        </a:graphic>
      </p:graphicFrame>
      <p:pic>
        <p:nvPicPr>
          <p:cNvPr id="375812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5813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5815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45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 smtClean="0"/>
              <a:t> Step 16 -  Static tests in the general coordinate basis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1800" dirty="0" smtClean="0"/>
              <a:t>Tests (for a +1000 counts actuation in each Cartesian direction)</a:t>
            </a:r>
            <a:endParaRPr lang="en-US" sz="1800" dirty="0"/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Char char="-"/>
            </a:pPr>
            <a:r>
              <a:rPr lang="en-US" sz="1800" b="0" dirty="0"/>
              <a:t> Cartesian to local (</a:t>
            </a:r>
            <a:r>
              <a:rPr lang="en-US" sz="1800" dirty="0"/>
              <a:t>CONT2ACT</a:t>
            </a:r>
            <a:r>
              <a:rPr lang="en-US" sz="1800" b="0" dirty="0"/>
              <a:t> matrix)</a:t>
            </a: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Char char="-"/>
            </a:pPr>
            <a:r>
              <a:rPr lang="en-US" sz="1800" b="0" dirty="0"/>
              <a:t> Cartesian to Cartesian (</a:t>
            </a:r>
            <a:r>
              <a:rPr lang="en-US" sz="1800" dirty="0"/>
              <a:t>DISP2CEN</a:t>
            </a:r>
            <a:r>
              <a:rPr lang="en-US" sz="1800" b="0" dirty="0"/>
              <a:t> matrix)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dirty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dirty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dirty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dirty="0"/>
          </a:p>
          <a:p>
            <a:pPr>
              <a:lnSpc>
                <a:spcPct val="130000"/>
              </a:lnSpc>
              <a:spcBef>
                <a:spcPct val="30000"/>
              </a:spcBef>
            </a:pPr>
            <a:endParaRPr lang="en-US" sz="1800" b="0" dirty="0"/>
          </a:p>
          <a:p>
            <a:r>
              <a:rPr lang="en-US" sz="1800" i="1" dirty="0"/>
              <a:t>Acceptance criteria </a:t>
            </a:r>
            <a:r>
              <a:rPr lang="en-US" sz="1800" i="1" dirty="0" smtClean="0"/>
              <a:t>: </a:t>
            </a:r>
            <a:r>
              <a:rPr lang="en-US" sz="1800" b="0" i="1" dirty="0" smtClean="0"/>
              <a:t>For </a:t>
            </a:r>
            <a:r>
              <a:rPr lang="en-US" sz="1800" b="0" i="1" dirty="0"/>
              <a:t>a positive drive in the Cartesian basis:</a:t>
            </a:r>
          </a:p>
          <a:p>
            <a:r>
              <a:rPr lang="en-US" sz="1600" b="0" i="1" dirty="0"/>
              <a:t>- Local sensor readout must have the same sign that the reference table (</a:t>
            </a:r>
            <a:r>
              <a:rPr lang="en-US" sz="1600" i="1" dirty="0"/>
              <a:t>CONT2ACT check</a:t>
            </a:r>
            <a:r>
              <a:rPr lang="en-US" sz="1600" b="0" i="1" dirty="0"/>
              <a:t>) </a:t>
            </a:r>
          </a:p>
          <a:p>
            <a:pPr>
              <a:buFontTx/>
              <a:buChar char="-"/>
            </a:pPr>
            <a:r>
              <a:rPr lang="en-US" sz="1600" b="0" i="1" dirty="0" smtClean="0"/>
              <a:t> Cartesian sensors read out must be positive (</a:t>
            </a:r>
            <a:r>
              <a:rPr lang="en-US" sz="1600" i="1" dirty="0" smtClean="0"/>
              <a:t>DISP2CEN check</a:t>
            </a:r>
            <a:r>
              <a:rPr lang="en-US" sz="1600" b="0" i="1" dirty="0" smtClean="0"/>
              <a:t>) in the drive direction</a:t>
            </a:r>
            <a:r>
              <a:rPr lang="en-US" sz="1600" i="1" dirty="0" smtClean="0"/>
              <a:t> </a:t>
            </a:r>
            <a:r>
              <a:rPr lang="en-US" sz="1600" b="0" i="1" dirty="0" smtClean="0"/>
              <a:t> </a:t>
            </a:r>
            <a:endParaRPr lang="en-US" sz="1600" b="0" i="1" dirty="0"/>
          </a:p>
          <a:p>
            <a:pPr>
              <a:buFontTx/>
              <a:buChar char="-"/>
            </a:pPr>
            <a:endParaRPr lang="en-US" sz="1600" i="1" dirty="0"/>
          </a:p>
        </p:txBody>
      </p:sp>
      <p:sp>
        <p:nvSpPr>
          <p:cNvPr id="375816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9375" y="2009150"/>
          <a:ext cx="8977747" cy="2013212"/>
        </p:xfrm>
        <a:graphic>
          <a:graphicData uri="http://schemas.openxmlformats.org/drawingml/2006/table">
            <a:tbl>
              <a:tblPr/>
              <a:tblGrid>
                <a:gridCol w="532708"/>
                <a:gridCol w="1053844"/>
                <a:gridCol w="1453465"/>
                <a:gridCol w="1187546"/>
                <a:gridCol w="1187546"/>
                <a:gridCol w="1187546"/>
                <a:gridCol w="1187546"/>
                <a:gridCol w="1187546"/>
              </a:tblGrid>
              <a:tr h="236006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X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Y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Z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Rx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Ry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Rz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9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Sensors readout</a:t>
                      </a:r>
                      <a:br>
                        <a:rPr lang="en-US" sz="1400" b="1" i="0" u="none" strike="noStrike" dirty="0">
                          <a:latin typeface="Arial"/>
                        </a:rPr>
                      </a:br>
                      <a:r>
                        <a:rPr lang="en-US" sz="1400" b="1" i="0" u="none" strike="noStrike" dirty="0">
                          <a:latin typeface="Arial"/>
                        </a:rPr>
                        <a:t>(count)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H1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263.528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-390.4432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39.232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-351.599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-234.314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-1870.593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H2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232.73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510.05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51.46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511.84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-214.09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-1926.44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H3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-492.32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23.53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10.56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70.06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532.44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-1901.82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V1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-5.871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6.292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248.899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-510.236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-1619.426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11.019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V2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-21.28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-33.566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239.421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1633.514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398.43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-57.855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V3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-18.2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270.36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-1169.8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1208.911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29.8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Direction read out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492.38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524.71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256.965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2516.66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2506.73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2404.763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074025" y="671195"/>
            <a:ext cx="1085850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8000"/>
                </a:solidFill>
              </a:rPr>
              <a:t>Passed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00" b="15506"/>
          <a:stretch>
            <a:fillRect/>
          </a:stretch>
        </p:blipFill>
        <p:spPr bwMode="auto">
          <a:xfrm>
            <a:off x="773294" y="4845135"/>
            <a:ext cx="7078268" cy="17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6"/>
          <p:cNvSpPr txBox="1">
            <a:spLocks noGrp="1" noChangeArrowheads="1"/>
          </p:cNvSpPr>
          <p:nvPr/>
        </p:nvSpPr>
        <p:spPr bwMode="auto">
          <a:xfrm>
            <a:off x="6553200" y="65944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78E512-C5C2-41DD-9BE5-C9D1D46C5CAC}" type="slidenum">
              <a:rPr lang="en-US" sz="1400" b="0"/>
              <a:pPr algn="r"/>
              <a:t>19</a:t>
            </a:fld>
            <a:endParaRPr lang="en-US" sz="1400" b="0" dirty="0"/>
          </a:p>
        </p:txBody>
      </p:sp>
      <p:graphicFrame>
        <p:nvGraphicFramePr>
          <p:cNvPr id="398339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98339" r:id="rId4" imgW="4409524" imgH="3219899" progId="">
              <p:embed/>
            </p:oleObj>
          </a:graphicData>
        </a:graphic>
      </p:graphicFrame>
      <p:pic>
        <p:nvPicPr>
          <p:cNvPr id="398341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8342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98344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63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18 – Frequency response – Comparison with HAM6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18.1 – Local to local measurements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Horizontal sensors</a:t>
            </a:r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Acceptance </a:t>
            </a:r>
            <a:r>
              <a:rPr lang="en-US" sz="1800" i="1" dirty="0"/>
              <a:t>criteria:</a:t>
            </a:r>
            <a:endParaRPr lang="en-US" sz="1800" b="0" dirty="0"/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No major difference </a:t>
            </a:r>
            <a:r>
              <a:rPr lang="en-US" sz="1800" b="0" i="1" dirty="0"/>
              <a:t>with the reference transfer functions </a:t>
            </a:r>
            <a:r>
              <a:rPr lang="en-US" sz="1800" b="0" i="1" dirty="0" smtClean="0"/>
              <a:t>(LLO-HAM6)</a:t>
            </a:r>
            <a:endParaRPr lang="en-US" sz="1800" b="0" i="1" dirty="0"/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Phase </a:t>
            </a:r>
            <a:r>
              <a:rPr lang="en-US" sz="1800" b="0" i="1" dirty="0"/>
              <a:t>– less than 10º - In Phase – Out of Phase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Damping </a:t>
            </a:r>
            <a:r>
              <a:rPr lang="en-US" sz="1800" b="0" i="1" dirty="0"/>
              <a:t>(fit by eye with HAM6 transfer functions)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DC </a:t>
            </a:r>
            <a:r>
              <a:rPr lang="en-US" sz="1800" b="0" i="1" dirty="0"/>
              <a:t>gain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Eigen </a:t>
            </a:r>
            <a:r>
              <a:rPr lang="en-US" sz="1800" b="0" i="1" dirty="0"/>
              <a:t>frequencies shift less than 5%</a:t>
            </a:r>
          </a:p>
        </p:txBody>
      </p:sp>
      <p:sp>
        <p:nvSpPr>
          <p:cNvPr id="398345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84416"/>
            <a:ext cx="44862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4025" y="1425039"/>
            <a:ext cx="45624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850991" y="5997105"/>
            <a:ext cx="992579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Passed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58BC-A178-4E5D-B29C-10E3710E1E0A}" type="slidenum">
              <a:rPr lang="en-US" smtClean="0"/>
              <a:pPr/>
              <a:t>2</a:t>
            </a:fld>
            <a:endParaRPr lang="en-US" smtClean="0"/>
          </a:p>
        </p:txBody>
      </p:sp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074" r:id="rId4" imgW="4409524" imgH="3219899" progId="">
              <p:embed/>
            </p:oleObj>
          </a:graphicData>
        </a:graphic>
      </p:graphicFrame>
      <p:pic>
        <p:nvPicPr>
          <p:cNvPr id="3076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93675" y="422275"/>
            <a:ext cx="86074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References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1600" dirty="0"/>
              <a:t>- </a:t>
            </a:r>
            <a:r>
              <a:rPr lang="en-US" sz="1600" dirty="0" smtClean="0"/>
              <a:t>E1000309 </a:t>
            </a:r>
            <a:r>
              <a:rPr lang="en-US" sz="1600" dirty="0"/>
              <a:t>- aLIGO HAM-ISI, Pre-Integration Testing Procedure, Phase I (post assembly, before storage</a:t>
            </a:r>
            <a:r>
              <a:rPr lang="en-US" sz="1600" dirty="0" smtClean="0"/>
              <a:t>)- Please note that v5 was used but we’re now using v6</a:t>
            </a:r>
            <a:endParaRPr lang="en-US" sz="1600" dirty="0"/>
          </a:p>
          <a:p>
            <a:r>
              <a:rPr lang="en-US" sz="1600" dirty="0"/>
              <a:t>- </a:t>
            </a:r>
            <a:r>
              <a:rPr lang="en-US" sz="1600" dirty="0" smtClean="0"/>
              <a:t>E1000300 </a:t>
            </a:r>
            <a:r>
              <a:rPr lang="en-US" sz="1600" dirty="0"/>
              <a:t>- HAM-ISI LLO test stand: software and electronic check</a:t>
            </a:r>
          </a:p>
          <a:p>
            <a:pPr>
              <a:buFontTx/>
              <a:buChar char="-"/>
            </a:pPr>
            <a:r>
              <a:rPr lang="it-IT" sz="1600" dirty="0" smtClean="0"/>
              <a:t> E1000327 </a:t>
            </a:r>
            <a:r>
              <a:rPr lang="it-IT" sz="1600" dirty="0"/>
              <a:t>aLIGO SEI Testing Report, HAM-ISI, </a:t>
            </a:r>
            <a:r>
              <a:rPr lang="it-IT" sz="1600" dirty="0" smtClean="0"/>
              <a:t>LLO </a:t>
            </a:r>
            <a:r>
              <a:rPr lang="it-IT" sz="1600" dirty="0"/>
              <a:t>- </a:t>
            </a:r>
            <a:r>
              <a:rPr lang="it-IT" sz="1600" dirty="0" smtClean="0"/>
              <a:t>Unit 3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b="0" dirty="0">
              <a:solidFill>
                <a:srgbClr val="0000FF"/>
              </a:solidFill>
            </a:endParaRPr>
          </a:p>
          <a:p>
            <a:endParaRPr lang="en-US" sz="1600" b="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Goals:</a:t>
            </a:r>
          </a:p>
          <a:p>
            <a:r>
              <a:rPr lang="en-US" sz="1600" dirty="0" smtClean="0"/>
              <a:t>- Present tests </a:t>
            </a:r>
            <a:r>
              <a:rPr lang="en-US" sz="1600" dirty="0"/>
              <a:t>performed on HAM-ISI </a:t>
            </a:r>
            <a:r>
              <a:rPr lang="en-US" sz="1600" dirty="0" smtClean="0"/>
              <a:t>LLO Unit 3</a:t>
            </a:r>
          </a:p>
          <a:p>
            <a:r>
              <a:rPr lang="en-US" sz="1600" dirty="0" smtClean="0"/>
              <a:t>- Validate </a:t>
            </a:r>
            <a:r>
              <a:rPr lang="en-US" sz="1600" dirty="0"/>
              <a:t>HAM-ISI </a:t>
            </a:r>
            <a:r>
              <a:rPr lang="en-US" sz="1600" dirty="0" smtClean="0"/>
              <a:t>LLO Unit 3</a:t>
            </a:r>
            <a:endParaRPr lang="en-US" sz="1600" dirty="0"/>
          </a:p>
          <a:p>
            <a:pPr>
              <a:buFontTx/>
              <a:buChar char="-"/>
            </a:pPr>
            <a:endParaRPr lang="en-US" sz="1600" dirty="0"/>
          </a:p>
          <a:p>
            <a:r>
              <a:rPr lang="en-US" sz="1800" dirty="0"/>
              <a:t> </a:t>
            </a:r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3080" name="Rectangle 28"/>
          <p:cNvSpPr>
            <a:spLocks noChangeArrowheads="1"/>
          </p:cNvSpPr>
          <p:nvPr/>
        </p:nvSpPr>
        <p:spPr bwMode="auto">
          <a:xfrm>
            <a:off x="609600" y="46038"/>
            <a:ext cx="751839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dirty="0"/>
              <a:t> </a:t>
            </a:r>
            <a:r>
              <a:rPr lang="en-US" sz="1600" dirty="0" smtClean="0"/>
              <a:t>G1100507, </a:t>
            </a:r>
            <a:r>
              <a:rPr lang="it-IT" sz="1600" dirty="0"/>
              <a:t>aLIGO HAM-ISI, </a:t>
            </a:r>
            <a:r>
              <a:rPr lang="it-IT" sz="1600" dirty="0" smtClean="0"/>
              <a:t>LLO Unit 3, </a:t>
            </a:r>
            <a:r>
              <a:rPr lang="it-IT" sz="1600" dirty="0"/>
              <a:t>Testing Validation</a:t>
            </a:r>
            <a:endParaRPr lang="en-US" sz="1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151A7FA-F7FF-4C12-A973-C4C6DB948932}" type="slidenum">
              <a:rPr lang="en-US" sz="1400" b="0"/>
              <a:pPr algn="r"/>
              <a:t>20</a:t>
            </a:fld>
            <a:endParaRPr lang="en-US" sz="1400" b="0"/>
          </a:p>
        </p:txBody>
      </p:sp>
      <p:graphicFrame>
        <p:nvGraphicFramePr>
          <p:cNvPr id="404483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04483" r:id="rId4" imgW="4409524" imgH="3219899" progId="">
              <p:embed/>
            </p:oleObj>
          </a:graphicData>
        </a:graphic>
      </p:graphicFrame>
      <p:pic>
        <p:nvPicPr>
          <p:cNvPr id="404485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4486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04488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6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18 – Frequency response – Comparison with HAM6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18.1 – Local to local measurements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Vertical sensors</a:t>
            </a:r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r>
              <a:rPr lang="en-US" sz="1800" i="1" dirty="0"/>
              <a:t>Acceptance criteria</a:t>
            </a:r>
            <a:r>
              <a:rPr lang="en-US" sz="1800" i="1" dirty="0" smtClean="0"/>
              <a:t>:</a:t>
            </a:r>
            <a:endParaRPr lang="en-US" sz="1800" b="0" dirty="0" smtClean="0"/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No difference with the reference transfer functions (HAM6 - SVN)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Phase – less than 10º - In Phase – Out of Phase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Damping (fit by eye with HAM6 transfer functions)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DC gain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Eigen frequencies shift less than 5%</a:t>
            </a:r>
            <a:endParaRPr lang="en-US" sz="1800" b="0" i="1" dirty="0"/>
          </a:p>
        </p:txBody>
      </p:sp>
      <p:sp>
        <p:nvSpPr>
          <p:cNvPr id="404489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404490" name="Rectangle 8"/>
          <p:cNvSpPr>
            <a:spLocks noChangeArrowheads="1"/>
          </p:cNvSpPr>
          <p:nvPr/>
        </p:nvSpPr>
        <p:spPr bwMode="auto">
          <a:xfrm>
            <a:off x="7993495" y="3184793"/>
            <a:ext cx="9842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2541"/>
            <a:ext cx="43910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496" y="1858249"/>
            <a:ext cx="4476999" cy="367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8D0D53-32E4-4AF6-A106-A6CB6E7736FE}" type="slidenum">
              <a:rPr lang="en-US" sz="1400" b="0"/>
              <a:pPr algn="r"/>
              <a:t>21</a:t>
            </a:fld>
            <a:endParaRPr lang="en-US" sz="1400" b="0"/>
          </a:p>
        </p:txBody>
      </p:sp>
      <p:graphicFrame>
        <p:nvGraphicFramePr>
          <p:cNvPr id="402435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02435" r:id="rId4" imgW="4409524" imgH="3219899" progId="">
              <p:embed/>
            </p:oleObj>
          </a:graphicData>
        </a:graphic>
      </p:graphicFrame>
      <p:pic>
        <p:nvPicPr>
          <p:cNvPr id="40243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243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02440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6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18 – Frequency response – Comparison with HAM6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18.2 – Cartesian to Cartesian measurements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X, Y, RZ direction</a:t>
            </a:r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r>
              <a:rPr lang="en-US" sz="1800" i="1" dirty="0"/>
              <a:t>Acceptance criteria</a:t>
            </a:r>
            <a:r>
              <a:rPr lang="en-US" sz="1800" i="1" dirty="0" smtClean="0"/>
              <a:t>:</a:t>
            </a:r>
            <a:endParaRPr lang="en-US" sz="1800" b="0" dirty="0" smtClean="0"/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No difference with the reference transfer functions (HAM6 - SVN)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Phase – less than 10º - In Phase – Out of Phase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Damping (fit by eye with HAM6 transfer functions)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DC gain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Eigen frequencies shift less than 5%</a:t>
            </a:r>
            <a:endParaRPr lang="en-US" sz="1800" b="0" i="1" dirty="0"/>
          </a:p>
        </p:txBody>
      </p:sp>
      <p:sp>
        <p:nvSpPr>
          <p:cNvPr id="402441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886617" y="3208545"/>
            <a:ext cx="9842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8249" y="1781298"/>
            <a:ext cx="4453245" cy="367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93175"/>
            <a:ext cx="4469073" cy="361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9CCB2A-A8DC-43C0-9ED0-B6A4805C13C6}" type="slidenum">
              <a:rPr lang="en-US" sz="1400" b="0"/>
              <a:pPr algn="r"/>
              <a:t>22</a:t>
            </a:fld>
            <a:endParaRPr lang="en-US" sz="1400" b="0"/>
          </a:p>
        </p:txBody>
      </p:sp>
      <p:graphicFrame>
        <p:nvGraphicFramePr>
          <p:cNvPr id="400387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00387" r:id="rId4" imgW="4409524" imgH="3219899" progId="">
              <p:embed/>
            </p:oleObj>
          </a:graphicData>
        </a:graphic>
      </p:graphicFrame>
      <p:pic>
        <p:nvPicPr>
          <p:cNvPr id="400389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0390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00392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6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18 – Frequency response – Comparison with HAM6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18.2 – Cartesian to Cartesian measurements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Z, RX, RY direction</a:t>
            </a:r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r>
              <a:rPr lang="en-US" sz="1800" i="1" dirty="0"/>
              <a:t>Acceptance criteria</a:t>
            </a:r>
            <a:r>
              <a:rPr lang="en-US" sz="1800" i="1" dirty="0" smtClean="0"/>
              <a:t>:</a:t>
            </a:r>
            <a:endParaRPr lang="en-US" sz="1800" b="0" dirty="0" smtClean="0"/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No difference with the reference transfer functions (HAM6 - SVN)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Phase – less than 10º - In Phase – Out of Phase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Damping (fit by eye with HAM6 transfer functions)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DC gain</a:t>
            </a:r>
          </a:p>
          <a:p>
            <a:pPr marL="742950" lvl="1" indent="-285750">
              <a:buFontTx/>
              <a:buChar char="-"/>
            </a:pPr>
            <a:r>
              <a:rPr lang="en-US" sz="1800" b="0" i="1" dirty="0" smtClean="0"/>
              <a:t>Eigen frequencies shift less than 5%</a:t>
            </a:r>
            <a:endParaRPr lang="en-US" sz="1800" b="0" i="1" dirty="0"/>
          </a:p>
        </p:txBody>
      </p:sp>
      <p:sp>
        <p:nvSpPr>
          <p:cNvPr id="400393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850992" y="3113542"/>
            <a:ext cx="9842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60665"/>
            <a:ext cx="4488873" cy="37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8873" y="1429958"/>
            <a:ext cx="4655127" cy="381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EFBC7C-7D8D-4710-A656-3394F144138E}" type="slidenum">
              <a:rPr lang="en-US" sz="1400" b="0"/>
              <a:pPr algn="r"/>
              <a:t>23</a:t>
            </a:fld>
            <a:endParaRPr lang="en-US" sz="1400" b="0"/>
          </a:p>
        </p:txBody>
      </p:sp>
      <p:graphicFrame>
        <p:nvGraphicFramePr>
          <p:cNvPr id="388099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88099" r:id="rId4" imgW="4409524" imgH="3219899" progId="">
              <p:embed/>
            </p:oleObj>
          </a:graphicData>
        </a:graphic>
      </p:graphicFrame>
      <p:pic>
        <p:nvPicPr>
          <p:cNvPr id="388101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8102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88104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19 - Lower Zero Moment </a:t>
            </a:r>
            <a:r>
              <a:rPr lang="en-US" sz="1800" dirty="0" smtClean="0"/>
              <a:t>Plan (TF between 10 </a:t>
            </a:r>
            <a:r>
              <a:rPr lang="en-US" sz="1800" dirty="0" err="1" smtClean="0"/>
              <a:t>mHz</a:t>
            </a:r>
            <a:r>
              <a:rPr lang="en-US" sz="1800" dirty="0" smtClean="0"/>
              <a:t> and 100 </a:t>
            </a:r>
            <a:r>
              <a:rPr lang="en-US" sz="1800" dirty="0" err="1" smtClean="0"/>
              <a:t>mHz</a:t>
            </a: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/>
              <a:t>X Offset: </a:t>
            </a:r>
            <a:r>
              <a:rPr lang="en-US" sz="1800" i="1" dirty="0" smtClean="0"/>
              <a:t>0.399 </a:t>
            </a:r>
            <a:r>
              <a:rPr lang="en-US" sz="1800" i="1" dirty="0"/>
              <a:t>mm</a:t>
            </a:r>
            <a:br>
              <a:rPr lang="en-US" sz="1800" i="1" dirty="0"/>
            </a:br>
            <a:r>
              <a:rPr lang="en-US" sz="1800" i="1" dirty="0"/>
              <a:t>Y Offset: </a:t>
            </a:r>
            <a:r>
              <a:rPr lang="en-US" sz="1800" i="1" dirty="0" smtClean="0"/>
              <a:t>0.738 </a:t>
            </a:r>
            <a:r>
              <a:rPr lang="en-US" sz="1800" i="1" dirty="0"/>
              <a:t>mm</a:t>
            </a:r>
          </a:p>
          <a:p>
            <a:endParaRPr lang="en-US" sz="1800" i="1" dirty="0"/>
          </a:p>
          <a:p>
            <a:r>
              <a:rPr lang="en-US" sz="1800" i="1" dirty="0"/>
              <a:t>Acceptance criteria</a:t>
            </a:r>
          </a:p>
          <a:p>
            <a:r>
              <a:rPr lang="en-US" sz="1800" b="0" dirty="0"/>
              <a:t>- </a:t>
            </a:r>
            <a:r>
              <a:rPr lang="en-US" sz="1800" b="0" i="1" dirty="0" smtClean="0"/>
              <a:t>Both offsets should be inferior to 1 mm</a:t>
            </a:r>
            <a:endParaRPr lang="en-US" sz="1800" b="0" i="1" dirty="0"/>
          </a:p>
        </p:txBody>
      </p:sp>
      <p:sp>
        <p:nvSpPr>
          <p:cNvPr id="388105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 b="22087"/>
          <a:stretch>
            <a:fillRect/>
          </a:stretch>
        </p:blipFill>
        <p:spPr bwMode="auto">
          <a:xfrm>
            <a:off x="1995267" y="1223161"/>
            <a:ext cx="5802246" cy="36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850992" y="3113542"/>
            <a:ext cx="9842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D443CE-9FE7-412D-BF8B-9776BB9D1FC0}" type="slidenum">
              <a:rPr lang="en-US" sz="1400" b="0"/>
              <a:pPr algn="r"/>
              <a:t>24</a:t>
            </a:fld>
            <a:endParaRPr lang="en-US" sz="1400" b="0"/>
          </a:p>
        </p:txBody>
      </p:sp>
      <p:graphicFrame>
        <p:nvGraphicFramePr>
          <p:cNvPr id="390147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90147" r:id="rId4" imgW="4409524" imgH="3219899" progId="">
              <p:embed/>
            </p:oleObj>
          </a:graphicData>
        </a:graphic>
      </p:graphicFrame>
      <p:pic>
        <p:nvPicPr>
          <p:cNvPr id="390149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0150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90152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20 – Damping loops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20.1 – Transfer functions – Simulations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Vertical damping loops – (HAM6 filters + new electronics compensation)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pPr>
              <a:lnSpc>
                <a:spcPct val="70000"/>
              </a:lnSpc>
            </a:pPr>
            <a:r>
              <a:rPr lang="en-US" sz="1800" dirty="0"/>
              <a:t>Acceptance criteria:</a:t>
            </a:r>
          </a:p>
          <a:p>
            <a:r>
              <a:rPr lang="en-US" sz="1800" b="0" i="1" dirty="0"/>
              <a:t>Ham 6 damping loop must implemented and stable with</a:t>
            </a:r>
          </a:p>
          <a:p>
            <a:pPr>
              <a:buFontTx/>
              <a:buChar char="-"/>
            </a:pPr>
            <a:r>
              <a:rPr lang="en-US" sz="1800" b="0" i="1" dirty="0"/>
              <a:t> Phase margin must be at least 45º </a:t>
            </a:r>
          </a:p>
          <a:p>
            <a:pPr>
              <a:buFontTx/>
              <a:buChar char="-"/>
            </a:pPr>
            <a:r>
              <a:rPr lang="en-US" sz="1800" b="0" i="1" dirty="0"/>
              <a:t> Gain margin must be at least 20dB</a:t>
            </a:r>
          </a:p>
        </p:txBody>
      </p:sp>
      <p:sp>
        <p:nvSpPr>
          <p:cNvPr id="390153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90155" name="Rectangle 13"/>
          <p:cNvSpPr>
            <a:spLocks noChangeArrowheads="1"/>
          </p:cNvSpPr>
          <p:nvPr/>
        </p:nvSpPr>
        <p:spPr bwMode="auto">
          <a:xfrm>
            <a:off x="6934200" y="2133600"/>
            <a:ext cx="231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V1 : solid line</a:t>
            </a:r>
          </a:p>
          <a:p>
            <a:r>
              <a:rPr lang="en-US" sz="1600" i="1"/>
              <a:t>V2 : dash line</a:t>
            </a:r>
          </a:p>
          <a:p>
            <a:r>
              <a:rPr lang="en-US" sz="1600" i="1"/>
              <a:t>V3 : dash-dot line</a:t>
            </a:r>
          </a:p>
        </p:txBody>
      </p:sp>
      <p:sp>
        <p:nvSpPr>
          <p:cNvPr id="390156" name="Rectangle 8"/>
          <p:cNvSpPr>
            <a:spLocks noChangeArrowheads="1"/>
          </p:cNvSpPr>
          <p:nvPr/>
        </p:nvSpPr>
        <p:spPr bwMode="auto">
          <a:xfrm>
            <a:off x="8159750" y="1887538"/>
            <a:ext cx="9842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7468" y="1866900"/>
            <a:ext cx="497837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4318CC-AAF0-4094-8955-727BCF369906}" type="slidenum">
              <a:rPr lang="en-US" sz="1400" b="0"/>
              <a:pPr algn="r"/>
              <a:t>25</a:t>
            </a:fld>
            <a:endParaRPr lang="en-US" sz="1400" b="0"/>
          </a:p>
        </p:txBody>
      </p:sp>
      <p:graphicFrame>
        <p:nvGraphicFramePr>
          <p:cNvPr id="392195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92195" r:id="rId4" imgW="4409524" imgH="3219899" progId="">
              <p:embed/>
            </p:oleObj>
          </a:graphicData>
        </a:graphic>
      </p:graphicFrame>
      <p:pic>
        <p:nvPicPr>
          <p:cNvPr id="39219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219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92200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20 – Damping loops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20.1 – Transfer functions – Simulations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Horizontal damping loops (HAM6 filters + new electronics compensation)</a:t>
            </a:r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pPr>
              <a:lnSpc>
                <a:spcPct val="70000"/>
              </a:lnSpc>
            </a:pPr>
            <a:r>
              <a:rPr lang="en-US" sz="1800" i="1" dirty="0"/>
              <a:t>Acceptance criteria:</a:t>
            </a:r>
          </a:p>
          <a:p>
            <a:r>
              <a:rPr lang="en-US" sz="1800" b="0" i="1" dirty="0"/>
              <a:t>Ham 6 damping loop must implemented and stable with</a:t>
            </a:r>
          </a:p>
          <a:p>
            <a:pPr>
              <a:buFontTx/>
              <a:buChar char="-"/>
            </a:pPr>
            <a:r>
              <a:rPr lang="en-US" sz="1800" b="0" i="1" dirty="0"/>
              <a:t> Phase margin must be at least 45º </a:t>
            </a:r>
          </a:p>
          <a:p>
            <a:pPr>
              <a:buFontTx/>
              <a:buChar char="-"/>
            </a:pPr>
            <a:r>
              <a:rPr lang="en-US" sz="1800" b="0" i="1" dirty="0"/>
              <a:t> Gain margin must be at least 20dB</a:t>
            </a:r>
          </a:p>
        </p:txBody>
      </p:sp>
      <p:sp>
        <p:nvSpPr>
          <p:cNvPr id="392201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92202" name="Rectangle 11"/>
          <p:cNvSpPr>
            <a:spLocks noChangeArrowheads="1"/>
          </p:cNvSpPr>
          <p:nvPr/>
        </p:nvSpPr>
        <p:spPr bwMode="auto">
          <a:xfrm>
            <a:off x="6934200" y="2133600"/>
            <a:ext cx="231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H1 : solid line</a:t>
            </a:r>
          </a:p>
          <a:p>
            <a:r>
              <a:rPr lang="en-US" sz="1600" i="1"/>
              <a:t>H2 : dash line</a:t>
            </a:r>
          </a:p>
          <a:p>
            <a:r>
              <a:rPr lang="en-US" sz="1600" i="1"/>
              <a:t>H3 : dash-dot line</a:t>
            </a:r>
          </a:p>
        </p:txBody>
      </p:sp>
      <p:sp>
        <p:nvSpPr>
          <p:cNvPr id="392204" name="Rectangle 8"/>
          <p:cNvSpPr>
            <a:spLocks noChangeArrowheads="1"/>
          </p:cNvSpPr>
          <p:nvPr/>
        </p:nvSpPr>
        <p:spPr bwMode="auto">
          <a:xfrm>
            <a:off x="8159750" y="1887538"/>
            <a:ext cx="9842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3945" y="1790700"/>
            <a:ext cx="4977429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BCE2D9-AAFC-4417-8C03-35DC78BE39F0}" type="slidenum">
              <a:rPr lang="en-US" sz="1400" b="0"/>
              <a:pPr algn="r"/>
              <a:t>26</a:t>
            </a:fld>
            <a:endParaRPr lang="en-US" sz="1400" b="0"/>
          </a:p>
        </p:txBody>
      </p:sp>
      <p:graphicFrame>
        <p:nvGraphicFramePr>
          <p:cNvPr id="394243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94243" r:id="rId4" imgW="4409524" imgH="3219899" progId="">
              <p:embed/>
            </p:oleObj>
          </a:graphicData>
        </a:graphic>
      </p:graphicFrame>
      <p:pic>
        <p:nvPicPr>
          <p:cNvPr id="394245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4246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94248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20 – Damping loops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20.2 – </a:t>
            </a:r>
            <a:r>
              <a:rPr lang="en-US" sz="1800" i="1" dirty="0" err="1"/>
              <a:t>Powerspectrum</a:t>
            </a:r>
            <a:r>
              <a:rPr lang="en-US" sz="1800" i="1" dirty="0"/>
              <a:t> – Experimental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All damping filters engaged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pPr>
              <a:lnSpc>
                <a:spcPct val="70000"/>
              </a:lnSpc>
            </a:pPr>
            <a:r>
              <a:rPr lang="en-US" sz="1800" i="1" dirty="0" smtClean="0"/>
              <a:t>Acceptance </a:t>
            </a:r>
            <a:r>
              <a:rPr lang="en-US" sz="1800" i="1" dirty="0"/>
              <a:t>criteria:</a:t>
            </a:r>
          </a:p>
          <a:p>
            <a:r>
              <a:rPr lang="en-US" sz="1800" b="0" i="1" dirty="0"/>
              <a:t>Ham 6 damping loop must implemented and stable</a:t>
            </a:r>
          </a:p>
        </p:txBody>
      </p:sp>
      <p:sp>
        <p:nvSpPr>
          <p:cNvPr id="394249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94251" name="Rectangle 8"/>
          <p:cNvSpPr>
            <a:spLocks noChangeArrowheads="1"/>
          </p:cNvSpPr>
          <p:nvPr/>
        </p:nvSpPr>
        <p:spPr bwMode="auto">
          <a:xfrm>
            <a:off x="8159750" y="1887538"/>
            <a:ext cx="9842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 l="10388" t="9537" r="6308" b="11440"/>
          <a:stretch>
            <a:fillRect/>
          </a:stretch>
        </p:blipFill>
        <p:spPr bwMode="auto">
          <a:xfrm>
            <a:off x="1200150" y="1819275"/>
            <a:ext cx="655955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7ABCCD-7F93-4041-A6D4-031C853E2E0C}" type="slidenum">
              <a:rPr lang="en-US" sz="1400" b="0"/>
              <a:pPr algn="r"/>
              <a:t>27</a:t>
            </a:fld>
            <a:endParaRPr lang="en-US" sz="1400" b="0"/>
          </a:p>
        </p:txBody>
      </p:sp>
      <p:graphicFrame>
        <p:nvGraphicFramePr>
          <p:cNvPr id="396291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96291" r:id="rId4" imgW="4409524" imgH="3219899" progId="">
              <p:embed/>
            </p:oleObj>
          </a:graphicData>
        </a:graphic>
      </p:graphicFrame>
      <p:pic>
        <p:nvPicPr>
          <p:cNvPr id="396293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6294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96296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182100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20 – Damping loops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20.2 – Suppression – Experimental </a:t>
            </a:r>
            <a:r>
              <a:rPr lang="en-US" sz="1800" i="1" dirty="0" err="1"/>
              <a:t>vs</a:t>
            </a:r>
            <a:r>
              <a:rPr lang="en-US" sz="1800" i="1" dirty="0"/>
              <a:t> simulation </a:t>
            </a:r>
            <a:r>
              <a:rPr lang="en-US" sz="1800" i="1" dirty="0" err="1"/>
              <a:t>vs</a:t>
            </a:r>
            <a:r>
              <a:rPr lang="en-US" sz="1800" i="1" dirty="0"/>
              <a:t> HAM6 simulation</a:t>
            </a:r>
          </a:p>
          <a:p>
            <a:pPr>
              <a:lnSpc>
                <a:spcPct val="130000"/>
              </a:lnSpc>
            </a:pPr>
            <a:r>
              <a:rPr lang="en-US" sz="1800" i="1" dirty="0"/>
              <a:t>All damping filters engaged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pPr>
              <a:lnSpc>
                <a:spcPct val="70000"/>
              </a:lnSpc>
            </a:pPr>
            <a:endParaRPr lang="en-US" sz="1800" dirty="0"/>
          </a:p>
          <a:p>
            <a:pPr>
              <a:lnSpc>
                <a:spcPct val="70000"/>
              </a:lnSpc>
            </a:pPr>
            <a:endParaRPr lang="en-US" sz="1800" dirty="0"/>
          </a:p>
          <a:p>
            <a:pPr>
              <a:lnSpc>
                <a:spcPct val="70000"/>
              </a:lnSpc>
            </a:pPr>
            <a:r>
              <a:rPr lang="en-US" sz="1800" i="1" dirty="0"/>
              <a:t>Acceptance criteria:</a:t>
            </a:r>
          </a:p>
          <a:p>
            <a:r>
              <a:rPr lang="en-US" sz="1800" b="0" i="1" dirty="0"/>
              <a:t>Ham 6 damping loop must implemented and stable</a:t>
            </a:r>
          </a:p>
        </p:txBody>
      </p:sp>
      <p:sp>
        <p:nvSpPr>
          <p:cNvPr id="396297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010400" y="2095500"/>
            <a:ext cx="231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Blue : Measurement</a:t>
            </a:r>
          </a:p>
          <a:p>
            <a:r>
              <a:rPr lang="en-US" sz="1600" i="1"/>
              <a:t>Red : Simulation</a:t>
            </a:r>
          </a:p>
          <a:p>
            <a:r>
              <a:rPr lang="en-US" sz="1600" i="1"/>
              <a:t>Green : HAM6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 l="36449" t="7632" r="5118" b="5711"/>
          <a:stretch>
            <a:fillRect/>
          </a:stretch>
        </p:blipFill>
        <p:spPr bwMode="auto">
          <a:xfrm>
            <a:off x="1311608" y="1838325"/>
            <a:ext cx="472089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Rectangle 6"/>
          <p:cNvSpPr txBox="1">
            <a:spLocks noGrp="1" noChangeArrowheads="1"/>
          </p:cNvSpPr>
          <p:nvPr/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8937AC-FCC6-4AE9-B6BD-77E206BC0071}" type="slidenum">
              <a:rPr lang="en-US" sz="1400" b="0"/>
              <a:pPr algn="r"/>
              <a:t>28</a:t>
            </a:fld>
            <a:endParaRPr lang="en-US" sz="1400" b="0"/>
          </a:p>
        </p:txBody>
      </p:sp>
      <p:graphicFrame>
        <p:nvGraphicFramePr>
          <p:cNvPr id="406531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06531" r:id="rId4" imgW="4409524" imgH="3219899" progId="">
              <p:embed/>
            </p:oleObj>
          </a:graphicData>
        </a:graphic>
      </p:graphicFrame>
      <p:pic>
        <p:nvPicPr>
          <p:cNvPr id="406533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6534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5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06536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182100" cy="365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i="1" dirty="0"/>
              <a:t> Missing information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700" b="0" i="1" dirty="0"/>
              <a:t>Some </a:t>
            </a:r>
            <a:r>
              <a:rPr lang="en-US" sz="1700" b="0" i="1" dirty="0" smtClean="0"/>
              <a:t>assembly measurements were done but not recorded at the time</a:t>
            </a:r>
            <a:endParaRPr lang="en-US" sz="1700" b="0" i="1" dirty="0"/>
          </a:p>
          <a:p>
            <a:pPr marL="1143000" lvl="2" indent="-228600">
              <a:lnSpc>
                <a:spcPct val="130000"/>
              </a:lnSpc>
              <a:buFontTx/>
              <a:buChar char="•"/>
            </a:pPr>
            <a:r>
              <a:rPr lang="en-US" sz="1700" b="0" i="1" dirty="0" smtClean="0"/>
              <a:t>Actuator gaps</a:t>
            </a:r>
            <a:endParaRPr lang="en-US" sz="1700" b="0" i="1" dirty="0"/>
          </a:p>
          <a:p>
            <a:pPr marL="228600" indent="-228600">
              <a:lnSpc>
                <a:spcPct val="130000"/>
              </a:lnSpc>
              <a:buFontTx/>
              <a:buChar char="•"/>
            </a:pPr>
            <a:endParaRPr lang="en-US" sz="1800" i="1" dirty="0" smtClean="0"/>
          </a:p>
          <a:p>
            <a:pPr marL="228600" indent="-228600">
              <a:lnSpc>
                <a:spcPct val="130000"/>
              </a:lnSpc>
              <a:buFontTx/>
              <a:buChar char="•"/>
            </a:pPr>
            <a:r>
              <a:rPr lang="en-US" sz="1800" i="1" dirty="0" smtClean="0"/>
              <a:t>Tests </a:t>
            </a:r>
            <a:r>
              <a:rPr lang="en-US" sz="1800" i="1" dirty="0"/>
              <a:t>results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b="0" i="1" dirty="0"/>
              <a:t>Passed without major </a:t>
            </a:r>
            <a:r>
              <a:rPr lang="en-US" sz="1800" b="0" i="1" dirty="0" smtClean="0"/>
              <a:t>difficulties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endParaRPr lang="en-US" sz="1800" b="0" i="1" dirty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i="1" dirty="0"/>
              <a:t> </a:t>
            </a:r>
            <a:r>
              <a:rPr lang="en-US" sz="1800" i="1" dirty="0" smtClean="0"/>
              <a:t>Failed tests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1800" b="0" i="1" dirty="0" smtClean="0"/>
              <a:t>Actuator gaps (1 measurement slightly over)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1800" b="0" i="1" dirty="0" smtClean="0"/>
              <a:t>Sensor gaps</a:t>
            </a:r>
          </a:p>
        </p:txBody>
      </p:sp>
      <p:sp>
        <p:nvSpPr>
          <p:cNvPr id="406537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IV. Summary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6331-EE70-43ED-93BC-750587ACE8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DA3C9-8B35-4B36-889D-F4AF38232C0B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308226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08226" r:id="rId4" imgW="4409524" imgH="3219899" progId="">
              <p:embed/>
            </p:oleObj>
          </a:graphicData>
        </a:graphic>
      </p:graphicFrame>
      <p:pic>
        <p:nvPicPr>
          <p:cNvPr id="308228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229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231" name="TextBox 11"/>
          <p:cNvSpPr txBox="1">
            <a:spLocks noChangeArrowheads="1"/>
          </p:cNvSpPr>
          <p:nvPr/>
        </p:nvSpPr>
        <p:spPr bwMode="auto">
          <a:xfrm>
            <a:off x="199077" y="531483"/>
            <a:ext cx="8755063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1 - Check torques on all bolts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2 - Check gaps under Support Posts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3 - Pitchfork/</a:t>
            </a:r>
            <a:r>
              <a:rPr lang="en-US" sz="1800" dirty="0" err="1"/>
              <a:t>Boxwork</a:t>
            </a:r>
            <a:r>
              <a:rPr lang="en-US" sz="1800" dirty="0"/>
              <a:t> flatness before Optical Table install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4 - Blade spring </a:t>
            </a:r>
            <a:r>
              <a:rPr lang="en-US" sz="1800" dirty="0" smtClean="0"/>
              <a:t>profile</a:t>
            </a:r>
            <a:endParaRPr lang="en-US" sz="1800" dirty="0"/>
          </a:p>
          <a:p>
            <a:pPr>
              <a:lnSpc>
                <a:spcPct val="130000"/>
              </a:lnSpc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</a:pPr>
            <a:r>
              <a:rPr lang="en-US" sz="1800" i="1" dirty="0" smtClean="0"/>
              <a:t>Acceptance </a:t>
            </a:r>
            <a:r>
              <a:rPr lang="en-US" sz="1800" i="1" dirty="0"/>
              <a:t>Criteria : </a:t>
            </a:r>
            <a:r>
              <a:rPr lang="en-US" sz="1800" b="0" i="1" dirty="0"/>
              <a:t>Blades must be flat within 0.020" </a:t>
            </a:r>
            <a:r>
              <a:rPr lang="en-US" sz="1800" b="0" i="1" dirty="0" smtClean="0"/>
              <a:t>inches</a:t>
            </a:r>
          </a:p>
          <a:p>
            <a:pPr>
              <a:lnSpc>
                <a:spcPct val="130000"/>
              </a:lnSpc>
            </a:pPr>
            <a:endParaRPr lang="en-US" sz="1800" b="0" i="1" dirty="0" smtClean="0"/>
          </a:p>
          <a:p>
            <a:pPr>
              <a:lnSpc>
                <a:spcPct val="130000"/>
              </a:lnSpc>
            </a:pPr>
            <a:endParaRPr lang="en-US" sz="1800" b="0" i="1" dirty="0" smtClean="0"/>
          </a:p>
          <a:p>
            <a:pPr>
              <a:lnSpc>
                <a:spcPct val="130000"/>
              </a:lnSpc>
            </a:pPr>
            <a:endParaRPr lang="en-US" sz="1800" b="0" i="1" dirty="0" smtClean="0"/>
          </a:p>
          <a:p>
            <a:pPr>
              <a:lnSpc>
                <a:spcPct val="130000"/>
              </a:lnSpc>
            </a:pPr>
            <a:endParaRPr lang="en-US" sz="1800" b="0" i="1" dirty="0"/>
          </a:p>
          <a:p>
            <a:pPr>
              <a:lnSpc>
                <a:spcPct val="13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Note that all locker shims are identical at 125 mils.</a:t>
            </a:r>
            <a:endParaRPr lang="en-US" sz="1800" i="1" dirty="0"/>
          </a:p>
        </p:txBody>
      </p:sp>
      <p:sp>
        <p:nvSpPr>
          <p:cNvPr id="308232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 II. Tests performed during assembly</a:t>
            </a:r>
          </a:p>
        </p:txBody>
      </p:sp>
      <p:sp>
        <p:nvSpPr>
          <p:cNvPr id="308234" name="Rectangle 12"/>
          <p:cNvSpPr>
            <a:spLocks noChangeArrowheads="1"/>
          </p:cNvSpPr>
          <p:nvPr/>
        </p:nvSpPr>
        <p:spPr bwMode="auto">
          <a:xfrm>
            <a:off x="7932920" y="559335"/>
            <a:ext cx="105670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 </a:t>
            </a: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Passed</a:t>
            </a: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7399" y="2077440"/>
          <a:ext cx="5677118" cy="1191984"/>
        </p:xfrm>
        <a:graphic>
          <a:graphicData uri="http://schemas.openxmlformats.org/drawingml/2006/table">
            <a:tbl>
              <a:tblPr/>
              <a:tblGrid>
                <a:gridCol w="1493083"/>
                <a:gridCol w="1394300"/>
                <a:gridCol w="1395435"/>
                <a:gridCol w="1394300"/>
              </a:tblGrid>
              <a:tr h="297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Blade #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Base (")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Tip(")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Flatness (mils)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.495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.491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+4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.501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.489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+12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.498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.490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+8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 descr="Cut_Measurements.jpg"/>
          <p:cNvPicPr>
            <a:picLocks noChangeAspect="1"/>
          </p:cNvPicPr>
          <p:nvPr/>
        </p:nvPicPr>
        <p:blipFill>
          <a:blip r:embed="rId6" cstate="print"/>
          <a:srcRect r="130" b="76582"/>
          <a:stretch>
            <a:fillRect/>
          </a:stretch>
        </p:blipFill>
        <p:spPr>
          <a:xfrm>
            <a:off x="890649" y="3836905"/>
            <a:ext cx="6080166" cy="1350757"/>
          </a:xfrm>
          <a:prstGeom prst="rect">
            <a:avLst/>
          </a:prstGeom>
        </p:spPr>
      </p:pic>
      <p:pic>
        <p:nvPicPr>
          <p:cNvPr id="14" name="Picture 13" descr="Cut_Measurements.jpg"/>
          <p:cNvPicPr>
            <a:picLocks noChangeAspect="1"/>
          </p:cNvPicPr>
          <p:nvPr/>
        </p:nvPicPr>
        <p:blipFill>
          <a:blip r:embed="rId6" cstate="print"/>
          <a:srcRect t="78551" r="-52"/>
          <a:stretch>
            <a:fillRect/>
          </a:stretch>
        </p:blipFill>
        <p:spPr>
          <a:xfrm>
            <a:off x="985660" y="5641958"/>
            <a:ext cx="5818909" cy="1181865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0FE42A-542B-4F13-830D-F3AC6C76229D}" type="slidenum">
              <a:rPr lang="en-US" smtClean="0"/>
              <a:pPr/>
              <a:t>31</a:t>
            </a:fld>
            <a:endParaRPr lang="en-US" smtClean="0"/>
          </a:p>
        </p:txBody>
      </p:sp>
      <p:graphicFrame>
        <p:nvGraphicFramePr>
          <p:cNvPr id="377858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77858" r:id="rId4" imgW="4409524" imgH="3219899" progId="">
              <p:embed/>
            </p:oleObj>
          </a:graphicData>
        </a:graphic>
      </p:graphicFrame>
      <p:pic>
        <p:nvPicPr>
          <p:cNvPr id="377860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7861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7863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17 – Frequency response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17.1 – Local to local </a:t>
            </a:r>
            <a:r>
              <a:rPr lang="en-US" sz="1800" i="1" dirty="0" smtClean="0"/>
              <a:t>measurements</a:t>
            </a:r>
          </a:p>
          <a:p>
            <a:pPr>
              <a:lnSpc>
                <a:spcPct val="130000"/>
              </a:lnSpc>
            </a:pPr>
            <a:r>
              <a:rPr lang="en-US" sz="1800" i="1" dirty="0" smtClean="0"/>
              <a:t>Horizontal sensors</a:t>
            </a: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200" i="1" dirty="0"/>
          </a:p>
          <a:p>
            <a:r>
              <a:rPr lang="en-US" sz="1800" i="1" dirty="0"/>
              <a:t>Acceptance criteria:</a:t>
            </a:r>
            <a:endParaRPr lang="en-US" sz="1800" b="0" dirty="0"/>
          </a:p>
          <a:p>
            <a:pPr marL="742950" lvl="1" indent="-285750"/>
            <a:r>
              <a:rPr lang="en-US" sz="1800" b="0" i="1" dirty="0"/>
              <a:t>- On CPS, the phase must be 0º at DC</a:t>
            </a:r>
          </a:p>
          <a:p>
            <a:pPr marL="742950" lvl="1" indent="-285750"/>
            <a:r>
              <a:rPr lang="en-US" sz="1800" b="0" i="1" dirty="0"/>
              <a:t>- On Geophones, the phase must be -90º at DC</a:t>
            </a:r>
          </a:p>
        </p:txBody>
      </p:sp>
      <p:sp>
        <p:nvSpPr>
          <p:cNvPr id="377864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77867" name="Rectangle 8"/>
          <p:cNvSpPr>
            <a:spLocks noChangeArrowheads="1"/>
          </p:cNvSpPr>
          <p:nvPr/>
        </p:nvSpPr>
        <p:spPr bwMode="auto">
          <a:xfrm>
            <a:off x="7850991" y="5997105"/>
            <a:ext cx="992579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Passed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64426"/>
            <a:ext cx="4547223" cy="35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7200" y="1757548"/>
            <a:ext cx="4544295" cy="364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E7795-F205-4D63-9859-1CAB1BE65A64}" type="slidenum">
              <a:rPr lang="en-US" smtClean="0"/>
              <a:pPr/>
              <a:t>32</a:t>
            </a:fld>
            <a:endParaRPr lang="en-US" smtClean="0"/>
          </a:p>
        </p:txBody>
      </p:sp>
      <p:graphicFrame>
        <p:nvGraphicFramePr>
          <p:cNvPr id="379906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79906" r:id="rId4" imgW="4409524" imgH="3219899" progId="">
              <p:embed/>
            </p:oleObj>
          </a:graphicData>
        </a:graphic>
      </p:graphicFrame>
      <p:pic>
        <p:nvPicPr>
          <p:cNvPr id="379908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9909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9911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62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17 – Frequency response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17.1 – Local to local measurements</a:t>
            </a:r>
          </a:p>
          <a:p>
            <a:pPr>
              <a:lnSpc>
                <a:spcPct val="130000"/>
              </a:lnSpc>
            </a:pPr>
            <a:endParaRPr lang="en-US" sz="100" i="1" dirty="0"/>
          </a:p>
          <a:p>
            <a:pPr>
              <a:lnSpc>
                <a:spcPct val="130000"/>
              </a:lnSpc>
            </a:pPr>
            <a:r>
              <a:rPr lang="en-US" sz="1800" i="1" dirty="0"/>
              <a:t>Vertical sensors</a:t>
            </a:r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200" i="1" dirty="0"/>
          </a:p>
          <a:p>
            <a:r>
              <a:rPr lang="en-US" sz="1800" i="1" dirty="0"/>
              <a:t>Acceptance criteria:</a:t>
            </a:r>
            <a:endParaRPr lang="en-US" sz="1800" b="0" dirty="0"/>
          </a:p>
          <a:p>
            <a:pPr marL="742950" lvl="1" indent="-285750"/>
            <a:r>
              <a:rPr lang="en-US" sz="1800" b="0" i="1" dirty="0"/>
              <a:t>- On CPS, the phase must be 0º at DC</a:t>
            </a:r>
          </a:p>
          <a:p>
            <a:pPr marL="742950" lvl="1" indent="-285750"/>
            <a:r>
              <a:rPr lang="en-US" sz="1800" b="0" i="1" dirty="0"/>
              <a:t>- On Geophones, the phase must be -90º at DC</a:t>
            </a:r>
          </a:p>
          <a:p>
            <a:pPr>
              <a:lnSpc>
                <a:spcPct val="130000"/>
              </a:lnSpc>
            </a:pPr>
            <a:endParaRPr lang="en-US" sz="1800" i="1" dirty="0"/>
          </a:p>
        </p:txBody>
      </p:sp>
      <p:sp>
        <p:nvSpPr>
          <p:cNvPr id="379912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4" y="1911925"/>
            <a:ext cx="4542385" cy="35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438" y="1876301"/>
            <a:ext cx="4724562" cy="36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850991" y="5997105"/>
            <a:ext cx="992579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Passed</a:t>
            </a:r>
            <a:endParaRPr lang="en-US" sz="1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F13FB-F587-4A57-8998-F0192617034B}" type="slidenum">
              <a:rPr lang="en-US" smtClean="0"/>
              <a:pPr/>
              <a:t>33</a:t>
            </a:fld>
            <a:endParaRPr lang="en-US" smtClean="0"/>
          </a:p>
        </p:txBody>
      </p:sp>
      <p:graphicFrame>
        <p:nvGraphicFramePr>
          <p:cNvPr id="384002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84002" r:id="rId4" imgW="4409524" imgH="3219899" progId="">
              <p:embed/>
            </p:oleObj>
          </a:graphicData>
        </a:graphic>
      </p:graphicFrame>
      <p:pic>
        <p:nvPicPr>
          <p:cNvPr id="384004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4005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84007" name="TextBox 11"/>
          <p:cNvSpPr txBox="1">
            <a:spLocks noChangeArrowheads="1"/>
          </p:cNvSpPr>
          <p:nvPr/>
        </p:nvSpPr>
        <p:spPr bwMode="auto">
          <a:xfrm>
            <a:off x="139700" y="486889"/>
            <a:ext cx="9004300" cy="60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17 – Frequency response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17.2 – Cartesian to Cartesian measurements</a:t>
            </a:r>
          </a:p>
          <a:p>
            <a:pPr>
              <a:lnSpc>
                <a:spcPct val="130000"/>
              </a:lnSpc>
            </a:pPr>
            <a:endParaRPr lang="en-US" sz="300" i="1" dirty="0"/>
          </a:p>
          <a:p>
            <a:pPr>
              <a:lnSpc>
                <a:spcPct val="130000"/>
              </a:lnSpc>
            </a:pPr>
            <a:r>
              <a:rPr lang="en-US" sz="1800" i="1" dirty="0"/>
              <a:t>X, Y, RZ </a:t>
            </a:r>
            <a:r>
              <a:rPr lang="en-US" sz="1800" i="1" dirty="0" smtClean="0"/>
              <a:t>direction</a:t>
            </a:r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r>
              <a:rPr lang="en-US" sz="1800" i="1" dirty="0" smtClean="0"/>
              <a:t>Acceptance criteria:</a:t>
            </a:r>
            <a:endParaRPr lang="en-US" sz="1800" b="0" dirty="0" smtClean="0"/>
          </a:p>
          <a:p>
            <a:pPr marL="742950" lvl="1" indent="-285750"/>
            <a:r>
              <a:rPr lang="en-US" sz="1800" b="0" i="1" dirty="0" smtClean="0"/>
              <a:t>- On CPS, the phase must be 0º at DC</a:t>
            </a:r>
          </a:p>
          <a:p>
            <a:pPr marL="742950" lvl="1" indent="-285750"/>
            <a:r>
              <a:rPr lang="en-US" sz="1800" b="0" i="1" dirty="0" smtClean="0"/>
              <a:t>- On Geophones, the phase must be -90º at DC</a:t>
            </a:r>
            <a:endParaRPr lang="en-US" sz="1800" i="1" dirty="0"/>
          </a:p>
        </p:txBody>
      </p:sp>
      <p:sp>
        <p:nvSpPr>
          <p:cNvPr id="384008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159750" y="1700213"/>
            <a:ext cx="9842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400" y="1698172"/>
            <a:ext cx="4489603" cy="35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636" y="1698172"/>
            <a:ext cx="4481863" cy="353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1708C-2190-47D8-844C-7D950BE11950}" type="slidenum">
              <a:rPr lang="en-US" smtClean="0"/>
              <a:pPr/>
              <a:t>34</a:t>
            </a:fld>
            <a:endParaRPr lang="en-US" smtClean="0"/>
          </a:p>
        </p:txBody>
      </p:sp>
      <p:graphicFrame>
        <p:nvGraphicFramePr>
          <p:cNvPr id="386050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86050" r:id="rId4" imgW="4409524" imgH="3219899" progId="">
              <p:embed/>
            </p:oleObj>
          </a:graphicData>
        </a:graphic>
      </p:graphicFrame>
      <p:pic>
        <p:nvPicPr>
          <p:cNvPr id="386052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6053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86055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9004300" cy="560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17 – Frequency response</a:t>
            </a:r>
          </a:p>
          <a:p>
            <a:pPr marL="742950" lvl="1" indent="-285750">
              <a:lnSpc>
                <a:spcPct val="130000"/>
              </a:lnSpc>
              <a:buFontTx/>
              <a:buChar char="•"/>
            </a:pPr>
            <a:r>
              <a:rPr lang="en-US" sz="1800" i="1" dirty="0"/>
              <a:t>Step 17.2 – Cartesian to Cartesian measurements</a:t>
            </a:r>
          </a:p>
          <a:p>
            <a:pPr>
              <a:lnSpc>
                <a:spcPct val="130000"/>
              </a:lnSpc>
            </a:pPr>
            <a:r>
              <a:rPr lang="en-US" sz="1800" i="1" dirty="0" smtClean="0"/>
              <a:t>Z</a:t>
            </a:r>
            <a:r>
              <a:rPr lang="en-US" sz="1800" i="1" dirty="0"/>
              <a:t>, RX, RY </a:t>
            </a:r>
            <a:r>
              <a:rPr lang="en-US" sz="1800" i="1" dirty="0" smtClean="0"/>
              <a:t>direction</a:t>
            </a:r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r>
              <a:rPr lang="en-US" sz="1800" i="1" dirty="0" smtClean="0"/>
              <a:t>Acceptance criteria:</a:t>
            </a:r>
            <a:endParaRPr lang="en-US" sz="1800" b="0" dirty="0" smtClean="0"/>
          </a:p>
          <a:p>
            <a:pPr marL="742950" lvl="1" indent="-285750"/>
            <a:r>
              <a:rPr lang="en-US" sz="1800" b="0" i="1" dirty="0" smtClean="0"/>
              <a:t>- On CPS, the phase must be 0º at DC</a:t>
            </a:r>
          </a:p>
          <a:p>
            <a:pPr marL="742950" lvl="1" indent="-285750"/>
            <a:r>
              <a:rPr lang="en-US" sz="1800" b="0" i="1" dirty="0" smtClean="0"/>
              <a:t>- On Geophones, the phase must be -90º at DC</a:t>
            </a:r>
            <a:endParaRPr lang="en-US" sz="1800" i="1" dirty="0"/>
          </a:p>
        </p:txBody>
      </p:sp>
      <p:sp>
        <p:nvSpPr>
          <p:cNvPr id="386056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159750" y="1700213"/>
            <a:ext cx="9842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755" y="1911929"/>
            <a:ext cx="4363970" cy="34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3973" y="1911929"/>
            <a:ext cx="4412528" cy="343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DA3C9-8B35-4B36-889D-F4AF38232C0B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308226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495618" r:id="rId4" imgW="4409524" imgH="3219899" progId="">
              <p:embed/>
            </p:oleObj>
          </a:graphicData>
        </a:graphic>
      </p:graphicFrame>
      <p:pic>
        <p:nvPicPr>
          <p:cNvPr id="308228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229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231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5584825" cy="71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 smtClean="0"/>
              <a:t>Step </a:t>
            </a:r>
            <a:r>
              <a:rPr lang="en-US" sz="1800" dirty="0"/>
              <a:t>5 - Gap checks on </a:t>
            </a:r>
            <a:r>
              <a:rPr lang="en-US" sz="1800" dirty="0" smtClean="0"/>
              <a:t>actuators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100" dirty="0"/>
          </a:p>
          <a:p>
            <a:pPr>
              <a:lnSpc>
                <a:spcPct val="130000"/>
              </a:lnSpc>
            </a:pPr>
            <a:r>
              <a:rPr lang="en-US" sz="1800" i="1" dirty="0"/>
              <a:t>Acceptance Criteria :</a:t>
            </a:r>
            <a:r>
              <a:rPr lang="en-US" sz="1800" b="0" i="1" dirty="0"/>
              <a:t> Gaps must be within 0.010” of </a:t>
            </a:r>
            <a:r>
              <a:rPr lang="en-US" sz="1800" b="0" i="1" dirty="0" smtClean="0"/>
              <a:t>design. Can be adjusted before install</a:t>
            </a:r>
            <a:endParaRPr lang="en-US" sz="1800" b="0" i="1" dirty="0"/>
          </a:p>
          <a:p>
            <a:pPr>
              <a:lnSpc>
                <a:spcPct val="130000"/>
              </a:lnSpc>
            </a:pPr>
            <a:endParaRPr lang="en-US" sz="1800" b="0" i="1" dirty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Step 6 - Check level of Stage </a:t>
            </a:r>
            <a:r>
              <a:rPr lang="en-US" sz="1800" dirty="0" smtClean="0"/>
              <a:t>1</a:t>
            </a:r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endParaRPr lang="en-US" sz="1800" i="1" dirty="0" smtClean="0"/>
          </a:p>
          <a:p>
            <a:pPr>
              <a:lnSpc>
                <a:spcPct val="130000"/>
              </a:lnSpc>
            </a:pPr>
            <a:r>
              <a:rPr lang="en-US" sz="1800" i="1" dirty="0" smtClean="0"/>
              <a:t>Acceptance </a:t>
            </a:r>
            <a:r>
              <a:rPr lang="en-US" sz="1800" i="1" dirty="0"/>
              <a:t>Criteria: </a:t>
            </a:r>
            <a:r>
              <a:rPr lang="en-US" sz="1800" b="0" i="1" dirty="0" smtClean="0"/>
              <a:t>Maximum tilt of the optical table: 100 </a:t>
            </a:r>
            <a:r>
              <a:rPr lang="el-GR" sz="1800" b="0" i="1" dirty="0" smtClean="0">
                <a:latin typeface="Arial"/>
                <a:cs typeface="Arial"/>
              </a:rPr>
              <a:t>μ</a:t>
            </a:r>
            <a:r>
              <a:rPr lang="en-US" sz="1800" b="0" i="1" dirty="0" err="1" smtClean="0">
                <a:latin typeface="Arial"/>
                <a:cs typeface="Arial"/>
              </a:rPr>
              <a:t>rad</a:t>
            </a:r>
            <a:endParaRPr lang="en-US" sz="1800" b="0" i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 smtClean="0"/>
              <a:t>Max angle=(.5/64)/85.59= 91 </a:t>
            </a:r>
            <a:r>
              <a:rPr lang="en-US" sz="1800" dirty="0" err="1" smtClean="0"/>
              <a:t>urad</a:t>
            </a:r>
            <a:endParaRPr lang="en-US" sz="1800" dirty="0" smtClean="0"/>
          </a:p>
          <a:p>
            <a:pPr>
              <a:lnSpc>
                <a:spcPct val="130000"/>
              </a:lnSpc>
            </a:pPr>
            <a:endParaRPr lang="en-US" sz="1800" b="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b="0" i="1" dirty="0"/>
          </a:p>
          <a:p>
            <a:pPr>
              <a:lnSpc>
                <a:spcPct val="130000"/>
              </a:lnSpc>
            </a:pPr>
            <a:endParaRPr lang="en-US" sz="1800" dirty="0"/>
          </a:p>
        </p:txBody>
      </p:sp>
      <p:sp>
        <p:nvSpPr>
          <p:cNvPr id="308232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 II. Tests performed during assembly</a:t>
            </a:r>
          </a:p>
        </p:txBody>
      </p:sp>
      <p:sp>
        <p:nvSpPr>
          <p:cNvPr id="308234" name="Rectangle 12"/>
          <p:cNvSpPr>
            <a:spLocks noChangeArrowheads="1"/>
          </p:cNvSpPr>
          <p:nvPr/>
        </p:nvSpPr>
        <p:spPr bwMode="auto">
          <a:xfrm>
            <a:off x="7951890" y="757242"/>
            <a:ext cx="992579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Failed</a:t>
            </a: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Passed</a:t>
            </a: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5619" name="Object 3"/>
          <p:cNvGraphicFramePr>
            <a:graphicFrameLocks noChangeAspect="1"/>
          </p:cNvGraphicFramePr>
          <p:nvPr/>
        </p:nvGraphicFramePr>
        <p:xfrm>
          <a:off x="4676398" y="3054433"/>
          <a:ext cx="3991970" cy="3526971"/>
        </p:xfrm>
        <a:graphic>
          <a:graphicData uri="http://schemas.openxmlformats.org/presentationml/2006/ole">
            <p:oleObj spid="_x0000_s495619" name="Visio" r:id="rId6" imgW="4333180" imgH="3833363" progId="Visio.Drawing.11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24025" y="1152525"/>
          <a:ext cx="4152900" cy="1950720"/>
        </p:xfrm>
        <a:graphic>
          <a:graphicData uri="http://schemas.openxmlformats.org/drawingml/2006/table">
            <a:tbl>
              <a:tblPr/>
              <a:tblGrid>
                <a:gridCol w="1164863"/>
                <a:gridCol w="1603737"/>
                <a:gridCol w="1384300"/>
              </a:tblGrid>
              <a:tr h="451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Actuator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Front Gap (1/1000")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Back Gap (1/1000")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95/85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65/80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H1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H2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H3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D2F1E-0F08-4582-A463-328FE152109B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345090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45090" r:id="rId4" imgW="4409524" imgH="3219899" progId="">
              <p:embed/>
            </p:oleObj>
          </a:graphicData>
        </a:graphic>
      </p:graphicFrame>
      <p:pic>
        <p:nvPicPr>
          <p:cNvPr id="345092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5093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0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45095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8755063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7 - Mass budget and lockers shim thickness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endParaRPr lang="en-US" sz="1800" i="1" dirty="0"/>
          </a:p>
          <a:p>
            <a:pPr>
              <a:lnSpc>
                <a:spcPct val="130000"/>
              </a:lnSpc>
            </a:pPr>
            <a:r>
              <a:rPr lang="en-US" sz="1800" i="1" dirty="0"/>
              <a:t>Acceptance Criteria : </a:t>
            </a:r>
            <a:r>
              <a:rPr lang="en-US" sz="1800" b="0" i="1" dirty="0" smtClean="0"/>
              <a:t>596.7Kg +/-25Kg (4%)</a:t>
            </a:r>
            <a:endParaRPr lang="en-US" sz="1800" b="0" i="1" dirty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8 - Lockers adjustment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200" dirty="0"/>
          </a:p>
          <a:p>
            <a:pPr>
              <a:lnSpc>
                <a:spcPct val="65000"/>
              </a:lnSpc>
            </a:pPr>
            <a:r>
              <a:rPr lang="en-US" sz="1800" i="1" dirty="0"/>
              <a:t>Acceptance Criteria : </a:t>
            </a:r>
            <a:r>
              <a:rPr lang="en-US" sz="1800" b="0" i="1" dirty="0"/>
              <a:t>Vertical and horizontal displacement near the </a:t>
            </a:r>
            <a:br>
              <a:rPr lang="en-US" sz="1800" b="0" i="1" dirty="0"/>
            </a:br>
            <a:r>
              <a:rPr lang="en-US" sz="1800" b="0" i="1" dirty="0"/>
              <a:t>lockers must be lower than 2 mils</a:t>
            </a:r>
            <a:r>
              <a:rPr lang="en-US" dirty="0"/>
              <a:t> </a:t>
            </a:r>
            <a:endParaRPr lang="en-US" sz="1800" b="0" i="1" dirty="0"/>
          </a:p>
          <a:p>
            <a:pPr>
              <a:lnSpc>
                <a:spcPct val="130000"/>
              </a:lnSpc>
            </a:pPr>
            <a:endParaRPr lang="en-US" sz="1800" dirty="0"/>
          </a:p>
        </p:txBody>
      </p:sp>
      <p:sp>
        <p:nvSpPr>
          <p:cNvPr id="345096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II. Tests performed during assembly</a:t>
            </a: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8074025" y="2114418"/>
            <a:ext cx="992579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Passed</a:t>
            </a:r>
            <a:endParaRPr lang="en-US" sz="18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Passed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45102" name="Text Box 15"/>
          <p:cNvSpPr txBox="1">
            <a:spLocks noChangeArrowheads="1"/>
          </p:cNvSpPr>
          <p:nvPr/>
        </p:nvSpPr>
        <p:spPr bwMode="auto">
          <a:xfrm>
            <a:off x="4241800" y="22479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Lockers shim thickness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39762" y="1136650"/>
          <a:ext cx="6840540" cy="476250"/>
        </p:xfrm>
        <a:graphic>
          <a:graphicData uri="http://schemas.openxmlformats.org/drawingml/2006/table">
            <a:tbl>
              <a:tblPr/>
              <a:tblGrid>
                <a:gridCol w="1710135"/>
                <a:gridCol w="1710135"/>
                <a:gridCol w="1710135"/>
                <a:gridCol w="1710135"/>
              </a:tblGrid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Optical Mass (Kg)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Wall Mass (Kg)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Keel Mass (Kg)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Total Mass (Kg)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305.00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178.58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90.08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573.66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771900" y="2682874"/>
          <a:ext cx="3822700" cy="1190625"/>
        </p:xfrm>
        <a:graphic>
          <a:graphicData uri="http://schemas.openxmlformats.org/drawingml/2006/table">
            <a:tbl>
              <a:tblPr/>
              <a:tblGrid>
                <a:gridCol w="1911350"/>
                <a:gridCol w="1911350"/>
              </a:tblGrid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Lockers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Shim thickness (mil)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50999" y="5032374"/>
          <a:ext cx="4620609" cy="1190625"/>
        </p:xfrm>
        <a:graphic>
          <a:graphicData uri="http://schemas.openxmlformats.org/drawingml/2006/table">
            <a:tbl>
              <a:tblPr/>
              <a:tblGrid>
                <a:gridCol w="1407603"/>
                <a:gridCol w="1606503"/>
                <a:gridCol w="1606503"/>
              </a:tblGrid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D.I at Lockers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Dial indicators V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Dial indicators H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0.25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-1.5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-1.5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3" descr="Optical Table top mass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579" y="1710047"/>
            <a:ext cx="3404260" cy="25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60CD5A-45DC-4591-A910-ED2BDAAF6983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347138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47138" r:id="rId4" imgW="4409524" imgH="3219899" progId="">
              <p:embed/>
            </p:oleObj>
          </a:graphicData>
        </a:graphic>
      </p:graphicFrame>
      <p:pic>
        <p:nvPicPr>
          <p:cNvPr id="347140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7141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47143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87550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</a:t>
            </a:r>
            <a:r>
              <a:rPr lang="en-US" sz="1800" dirty="0" smtClean="0"/>
              <a:t>1 to 3 – Actuators, Sensors and Electronics </a:t>
            </a:r>
            <a:r>
              <a:rPr lang="en-US" sz="1800" dirty="0"/>
              <a:t>Inventory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 smtClean="0"/>
              <a:t>Step </a:t>
            </a:r>
            <a:r>
              <a:rPr lang="en-US" sz="1800" dirty="0"/>
              <a:t>4 - Set up sensors gap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dirty="0"/>
          </a:p>
          <a:p>
            <a:r>
              <a:rPr lang="en-US" sz="1800" i="1" dirty="0"/>
              <a:t>Acceptance criteria:</a:t>
            </a:r>
          </a:p>
          <a:p>
            <a:r>
              <a:rPr lang="en-US" sz="1800" b="0" i="1" dirty="0"/>
              <a:t>- All mean values must be lower than 400 </a:t>
            </a:r>
            <a:r>
              <a:rPr lang="en-US" sz="1800" b="0" i="1" dirty="0" err="1"/>
              <a:t>cts</a:t>
            </a:r>
            <a:r>
              <a:rPr lang="en-US" sz="1800" b="0" i="1" dirty="0"/>
              <a:t> (a bit less than .0005”).</a:t>
            </a:r>
          </a:p>
          <a:p>
            <a:r>
              <a:rPr lang="en-US" sz="1800" b="0" i="1" dirty="0"/>
              <a:t>- All standard deviations below 5 counts.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b="0" i="1" dirty="0"/>
          </a:p>
          <a:p>
            <a:r>
              <a:rPr lang="en-US" sz="1800" i="1" dirty="0"/>
              <a:t>Comments: </a:t>
            </a:r>
            <a:r>
              <a:rPr lang="en-US" sz="1800" b="0" i="1" dirty="0"/>
              <a:t>The two satellite boxes are now synchronized</a:t>
            </a:r>
            <a:endParaRPr lang="en-US" sz="1800" dirty="0"/>
          </a:p>
        </p:txBody>
      </p:sp>
      <p:sp>
        <p:nvSpPr>
          <p:cNvPr id="347144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47145" name="Rectangle 8"/>
          <p:cNvSpPr>
            <a:spLocks noChangeArrowheads="1"/>
          </p:cNvSpPr>
          <p:nvPr/>
        </p:nvSpPr>
        <p:spPr bwMode="auto">
          <a:xfrm>
            <a:off x="7945994" y="1051258"/>
            <a:ext cx="992579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Passed</a:t>
            </a:r>
            <a:endParaRPr lang="en-US" sz="1800" dirty="0">
              <a:solidFill>
                <a:srgbClr val="0099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21543" y="1528969"/>
          <a:ext cx="6038034" cy="2379664"/>
        </p:xfrm>
        <a:graphic>
          <a:graphicData uri="http://schemas.openxmlformats.org/drawingml/2006/table">
            <a:tbl>
              <a:tblPr/>
              <a:tblGrid>
                <a:gridCol w="864054"/>
                <a:gridCol w="1293495"/>
                <a:gridCol w="1293495"/>
                <a:gridCol w="1293495"/>
                <a:gridCol w="1293495"/>
              </a:tblGrid>
              <a:tr h="231535">
                <a:tc>
                  <a:txBody>
                    <a:bodyPr/>
                    <a:lstStyle/>
                    <a:p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10 Kg masses at each corners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No mass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Table locked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ADE boxes 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ADE boxes 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Sensors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Offset (Mean)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Std deviation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Offset (Mean)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Std deviation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-36.967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-109.44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254.8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243.71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-23.343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-91.761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-264.62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-52.461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-148.73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24.719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196.35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296.66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AC462-B7D5-4863-BB3A-55E3B1CE3376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35123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51234" r:id="rId4" imgW="4409524" imgH="3219899" progId="">
              <p:embed/>
            </p:oleObj>
          </a:graphicData>
        </a:graphic>
      </p:graphicFrame>
      <p:pic>
        <p:nvPicPr>
          <p:cNvPr id="351236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1237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2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1239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8755063" cy="510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5 - Measure the Sensor gap</a:t>
            </a:r>
          </a:p>
          <a:p>
            <a:pPr>
              <a:lnSpc>
                <a:spcPct val="130000"/>
              </a:lnSpc>
            </a:pPr>
            <a:endParaRPr lang="en-US" sz="1800" dirty="0"/>
          </a:p>
          <a:p>
            <a:pPr>
              <a:lnSpc>
                <a:spcPct val="130000"/>
              </a:lnSpc>
            </a:pPr>
            <a:endParaRPr lang="en-US" sz="1800" dirty="0"/>
          </a:p>
          <a:p>
            <a:pPr>
              <a:lnSpc>
                <a:spcPct val="130000"/>
              </a:lnSpc>
            </a:pPr>
            <a:endParaRPr lang="en-US" sz="1800" dirty="0"/>
          </a:p>
          <a:p>
            <a:pPr>
              <a:lnSpc>
                <a:spcPct val="130000"/>
              </a:lnSpc>
            </a:pPr>
            <a:endParaRPr lang="en-US" sz="1800" dirty="0"/>
          </a:p>
          <a:p>
            <a:pPr>
              <a:lnSpc>
                <a:spcPct val="130000"/>
              </a:lnSpc>
            </a:pPr>
            <a:endParaRPr lang="en-US" sz="1800" dirty="0"/>
          </a:p>
          <a:p>
            <a:endParaRPr lang="en-US" sz="1800" i="1" dirty="0"/>
          </a:p>
          <a:p>
            <a:r>
              <a:rPr lang="en-US" sz="1800" i="1" dirty="0"/>
              <a:t>Comments: </a:t>
            </a:r>
          </a:p>
          <a:p>
            <a:r>
              <a:rPr lang="en-US" sz="1800" i="1" dirty="0"/>
              <a:t>- </a:t>
            </a:r>
            <a:r>
              <a:rPr lang="en-US" sz="1800" b="0" i="1" dirty="0"/>
              <a:t>Difficult to measure without scratching the target</a:t>
            </a:r>
          </a:p>
          <a:p>
            <a:pPr>
              <a:buFontTx/>
              <a:buChar char="-"/>
            </a:pPr>
            <a:r>
              <a:rPr lang="en-US" sz="1800" b="0" i="1" dirty="0" smtClean="0"/>
              <a:t> No </a:t>
            </a:r>
            <a:r>
              <a:rPr lang="en-US" sz="1800" b="0" i="1" dirty="0"/>
              <a:t>information of gaps measured on the </a:t>
            </a:r>
            <a:r>
              <a:rPr lang="en-US" sz="1800" b="0" i="1" dirty="0" smtClean="0"/>
              <a:t>Jig</a:t>
            </a:r>
            <a:endParaRPr lang="en-US" sz="1800" b="0" i="1" dirty="0"/>
          </a:p>
          <a:p>
            <a:endParaRPr lang="en-US" sz="1800" b="0" i="1" dirty="0"/>
          </a:p>
          <a:p>
            <a:r>
              <a:rPr lang="en-US" sz="1800" i="1" dirty="0"/>
              <a:t>Acceptance criteria:</a:t>
            </a:r>
          </a:p>
          <a:p>
            <a:r>
              <a:rPr lang="en-US" sz="1800" b="0" i="1" dirty="0"/>
              <a:t>- </a:t>
            </a:r>
            <a:r>
              <a:rPr lang="en-US" sz="1800" b="0" i="1" dirty="0" smtClean="0"/>
              <a:t>Measured gap must be 0.080”+/-0.002”</a:t>
            </a:r>
            <a:endParaRPr lang="en-US" sz="1800" b="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b="0" i="1" dirty="0"/>
          </a:p>
          <a:p>
            <a:endParaRPr lang="en-US" sz="1800" b="0" i="1" dirty="0"/>
          </a:p>
          <a:p>
            <a:endParaRPr lang="en-US" sz="1800" b="0" i="1" dirty="0"/>
          </a:p>
        </p:txBody>
      </p:sp>
      <p:sp>
        <p:nvSpPr>
          <p:cNvPr id="351240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51241" name="Rectangle 8"/>
          <p:cNvSpPr>
            <a:spLocks noChangeArrowheads="1"/>
          </p:cNvSpPr>
          <p:nvPr/>
        </p:nvSpPr>
        <p:spPr bwMode="auto">
          <a:xfrm>
            <a:off x="8074025" y="4463726"/>
            <a:ext cx="851515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Failed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23869" y="1190419"/>
          <a:ext cx="4434681" cy="1809253"/>
        </p:xfrm>
        <a:graphic>
          <a:graphicData uri="http://schemas.openxmlformats.org/drawingml/2006/table">
            <a:tbl>
              <a:tblPr/>
              <a:tblGrid>
                <a:gridCol w="1350963"/>
                <a:gridCol w="1541859"/>
                <a:gridCol w="1541859"/>
              </a:tblGrid>
              <a:tr h="428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Sensors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Gap measured on the Jig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Gap measured on the table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0.080"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0.085"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0.085"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0.085"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0.085"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0.085"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1FCC60-A1A9-4568-A389-0B48368A9672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353282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53282" r:id="rId4" imgW="4409524" imgH="3219899" progId="">
              <p:embed/>
            </p:oleObj>
          </a:graphicData>
        </a:graphic>
      </p:graphicFrame>
      <p:pic>
        <p:nvPicPr>
          <p:cNvPr id="353284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3285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2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287" name="TextBox 11"/>
          <p:cNvSpPr txBox="1">
            <a:spLocks noChangeArrowheads="1"/>
          </p:cNvSpPr>
          <p:nvPr/>
        </p:nvSpPr>
        <p:spPr bwMode="auto">
          <a:xfrm>
            <a:off x="139700" y="709613"/>
            <a:ext cx="875506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/>
              <a:t> Step 6 - Check Sensor gaps after the platform release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pPr>
              <a:lnSpc>
                <a:spcPct val="130000"/>
              </a:lnSpc>
              <a:buFontTx/>
              <a:buChar char="•"/>
            </a:pPr>
            <a:endParaRPr lang="en-US" sz="1800" i="1" dirty="0"/>
          </a:p>
          <a:p>
            <a:endParaRPr lang="en-US" sz="1800" i="1" dirty="0"/>
          </a:p>
          <a:p>
            <a:r>
              <a:rPr lang="en-US" sz="1800" i="1" dirty="0"/>
              <a:t>Acceptance criteria:</a:t>
            </a:r>
          </a:p>
          <a:p>
            <a:r>
              <a:rPr lang="en-US" sz="1800" b="0" i="1" dirty="0"/>
              <a:t>- Absolute values of the difference between the unlocked and the locked table must be below 1600 </a:t>
            </a:r>
            <a:r>
              <a:rPr lang="en-US" sz="1800" b="0" i="1" dirty="0" err="1"/>
              <a:t>cts</a:t>
            </a:r>
            <a:r>
              <a:rPr lang="en-US" sz="1800" b="0" i="1" dirty="0"/>
              <a:t> (~0.002”) </a:t>
            </a:r>
          </a:p>
          <a:p>
            <a:r>
              <a:rPr lang="en-US" sz="1800" b="0" i="1" dirty="0"/>
              <a:t>- Considering the acceptance criteria of step 4, all mean values must be lower than </a:t>
            </a:r>
          </a:p>
          <a:p>
            <a:pPr marL="742950" lvl="1" indent="-285750"/>
            <a:r>
              <a:rPr lang="en-US" sz="1800" b="0" i="1" dirty="0"/>
              <a:t>2000 </a:t>
            </a:r>
            <a:r>
              <a:rPr lang="en-US" sz="1800" b="0" i="1" dirty="0" err="1"/>
              <a:t>cts</a:t>
            </a:r>
            <a:r>
              <a:rPr lang="en-US" sz="1800" b="0" i="1" dirty="0"/>
              <a:t> (~0.0025”)</a:t>
            </a:r>
          </a:p>
          <a:p>
            <a:endParaRPr lang="en-US" sz="1800" b="0" i="1" dirty="0"/>
          </a:p>
        </p:txBody>
      </p:sp>
      <p:sp>
        <p:nvSpPr>
          <p:cNvPr id="353288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53289" name="Rectangle 8"/>
          <p:cNvSpPr>
            <a:spLocks noChangeArrowheads="1"/>
          </p:cNvSpPr>
          <p:nvPr/>
        </p:nvSpPr>
        <p:spPr bwMode="auto">
          <a:xfrm>
            <a:off x="8074025" y="1954213"/>
            <a:ext cx="9842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>
                <a:solidFill>
                  <a:srgbClr val="009900"/>
                </a:solidFill>
              </a:rPr>
              <a:t>Passed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2300" y="1297087"/>
          <a:ext cx="7708900" cy="2055716"/>
        </p:xfrm>
        <a:graphic>
          <a:graphicData uri="http://schemas.openxmlformats.org/drawingml/2006/table">
            <a:tbl>
              <a:tblPr/>
              <a:tblGrid>
                <a:gridCol w="1385193"/>
                <a:gridCol w="1594478"/>
                <a:gridCol w="1567376"/>
                <a:gridCol w="2242657"/>
                <a:gridCol w="919196"/>
              </a:tblGrid>
              <a:tr h="266207"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Table locked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Table unlocked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Sensors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Offset (Mean)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Std deviation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Offset (Mean)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Diff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205" algn="ctr"/>
                          <a:tab pos="740410" algn="r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		-274.44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0.83234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664.2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938.64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-43.197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0.75333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-327.25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-284.053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159.76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0.74358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-561.14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-720.9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-296.64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1.0669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583.93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880.57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245.48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1.4453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495.1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249.62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-362.15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1.627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-1144.2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-782.05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E7EAF8-98DD-4E3C-A6E6-AC92DCC5F58A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355330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55330" r:id="rId4" imgW="4409524" imgH="3219899" progId="">
              <p:embed/>
            </p:oleObj>
          </a:graphicData>
        </a:graphic>
      </p:graphicFrame>
      <p:pic>
        <p:nvPicPr>
          <p:cNvPr id="355332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5333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3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5335" name="TextBox 11"/>
          <p:cNvSpPr txBox="1">
            <a:spLocks noChangeArrowheads="1"/>
          </p:cNvSpPr>
          <p:nvPr/>
        </p:nvSpPr>
        <p:spPr bwMode="auto">
          <a:xfrm>
            <a:off x="139700" y="757238"/>
            <a:ext cx="90043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Step 7 - Check range of motion (hand pushing)</a:t>
            </a:r>
          </a:p>
          <a:p>
            <a:pPr marL="742950" lvl="1" indent="-285750">
              <a:buFontTx/>
              <a:buChar char="•"/>
            </a:pPr>
            <a:r>
              <a:rPr lang="en-US" sz="1800" i="1" dirty="0"/>
              <a:t>Step 7.1 – Test Nº1</a:t>
            </a:r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pPr marL="742950" lvl="1" indent="-285750">
              <a:buFontTx/>
              <a:buChar char="•"/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Acceptance </a:t>
            </a:r>
            <a:r>
              <a:rPr lang="en-US" sz="1800" i="1" dirty="0"/>
              <a:t>criteria:</a:t>
            </a:r>
          </a:p>
          <a:p>
            <a:r>
              <a:rPr lang="en-US" sz="1800" b="0" i="1" dirty="0"/>
              <a:t>- The vertical sensor readout be positive when the optic table is pushed in the +Z direction</a:t>
            </a:r>
          </a:p>
          <a:p>
            <a:r>
              <a:rPr lang="en-US" sz="1800" b="0" i="1" dirty="0"/>
              <a:t>- The horizontal sensor readout be negative when the optic table is pushed in the +RZ direction</a:t>
            </a:r>
          </a:p>
          <a:p>
            <a:r>
              <a:rPr lang="en-US" sz="1800" b="0" i="1" dirty="0"/>
              <a:t>- Absolutes value of all estimated motions must be higher than 16000counts (~0.020”)</a:t>
            </a:r>
          </a:p>
        </p:txBody>
      </p:sp>
      <p:sp>
        <p:nvSpPr>
          <p:cNvPr id="355336" name="Rectangle 28"/>
          <p:cNvSpPr>
            <a:spLocks noChangeArrowheads="1"/>
          </p:cNvSpPr>
          <p:nvPr/>
        </p:nvSpPr>
        <p:spPr bwMode="auto">
          <a:xfrm>
            <a:off x="642938" y="46038"/>
            <a:ext cx="747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 algn="ctr">
              <a:spcBef>
                <a:spcPts val="1200"/>
              </a:spcBef>
            </a:pPr>
            <a:r>
              <a:rPr lang="en-US" sz="2000"/>
              <a:t>III. Tests performed after assembly</a:t>
            </a:r>
          </a:p>
        </p:txBody>
      </p:sp>
      <p:sp>
        <p:nvSpPr>
          <p:cNvPr id="355337" name="Rectangle 8"/>
          <p:cNvSpPr>
            <a:spLocks noChangeArrowheads="1"/>
          </p:cNvSpPr>
          <p:nvPr/>
        </p:nvSpPr>
        <p:spPr bwMode="auto">
          <a:xfrm>
            <a:off x="8159750" y="2124737"/>
            <a:ext cx="992579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>
              <a:solidFill>
                <a:srgbClr val="FE631E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009900"/>
                </a:solidFill>
              </a:rPr>
              <a:t>Passed</a:t>
            </a:r>
            <a:endParaRPr lang="en-US" sz="1800" dirty="0">
              <a:solidFill>
                <a:srgbClr val="0099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2300" y="1584917"/>
          <a:ext cx="7873999" cy="2381078"/>
        </p:xfrm>
        <a:graphic>
          <a:graphicData uri="http://schemas.openxmlformats.org/drawingml/2006/table">
            <a:tbl>
              <a:tblPr/>
              <a:tblGrid>
                <a:gridCol w="1414859"/>
                <a:gridCol w="1451000"/>
                <a:gridCol w="1778570"/>
                <a:gridCol w="1431776"/>
                <a:gridCol w="1797794"/>
              </a:tblGrid>
              <a:tr h="218234"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CPS read out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Calculated after calibration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Sensors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UP (Counts)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Down (Counts)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UP (mil)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Down (mil)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20269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-20331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24.0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-24.1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20234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-20363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23.9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-24.1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V3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19885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-19746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23.5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-23.4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4"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4"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CPS read out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Calculated after calibration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Sensors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CW(-RZ)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CCW (+RZ)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CW (mil)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CCW (mil)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18281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-22331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21.6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-26.4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24413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-19937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28.9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-23.6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18099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-22126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21.4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-26.2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G1100507-V2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17021</TotalTime>
  <Words>2651</Words>
  <Application>Microsoft Office PowerPoint</Application>
  <PresentationFormat>Custom</PresentationFormat>
  <Paragraphs>1360</Paragraphs>
  <Slides>34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Questions?</vt:lpstr>
      <vt:lpstr>Back Up Slides</vt:lpstr>
      <vt:lpstr>Slide 31</vt:lpstr>
      <vt:lpstr>Slide 32</vt:lpstr>
      <vt:lpstr>Slide 33</vt:lpstr>
      <vt:lpstr>Slide 34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Fabrice Matichard</dc:creator>
  <cp:lastModifiedBy>Celine Ramet</cp:lastModifiedBy>
  <cp:revision>1023</cp:revision>
  <dcterms:created xsi:type="dcterms:W3CDTF">2007-05-31T19:21:53Z</dcterms:created>
  <dcterms:modified xsi:type="dcterms:W3CDTF">2011-04-19T16:12:14Z</dcterms:modified>
</cp:coreProperties>
</file>