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831" r:id="rId2"/>
  </p:sldMasterIdLst>
  <p:notesMasterIdLst>
    <p:notesMasterId r:id="rId21"/>
  </p:notesMasterIdLst>
  <p:sldIdLst>
    <p:sldId id="492" r:id="rId3"/>
    <p:sldId id="601" r:id="rId4"/>
    <p:sldId id="602" r:id="rId5"/>
    <p:sldId id="603" r:id="rId6"/>
    <p:sldId id="604" r:id="rId7"/>
    <p:sldId id="600" r:id="rId8"/>
    <p:sldId id="605" r:id="rId9"/>
    <p:sldId id="606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  <p:sldId id="616" r:id="rId20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000080"/>
    <a:srgbClr val="000000"/>
    <a:srgbClr val="E6E6E6"/>
    <a:srgbClr val="008000"/>
    <a:srgbClr val="800000"/>
    <a:srgbClr val="FF0000"/>
    <a:srgbClr val="E8F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699" autoAdjust="0"/>
  </p:normalViewPr>
  <p:slideViewPr>
    <p:cSldViewPr>
      <p:cViewPr varScale="1">
        <p:scale>
          <a:sx n="108" d="100"/>
          <a:sy n="108" d="100"/>
        </p:scale>
        <p:origin x="-9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>
                <a:latin typeface="Symbol" pitchFamily="18" charset="2"/>
              </a:defRPr>
            </a:lvl1pPr>
          </a:lstStyle>
          <a:p>
            <a:pPr>
              <a:defRPr/>
            </a:pPr>
            <a:fld id="{7DC66EAF-02F2-4A7D-99C6-F889E781D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F5E80-B44C-4EAB-8C9A-3DE35FCAE44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18D87-7426-45BC-833E-8FCC6438CBA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402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3484E5-4A83-4A84-90DC-804A670963E1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1618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FB23-EA50-4AAE-B1D6-CFE3C6B52B03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2642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D506-DA2A-4341-9239-2752E92590D9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3426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3193-3FC7-410E-BCD8-5849C83ED98C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LIGO-G1100451-v3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4450" name="Photo Editor Photo" r:id="rId3" imgW="4409524" imgH="3219899" progId="">
              <p:embed/>
            </p:oleObj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A802-B96B-43EB-9DE0-8553E5C56228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5474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5F60-AA10-4231-8512-4519B8EE76C2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6498" name="Photo Editor Photo" r:id="rId3" imgW="4409524" imgH="3219899" progId="">
              <p:embed/>
            </p:oleObj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A571-8579-4F08-BA35-3BA92B955D0B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7522" name="Photo Editor Photo" r:id="rId3" imgW="4409524" imgH="3219899" progId="">
              <p:embed/>
            </p:oleObj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CE76-A7CB-4447-BEE5-F2BD29722595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8546" name="Photo Editor Photo" r:id="rId3" imgW="4409524" imgH="3219899" progId="">
              <p:embed/>
            </p:oleObj>
          </a:graphicData>
        </a:graphic>
      </p:graphicFrame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8C08-EE4F-437F-9C7E-6D79254D4E84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9570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5FFF-2386-4F83-AC60-46F58AE28D76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10594" name="Photo Editor Photo" r:id="rId3" imgW="4409524" imgH="3219899" progId="">
              <p:embed/>
            </p:oleObj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719137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 b="0" dirty="0"/>
              <a:t>G080429-00-D</a:t>
            </a:r>
            <a:r>
              <a:rPr lang="en-US" b="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9575-16C9-4DA3-B1DD-127EA016EBA1}" type="slidenum">
              <a:rPr lang="en-US"/>
              <a:pPr>
                <a:defRPr/>
              </a:pPr>
              <a:t>‹#›</a:t>
            </a:fld>
            <a:endParaRPr lang="en-US" sz="1400" i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8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 b="0" i="1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738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 b="0" i="1">
                <a:latin typeface="+mn-lt"/>
              </a:defRPr>
            </a:lvl1pPr>
          </a:lstStyle>
          <a:p>
            <a:pPr>
              <a:defRPr/>
            </a:pPr>
            <a:fld id="{A43484E5-4A83-4A84-90DC-804A670963E1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4" imgW="4409524" imgH="3219899" progId="">
              <p:embed/>
            </p:oleObj>
          </a:graphicData>
        </a:graphic>
      </p:graphicFrame>
      <p:sp>
        <p:nvSpPr>
          <p:cNvPr id="738315" name="Text Box 11"/>
          <p:cNvSpPr txBox="1">
            <a:spLocks noChangeArrowheads="1"/>
          </p:cNvSpPr>
          <p:nvPr/>
        </p:nvSpPr>
        <p:spPr bwMode="auto">
          <a:xfrm>
            <a:off x="152400" y="6546850"/>
            <a:ext cx="0" cy="136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endParaRPr lang="en-US" sz="900" b="0" i="1" dirty="0">
              <a:solidFill>
                <a:srgbClr val="000080"/>
              </a:solidFill>
            </a:endParaRPr>
          </a:p>
        </p:txBody>
      </p:sp>
      <p:sp>
        <p:nvSpPr>
          <p:cNvPr id="738317" name="Text Box 13"/>
          <p:cNvSpPr txBox="1">
            <a:spLocks noChangeArrowheads="1"/>
          </p:cNvSpPr>
          <p:nvPr/>
        </p:nvSpPr>
        <p:spPr bwMode="auto">
          <a:xfrm>
            <a:off x="42863" y="6629400"/>
            <a:ext cx="43282" cy="1846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b="0" dirty="0" smtClean="0"/>
              <a:t> </a:t>
            </a:r>
            <a:endParaRPr 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Helvetica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5EDC5-837B-436A-A44F-6FCF1B358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543800" cy="3962400"/>
          </a:xfrm>
        </p:spPr>
        <p:txBody>
          <a:bodyPr/>
          <a:lstStyle/>
          <a:p>
            <a:r>
              <a:rPr lang="en-US" dirty="0" smtClean="0"/>
              <a:t>Stray Light Control &amp; Viewports</a:t>
            </a:r>
            <a:br>
              <a:rPr lang="en-US" dirty="0" smtClean="0"/>
            </a:br>
            <a:r>
              <a:rPr lang="en-US" sz="3200" dirty="0" smtClean="0"/>
              <a:t>Michael Smith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aLIGO</a:t>
            </a:r>
            <a:r>
              <a:rPr lang="en-US" sz="2800" dirty="0" smtClean="0"/>
              <a:t> NSF Review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LIGO Livingston Observatory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25-27 April 2011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14A0A0-897A-49E7-BFF7-EF0BEC676A17}" type="slidenum">
              <a:rPr lang="en-US" smtClean="0"/>
              <a:pPr>
                <a:defRPr/>
              </a:pPr>
              <a:t>1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Scattered Light Control</a:t>
            </a:r>
            <a:br>
              <a:rPr lang="en-US" smtClean="0"/>
            </a:br>
            <a:r>
              <a:rPr lang="en-US" smtClean="0"/>
              <a:t>Challenges, Risks, and Mitigations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991600" cy="3429000"/>
          </a:xfrm>
        </p:spPr>
        <p:txBody>
          <a:bodyPr/>
          <a:lstStyle/>
          <a:p>
            <a:r>
              <a:rPr lang="en-US" dirty="0" smtClean="0"/>
              <a:t>Delivering SLC in time for the One-arm &amp; Michelson Integration?</a:t>
            </a:r>
          </a:p>
          <a:p>
            <a:pPr lvl="1"/>
            <a:r>
              <a:rPr lang="en-US" dirty="0" smtClean="0"/>
              <a:t>On track to meet Installation Schedule </a:t>
            </a:r>
          </a:p>
          <a:p>
            <a:r>
              <a:rPr lang="en-US" dirty="0" smtClean="0"/>
              <a:t>Adequate seismic attenuation achieved?</a:t>
            </a:r>
          </a:p>
          <a:p>
            <a:pPr lvl="1"/>
            <a:r>
              <a:rPr lang="en-US" dirty="0" smtClean="0"/>
              <a:t>All suspended baffles and attenuators tested at CIT and LASTI, and meet SLC requirements </a:t>
            </a:r>
          </a:p>
          <a:p>
            <a:pPr lvl="1"/>
            <a:r>
              <a:rPr lang="en-US" dirty="0" err="1" smtClean="0"/>
              <a:t>Porcelainization</a:t>
            </a:r>
            <a:r>
              <a:rPr lang="en-US" dirty="0" smtClean="0"/>
              <a:t> of baffles is now a standard process</a:t>
            </a:r>
          </a:p>
          <a:p>
            <a:r>
              <a:rPr lang="en-US" dirty="0" smtClean="0"/>
              <a:t>On-time delivery of procurements?</a:t>
            </a:r>
          </a:p>
          <a:p>
            <a:pPr lvl="1"/>
            <a:r>
              <a:rPr lang="en-US" dirty="0" smtClean="0"/>
              <a:t>Continuous monitoring of manufacturing progress</a:t>
            </a:r>
          </a:p>
          <a:p>
            <a:r>
              <a:rPr lang="en-US" dirty="0" smtClean="0"/>
              <a:t>No remaining risks!!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946F2-F45E-4D1C-A5F8-E759D4A7CE82}" type="slidenum">
              <a:rPr lang="en-US" smtClean="0"/>
              <a:pPr>
                <a:defRPr/>
              </a:pPr>
              <a:t>10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Stray Light Control</a:t>
            </a:r>
            <a:br>
              <a:rPr lang="en-US" smtClean="0"/>
            </a:br>
            <a:r>
              <a:rPr lang="en-US" smtClean="0"/>
              <a:t>Near Term Activities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05800" cy="3657600"/>
          </a:xfrm>
        </p:spPr>
        <p:txBody>
          <a:bodyPr/>
          <a:lstStyle/>
          <a:p>
            <a:r>
              <a:rPr lang="en-US" dirty="0" smtClean="0"/>
              <a:t>Shipped 1</a:t>
            </a:r>
            <a:r>
              <a:rPr lang="en-US" baseline="30000" dirty="0" smtClean="0"/>
              <a:t>st</a:t>
            </a:r>
            <a:r>
              <a:rPr lang="en-US" dirty="0" smtClean="0"/>
              <a:t> Article OFI to LHO for Squeezer Test</a:t>
            </a:r>
          </a:p>
          <a:p>
            <a:r>
              <a:rPr lang="en-US" dirty="0" smtClean="0"/>
              <a:t>Shipped 1</a:t>
            </a:r>
            <a:r>
              <a:rPr lang="en-US" baseline="30000" dirty="0" smtClean="0"/>
              <a:t>st</a:t>
            </a:r>
            <a:r>
              <a:rPr lang="en-US" dirty="0" smtClean="0"/>
              <a:t> Article Manifold/Cryopump Baffle to LHO for One-arm Integration</a:t>
            </a:r>
          </a:p>
          <a:p>
            <a:r>
              <a:rPr lang="en-US" dirty="0" smtClean="0"/>
              <a:t>Completing procurement of Arm Cavity Baffle 1</a:t>
            </a:r>
            <a:r>
              <a:rPr lang="en-US" baseline="30000" dirty="0" smtClean="0"/>
              <a:t>st</a:t>
            </a:r>
            <a:r>
              <a:rPr lang="en-US" dirty="0" smtClean="0"/>
              <a:t> Article</a:t>
            </a:r>
          </a:p>
          <a:p>
            <a:r>
              <a:rPr lang="en-US" dirty="0" smtClean="0"/>
              <a:t>Completing Final Design Review </a:t>
            </a:r>
          </a:p>
          <a:p>
            <a:pPr lvl="1"/>
            <a:r>
              <a:rPr lang="en-US" dirty="0" smtClean="0"/>
              <a:t>Manifold/Cryopump Baffle and Mode Cleaner Tube Baffle – May, 2011</a:t>
            </a:r>
          </a:p>
          <a:p>
            <a:pPr lvl="1"/>
            <a:r>
              <a:rPr lang="en-US" dirty="0" smtClean="0"/>
              <a:t>All Other SLC baffles and beam dumps – June, 2011</a:t>
            </a:r>
          </a:p>
          <a:p>
            <a:r>
              <a:rPr lang="en-US" dirty="0" smtClean="0"/>
              <a:t>Procuring all remaining baffles and beam dumps</a:t>
            </a:r>
          </a:p>
          <a:p>
            <a:r>
              <a:rPr lang="en-US" dirty="0" smtClean="0"/>
              <a:t>Developing installation procedures and tooling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97939F-8D39-41B5-808B-D485CC7351C6}" type="slidenum">
              <a:rPr lang="en-US" smtClean="0"/>
              <a:pPr>
                <a:defRPr/>
              </a:pPr>
              <a:t>11</a:t>
            </a:fld>
            <a:endParaRPr lang="en-US" sz="140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Viewport Functions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4294967295"/>
          </p:nvPr>
        </p:nvSpPr>
        <p:spPr>
          <a:xfrm>
            <a:off x="76200" y="2362200"/>
            <a:ext cx="8763000" cy="3276600"/>
          </a:xfrm>
        </p:spPr>
        <p:txBody>
          <a:bodyPr/>
          <a:lstStyle/>
          <a:p>
            <a:r>
              <a:rPr lang="en-US" dirty="0" smtClean="0"/>
              <a:t>Provide optical viewports for the passage of </a:t>
            </a:r>
            <a:r>
              <a:rPr lang="en-US" dirty="0" smtClean="0"/>
              <a:t>optical </a:t>
            </a:r>
            <a:r>
              <a:rPr lang="en-US" dirty="0" smtClean="0"/>
              <a:t>beams in and out of the vacuum region(s) of the Interferometer. </a:t>
            </a:r>
          </a:p>
          <a:p>
            <a:pPr lvl="1"/>
            <a:r>
              <a:rPr lang="en-US" dirty="0" smtClean="0"/>
              <a:t>optical lever beams</a:t>
            </a:r>
          </a:p>
          <a:p>
            <a:pPr lvl="1"/>
            <a:r>
              <a:rPr lang="en-US" dirty="0" smtClean="0"/>
              <a:t>chamber illumination beams</a:t>
            </a:r>
          </a:p>
          <a:p>
            <a:pPr lvl="1"/>
            <a:r>
              <a:rPr lang="en-US" dirty="0" smtClean="0"/>
              <a:t>video camera beams</a:t>
            </a:r>
          </a:p>
          <a:p>
            <a:pPr lvl="1"/>
            <a:r>
              <a:rPr lang="en-US" dirty="0" smtClean="0"/>
              <a:t>optical beams </a:t>
            </a:r>
            <a:r>
              <a:rPr lang="en-US" dirty="0" smtClean="0"/>
              <a:t>for </a:t>
            </a:r>
            <a:r>
              <a:rPr lang="en-US" dirty="0" smtClean="0"/>
              <a:t>interferometer sensing and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Hartmann Sensor beams</a:t>
            </a:r>
            <a:endParaRPr lang="en-US" dirty="0" smtClean="0"/>
          </a:p>
          <a:p>
            <a:pPr lvl="1"/>
            <a:r>
              <a:rPr lang="en-US" dirty="0" smtClean="0"/>
              <a:t>Photon </a:t>
            </a:r>
            <a:r>
              <a:rPr lang="en-US" dirty="0" smtClean="0"/>
              <a:t>C</a:t>
            </a:r>
            <a:r>
              <a:rPr lang="en-US" dirty="0" smtClean="0"/>
              <a:t>alibrator beams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Provide safety covers for all installed viewports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B3004217-FD27-4C83-9C16-D4E20E2DCCA3}" type="slidenum">
              <a:rPr lang="en-US" sz="900" b="0" i="1">
                <a:latin typeface="+mn-lt"/>
              </a:rPr>
              <a:pPr algn="r" eaLnBrk="0" hangingPunct="0">
                <a:defRPr/>
              </a:pPr>
              <a:t>12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12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FE8FA335-7B68-4F83-AE21-BA9484518059}" type="slidenum">
              <a:rPr lang="en-US" sz="900" b="0" i="1">
                <a:latin typeface="+mn-lt"/>
              </a:rPr>
              <a:pPr algn="r" eaLnBrk="0" hangingPunct="0">
                <a:defRPr/>
              </a:pPr>
              <a:t>13</a:t>
            </a:fld>
            <a:endParaRPr lang="en-US" sz="1400" b="0">
              <a:latin typeface="+mn-lt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 Requirements </a:t>
            </a:r>
          </a:p>
        </p:txBody>
      </p:sp>
      <p:sp>
        <p:nvSpPr>
          <p:cNvPr id="65540" name="Content Placeholder 6"/>
          <p:cNvSpPr>
            <a:spLocks noGrp="1"/>
          </p:cNvSpPr>
          <p:nvPr>
            <p:ph idx="4294967295"/>
          </p:nvPr>
        </p:nvSpPr>
        <p:spPr>
          <a:xfrm>
            <a:off x="685800" y="2133600"/>
            <a:ext cx="7772400" cy="3657600"/>
          </a:xfrm>
        </p:spPr>
        <p:txBody>
          <a:bodyPr/>
          <a:lstStyle/>
          <a:p>
            <a:r>
              <a:rPr lang="en-US" dirty="0" smtClean="0"/>
              <a:t>Video camera  Viewport (VP)—transmit visible light spectrum</a:t>
            </a:r>
          </a:p>
          <a:p>
            <a:r>
              <a:rPr lang="en-US" dirty="0" smtClean="0"/>
              <a:t>Chamber illumination VP—uncoated viewports</a:t>
            </a:r>
          </a:p>
          <a:p>
            <a:r>
              <a:rPr lang="en-US" dirty="0" err="1" smtClean="0"/>
              <a:t>OpLev</a:t>
            </a:r>
            <a:r>
              <a:rPr lang="en-US" dirty="0" smtClean="0"/>
              <a:t> VP—similar to </a:t>
            </a:r>
            <a:r>
              <a:rPr lang="en-US" dirty="0" err="1" smtClean="0"/>
              <a:t>iLIGO</a:t>
            </a:r>
            <a:endParaRPr lang="en-US" dirty="0" smtClean="0"/>
          </a:p>
          <a:p>
            <a:r>
              <a:rPr lang="en-US" dirty="0" smtClean="0"/>
              <a:t>Septum Plate (to isolate input and output HAM chambers) VP— similar to </a:t>
            </a:r>
            <a:r>
              <a:rPr lang="en-US" dirty="0" err="1" smtClean="0"/>
              <a:t>eLIGO</a:t>
            </a:r>
            <a:r>
              <a:rPr lang="en-US" dirty="0" smtClean="0"/>
              <a:t> </a:t>
            </a:r>
          </a:p>
          <a:p>
            <a:r>
              <a:rPr lang="en-US" dirty="0" smtClean="0"/>
              <a:t> ISC and Hartmann VP—super-polished, low scattering, &lt; 1/10 wave , special AR coatings</a:t>
            </a:r>
          </a:p>
          <a:p>
            <a:pPr lvl="1"/>
            <a:r>
              <a:rPr lang="en-US" dirty="0" smtClean="0"/>
              <a:t>Hartmann AR coating:  800nm – 1080nm</a:t>
            </a:r>
          </a:p>
          <a:p>
            <a:pPr lvl="1"/>
            <a:r>
              <a:rPr lang="en-US" dirty="0" smtClean="0"/>
              <a:t>ISC AR coating:  532nm and 1064nm</a:t>
            </a:r>
          </a:p>
          <a:p>
            <a:r>
              <a:rPr lang="en-US" dirty="0" smtClean="0"/>
              <a:t>Safety covers to protect viewports during installation and commissioning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13</a:t>
            </a:fld>
            <a:endParaRPr lang="en-US" sz="1400" i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200400" y="61722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 Design Concept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971800"/>
            <a:ext cx="7924800" cy="2133600"/>
          </a:xfrm>
        </p:spPr>
        <p:txBody>
          <a:bodyPr/>
          <a:lstStyle/>
          <a:p>
            <a:r>
              <a:rPr lang="en-US" dirty="0" smtClean="0"/>
              <a:t>Reuse </a:t>
            </a:r>
            <a:r>
              <a:rPr lang="en-US" dirty="0" err="1" smtClean="0"/>
              <a:t>iLIGO</a:t>
            </a:r>
            <a:r>
              <a:rPr lang="en-US" dirty="0" smtClean="0"/>
              <a:t> VP wherever possible</a:t>
            </a:r>
          </a:p>
          <a:p>
            <a:r>
              <a:rPr lang="en-US" dirty="0" smtClean="0"/>
              <a:t>New O-ring-sealed 6.0 inch VP for Interferometer Sensing and Control, and Hartmann beams</a:t>
            </a:r>
          </a:p>
          <a:p>
            <a:r>
              <a:rPr lang="en-US" dirty="0" smtClean="0"/>
              <a:t>Septum VP similar to </a:t>
            </a:r>
            <a:r>
              <a:rPr lang="en-US" dirty="0" err="1" smtClean="0"/>
              <a:t>eLIGO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Additional </a:t>
            </a:r>
            <a:r>
              <a:rPr lang="en-US" dirty="0" err="1" smtClean="0"/>
              <a:t>iLIGO</a:t>
            </a:r>
            <a:r>
              <a:rPr lang="en-US" dirty="0" smtClean="0"/>
              <a:t> style VPs needed for new Mode Cleaner Tube VPs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1394E409-1006-4F4E-BC0E-2C6BF99A89AA}" type="slidenum">
              <a:rPr lang="en-US" sz="900" b="0" i="1">
                <a:latin typeface="+mn-lt"/>
              </a:rPr>
              <a:pPr algn="r" eaLnBrk="0" hangingPunct="0">
                <a:defRPr/>
              </a:pPr>
              <a:t>14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14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 </a:t>
            </a:r>
            <a:br>
              <a:rPr lang="en-US" smtClean="0"/>
            </a:br>
            <a:r>
              <a:rPr lang="en-US" smtClean="0"/>
              <a:t>Development Accomplishments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5474581F-6692-419A-8729-8E577A0E075D}" type="slidenum">
              <a:rPr lang="en-US" sz="900" b="0" i="1">
                <a:latin typeface="+mn-lt"/>
              </a:rPr>
              <a:pPr algn="r" eaLnBrk="0" hangingPunct="0">
                <a:defRPr/>
              </a:pPr>
              <a:t>15</a:t>
            </a:fld>
            <a:endParaRPr lang="en-US" sz="1400" b="0" dirty="0">
              <a:latin typeface="+mn-lt"/>
            </a:endParaRPr>
          </a:p>
        </p:txBody>
      </p:sp>
      <p:sp>
        <p:nvSpPr>
          <p:cNvPr id="67589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62200"/>
            <a:ext cx="8153400" cy="2971800"/>
          </a:xfrm>
        </p:spPr>
        <p:txBody>
          <a:bodyPr/>
          <a:lstStyle/>
          <a:p>
            <a:r>
              <a:rPr lang="en-US" dirty="0" smtClean="0"/>
              <a:t>Analyzed VP scattered light</a:t>
            </a:r>
          </a:p>
          <a:p>
            <a:r>
              <a:rPr lang="en-US" dirty="0" smtClean="0"/>
              <a:t>Determined viewport locations using ZEMAX beam layout</a:t>
            </a:r>
          </a:p>
          <a:p>
            <a:r>
              <a:rPr lang="en-US" dirty="0" smtClean="0"/>
              <a:t>Established proper names for all viewports according to LIGO naming convention</a:t>
            </a:r>
          </a:p>
          <a:p>
            <a:r>
              <a:rPr lang="en-US" dirty="0" smtClean="0"/>
              <a:t>Created a catalog of VP requirements and part numbers for all subsystems</a:t>
            </a:r>
          </a:p>
          <a:p>
            <a:r>
              <a:rPr lang="en-US" dirty="0" smtClean="0"/>
              <a:t>Completed VP Final Design Review</a:t>
            </a:r>
          </a:p>
          <a:p>
            <a:r>
              <a:rPr lang="en-US" dirty="0" smtClean="0"/>
              <a:t>Developed new specification for 6.0 inch ISC/Hartmann VP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15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048000" y="6019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 Development Status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4294967295"/>
          </p:nvPr>
        </p:nvSpPr>
        <p:spPr>
          <a:xfrm>
            <a:off x="1295400" y="2743200"/>
            <a:ext cx="7467600" cy="990600"/>
          </a:xfrm>
        </p:spPr>
        <p:txBody>
          <a:bodyPr/>
          <a:lstStyle/>
          <a:p>
            <a:r>
              <a:rPr lang="en-US" dirty="0" smtClean="0"/>
              <a:t>Drawings for 6.0 inch VP and Septum VPs are in progress</a:t>
            </a:r>
          </a:p>
          <a:p>
            <a:r>
              <a:rPr lang="en-US" dirty="0" smtClean="0"/>
              <a:t>Final Design Review Complete April 2011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A9BC661B-357B-473B-9F19-2551AD80C76B}" type="slidenum">
              <a:rPr lang="en-US" sz="900" b="0" i="1">
                <a:latin typeface="+mn-lt"/>
              </a:rPr>
              <a:pPr algn="r" eaLnBrk="0" hangingPunct="0">
                <a:defRPr/>
              </a:pPr>
              <a:t>16</a:t>
            </a:fld>
            <a:endParaRPr lang="en-US" sz="1400" b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16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smtClean="0"/>
              <a:t>Viewport Project Plans and Reorganization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620F6767-9863-43D2-86B5-E689B5AF4F7D}" type="slidenum">
              <a:rPr lang="en-US" sz="900" b="0" i="1">
                <a:latin typeface="+mn-lt"/>
              </a:rPr>
              <a:pPr algn="r" eaLnBrk="0" hangingPunct="0">
                <a:defRPr/>
              </a:pPr>
              <a:t>17</a:t>
            </a:fld>
            <a:endParaRPr lang="en-US" sz="1400" b="0" dirty="0">
              <a:latin typeface="+mn-lt"/>
            </a:endParaRPr>
          </a:p>
        </p:txBody>
      </p:sp>
      <p:sp>
        <p:nvSpPr>
          <p:cNvPr id="69636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9067800" cy="3352800"/>
          </a:xfrm>
        </p:spPr>
        <p:txBody>
          <a:bodyPr/>
          <a:lstStyle/>
          <a:p>
            <a:r>
              <a:rPr lang="en-US" dirty="0" smtClean="0"/>
              <a:t>Project Plans</a:t>
            </a:r>
          </a:p>
          <a:p>
            <a:pPr lvl="1"/>
            <a:r>
              <a:rPr lang="en-US" dirty="0" smtClean="0"/>
              <a:t>On schedule for installation One-arm Integration– June 2011</a:t>
            </a:r>
          </a:p>
          <a:p>
            <a:pPr lvl="1"/>
            <a:r>
              <a:rPr lang="en-US" dirty="0" smtClean="0"/>
              <a:t>On schedule for deployment for Michelson Integration– July 2011</a:t>
            </a:r>
          </a:p>
          <a:p>
            <a:pPr lvl="1"/>
            <a:r>
              <a:rPr lang="en-US" dirty="0" smtClean="0"/>
              <a:t>On schedule for deployment of three </a:t>
            </a:r>
            <a:r>
              <a:rPr lang="en-US" dirty="0" err="1" smtClean="0"/>
              <a:t>aLIGO</a:t>
            </a:r>
            <a:r>
              <a:rPr lang="en-US" dirty="0" smtClean="0"/>
              <a:t> IFOs – August 2011</a:t>
            </a:r>
          </a:p>
          <a:p>
            <a:r>
              <a:rPr lang="en-US" dirty="0" smtClean="0"/>
              <a:t>Project Organization</a:t>
            </a:r>
          </a:p>
          <a:p>
            <a:pPr lvl="1"/>
            <a:r>
              <a:rPr lang="en-US" dirty="0" smtClean="0"/>
              <a:t>Cognizant Engineer and Leader – Michael Smith – Caltech</a:t>
            </a:r>
          </a:p>
          <a:p>
            <a:pPr lvl="1"/>
            <a:r>
              <a:rPr lang="en-US" dirty="0" smtClean="0"/>
              <a:t>Coordinator – Lisa Austin – Caltech</a:t>
            </a:r>
          </a:p>
          <a:p>
            <a:pPr lvl="1"/>
            <a:r>
              <a:rPr lang="en-US" dirty="0" smtClean="0"/>
              <a:t>Installation Leads – </a:t>
            </a:r>
          </a:p>
          <a:p>
            <a:pPr lvl="2">
              <a:buNone/>
            </a:pPr>
            <a:r>
              <a:rPr lang="en-US" dirty="0" smtClean="0"/>
              <a:t>Gerardo Moreno – Hanford</a:t>
            </a:r>
          </a:p>
          <a:p>
            <a:pPr lvl="2">
              <a:buNone/>
            </a:pPr>
            <a:r>
              <a:rPr lang="en-US" dirty="0" smtClean="0"/>
              <a:t>Chris Guido– Livingston</a:t>
            </a:r>
          </a:p>
          <a:p>
            <a:pPr lvl="1"/>
            <a:endParaRPr lang="en-US" dirty="0" smtClean="0"/>
          </a:p>
        </p:txBody>
      </p:sp>
      <p:pic>
        <p:nvPicPr>
          <p:cNvPr id="6963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114" y="3810000"/>
            <a:ext cx="3830292" cy="29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17</a:t>
            </a:fld>
            <a:endParaRPr lang="en-US" sz="1400" i="0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457200" y="6019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LIGO-G1100451-v2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Viewport</a:t>
            </a:r>
            <a:br>
              <a:rPr lang="en-US" smtClean="0"/>
            </a:br>
            <a:r>
              <a:rPr lang="en-US" smtClean="0"/>
              <a:t>Challenges, Risks, and Mitigations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4294967295"/>
          </p:nvPr>
        </p:nvSpPr>
        <p:spPr>
          <a:xfrm>
            <a:off x="2362200" y="2438400"/>
            <a:ext cx="4724400" cy="2438400"/>
          </a:xfrm>
        </p:spPr>
        <p:txBody>
          <a:bodyPr/>
          <a:lstStyle/>
          <a:p>
            <a:r>
              <a:rPr lang="en-US" dirty="0" smtClean="0"/>
              <a:t>On-time procurement of 6.0 inch VP and Septum VP?</a:t>
            </a:r>
          </a:p>
          <a:p>
            <a:pPr lvl="1"/>
            <a:r>
              <a:rPr lang="en-US" dirty="0" smtClean="0"/>
              <a:t>Monitoring of procurement and manufacturing progress</a:t>
            </a:r>
          </a:p>
          <a:p>
            <a:r>
              <a:rPr lang="en-US" dirty="0" smtClean="0"/>
              <a:t>Other VPs mostly catalog items</a:t>
            </a:r>
          </a:p>
          <a:p>
            <a:pPr lvl="1"/>
            <a:r>
              <a:rPr lang="en-US" dirty="0" smtClean="0"/>
              <a:t>No known technical or schedule risks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b"/>
          <a:lstStyle/>
          <a:p>
            <a:pPr algn="r" eaLnBrk="0" hangingPunct="0">
              <a:defRPr/>
            </a:pPr>
            <a:fld id="{381F649D-E689-4E2D-AF03-6A8ADFDFBA2C}" type="slidenum">
              <a:rPr lang="en-US" sz="900" b="0" i="1">
                <a:latin typeface="+mn-lt"/>
              </a:rPr>
              <a:pPr algn="r" eaLnBrk="0" hangingPunct="0">
                <a:defRPr/>
              </a:pPr>
              <a:t>18</a:t>
            </a:fld>
            <a:endParaRPr lang="en-US" sz="1400" b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4A3193-3FC7-410E-BCD8-5849C83ED98C}" type="slidenum">
              <a:rPr lang="en-US" smtClean="0"/>
              <a:pPr>
                <a:defRPr/>
              </a:pPr>
              <a:t>18</a:t>
            </a:fld>
            <a:endParaRPr lang="en-US" sz="140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5943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239000" cy="1143000"/>
          </a:xfrm>
        </p:spPr>
        <p:txBody>
          <a:bodyPr/>
          <a:lstStyle/>
          <a:p>
            <a:r>
              <a:rPr lang="en-US" smtClean="0"/>
              <a:t>Stray Light Control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33B77-374E-45B0-AB11-F228AEEEC439}" type="slidenum">
              <a:rPr lang="en-US" smtClean="0"/>
              <a:pPr>
                <a:defRPr/>
              </a:pPr>
              <a:t>2</a:t>
            </a:fld>
            <a:endParaRPr lang="en-US" sz="1400" i="0"/>
          </a:p>
        </p:txBody>
      </p:sp>
      <p:sp>
        <p:nvSpPr>
          <p:cNvPr id="55300" name="Content Placeholder 2"/>
          <p:cNvSpPr txBox="1">
            <a:spLocks/>
          </p:cNvSpPr>
          <p:nvPr/>
        </p:nvSpPr>
        <p:spPr bwMode="auto">
          <a:xfrm>
            <a:off x="304800" y="19050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1800" b="0" dirty="0" smtClean="0">
                <a:latin typeface="Helvetica"/>
              </a:rPr>
              <a:t>Control stray </a:t>
            </a:r>
            <a:r>
              <a:rPr lang="en-US" sz="1800" b="0" dirty="0">
                <a:latin typeface="Helvetica"/>
              </a:rPr>
              <a:t>light </a:t>
            </a:r>
            <a:r>
              <a:rPr lang="en-US" sz="1800" b="0" dirty="0" smtClean="0">
                <a:latin typeface="Helvetica"/>
              </a:rPr>
              <a:t>scatter in </a:t>
            </a:r>
            <a:r>
              <a:rPr lang="en-US" sz="1800" b="0" dirty="0">
                <a:latin typeface="Helvetica"/>
              </a:rPr>
              <a:t>the </a:t>
            </a:r>
            <a:r>
              <a:rPr lang="en-US" sz="1800" b="0" dirty="0" smtClean="0">
                <a:latin typeface="Helvetica"/>
              </a:rPr>
              <a:t>interferometer using baffles, </a:t>
            </a:r>
            <a:r>
              <a:rPr lang="en-US" sz="1800" b="0" dirty="0">
                <a:latin typeface="Helvetica"/>
              </a:rPr>
              <a:t>beam </a:t>
            </a:r>
            <a:r>
              <a:rPr lang="en-US" sz="1800" b="0" dirty="0" smtClean="0">
                <a:latin typeface="Helvetica"/>
              </a:rPr>
              <a:t>dumps, </a:t>
            </a:r>
            <a:r>
              <a:rPr lang="en-US" sz="1800" b="0" dirty="0">
                <a:latin typeface="Helvetica"/>
              </a:rPr>
              <a:t>and </a:t>
            </a:r>
            <a:r>
              <a:rPr lang="en-US" sz="1800" b="0" dirty="0" smtClean="0">
                <a:latin typeface="Helvetica"/>
              </a:rPr>
              <a:t>attenuators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1800" b="0" dirty="0" smtClean="0">
                <a:latin typeface="Helvetica"/>
              </a:rPr>
              <a:t>Reduce scattered light apparent displacement noise</a:t>
            </a:r>
            <a:r>
              <a:rPr lang="en-US" sz="1800" b="0" dirty="0" smtClean="0">
                <a:latin typeface="Helvetica"/>
                <a:ea typeface="ＭＳ Ｐゴシック"/>
                <a:cs typeface="ＭＳ Ｐゴシック"/>
              </a:rPr>
              <a:t> </a:t>
            </a: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3429000" cy="14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3978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352800" y="55626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0" dirty="0" smtClean="0">
                <a:latin typeface="Helvetica"/>
              </a:rPr>
              <a:t>Ghost beams</a:t>
            </a: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1DF661-BF85-4029-8155-A2BB3E21018F}" type="slidenum">
              <a:rPr lang="en-US"/>
              <a:pPr>
                <a:defRPr/>
              </a:pPr>
              <a:t>3</a:t>
            </a:fld>
            <a:endParaRPr lang="en-US" sz="1400" i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Stray Light Control Requirements </a:t>
            </a:r>
          </a:p>
        </p:txBody>
      </p:sp>
      <p:sp>
        <p:nvSpPr>
          <p:cNvPr id="56324" name="Content Placeholder 2"/>
          <p:cNvSpPr txBox="1">
            <a:spLocks/>
          </p:cNvSpPr>
          <p:nvPr/>
        </p:nvSpPr>
        <p:spPr bwMode="auto">
          <a:xfrm>
            <a:off x="685800" y="1752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Total </a:t>
            </a:r>
            <a:r>
              <a:rPr lang="en-US" sz="1800" b="0" dirty="0" smtClean="0">
                <a:latin typeface="Helvetica"/>
                <a:ea typeface="ＭＳ Ｐゴシック"/>
                <a:cs typeface="ＭＳ Ｐゴシック"/>
              </a:rPr>
              <a:t>apparent  stray light </a:t>
            </a: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displacement noise </a:t>
            </a:r>
            <a:r>
              <a:rPr lang="en-US" sz="1800" b="0" dirty="0" smtClean="0">
                <a:latin typeface="Helvetica"/>
                <a:ea typeface="ＭＳ Ｐゴシック"/>
                <a:cs typeface="ＭＳ Ｐゴシック"/>
              </a:rPr>
              <a:t> &lt;1/10 thermal </a:t>
            </a: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noise </a:t>
            </a:r>
            <a:r>
              <a:rPr lang="en-US" sz="1800" b="0" dirty="0" smtClean="0">
                <a:latin typeface="Helvetica"/>
                <a:ea typeface="ＭＳ Ｐゴシック"/>
                <a:cs typeface="ＭＳ Ｐゴシック"/>
              </a:rPr>
              <a:t>limit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endParaRPr lang="en-US" sz="1800" b="0" dirty="0" smtClean="0"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solidFill>
                <a:srgbClr val="FF0000"/>
              </a:solidFill>
              <a:latin typeface="Helvetica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pic>
        <p:nvPicPr>
          <p:cNvPr id="8" name="Picture 4" descr="nincomp"/>
          <p:cNvPicPr>
            <a:picLocks noChangeAspect="1" noChangeArrowheads="1"/>
          </p:cNvPicPr>
          <p:nvPr/>
        </p:nvPicPr>
        <p:blipFill>
          <a:blip r:embed="rId2" cstate="print"/>
          <a:srcRect l="2501" t="5000" r="7501" b="1666"/>
          <a:stretch>
            <a:fillRect/>
          </a:stretch>
        </p:blipFill>
        <p:spPr bwMode="auto">
          <a:xfrm>
            <a:off x="2514600" y="2590800"/>
            <a:ext cx="4270375" cy="332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38400" y="5867400"/>
            <a:ext cx="1371600" cy="461665"/>
          </a:xfrm>
          <a:prstGeom prst="rect">
            <a:avLst/>
          </a:prstGeom>
          <a:solidFill>
            <a:srgbClr val="66FF66">
              <a:alpha val="74901"/>
            </a:srgbClr>
          </a:solidFill>
          <a:ln w="381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0" dirty="0" smtClean="0">
                <a:solidFill>
                  <a:schemeClr val="tx2"/>
                </a:solidFill>
                <a:ea typeface="MS PGothic" pitchFamily="34" charset="-128"/>
              </a:rPr>
              <a:t>Thermal </a:t>
            </a:r>
            <a:r>
              <a:rPr lang="en-US" b="0" i="0" dirty="0" smtClean="0">
                <a:solidFill>
                  <a:schemeClr val="tx2"/>
                </a:solidFill>
                <a:ea typeface="MS PGothic" pitchFamily="34" charset="-128"/>
              </a:rPr>
              <a:t>Noise Limit</a:t>
            </a:r>
            <a:endParaRPr lang="en-US" b="0" i="0" dirty="0">
              <a:solidFill>
                <a:schemeClr val="tx2"/>
              </a:solidFill>
              <a:ea typeface="MS PGothic" pitchFamily="34" charset="-128"/>
            </a:endParaRPr>
          </a:p>
        </p:txBody>
      </p:sp>
      <p:cxnSp>
        <p:nvCxnSpPr>
          <p:cNvPr id="10" name="AutoShape 10"/>
          <p:cNvCxnSpPr>
            <a:cxnSpLocks noChangeShapeType="1"/>
            <a:stCxn id="9" idx="3"/>
          </p:cNvCxnSpPr>
          <p:nvPr/>
        </p:nvCxnSpPr>
        <p:spPr bwMode="auto">
          <a:xfrm flipV="1">
            <a:off x="3810000" y="5486400"/>
            <a:ext cx="381000" cy="611833"/>
          </a:xfrm>
          <a:prstGeom prst="curvedConnector2">
            <a:avLst/>
          </a:prstGeom>
          <a:noFill/>
          <a:ln w="60325">
            <a:solidFill>
              <a:srgbClr val="00FF00"/>
            </a:solidFill>
            <a:round/>
            <a:headEnd type="none" w="sm" len="sm"/>
            <a:tailEnd type="stealth" w="lg" len="lg"/>
          </a:ln>
        </p:spPr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8001000" cy="1143000"/>
          </a:xfrm>
        </p:spPr>
        <p:txBody>
          <a:bodyPr/>
          <a:lstStyle/>
          <a:p>
            <a:r>
              <a:rPr lang="en-US" smtClean="0"/>
              <a:t>Stray Light Control Design Concept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Porcelainized enamel coatings to reduce scattered light power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Small, Core Optic wedge angles simplify/consolidate many baffles and beam dumps in the recycling cavities</a:t>
            </a:r>
          </a:p>
          <a:p>
            <a:pPr lvl="1"/>
            <a:r>
              <a:rPr lang="en-US" dirty="0" smtClean="0">
                <a:ea typeface="ＭＳ Ｐゴシック"/>
                <a:cs typeface="ＭＳ Ｐゴシック"/>
              </a:rPr>
              <a:t>Cavity Mirror Wedge angles </a:t>
            </a:r>
          </a:p>
          <a:p>
            <a:pPr lvl="2"/>
            <a:r>
              <a:rPr lang="en-US" sz="1600" dirty="0" smtClean="0">
                <a:ea typeface="ＭＳ Ｐゴシック"/>
                <a:cs typeface="ＭＳ Ｐゴシック"/>
              </a:rPr>
              <a:t>ITM, 0.07 deg vertical wedge angle causes ghost beams to separate from the main beam in the vicinity of PR2 and SR2 for interception with beam dumps</a:t>
            </a:r>
          </a:p>
          <a:p>
            <a:pPr lvl="2"/>
            <a:r>
              <a:rPr lang="en-US" sz="1600" dirty="0" smtClean="0">
                <a:ea typeface="ＭＳ Ｐゴシック"/>
                <a:cs typeface="ＭＳ Ｐゴシック"/>
              </a:rPr>
              <a:t>BS, 0.07 deg horizontal wedge angle provides the ITM pickoff beam in vicinity of SR2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Variety of suspended  baffle surfaces reduce apparent scattered light displacement noise</a:t>
            </a:r>
          </a:p>
          <a:p>
            <a:pPr lvl="1"/>
            <a:r>
              <a:rPr lang="en-US" sz="1600" dirty="0" smtClean="0">
                <a:ea typeface="ＭＳ Ｐゴシック"/>
                <a:cs typeface="ＭＳ Ｐゴシック"/>
              </a:rPr>
              <a:t>Arm Cavity </a:t>
            </a:r>
            <a:r>
              <a:rPr lang="en-US" sz="1600" dirty="0" smtClean="0">
                <a:ea typeface="ＭＳ Ｐゴシック"/>
                <a:cs typeface="ＭＳ Ｐゴシック"/>
              </a:rPr>
              <a:t>Baffle (ACB), </a:t>
            </a:r>
            <a:r>
              <a:rPr lang="en-US" sz="1600" dirty="0" smtClean="0">
                <a:ea typeface="ＭＳ Ｐゴシック"/>
                <a:cs typeface="ＭＳ Ｐゴシック"/>
              </a:rPr>
              <a:t>ITM Elliptical Baffle, Manifold/Cryopump Baffle</a:t>
            </a:r>
          </a:p>
          <a:p>
            <a:pPr lvl="1"/>
            <a:r>
              <a:rPr lang="en-US" sz="1600" dirty="0" smtClean="0">
                <a:ea typeface="ＭＳ Ｐゴシック"/>
                <a:cs typeface="ＭＳ Ｐゴシック"/>
              </a:rPr>
              <a:t>Output Faraday Isolator</a:t>
            </a:r>
          </a:p>
          <a:p>
            <a:r>
              <a:rPr lang="en-US" sz="18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New</a:t>
            </a:r>
            <a:r>
              <a:rPr lang="en-US" sz="1800" dirty="0" smtClean="0">
                <a:ea typeface="ＭＳ Ｐゴシック"/>
                <a:cs typeface="ＭＳ Ｐゴシック"/>
              </a:rPr>
              <a:t> </a:t>
            </a:r>
            <a:r>
              <a:rPr lang="en-US" sz="1800" dirty="0" smtClean="0">
                <a:ea typeface="ＭＳ Ｐゴシック"/>
                <a:cs typeface="ＭＳ Ｐゴシック"/>
              </a:rPr>
              <a:t>ACB catches </a:t>
            </a:r>
            <a:r>
              <a:rPr lang="en-US" sz="1800" dirty="0" smtClean="0">
                <a:ea typeface="ＭＳ Ｐゴシック"/>
                <a:cs typeface="ＭＳ Ｐゴシック"/>
              </a:rPr>
              <a:t>narrow and wide-angle scatter from ITM and </a:t>
            </a:r>
            <a:r>
              <a:rPr lang="en-US" sz="1800" dirty="0" smtClean="0">
                <a:ea typeface="ＭＳ Ｐゴシック"/>
                <a:cs typeface="ＭＳ Ｐゴシック"/>
              </a:rPr>
              <a:t>ETM</a:t>
            </a:r>
          </a:p>
          <a:p>
            <a:r>
              <a:rPr lang="en-US" sz="18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New</a:t>
            </a:r>
            <a:r>
              <a:rPr lang="en-US" sz="1800" dirty="0" smtClean="0">
                <a:ea typeface="ＭＳ Ｐゴシック"/>
                <a:cs typeface="ＭＳ Ｐゴシック"/>
              </a:rPr>
              <a:t> ACB </a:t>
            </a:r>
            <a:r>
              <a:rPr lang="en-US" sz="1800" dirty="0" err="1" smtClean="0">
                <a:ea typeface="ＭＳ Ｐゴシック"/>
                <a:cs typeface="ＭＳ Ｐゴシック"/>
              </a:rPr>
              <a:t>photodetectors</a:t>
            </a:r>
            <a:r>
              <a:rPr lang="en-US" sz="1800" dirty="0" smtClean="0">
                <a:ea typeface="ＭＳ Ｐゴシック"/>
                <a:cs typeface="ＭＳ Ｐゴシック"/>
              </a:rPr>
              <a:t> aid initial alignment; measure scattered light</a:t>
            </a:r>
            <a:endParaRPr lang="en-US" sz="1800" dirty="0" smtClean="0">
              <a:ea typeface="ＭＳ Ｐゴシック"/>
              <a:cs typeface="ＭＳ Ｐゴシック"/>
            </a:endParaRPr>
          </a:p>
          <a:p>
            <a:r>
              <a:rPr lang="en-US" sz="18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New</a:t>
            </a:r>
            <a:r>
              <a:rPr lang="en-US" sz="1800" dirty="0" smtClean="0">
                <a:ea typeface="ＭＳ Ｐゴシック"/>
                <a:cs typeface="ＭＳ Ｐゴシック"/>
              </a:rPr>
              <a:t> </a:t>
            </a:r>
            <a:r>
              <a:rPr lang="en-US" sz="1800" dirty="0" smtClean="0">
                <a:ea typeface="ＭＳ Ｐゴシック"/>
                <a:cs typeface="ＭＳ Ｐゴシック"/>
              </a:rPr>
              <a:t>Mode Cleaner Tube Baffle mitigates recycling cavity scatter and errant beams</a:t>
            </a:r>
            <a:endParaRPr lang="en-US" sz="1400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E97DFC-8E99-4177-80B9-E9CE2283F199}" type="slidenum">
              <a:rPr lang="en-US" smtClean="0"/>
              <a:pPr>
                <a:defRPr/>
              </a:pPr>
              <a:t>4</a:t>
            </a:fld>
            <a:endParaRPr lang="en-US" sz="140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Scattered Light Control</a:t>
            </a:r>
            <a:br>
              <a:rPr lang="en-US" smtClean="0"/>
            </a:br>
            <a:r>
              <a:rPr lang="en-US" smtClean="0"/>
              <a:t>Development Accomplishments - I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781800" cy="2514600"/>
          </a:xfrm>
        </p:spPr>
        <p:txBody>
          <a:bodyPr/>
          <a:lstStyle/>
          <a:p>
            <a:r>
              <a:rPr lang="en-US" sz="1600" dirty="0" smtClean="0"/>
              <a:t>Scattered light displacement noise models with real suspensions meet SLC requirement</a:t>
            </a: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Developed porcelainized  coating for baffles and beam dumps</a:t>
            </a: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Tested Output Faraday Isolator (OFI) and Arm Cavity Baffle (ACB) suspension designs with eddy current-damping at Caltech and LASTI</a:t>
            </a:r>
          </a:p>
          <a:p>
            <a:pPr lvl="1"/>
            <a:r>
              <a:rPr lang="en-US" sz="1600" dirty="0" smtClean="0">
                <a:ea typeface="ＭＳ Ｐゴシック"/>
                <a:cs typeface="ＭＳ Ｐゴシック"/>
              </a:rPr>
              <a:t>Suspension model matches experimental data</a:t>
            </a:r>
          </a:p>
          <a:p>
            <a:r>
              <a:rPr lang="en-US" sz="1600" dirty="0" smtClean="0"/>
              <a:t>Shipped OFI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Article to LHO for squeezer test</a:t>
            </a:r>
          </a:p>
          <a:p>
            <a:r>
              <a:rPr lang="en-US" sz="1600" dirty="0" smtClean="0"/>
              <a:t>Completed vibration test --Manifold/Cryopump Baffle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Article</a:t>
            </a:r>
          </a:p>
          <a:p>
            <a:pPr lvl="1"/>
            <a:r>
              <a:rPr lang="en-US" sz="1600" dirty="0" smtClean="0"/>
              <a:t>Ready for one-arm integration at LHO</a:t>
            </a:r>
          </a:p>
          <a:p>
            <a:r>
              <a:rPr lang="en-US" sz="1600" dirty="0" smtClean="0">
                <a:latin typeface="+mj-lt"/>
                <a:ea typeface="ＭＳ Ｐゴシック"/>
                <a:cs typeface="ＭＳ Ｐゴシック"/>
              </a:rPr>
              <a:t>Developed new ACB design to mitigate wide-angle scatter from  Test Mass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45153-4711-46F8-84DA-C09A0C1CCFE5}" type="slidenum">
              <a:rPr lang="en-US" smtClean="0"/>
              <a:pPr>
                <a:defRPr/>
              </a:pPr>
              <a:t>5</a:t>
            </a:fld>
            <a:endParaRPr lang="en-US" sz="1400" i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1524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pic>
        <p:nvPicPr>
          <p:cNvPr id="16" name="Picture 7" descr="H:\ADLIGO\SLC\Arm Cavity Baffle\D0901376_AdLIGO_AOS_SLC ARM Cavity Baffle Final Assy-v1_front view.jpg"/>
          <p:cNvPicPr>
            <a:picLocks noChangeAspect="1" noChangeArrowheads="1"/>
          </p:cNvPicPr>
          <p:nvPr/>
        </p:nvPicPr>
        <p:blipFill>
          <a:blip r:embed="rId2" cstate="print"/>
          <a:srcRect l="27829" t="12222" r="32946" b="8889"/>
          <a:stretch>
            <a:fillRect/>
          </a:stretch>
        </p:blipFill>
        <p:spPr bwMode="auto">
          <a:xfrm>
            <a:off x="6774287" y="1600200"/>
            <a:ext cx="2369713" cy="3657600"/>
          </a:xfrm>
          <a:prstGeom prst="rect">
            <a:avLst/>
          </a:prstGeom>
          <a:noFill/>
        </p:spPr>
      </p:pic>
      <p:pic>
        <p:nvPicPr>
          <p:cNvPr id="17" name="Picture 16" descr="MCA3 and MCB3_4-5-2011-1.jpg"/>
          <p:cNvPicPr>
            <a:picLocks noChangeAspect="1"/>
          </p:cNvPicPr>
          <p:nvPr/>
        </p:nvPicPr>
        <p:blipFill>
          <a:blip r:embed="rId3" cstate="print"/>
          <a:srcRect l="10000" t="9781" r="7500" b="3497"/>
          <a:stretch>
            <a:fillRect/>
          </a:stretch>
        </p:blipFill>
        <p:spPr>
          <a:xfrm>
            <a:off x="3429000" y="4419600"/>
            <a:ext cx="3200400" cy="223058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48006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endParaRPr lang="en-US" sz="1600" b="0" dirty="0" smtClean="0">
              <a:latin typeface="+mn-lt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1600" b="0" dirty="0" smtClean="0">
                <a:latin typeface="+mn-lt"/>
                <a:ea typeface="ＭＳ Ｐゴシック"/>
                <a:cs typeface="ＭＳ Ｐゴシック"/>
              </a:rPr>
              <a:t>Created new Mode Cleaner Tube baffles for recycling cavity, based on </a:t>
            </a:r>
            <a:r>
              <a:rPr lang="en-US" sz="1600" b="0" dirty="0" err="1" smtClean="0">
                <a:latin typeface="+mn-lt"/>
                <a:ea typeface="ＭＳ Ｐゴシック"/>
                <a:cs typeface="ＭＳ Ｐゴシック"/>
              </a:rPr>
              <a:t>eLIGO</a:t>
            </a:r>
            <a:r>
              <a:rPr lang="en-US" sz="1600" b="0" dirty="0" smtClean="0">
                <a:latin typeface="+mn-lt"/>
                <a:ea typeface="ＭＳ Ｐゴシック"/>
                <a:cs typeface="ＭＳ Ｐゴシック"/>
              </a:rPr>
              <a:t> experience</a:t>
            </a:r>
            <a:endParaRPr lang="en-US" sz="1600" b="0" dirty="0">
              <a:solidFill>
                <a:srgbClr val="FF0000"/>
              </a:solidFill>
              <a:latin typeface="+mn-lt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</p:spPr>
        <p:txBody>
          <a:bodyPr/>
          <a:lstStyle/>
          <a:p>
            <a:pPr>
              <a:defRPr/>
            </a:pPr>
            <a:fld id="{2FDDEC9B-A588-411E-BB64-A6F8664C650F}" type="slidenum">
              <a:rPr lang="en-US"/>
              <a:pPr>
                <a:defRPr/>
              </a:pPr>
              <a:t>6</a:t>
            </a:fld>
            <a:endParaRPr lang="en-US" sz="1400" i="0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5942013" y="265113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mtClean="0"/>
              <a:t>Stray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Light Control (SLC)</a:t>
            </a: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57912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4800600" y="3200400"/>
            <a:ext cx="2082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Manifold/Cryopump Baffle</a:t>
            </a:r>
          </a:p>
        </p:txBody>
      </p:sp>
      <p:sp>
        <p:nvSpPr>
          <p:cNvPr id="54279" name="TextBox 17"/>
          <p:cNvSpPr txBox="1">
            <a:spLocks noChangeArrowheads="1"/>
          </p:cNvSpPr>
          <p:nvPr/>
        </p:nvSpPr>
        <p:spPr bwMode="auto">
          <a:xfrm>
            <a:off x="4800600" y="1905000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Arm cavity &amp; </a:t>
            </a:r>
          </a:p>
          <a:p>
            <a:pPr eaLnBrk="0" hangingPunct="0"/>
            <a:r>
              <a:rPr lang="en-US" dirty="0"/>
              <a:t>Wide Angle Baffle</a:t>
            </a:r>
          </a:p>
        </p:txBody>
      </p:sp>
      <p:cxnSp>
        <p:nvCxnSpPr>
          <p:cNvPr id="54280" name="Straight Arrow Connector 18"/>
          <p:cNvCxnSpPr>
            <a:cxnSpLocks noChangeShapeType="1"/>
          </p:cNvCxnSpPr>
          <p:nvPr/>
        </p:nvCxnSpPr>
        <p:spPr bwMode="auto">
          <a:xfrm rot="10800000">
            <a:off x="4343400" y="1981200"/>
            <a:ext cx="533400" cy="762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54281" name="Line 14"/>
          <p:cNvSpPr>
            <a:spLocks noChangeShapeType="1"/>
          </p:cNvSpPr>
          <p:nvPr/>
        </p:nvSpPr>
        <p:spPr bwMode="auto">
          <a:xfrm flipH="1">
            <a:off x="4267200" y="33528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TextBox 11"/>
          <p:cNvSpPr txBox="1">
            <a:spLocks noChangeArrowheads="1"/>
          </p:cNvSpPr>
          <p:nvPr/>
        </p:nvSpPr>
        <p:spPr bwMode="auto">
          <a:xfrm>
            <a:off x="2057400" y="5410200"/>
            <a:ext cx="155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SR2 Scraper Baffle</a:t>
            </a:r>
          </a:p>
        </p:txBody>
      </p:sp>
      <p:sp>
        <p:nvSpPr>
          <p:cNvPr id="54283" name="Line 16"/>
          <p:cNvSpPr>
            <a:spLocks noChangeShapeType="1"/>
          </p:cNvSpPr>
          <p:nvPr/>
        </p:nvSpPr>
        <p:spPr bwMode="auto">
          <a:xfrm flipV="1">
            <a:off x="3581400" y="5486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4" name="TextBox 11"/>
          <p:cNvSpPr txBox="1">
            <a:spLocks noChangeArrowheads="1"/>
          </p:cNvSpPr>
          <p:nvPr/>
        </p:nvSpPr>
        <p:spPr bwMode="auto">
          <a:xfrm>
            <a:off x="1676400" y="4038600"/>
            <a:ext cx="1552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PR2 Scraper Baffle</a:t>
            </a:r>
          </a:p>
        </p:txBody>
      </p:sp>
      <p:sp>
        <p:nvSpPr>
          <p:cNvPr id="54285" name="Line 18"/>
          <p:cNvSpPr>
            <a:spLocks noChangeShapeType="1"/>
          </p:cNvSpPr>
          <p:nvPr/>
        </p:nvSpPr>
        <p:spPr bwMode="auto">
          <a:xfrm>
            <a:off x="2895600" y="4267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TextBox 11"/>
          <p:cNvSpPr txBox="1">
            <a:spLocks noChangeArrowheads="1"/>
          </p:cNvSpPr>
          <p:nvPr/>
        </p:nvSpPr>
        <p:spPr bwMode="auto">
          <a:xfrm>
            <a:off x="4876800" y="4114800"/>
            <a:ext cx="127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Elliptical Baffle</a:t>
            </a:r>
          </a:p>
        </p:txBody>
      </p:sp>
      <p:sp>
        <p:nvSpPr>
          <p:cNvPr id="54287" name="Line 20"/>
          <p:cNvSpPr>
            <a:spLocks noChangeShapeType="1"/>
          </p:cNvSpPr>
          <p:nvPr/>
        </p:nvSpPr>
        <p:spPr bwMode="auto">
          <a:xfrm flipH="1">
            <a:off x="4343400" y="4267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Box 11"/>
          <p:cNvSpPr txBox="1">
            <a:spLocks noChangeArrowheads="1"/>
          </p:cNvSpPr>
          <p:nvPr/>
        </p:nvSpPr>
        <p:spPr bwMode="auto">
          <a:xfrm>
            <a:off x="2286000" y="59436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SR3 Flat Baffles</a:t>
            </a:r>
          </a:p>
        </p:txBody>
      </p:sp>
      <p:sp>
        <p:nvSpPr>
          <p:cNvPr id="54289" name="Line 22"/>
          <p:cNvSpPr>
            <a:spLocks noChangeShapeType="1"/>
          </p:cNvSpPr>
          <p:nvPr/>
        </p:nvSpPr>
        <p:spPr bwMode="auto">
          <a:xfrm flipV="1">
            <a:off x="3581400" y="5943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0" name="TextBox 11"/>
          <p:cNvSpPr txBox="1">
            <a:spLocks noChangeArrowheads="1"/>
          </p:cNvSpPr>
          <p:nvPr/>
        </p:nvSpPr>
        <p:spPr bwMode="auto">
          <a:xfrm>
            <a:off x="4648200" y="5943600"/>
            <a:ext cx="190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Output Faraday Isolator</a:t>
            </a:r>
          </a:p>
        </p:txBody>
      </p:sp>
      <p:sp>
        <p:nvSpPr>
          <p:cNvPr id="54291" name="Line 24"/>
          <p:cNvSpPr>
            <a:spLocks noChangeShapeType="1"/>
          </p:cNvSpPr>
          <p:nvPr/>
        </p:nvSpPr>
        <p:spPr bwMode="auto">
          <a:xfrm flipH="1">
            <a:off x="4267200" y="60960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2" name="TextBox 11"/>
          <p:cNvSpPr txBox="1">
            <a:spLocks noChangeArrowheads="1"/>
          </p:cNvSpPr>
          <p:nvPr/>
        </p:nvSpPr>
        <p:spPr bwMode="auto">
          <a:xfrm>
            <a:off x="2667000" y="5029200"/>
            <a:ext cx="1258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SR2 </a:t>
            </a:r>
            <a:r>
              <a:rPr lang="en-US" dirty="0" smtClean="0"/>
              <a:t>Flat Baffle</a:t>
            </a:r>
            <a:endParaRPr lang="en-US" dirty="0"/>
          </a:p>
        </p:txBody>
      </p:sp>
      <p:sp>
        <p:nvSpPr>
          <p:cNvPr id="54293" name="Line 26"/>
          <p:cNvSpPr>
            <a:spLocks noChangeShapeType="1"/>
          </p:cNvSpPr>
          <p:nvPr/>
        </p:nvSpPr>
        <p:spPr bwMode="auto">
          <a:xfrm flipV="1">
            <a:off x="3810000" y="518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Line 27"/>
          <p:cNvSpPr>
            <a:spLocks noChangeShapeType="1"/>
          </p:cNvSpPr>
          <p:nvPr/>
        </p:nvSpPr>
        <p:spPr bwMode="auto">
          <a:xfrm>
            <a:off x="2362200" y="4572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TextBox 11"/>
          <p:cNvSpPr txBox="1">
            <a:spLocks noChangeArrowheads="1"/>
          </p:cNvSpPr>
          <p:nvPr/>
        </p:nvSpPr>
        <p:spPr bwMode="auto">
          <a:xfrm>
            <a:off x="533400" y="5029200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Modecleaner</a:t>
            </a:r>
            <a:r>
              <a:rPr lang="en-US" dirty="0"/>
              <a:t> Tube</a:t>
            </a:r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Baffles</a:t>
            </a:r>
            <a:endParaRPr lang="en-US" dirty="0"/>
          </a:p>
        </p:txBody>
      </p:sp>
      <p:sp>
        <p:nvSpPr>
          <p:cNvPr id="54296" name="Line 29"/>
          <p:cNvSpPr>
            <a:spLocks noChangeShapeType="1"/>
          </p:cNvSpPr>
          <p:nvPr/>
        </p:nvSpPr>
        <p:spPr bwMode="auto">
          <a:xfrm flipV="1">
            <a:off x="2057400" y="4953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7" name="Line 30"/>
          <p:cNvSpPr>
            <a:spLocks noChangeShapeType="1"/>
          </p:cNvSpPr>
          <p:nvPr/>
        </p:nvSpPr>
        <p:spPr bwMode="auto">
          <a:xfrm>
            <a:off x="3276600" y="4572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8" name="Line 31"/>
          <p:cNvSpPr>
            <a:spLocks noChangeShapeType="1"/>
          </p:cNvSpPr>
          <p:nvPr/>
        </p:nvSpPr>
        <p:spPr bwMode="auto">
          <a:xfrm>
            <a:off x="3962400" y="5562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99" name="Line 32"/>
          <p:cNvSpPr>
            <a:spLocks noChangeShapeType="1"/>
          </p:cNvSpPr>
          <p:nvPr/>
        </p:nvSpPr>
        <p:spPr bwMode="auto">
          <a:xfrm>
            <a:off x="3962400" y="5867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>
          <a:xfrm>
            <a:off x="5638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4648200" y="5715000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SRM </a:t>
            </a:r>
            <a:r>
              <a:rPr lang="en-US" dirty="0"/>
              <a:t>Flat </a:t>
            </a:r>
            <a:r>
              <a:rPr lang="en-US" dirty="0" smtClean="0"/>
              <a:t>Baffle</a:t>
            </a:r>
            <a:endParaRPr lang="en-US" dirty="0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4343400" y="5867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4648200" y="5105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/>
              <a:t>Hartmann VP Baffles</a:t>
            </a:r>
            <a:endParaRPr lang="en-US" dirty="0"/>
          </a:p>
        </p:txBody>
      </p:sp>
      <p:sp>
        <p:nvSpPr>
          <p:cNvPr id="33" name="Line 22"/>
          <p:cNvSpPr>
            <a:spLocks noChangeShapeType="1"/>
          </p:cNvSpPr>
          <p:nvPr/>
        </p:nvSpPr>
        <p:spPr bwMode="auto">
          <a:xfrm flipH="1">
            <a:off x="4343400" y="5257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52400" y="16764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endParaRPr lang="en-US" sz="1600" b="0" dirty="0" smtClean="0">
              <a:latin typeface="+mn-lt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1400" b="0" dirty="0" err="1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PRx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 = power recycling cavity mirror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Char char="•"/>
            </a:pPr>
            <a:r>
              <a:rPr lang="en-US" sz="1400" b="0" dirty="0" err="1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SRx</a:t>
            </a:r>
            <a:r>
              <a:rPr lang="en-US" sz="1400" b="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 = signal recycling cavi</a:t>
            </a:r>
            <a:r>
              <a:rPr lang="en-US" sz="1600" b="0" dirty="0" smtClean="0">
                <a:solidFill>
                  <a:srgbClr val="FF0000"/>
                </a:solidFill>
                <a:latin typeface="+mn-lt"/>
                <a:ea typeface="ＭＳ Ｐゴシック"/>
                <a:cs typeface="ＭＳ Ｐゴシック"/>
              </a:rPr>
              <a:t>ty mirror</a:t>
            </a:r>
            <a:endParaRPr lang="en-US" sz="1600" b="0" dirty="0">
              <a:solidFill>
                <a:srgbClr val="FF0000"/>
              </a:solidFill>
              <a:latin typeface="+mn-lt"/>
              <a:ea typeface="ＭＳ Ｐゴシック"/>
              <a:cs typeface="ＭＳ Ｐゴシック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</a:pPr>
            <a:r>
              <a:rPr lang="en-US" sz="1800" b="0" dirty="0">
                <a:latin typeface="Helvetica"/>
                <a:ea typeface="ＭＳ Ｐゴシック"/>
                <a:cs typeface="ＭＳ Ｐゴシック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Font typeface="Helvetica"/>
              <a:buNone/>
            </a:pPr>
            <a:endParaRPr lang="en-US" sz="1800" b="0" dirty="0">
              <a:latin typeface="Helvetica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620000" cy="1143000"/>
          </a:xfrm>
        </p:spPr>
        <p:txBody>
          <a:bodyPr/>
          <a:lstStyle/>
          <a:p>
            <a:r>
              <a:rPr lang="en-US" smtClean="0"/>
              <a:t>Scattered Light Control</a:t>
            </a:r>
            <a:br>
              <a:rPr lang="en-US" smtClean="0"/>
            </a:br>
            <a:r>
              <a:rPr lang="en-US" smtClean="0"/>
              <a:t>Development Accomplishments – II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43400" cy="2438400"/>
          </a:xfrm>
        </p:spPr>
        <p:txBody>
          <a:bodyPr/>
          <a:lstStyle/>
          <a:p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Articles Complete</a:t>
            </a:r>
          </a:p>
          <a:p>
            <a:pPr lvl="1"/>
            <a:r>
              <a:rPr lang="en-US" sz="1800" dirty="0" smtClean="0"/>
              <a:t>Manifold/Cryopump Baffle</a:t>
            </a:r>
          </a:p>
          <a:p>
            <a:pPr lvl="1"/>
            <a:r>
              <a:rPr lang="en-US" sz="1800" dirty="0" smtClean="0"/>
              <a:t>Output Faraday Isolator</a:t>
            </a: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Suspensions Tested</a:t>
            </a:r>
          </a:p>
          <a:p>
            <a:pPr lvl="1"/>
            <a:r>
              <a:rPr lang="en-US" sz="1800" dirty="0" smtClean="0">
                <a:ea typeface="ＭＳ Ｐゴシック"/>
                <a:cs typeface="ＭＳ Ｐゴシック"/>
              </a:rPr>
              <a:t>Arm Cavity Baffle</a:t>
            </a:r>
          </a:p>
          <a:p>
            <a:pPr lvl="1"/>
            <a:r>
              <a:rPr lang="en-US" sz="1800" dirty="0" smtClean="0"/>
              <a:t>Manifold/Cryopump Baffle</a:t>
            </a:r>
          </a:p>
          <a:p>
            <a:pPr lvl="1"/>
            <a:r>
              <a:rPr lang="en-US" sz="1800" dirty="0" smtClean="0"/>
              <a:t>Output Faraday Isolator</a:t>
            </a:r>
          </a:p>
          <a:p>
            <a:pPr lvl="1"/>
            <a:endParaRPr lang="en-US" sz="1800" dirty="0" smtClean="0">
              <a:ea typeface="ＭＳ Ｐゴシック"/>
              <a:cs typeface="ＭＳ Ｐゴシック"/>
            </a:endParaRPr>
          </a:p>
          <a:p>
            <a:pPr>
              <a:buFont typeface="Helvetica"/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3EDD0-F482-4FDA-8FA0-E2BB763DDCAE}" type="slidenum">
              <a:rPr lang="en-US" smtClean="0"/>
              <a:pPr>
                <a:defRPr/>
              </a:pPr>
              <a:t>7</a:t>
            </a:fld>
            <a:endParaRPr lang="en-US" sz="1400" i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  <p:pic>
        <p:nvPicPr>
          <p:cNvPr id="13" name="Picture 6" descr="H:\ADLIGO\SLC\FARADAY\SAM_0092.JPG"/>
          <p:cNvPicPr>
            <a:picLocks noChangeAspect="1" noChangeArrowheads="1"/>
          </p:cNvPicPr>
          <p:nvPr/>
        </p:nvPicPr>
        <p:blipFill>
          <a:blip r:embed="rId2" cstate="print"/>
          <a:srcRect l="8333" t="32819" r="6944" b="19067"/>
          <a:stretch>
            <a:fillRect/>
          </a:stretch>
        </p:blipFill>
        <p:spPr bwMode="auto">
          <a:xfrm>
            <a:off x="533400" y="4267200"/>
            <a:ext cx="5486401" cy="1752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828800" y="60960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test of OFI at Caltech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2590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Manifold/Cryopump Baffle 1</a:t>
            </a:r>
            <a:r>
              <a:rPr lang="en-US" baseline="30000" dirty="0" smtClean="0"/>
              <a:t>st</a:t>
            </a:r>
            <a:r>
              <a:rPr lang="en-US" dirty="0" smtClean="0"/>
              <a:t> Article suspended inside manifold tube mock-up</a:t>
            </a:r>
            <a:endParaRPr lang="en-US" dirty="0"/>
          </a:p>
        </p:txBody>
      </p:sp>
      <p:pic>
        <p:nvPicPr>
          <p:cNvPr id="19" name="Picture 5" descr="H:\ADLIGO\SLC\FARADAY\D0900136_AdLIGO_AOS_Faraday Isolator Assy-1.jpg"/>
          <p:cNvPicPr>
            <a:picLocks noChangeAspect="1" noChangeArrowheads="1"/>
          </p:cNvPicPr>
          <p:nvPr/>
        </p:nvPicPr>
        <p:blipFill>
          <a:blip r:embed="rId3" cstate="print"/>
          <a:srcRect l="19167" t="13652" r="19167" b="1926"/>
          <a:stretch>
            <a:fillRect/>
          </a:stretch>
        </p:blipFill>
        <p:spPr bwMode="auto">
          <a:xfrm>
            <a:off x="6248400" y="4114800"/>
            <a:ext cx="2391833" cy="2327189"/>
          </a:xfrm>
          <a:prstGeom prst="rect">
            <a:avLst/>
          </a:prstGeom>
          <a:noFill/>
        </p:spPr>
      </p:pic>
      <p:pic>
        <p:nvPicPr>
          <p:cNvPr id="115714" name="Picture 2" descr="C:\Users\smith\AppData\Local\Temp\HPIM1279.JPG"/>
          <p:cNvPicPr>
            <a:picLocks noChangeAspect="1" noChangeArrowheads="1"/>
          </p:cNvPicPr>
          <p:nvPr/>
        </p:nvPicPr>
        <p:blipFill>
          <a:blip r:embed="rId4" cstate="print"/>
          <a:srcRect t="35555" r="9835" b="4444"/>
          <a:stretch>
            <a:fillRect/>
          </a:stretch>
        </p:blipFill>
        <p:spPr bwMode="auto">
          <a:xfrm>
            <a:off x="4191000" y="1600200"/>
            <a:ext cx="2743199" cy="244398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Stray Light Control Development Status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686800" cy="2286000"/>
          </a:xfrm>
        </p:spPr>
        <p:txBody>
          <a:bodyPr/>
          <a:lstStyle/>
          <a:p>
            <a:r>
              <a:rPr lang="en-US" dirty="0" smtClean="0"/>
              <a:t>Completed Output Faraday Isolator Final Design Review – Oct 2010</a:t>
            </a:r>
          </a:p>
          <a:p>
            <a:r>
              <a:rPr lang="en-US" dirty="0" smtClean="0"/>
              <a:t>Completed Arm Cavity Baffle Final Design Review – April 2011</a:t>
            </a:r>
          </a:p>
          <a:p>
            <a:r>
              <a:rPr lang="en-US" dirty="0" smtClean="0"/>
              <a:t>Most designs and drawings are complete </a:t>
            </a:r>
          </a:p>
          <a:p>
            <a:r>
              <a:rPr lang="en-US" dirty="0" smtClean="0"/>
              <a:t>All other SLC baffles and beam dumps Final Design Review – June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DE966A-5136-470C-AB8C-1EAF2187AD7B}" type="slidenum">
              <a:rPr lang="en-US" smtClean="0"/>
              <a:pPr>
                <a:defRPr/>
              </a:pPr>
              <a:t>8</a:t>
            </a:fld>
            <a:endParaRPr lang="en-US" sz="1400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Stray Light Control</a:t>
            </a:r>
            <a:br>
              <a:rPr lang="en-US" smtClean="0"/>
            </a:br>
            <a:r>
              <a:rPr lang="en-US" smtClean="0"/>
              <a:t>Project Plans and Reorganization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r>
              <a:rPr lang="en-US" dirty="0" smtClean="0"/>
              <a:t>Project Plans</a:t>
            </a:r>
          </a:p>
          <a:p>
            <a:pPr lvl="1"/>
            <a:r>
              <a:rPr lang="en-US" dirty="0" smtClean="0"/>
              <a:t>Output Faraday Isolator 1</a:t>
            </a:r>
            <a:r>
              <a:rPr lang="en-US" baseline="30000" dirty="0" smtClean="0"/>
              <a:t>st</a:t>
            </a:r>
            <a:r>
              <a:rPr lang="en-US" dirty="0" smtClean="0"/>
              <a:t> Article at LHO– April 2011</a:t>
            </a:r>
          </a:p>
          <a:p>
            <a:pPr lvl="1"/>
            <a:r>
              <a:rPr lang="en-US" dirty="0" smtClean="0"/>
              <a:t>Baffles and Beam Dumps for One-arm Integration ready – July 2011</a:t>
            </a:r>
          </a:p>
          <a:p>
            <a:pPr lvl="1"/>
            <a:r>
              <a:rPr lang="en-US" dirty="0" smtClean="0"/>
              <a:t>Baffles and Beam Dumps for Michelson Integration ready – August 2011</a:t>
            </a:r>
          </a:p>
          <a:p>
            <a:pPr lvl="1"/>
            <a:r>
              <a:rPr lang="en-US" dirty="0" smtClean="0"/>
              <a:t>All other baffles and beam Dumps for </a:t>
            </a:r>
            <a:r>
              <a:rPr lang="en-US" dirty="0" err="1" smtClean="0"/>
              <a:t>aLIGO</a:t>
            </a:r>
            <a:r>
              <a:rPr lang="en-US" dirty="0" smtClean="0"/>
              <a:t> Installation – Nov. 2011</a:t>
            </a:r>
          </a:p>
          <a:p>
            <a:r>
              <a:rPr lang="en-US" dirty="0" smtClean="0"/>
              <a:t>Project Organization - Caltech</a:t>
            </a:r>
          </a:p>
          <a:p>
            <a:pPr lvl="1"/>
            <a:r>
              <a:rPr lang="en-US" dirty="0" smtClean="0"/>
              <a:t>Team Leader/Optical Engineer – Michael Smith</a:t>
            </a:r>
          </a:p>
          <a:p>
            <a:pPr lvl="1"/>
            <a:r>
              <a:rPr lang="en-US" dirty="0" smtClean="0"/>
              <a:t>Coordinator – Lisa Austin</a:t>
            </a:r>
          </a:p>
          <a:p>
            <a:pPr lvl="1"/>
            <a:r>
              <a:rPr lang="en-US" dirty="0" smtClean="0"/>
              <a:t>Suspensions Testing - </a:t>
            </a:r>
            <a:r>
              <a:rPr lang="en-US" dirty="0" err="1" smtClean="0"/>
              <a:t>Virginio</a:t>
            </a:r>
            <a:r>
              <a:rPr lang="en-US" dirty="0" smtClean="0"/>
              <a:t> </a:t>
            </a:r>
            <a:r>
              <a:rPr lang="en-US" dirty="0" err="1" smtClean="0"/>
              <a:t>Sannibale</a:t>
            </a:r>
            <a:endParaRPr lang="en-US" dirty="0" smtClean="0"/>
          </a:p>
          <a:p>
            <a:pPr lvl="1"/>
            <a:r>
              <a:rPr lang="en-US" dirty="0" smtClean="0"/>
              <a:t>Mechanical Designer - </a:t>
            </a:r>
            <a:r>
              <a:rPr lang="en-US" dirty="0" err="1" smtClean="0"/>
              <a:t>Heidy</a:t>
            </a:r>
            <a:r>
              <a:rPr lang="en-US" dirty="0" smtClean="0"/>
              <a:t> </a:t>
            </a:r>
            <a:r>
              <a:rPr lang="en-US" dirty="0" err="1" smtClean="0"/>
              <a:t>Kelman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Mechanical Designer - </a:t>
            </a:r>
            <a:r>
              <a:rPr lang="en-US" dirty="0" err="1" smtClean="0"/>
              <a:t>Niem</a:t>
            </a:r>
            <a:r>
              <a:rPr lang="en-US" dirty="0" smtClean="0"/>
              <a:t> Nguyen</a:t>
            </a:r>
          </a:p>
          <a:p>
            <a:pPr lvl="1"/>
            <a:r>
              <a:rPr lang="en-US" dirty="0" smtClean="0"/>
              <a:t>Mechanical Designer – Manuel Ruiz</a:t>
            </a:r>
          </a:p>
          <a:p>
            <a:pPr lvl="1"/>
            <a:r>
              <a:rPr lang="en-US" dirty="0" smtClean="0"/>
              <a:t>Draftspersons - Pool</a:t>
            </a:r>
          </a:p>
          <a:p>
            <a:pPr>
              <a:buFont typeface="Helvetica"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C74D2E-FA37-4B9E-8E59-D0CFDB16CF6B}" type="slidenum">
              <a:rPr lang="en-US" smtClean="0"/>
              <a:pPr>
                <a:defRPr/>
              </a:pPr>
              <a:t>9</a:t>
            </a:fld>
            <a:endParaRPr lang="en-US" sz="1400" i="0"/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267106"/>
            <a:ext cx="3352800" cy="259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LIGO-G1100451-v3</a:t>
            </a: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!LIGO-Caltech_watermark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!LIGO-Caltech_watermar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!LIGO-Caltech_watermark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LIGO-Caltech_watermark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LIGO-Caltech_watermark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HD:DataTi:alazz:LIGO:Document_TEMPLATES:!LIGO-Caltech_watermark.ppt</Template>
  <TotalTime>28177</TotalTime>
  <Words>1011</Words>
  <Application>Microsoft Office PowerPoint</Application>
  <PresentationFormat>Letter Paper (8.5x11 in)</PresentationFormat>
  <Paragraphs>197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!LIGO-Caltech_watermark</vt:lpstr>
      <vt:lpstr>Custom Design</vt:lpstr>
      <vt:lpstr>Photo Editor Photo</vt:lpstr>
      <vt:lpstr>Stray Light Control &amp; Viewports Michael Smith  aLIGO NSF Review   LIGO Livingston Observatory  25-27 April 2011</vt:lpstr>
      <vt:lpstr>Stray Light Control Functions</vt:lpstr>
      <vt:lpstr>Stray Light Control Requirements </vt:lpstr>
      <vt:lpstr>Stray Light Control Design Concept</vt:lpstr>
      <vt:lpstr>Scattered Light Control Development Accomplishments - I</vt:lpstr>
      <vt:lpstr>Stray Light Control (SLC)</vt:lpstr>
      <vt:lpstr>Scattered Light Control Development Accomplishments – II</vt:lpstr>
      <vt:lpstr>Stray Light Control Development Status</vt:lpstr>
      <vt:lpstr>Stray Light Control Project Plans and Reorganization</vt:lpstr>
      <vt:lpstr>Scattered Light Control Challenges, Risks, and Mitigations</vt:lpstr>
      <vt:lpstr>Stray Light Control Near Term Activities</vt:lpstr>
      <vt:lpstr>Viewport Functions</vt:lpstr>
      <vt:lpstr>Viewport Requirements </vt:lpstr>
      <vt:lpstr>Viewport Design Concept</vt:lpstr>
      <vt:lpstr>Viewport  Development Accomplishments</vt:lpstr>
      <vt:lpstr>Viewport Development Status</vt:lpstr>
      <vt:lpstr>Viewport Project Plans and Reorganization</vt:lpstr>
      <vt:lpstr>Viewport Challenges, Risks, and Mitigations</vt:lpstr>
    </vt:vector>
  </TitlesOfParts>
  <Company>SU Physics Dept.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LIGO,  Overview and Status</dc:title>
  <dc:creator>Peter Saulson</dc:creator>
  <cp:lastModifiedBy>smith</cp:lastModifiedBy>
  <cp:revision>1142</cp:revision>
  <cp:lastPrinted>2007-10-31T17:24:23Z</cp:lastPrinted>
  <dcterms:created xsi:type="dcterms:W3CDTF">2004-10-28T12:43:44Z</dcterms:created>
  <dcterms:modified xsi:type="dcterms:W3CDTF">2011-04-19T18:10:04Z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LIGO - G070669-06-M</vt:lpwstr>
  </property>
</Properties>
</file>