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Default Extension="gif" ContentType="image/gi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7" r:id="rId2"/>
    <p:sldId id="416" r:id="rId3"/>
    <p:sldId id="420" r:id="rId4"/>
    <p:sldId id="415" r:id="rId5"/>
    <p:sldId id="417" r:id="rId6"/>
    <p:sldId id="412" r:id="rId7"/>
    <p:sldId id="423" r:id="rId8"/>
    <p:sldId id="405" r:id="rId9"/>
    <p:sldId id="355" r:id="rId10"/>
    <p:sldId id="424" r:id="rId11"/>
    <p:sldId id="426" r:id="rId12"/>
    <p:sldId id="343" r:id="rId13"/>
    <p:sldId id="381" r:id="rId14"/>
    <p:sldId id="360" r:id="rId15"/>
    <p:sldId id="473" r:id="rId16"/>
    <p:sldId id="387" r:id="rId17"/>
    <p:sldId id="422" r:id="rId18"/>
    <p:sldId id="485" r:id="rId19"/>
    <p:sldId id="477" r:id="rId20"/>
    <p:sldId id="385" r:id="rId21"/>
    <p:sldId id="479" r:id="rId22"/>
    <p:sldId id="480" r:id="rId23"/>
    <p:sldId id="482" r:id="rId24"/>
    <p:sldId id="384" r:id="rId25"/>
    <p:sldId id="386" r:id="rId26"/>
    <p:sldId id="397" r:id="rId27"/>
    <p:sldId id="394" r:id="rId28"/>
    <p:sldId id="436" r:id="rId29"/>
    <p:sldId id="434" r:id="rId30"/>
    <p:sldId id="437" r:id="rId31"/>
    <p:sldId id="439" r:id="rId32"/>
    <p:sldId id="450" r:id="rId33"/>
    <p:sldId id="451" r:id="rId34"/>
    <p:sldId id="441" r:id="rId35"/>
    <p:sldId id="458" r:id="rId36"/>
    <p:sldId id="459" r:id="rId37"/>
    <p:sldId id="469" r:id="rId38"/>
    <p:sldId id="471" r:id="rId39"/>
    <p:sldId id="464" r:id="rId40"/>
    <p:sldId id="461" r:id="rId41"/>
    <p:sldId id="462" r:id="rId42"/>
    <p:sldId id="498" r:id="rId43"/>
    <p:sldId id="401" r:id="rId44"/>
    <p:sldId id="444" r:id="rId45"/>
    <p:sldId id="359" r:id="rId46"/>
    <p:sldId id="468" r:id="rId47"/>
    <p:sldId id="376" r:id="rId48"/>
    <p:sldId id="466" r:id="rId49"/>
    <p:sldId id="398" r:id="rId50"/>
    <p:sldId id="399" r:id="rId51"/>
    <p:sldId id="496" r:id="rId52"/>
    <p:sldId id="497" r:id="rId53"/>
    <p:sldId id="489" r:id="rId54"/>
  </p:sldIdLst>
  <p:sldSz cx="9144000" cy="7086600"/>
  <p:notesSz cx="7315200" cy="9601200"/>
  <p:defaultTextStyle>
    <a:defPPr>
      <a:defRPr lang="en-US"/>
    </a:defPPr>
    <a:lvl1pPr algn="ctr" rtl="0" fontAlgn="base">
      <a:spcBef>
        <a:spcPct val="0"/>
      </a:spcBef>
      <a:spcAft>
        <a:spcPct val="0"/>
      </a:spcAft>
      <a:defRPr sz="2800" b="1" kern="1200">
        <a:solidFill>
          <a:schemeClr val="tx1"/>
        </a:solidFill>
        <a:latin typeface="Arial" charset="0"/>
        <a:ea typeface="+mn-ea"/>
        <a:cs typeface="+mn-cs"/>
      </a:defRPr>
    </a:lvl1pPr>
    <a:lvl2pPr marL="457200" algn="ctr" rtl="0" fontAlgn="base">
      <a:spcBef>
        <a:spcPct val="0"/>
      </a:spcBef>
      <a:spcAft>
        <a:spcPct val="0"/>
      </a:spcAft>
      <a:defRPr sz="2800" b="1" kern="1200">
        <a:solidFill>
          <a:schemeClr val="tx1"/>
        </a:solidFill>
        <a:latin typeface="Arial" charset="0"/>
        <a:ea typeface="+mn-ea"/>
        <a:cs typeface="+mn-cs"/>
      </a:defRPr>
    </a:lvl2pPr>
    <a:lvl3pPr marL="914400" algn="ctr" rtl="0" fontAlgn="base">
      <a:spcBef>
        <a:spcPct val="0"/>
      </a:spcBef>
      <a:spcAft>
        <a:spcPct val="0"/>
      </a:spcAft>
      <a:defRPr sz="2800" b="1" kern="1200">
        <a:solidFill>
          <a:schemeClr val="tx1"/>
        </a:solidFill>
        <a:latin typeface="Arial" charset="0"/>
        <a:ea typeface="+mn-ea"/>
        <a:cs typeface="+mn-cs"/>
      </a:defRPr>
    </a:lvl3pPr>
    <a:lvl4pPr marL="1371600" algn="ctr" rtl="0" fontAlgn="base">
      <a:spcBef>
        <a:spcPct val="0"/>
      </a:spcBef>
      <a:spcAft>
        <a:spcPct val="0"/>
      </a:spcAft>
      <a:defRPr sz="2800" b="1" kern="1200">
        <a:solidFill>
          <a:schemeClr val="tx1"/>
        </a:solidFill>
        <a:latin typeface="Arial" charset="0"/>
        <a:ea typeface="+mn-ea"/>
        <a:cs typeface="+mn-cs"/>
      </a:defRPr>
    </a:lvl4pPr>
    <a:lvl5pPr marL="1828800" algn="ctr" rtl="0" fontAlgn="base">
      <a:spcBef>
        <a:spcPct val="0"/>
      </a:spcBef>
      <a:spcAft>
        <a:spcPct val="0"/>
      </a:spcAft>
      <a:defRPr sz="2800" b="1" kern="1200">
        <a:solidFill>
          <a:schemeClr val="tx1"/>
        </a:solidFill>
        <a:latin typeface="Arial" charset="0"/>
        <a:ea typeface="+mn-ea"/>
        <a:cs typeface="+mn-cs"/>
      </a:defRPr>
    </a:lvl5pPr>
    <a:lvl6pPr marL="2286000" algn="l" defTabSz="914400" rtl="0" eaLnBrk="1" latinLnBrk="0" hangingPunct="1">
      <a:defRPr sz="2800" b="1" kern="1200">
        <a:solidFill>
          <a:schemeClr val="tx1"/>
        </a:solidFill>
        <a:latin typeface="Arial" charset="0"/>
        <a:ea typeface="+mn-ea"/>
        <a:cs typeface="+mn-cs"/>
      </a:defRPr>
    </a:lvl6pPr>
    <a:lvl7pPr marL="2743200" algn="l" defTabSz="914400" rtl="0" eaLnBrk="1" latinLnBrk="0" hangingPunct="1">
      <a:defRPr sz="2800" b="1" kern="1200">
        <a:solidFill>
          <a:schemeClr val="tx1"/>
        </a:solidFill>
        <a:latin typeface="Arial" charset="0"/>
        <a:ea typeface="+mn-ea"/>
        <a:cs typeface="+mn-cs"/>
      </a:defRPr>
    </a:lvl7pPr>
    <a:lvl8pPr marL="3200400" algn="l" defTabSz="914400" rtl="0" eaLnBrk="1" latinLnBrk="0" hangingPunct="1">
      <a:defRPr sz="2800" b="1" kern="1200">
        <a:solidFill>
          <a:schemeClr val="tx1"/>
        </a:solidFill>
        <a:latin typeface="Arial" charset="0"/>
        <a:ea typeface="+mn-ea"/>
        <a:cs typeface="+mn-cs"/>
      </a:defRPr>
    </a:lvl8pPr>
    <a:lvl9pPr marL="3657600" algn="l" defTabSz="914400" rtl="0" eaLnBrk="1" latinLnBrk="0" hangingPunct="1">
      <a:defRPr sz="2800"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00CC"/>
    <a:srgbClr val="990099"/>
    <a:srgbClr val="000000"/>
    <a:srgbClr val="FE631E"/>
    <a:srgbClr val="E2E2E2"/>
    <a:srgbClr val="0000FF"/>
    <a:srgbClr val="FFFFFF"/>
    <a:srgbClr val="00FF0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513" autoAdjust="0"/>
    <p:restoredTop sz="97336" autoAdjust="0"/>
  </p:normalViewPr>
  <p:slideViewPr>
    <p:cSldViewPr snapToGrid="0">
      <p:cViewPr varScale="1">
        <p:scale>
          <a:sx n="68" d="100"/>
          <a:sy n="68" d="100"/>
        </p:scale>
        <p:origin x="-312" y="-90"/>
      </p:cViewPr>
      <p:guideLst>
        <p:guide orient="horz" pos="2232"/>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584"/>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5.v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image" Target="../media/image1.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1.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3171825" cy="479425"/>
          </a:xfrm>
          <a:prstGeom prst="rect">
            <a:avLst/>
          </a:prstGeom>
          <a:noFill/>
          <a:ln w="9525">
            <a:noFill/>
            <a:miter lim="800000"/>
            <a:headEnd/>
            <a:tailEnd/>
          </a:ln>
          <a:effectLst/>
        </p:spPr>
        <p:txBody>
          <a:bodyPr vert="horz" wrap="square" lIns="94852" tIns="47425" rIns="94852" bIns="47425" numCol="1" anchor="t" anchorCtr="0" compatLnSpc="1">
            <a:prstTxWarp prst="textNoShape">
              <a:avLst/>
            </a:prstTxWarp>
          </a:bodyPr>
          <a:lstStyle>
            <a:lvl1pPr algn="l" defTabSz="949143">
              <a:defRPr sz="1200" b="0">
                <a:latin typeface="Arial" charset="0"/>
              </a:defRPr>
            </a:lvl1pPr>
          </a:lstStyle>
          <a:p>
            <a:pPr>
              <a:defRPr/>
            </a:pPr>
            <a:endParaRPr lang="en-US"/>
          </a:p>
        </p:txBody>
      </p:sp>
      <p:sp>
        <p:nvSpPr>
          <p:cNvPr id="36867" name="Rectangle 3"/>
          <p:cNvSpPr>
            <a:spLocks noGrp="1" noChangeArrowheads="1"/>
          </p:cNvSpPr>
          <p:nvPr>
            <p:ph type="dt" sz="quarter" idx="1"/>
          </p:nvPr>
        </p:nvSpPr>
        <p:spPr bwMode="auto">
          <a:xfrm>
            <a:off x="4141788" y="0"/>
            <a:ext cx="3171825" cy="479425"/>
          </a:xfrm>
          <a:prstGeom prst="rect">
            <a:avLst/>
          </a:prstGeom>
          <a:noFill/>
          <a:ln w="9525">
            <a:noFill/>
            <a:miter lim="800000"/>
            <a:headEnd/>
            <a:tailEnd/>
          </a:ln>
          <a:effectLst/>
        </p:spPr>
        <p:txBody>
          <a:bodyPr vert="horz" wrap="square" lIns="94852" tIns="47425" rIns="94852" bIns="47425" numCol="1" anchor="t" anchorCtr="0" compatLnSpc="1">
            <a:prstTxWarp prst="textNoShape">
              <a:avLst/>
            </a:prstTxWarp>
          </a:bodyPr>
          <a:lstStyle>
            <a:lvl1pPr algn="r" defTabSz="949143">
              <a:defRPr sz="1200" b="0">
                <a:latin typeface="Arial" charset="0"/>
              </a:defRPr>
            </a:lvl1pPr>
          </a:lstStyle>
          <a:p>
            <a:pPr>
              <a:defRPr/>
            </a:pPr>
            <a:endParaRPr lang="en-US"/>
          </a:p>
        </p:txBody>
      </p:sp>
      <p:sp>
        <p:nvSpPr>
          <p:cNvPr id="36868" name="Rectangle 4"/>
          <p:cNvSpPr>
            <a:spLocks noGrp="1" noChangeArrowheads="1"/>
          </p:cNvSpPr>
          <p:nvPr>
            <p:ph type="ftr" sz="quarter" idx="2"/>
          </p:nvPr>
        </p:nvSpPr>
        <p:spPr bwMode="auto">
          <a:xfrm>
            <a:off x="0" y="9120188"/>
            <a:ext cx="3171825" cy="479425"/>
          </a:xfrm>
          <a:prstGeom prst="rect">
            <a:avLst/>
          </a:prstGeom>
          <a:noFill/>
          <a:ln w="9525">
            <a:noFill/>
            <a:miter lim="800000"/>
            <a:headEnd/>
            <a:tailEnd/>
          </a:ln>
          <a:effectLst/>
        </p:spPr>
        <p:txBody>
          <a:bodyPr vert="horz" wrap="square" lIns="94852" tIns="47425" rIns="94852" bIns="47425" numCol="1" anchor="b" anchorCtr="0" compatLnSpc="1">
            <a:prstTxWarp prst="textNoShape">
              <a:avLst/>
            </a:prstTxWarp>
          </a:bodyPr>
          <a:lstStyle>
            <a:lvl1pPr algn="l" defTabSz="949143">
              <a:defRPr sz="1200" b="0">
                <a:latin typeface="Arial" charset="0"/>
              </a:defRPr>
            </a:lvl1pPr>
          </a:lstStyle>
          <a:p>
            <a:pPr>
              <a:defRPr/>
            </a:pPr>
            <a:endParaRPr lang="en-US"/>
          </a:p>
        </p:txBody>
      </p:sp>
      <p:sp>
        <p:nvSpPr>
          <p:cNvPr id="36869" name="Rectangle 5"/>
          <p:cNvSpPr>
            <a:spLocks noGrp="1" noChangeArrowheads="1"/>
          </p:cNvSpPr>
          <p:nvPr>
            <p:ph type="sldNum" sz="quarter" idx="3"/>
          </p:nvPr>
        </p:nvSpPr>
        <p:spPr bwMode="auto">
          <a:xfrm>
            <a:off x="4141788" y="9120188"/>
            <a:ext cx="3171825" cy="479425"/>
          </a:xfrm>
          <a:prstGeom prst="rect">
            <a:avLst/>
          </a:prstGeom>
          <a:noFill/>
          <a:ln w="9525">
            <a:noFill/>
            <a:miter lim="800000"/>
            <a:headEnd/>
            <a:tailEnd/>
          </a:ln>
          <a:effectLst/>
        </p:spPr>
        <p:txBody>
          <a:bodyPr vert="horz" wrap="square" lIns="94852" tIns="47425" rIns="94852" bIns="47425" numCol="1" anchor="b" anchorCtr="0" compatLnSpc="1">
            <a:prstTxWarp prst="textNoShape">
              <a:avLst/>
            </a:prstTxWarp>
          </a:bodyPr>
          <a:lstStyle>
            <a:lvl1pPr algn="r" defTabSz="949143">
              <a:defRPr sz="1200" b="0">
                <a:latin typeface="Arial" charset="0"/>
              </a:defRPr>
            </a:lvl1pPr>
          </a:lstStyle>
          <a:p>
            <a:pPr>
              <a:defRPr/>
            </a:pPr>
            <a:fld id="{FB732CA4-7570-495B-960D-AEACCC718829}"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3171825"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l" defTabSz="967300">
              <a:defRPr sz="1200" b="0">
                <a:latin typeface="Arial" charset="0"/>
              </a:defRPr>
            </a:lvl1pPr>
          </a:lstStyle>
          <a:p>
            <a:pPr>
              <a:defRPr/>
            </a:pPr>
            <a:endParaRPr lang="en-US"/>
          </a:p>
        </p:txBody>
      </p:sp>
      <p:sp>
        <p:nvSpPr>
          <p:cNvPr id="4099" name="Rectangle 3"/>
          <p:cNvSpPr>
            <a:spLocks noGrp="1" noChangeArrowheads="1"/>
          </p:cNvSpPr>
          <p:nvPr>
            <p:ph type="dt" idx="1"/>
          </p:nvPr>
        </p:nvSpPr>
        <p:spPr bwMode="auto">
          <a:xfrm>
            <a:off x="4141788" y="0"/>
            <a:ext cx="3171825" cy="479425"/>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lvl1pPr algn="r" defTabSz="967300">
              <a:defRPr sz="1200" b="0">
                <a:latin typeface="Arial" charset="0"/>
              </a:defRPr>
            </a:lvl1pPr>
          </a:lstStyle>
          <a:p>
            <a:pPr>
              <a:defRPr/>
            </a:pPr>
            <a:endParaRPr lang="en-US"/>
          </a:p>
        </p:txBody>
      </p:sp>
      <p:sp>
        <p:nvSpPr>
          <p:cNvPr id="55300" name="Rectangle 4"/>
          <p:cNvSpPr>
            <a:spLocks noGrp="1" noRot="1" noChangeAspect="1" noChangeArrowheads="1" noTextEdit="1"/>
          </p:cNvSpPr>
          <p:nvPr>
            <p:ph type="sldImg" idx="2"/>
          </p:nvPr>
        </p:nvSpPr>
        <p:spPr bwMode="auto">
          <a:xfrm>
            <a:off x="1335088" y="720725"/>
            <a:ext cx="4645025" cy="3600450"/>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53" tIns="48327" rIns="96653" bIns="4832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102" name="Rectangle 6"/>
          <p:cNvSpPr>
            <a:spLocks noGrp="1" noChangeArrowheads="1"/>
          </p:cNvSpPr>
          <p:nvPr>
            <p:ph type="ftr" sz="quarter" idx="4"/>
          </p:nvPr>
        </p:nvSpPr>
        <p:spPr bwMode="auto">
          <a:xfrm>
            <a:off x="0" y="9120188"/>
            <a:ext cx="3171825"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l" defTabSz="967300">
              <a:defRPr sz="1200" b="0">
                <a:latin typeface="Arial" charset="0"/>
              </a:defRPr>
            </a:lvl1pPr>
          </a:lstStyle>
          <a:p>
            <a:pPr>
              <a:defRPr/>
            </a:pPr>
            <a:endParaRPr lang="en-US"/>
          </a:p>
        </p:txBody>
      </p:sp>
      <p:sp>
        <p:nvSpPr>
          <p:cNvPr id="4103" name="Rectangle 7"/>
          <p:cNvSpPr>
            <a:spLocks noGrp="1" noChangeArrowheads="1"/>
          </p:cNvSpPr>
          <p:nvPr>
            <p:ph type="sldNum" sz="quarter" idx="5"/>
          </p:nvPr>
        </p:nvSpPr>
        <p:spPr bwMode="auto">
          <a:xfrm>
            <a:off x="4141788" y="9120188"/>
            <a:ext cx="3171825" cy="479425"/>
          </a:xfrm>
          <a:prstGeom prst="rect">
            <a:avLst/>
          </a:prstGeom>
          <a:noFill/>
          <a:ln w="9525">
            <a:noFill/>
            <a:miter lim="800000"/>
            <a:headEnd/>
            <a:tailEnd/>
          </a:ln>
          <a:effectLst/>
        </p:spPr>
        <p:txBody>
          <a:bodyPr vert="horz" wrap="square" lIns="96653" tIns="48327" rIns="96653" bIns="48327" numCol="1" anchor="b" anchorCtr="0" compatLnSpc="1">
            <a:prstTxWarp prst="textNoShape">
              <a:avLst/>
            </a:prstTxWarp>
          </a:bodyPr>
          <a:lstStyle>
            <a:lvl1pPr algn="r" defTabSz="967300">
              <a:defRPr sz="1200" b="0">
                <a:latin typeface="Arial" charset="0"/>
              </a:defRPr>
            </a:lvl1pPr>
          </a:lstStyle>
          <a:p>
            <a:pPr>
              <a:defRPr/>
            </a:pPr>
            <a:fld id="{6F0B3205-6331-427F-9475-C104C61F53A6}"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pPr defTabSz="966788"/>
            <a:fld id="{12A494B2-F268-4811-8A69-2C6243514DDB}" type="slidenum">
              <a:rPr lang="en-US" smtClean="0"/>
              <a:pPr defTabSz="966788"/>
              <a:t>1</a:t>
            </a:fld>
            <a:endParaRPr lang="en-US" dirty="0" smtClean="0"/>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11</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13</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14</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15</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17</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18</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19</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2</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26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27</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A830BFA0-7D13-414F-8D9B-FB16CD253962}" type="slidenum">
              <a:rPr lang="en-US" smtClean="0"/>
              <a:pPr defTabSz="966788"/>
              <a:t>28</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29</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CB846671-B527-4426-AA7C-D9B66873CA4C}" type="slidenum">
              <a:rPr lang="en-US" smtClean="0"/>
              <a:pPr defTabSz="966788"/>
              <a:t>30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pPr defTabSz="966788"/>
            <a:fld id="{9B6522E7-29C2-405B-A77E-95780D19F06A}" type="slidenum">
              <a:rPr lang="en-US" smtClean="0">
                <a:latin typeface="Arial" pitchFamily="34" charset="0"/>
              </a:rPr>
              <a:pPr defTabSz="966788"/>
              <a:t>31</a:t>
            </a:fld>
            <a:endParaRPr lang="en-US" smtClean="0">
              <a:latin typeface="Arial" pitchFamily="34" charset="0"/>
            </a:endParaRPr>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latin typeface="Arial"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66788"/>
            <a:fld id="{DEABCF19-5DE0-460E-9615-3BD785BF7CA1}" type="slidenum">
              <a:rPr lang="en-US" smtClean="0"/>
              <a:pPr defTabSz="966788"/>
              <a:t>32</a:t>
            </a:fld>
            <a:endParaRPr lang="en-US" smtClean="0"/>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p>
            <a:pPr defTabSz="966788"/>
            <a:fld id="{F7DA8DE0-6393-4EA7-9BFB-14457CBAD13D}" type="slidenum">
              <a:rPr lang="en-US" smtClean="0"/>
              <a:pPr defTabSz="966788"/>
              <a:t>33</a:t>
            </a:fld>
            <a:endParaRPr 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p:spPr>
        <p:txBody>
          <a:bodyPr/>
          <a:lstStyle/>
          <a:p>
            <a:pPr defTabSz="966788"/>
            <a:r>
              <a:rPr lang="en-US" smtClean="0"/>
              <a:t>qwerty</a:t>
            </a:r>
          </a:p>
        </p:txBody>
      </p:sp>
      <p:sp>
        <p:nvSpPr>
          <p:cNvPr id="22531" name="Rectangle 7"/>
          <p:cNvSpPr>
            <a:spLocks noGrp="1" noChangeArrowheads="1"/>
          </p:cNvSpPr>
          <p:nvPr>
            <p:ph type="sldNum" sz="quarter" idx="5"/>
          </p:nvPr>
        </p:nvSpPr>
        <p:spPr>
          <a:noFill/>
        </p:spPr>
        <p:txBody>
          <a:bodyPr/>
          <a:lstStyle/>
          <a:p>
            <a:pPr defTabSz="966788"/>
            <a:fld id="{153716F9-34C5-43B9-A738-91F8DFF6A90A}" type="slidenum">
              <a:rPr lang="en-US" smtClean="0"/>
              <a:pPr defTabSz="966788"/>
              <a:t>34</a:t>
            </a:fld>
            <a:endParaRPr lang="en-US" smtClean="0"/>
          </a:p>
        </p:txBody>
      </p:sp>
      <p:sp>
        <p:nvSpPr>
          <p:cNvPr id="22532" name="Rectangle 2"/>
          <p:cNvSpPr>
            <a:spLocks noGrp="1" noRot="1" noChangeAspect="1" noChangeArrowheads="1" noTextEdit="1"/>
          </p:cNvSpPr>
          <p:nvPr>
            <p:ph type="sldImg"/>
          </p:nvPr>
        </p:nvSpPr>
        <p:spPr>
          <a:ln/>
        </p:spPr>
      </p:sp>
      <p:sp>
        <p:nvSpPr>
          <p:cNvPr id="22533" name="Rectangle 3"/>
          <p:cNvSpPr>
            <a:spLocks noGrp="1" noChangeArrowheads="1"/>
          </p:cNvSpPr>
          <p:nvPr>
            <p:ph type="body" idx="1"/>
          </p:nvPr>
        </p:nvSpPr>
        <p:spPr>
          <a:xfrm>
            <a:off x="974725" y="4560888"/>
            <a:ext cx="5365750" cy="4319587"/>
          </a:xfrm>
          <a:noFill/>
          <a:ln/>
        </p:spPr>
        <p:txBody>
          <a:bodyPr/>
          <a:lstStyle/>
          <a:p>
            <a:endParaRPr lang="fr-FR"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35</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3</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36</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37</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38</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39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41</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42</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43</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p>
            <a:pPr defTabSz="966788"/>
            <a:fld id="{4A96F3E4-9952-4332-998D-E4A4BBE92F6F}" type="slidenum">
              <a:rPr lang="en-US" smtClean="0"/>
              <a:pPr defTabSz="966788"/>
              <a:t>44</a:t>
            </a:fld>
            <a:endParaRPr lang="en-US" smtClean="0"/>
          </a:p>
        </p:txBody>
      </p:sp>
      <p:sp>
        <p:nvSpPr>
          <p:cNvPr id="24579" name="Rectangle 2"/>
          <p:cNvSpPr>
            <a:spLocks noGrp="1" noRot="1" noChangeAspect="1" noChangeArrowheads="1" noTextEdit="1"/>
          </p:cNvSpPr>
          <p:nvPr>
            <p:ph type="sldImg"/>
          </p:nvPr>
        </p:nvSpPr>
        <p:spPr>
          <a:ln/>
        </p:spPr>
      </p:sp>
      <p:sp>
        <p:nvSpPr>
          <p:cNvPr id="24580"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45</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pPr defTabSz="966788"/>
            <a:fld id="{C29206C8-A16D-4097-8ABC-C8085CD7DD91}" type="slidenum">
              <a:rPr lang="en-US" smtClean="0"/>
              <a:pPr defTabSz="966788"/>
              <a:t>47</a:t>
            </a:fld>
            <a:endParaRPr lang="en-US"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49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50</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51</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52</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p:spPr>
        <p:txBody>
          <a:bodyPr/>
          <a:lstStyle/>
          <a:p>
            <a:pPr defTabSz="966788"/>
            <a:fld id="{DABD296D-D3D5-4D38-B7F4-C21D77751BF3}" type="slidenum">
              <a:rPr lang="en-US" smtClean="0"/>
              <a:pPr defTabSz="966788"/>
              <a:t>53</a:t>
            </a:fld>
            <a:endParaRPr lang="en-US" smtClean="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5</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6</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7</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8</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pPr defTabSz="966788"/>
            <a:fld id="{FA88716E-E4E3-4C1C-8F81-A8068F6D7EE3}" type="slidenum">
              <a:rPr lang="en-US" smtClean="0"/>
              <a:pPr defTabSz="966788"/>
              <a:t>9</a:t>
            </a:fld>
            <a:endParaRPr lang="en-US"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xfrm>
            <a:off x="974725" y="4560888"/>
            <a:ext cx="5365750" cy="4319587"/>
          </a:xfrm>
          <a:noFill/>
          <a:ln/>
        </p:spPr>
        <p:txBody>
          <a:bodyPr/>
          <a:lstStyle/>
          <a:p>
            <a:pPr eaLnBrk="1" hangingPunct="1"/>
            <a:endParaRPr 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01863"/>
            <a:ext cx="7772400" cy="1519237"/>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4016375"/>
            <a:ext cx="6400800" cy="1809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6" name="Rectangle 6"/>
          <p:cNvSpPr>
            <a:spLocks noGrp="1" noChangeArrowheads="1"/>
          </p:cNvSpPr>
          <p:nvPr>
            <p:ph type="sldNum" sz="quarter" idx="12"/>
          </p:nvPr>
        </p:nvSpPr>
        <p:spPr>
          <a:ln/>
        </p:spPr>
        <p:txBody>
          <a:bodyPr/>
          <a:lstStyle>
            <a:lvl1pPr>
              <a:defRPr/>
            </a:lvl1pPr>
          </a:lstStyle>
          <a:p>
            <a:pPr>
              <a:defRPr/>
            </a:pPr>
            <a:fld id="{3DDDE2A3-7D23-4CCE-9BBC-3A776CFCC1CC}"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6" name="Rectangle 6"/>
          <p:cNvSpPr>
            <a:spLocks noGrp="1" noChangeArrowheads="1"/>
          </p:cNvSpPr>
          <p:nvPr>
            <p:ph type="sldNum" sz="quarter" idx="12"/>
          </p:nvPr>
        </p:nvSpPr>
        <p:spPr>
          <a:ln/>
        </p:spPr>
        <p:txBody>
          <a:bodyPr/>
          <a:lstStyle>
            <a:lvl1pPr>
              <a:defRPr/>
            </a:lvl1pPr>
          </a:lstStyle>
          <a:p>
            <a:pPr>
              <a:defRPr/>
            </a:pPr>
            <a:fld id="{D6D4D3DB-6605-400C-819D-2122D0D975C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84163"/>
            <a:ext cx="2057400" cy="60467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84163"/>
            <a:ext cx="6019800" cy="60467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6" name="Rectangle 6"/>
          <p:cNvSpPr>
            <a:spLocks noGrp="1" noChangeArrowheads="1"/>
          </p:cNvSpPr>
          <p:nvPr>
            <p:ph type="sldNum" sz="quarter" idx="12"/>
          </p:nvPr>
        </p:nvSpPr>
        <p:spPr>
          <a:ln/>
        </p:spPr>
        <p:txBody>
          <a:bodyPr/>
          <a:lstStyle>
            <a:lvl1pPr>
              <a:defRPr/>
            </a:lvl1pPr>
          </a:lstStyle>
          <a:p>
            <a:pPr>
              <a:defRPr/>
            </a:pPr>
            <a:fld id="{85B3694A-FE24-46D7-8521-4810FFE44366}"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6" name="Rectangle 6"/>
          <p:cNvSpPr>
            <a:spLocks noGrp="1" noChangeArrowheads="1"/>
          </p:cNvSpPr>
          <p:nvPr>
            <p:ph type="sldNum" sz="quarter" idx="12"/>
          </p:nvPr>
        </p:nvSpPr>
        <p:spPr>
          <a:ln/>
        </p:spPr>
        <p:txBody>
          <a:bodyPr/>
          <a:lstStyle>
            <a:lvl1pPr>
              <a:defRPr/>
            </a:lvl1pPr>
          </a:lstStyle>
          <a:p>
            <a:pPr>
              <a:defRPr/>
            </a:pPr>
            <a:fld id="{E33047EF-666E-46D1-ADA7-4E28DDB8B385}"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554538"/>
            <a:ext cx="7772400" cy="140652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3003550"/>
            <a:ext cx="7772400" cy="155098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5"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6" name="Rectangle 6"/>
          <p:cNvSpPr>
            <a:spLocks noGrp="1" noChangeArrowheads="1"/>
          </p:cNvSpPr>
          <p:nvPr>
            <p:ph type="sldNum" sz="quarter" idx="12"/>
          </p:nvPr>
        </p:nvSpPr>
        <p:spPr>
          <a:ln/>
        </p:spPr>
        <p:txBody>
          <a:bodyPr/>
          <a:lstStyle>
            <a:lvl1pPr>
              <a:defRPr/>
            </a:lvl1pPr>
          </a:lstStyle>
          <a:p>
            <a:pPr>
              <a:defRPr/>
            </a:pPr>
            <a:fld id="{1AB28A83-0F08-4F35-9005-BAF46D4FFEF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54175"/>
            <a:ext cx="4038600" cy="4676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54175"/>
            <a:ext cx="4038600" cy="4676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7" name="Rectangle 6"/>
          <p:cNvSpPr>
            <a:spLocks noGrp="1" noChangeArrowheads="1"/>
          </p:cNvSpPr>
          <p:nvPr>
            <p:ph type="sldNum" sz="quarter" idx="12"/>
          </p:nvPr>
        </p:nvSpPr>
        <p:spPr>
          <a:ln/>
        </p:spPr>
        <p:txBody>
          <a:bodyPr/>
          <a:lstStyle>
            <a:lvl1pPr>
              <a:defRPr/>
            </a:lvl1pPr>
          </a:lstStyle>
          <a:p>
            <a:pPr>
              <a:defRPr/>
            </a:pPr>
            <a:fld id="{F9F7F3D1-5AAE-4940-83FA-566B1534BA6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85913"/>
            <a:ext cx="4040188" cy="661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247900"/>
            <a:ext cx="4040188" cy="4083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85913"/>
            <a:ext cx="4041775" cy="66198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247900"/>
            <a:ext cx="4041775" cy="408305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8"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9" name="Rectangle 6"/>
          <p:cNvSpPr>
            <a:spLocks noGrp="1" noChangeArrowheads="1"/>
          </p:cNvSpPr>
          <p:nvPr>
            <p:ph type="sldNum" sz="quarter" idx="12"/>
          </p:nvPr>
        </p:nvSpPr>
        <p:spPr>
          <a:ln/>
        </p:spPr>
        <p:txBody>
          <a:bodyPr/>
          <a:lstStyle>
            <a:lvl1pPr>
              <a:defRPr/>
            </a:lvl1pPr>
          </a:lstStyle>
          <a:p>
            <a:pPr>
              <a:defRPr/>
            </a:pPr>
            <a:fld id="{54C6B4B3-F183-4344-BD30-4AB3AB1E7160}"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4"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5" name="Rectangle 6"/>
          <p:cNvSpPr>
            <a:spLocks noGrp="1" noChangeArrowheads="1"/>
          </p:cNvSpPr>
          <p:nvPr>
            <p:ph type="sldNum" sz="quarter" idx="12"/>
          </p:nvPr>
        </p:nvSpPr>
        <p:spPr>
          <a:ln/>
        </p:spPr>
        <p:txBody>
          <a:bodyPr/>
          <a:lstStyle>
            <a:lvl1pPr>
              <a:defRPr/>
            </a:lvl1pPr>
          </a:lstStyle>
          <a:p>
            <a:pPr>
              <a:defRPr/>
            </a:pPr>
            <a:fld id="{3D0FC97C-3292-4595-B7F3-064DC8A5EA8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3"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4" name="Rectangle 6"/>
          <p:cNvSpPr>
            <a:spLocks noGrp="1" noChangeArrowheads="1"/>
          </p:cNvSpPr>
          <p:nvPr>
            <p:ph type="sldNum" sz="quarter" idx="12"/>
          </p:nvPr>
        </p:nvSpPr>
        <p:spPr>
          <a:ln/>
        </p:spPr>
        <p:txBody>
          <a:bodyPr/>
          <a:lstStyle>
            <a:lvl1pPr>
              <a:defRPr/>
            </a:lvl1pPr>
          </a:lstStyle>
          <a:p>
            <a:pPr>
              <a:defRPr/>
            </a:pPr>
            <a:fld id="{EE309C1C-8AD0-44BD-9556-2B3A7291989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82575"/>
            <a:ext cx="3008313" cy="12001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82575"/>
            <a:ext cx="5111750" cy="6048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82725"/>
            <a:ext cx="3008313" cy="48482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7" name="Rectangle 6"/>
          <p:cNvSpPr>
            <a:spLocks noGrp="1" noChangeArrowheads="1"/>
          </p:cNvSpPr>
          <p:nvPr>
            <p:ph type="sldNum" sz="quarter" idx="12"/>
          </p:nvPr>
        </p:nvSpPr>
        <p:spPr>
          <a:ln/>
        </p:spPr>
        <p:txBody>
          <a:bodyPr/>
          <a:lstStyle>
            <a:lvl1pPr>
              <a:defRPr/>
            </a:lvl1pPr>
          </a:lstStyle>
          <a:p>
            <a:pPr>
              <a:defRPr/>
            </a:pPr>
            <a:fld id="{465A7385-6B1C-4199-B97A-BB24C0AF5A57}"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960938"/>
            <a:ext cx="5486400" cy="585787"/>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33413"/>
            <a:ext cx="5486400" cy="42513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546725"/>
            <a:ext cx="5486400" cy="8318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t>LVC 03/19/09</a:t>
            </a:r>
          </a:p>
        </p:txBody>
      </p:sp>
      <p:sp>
        <p:nvSpPr>
          <p:cNvPr id="6" name="Rectangle 5"/>
          <p:cNvSpPr>
            <a:spLocks noGrp="1" noChangeArrowheads="1"/>
          </p:cNvSpPr>
          <p:nvPr>
            <p:ph type="ftr" sz="quarter" idx="11"/>
          </p:nvPr>
        </p:nvSpPr>
        <p:spPr>
          <a:ln/>
        </p:spPr>
        <p:txBody>
          <a:bodyPr/>
          <a:lstStyle>
            <a:lvl1pPr>
              <a:defRPr/>
            </a:lvl1pPr>
          </a:lstStyle>
          <a:p>
            <a:pPr>
              <a:defRPr/>
            </a:pPr>
            <a:r>
              <a:rPr lang="en-US"/>
              <a:t>BSC Internal Seismic Isolation      Update &amp; Progress</a:t>
            </a:r>
          </a:p>
        </p:txBody>
      </p:sp>
      <p:sp>
        <p:nvSpPr>
          <p:cNvPr id="7" name="Rectangle 6"/>
          <p:cNvSpPr>
            <a:spLocks noGrp="1" noChangeArrowheads="1"/>
          </p:cNvSpPr>
          <p:nvPr>
            <p:ph type="sldNum" sz="quarter" idx="12"/>
          </p:nvPr>
        </p:nvSpPr>
        <p:spPr>
          <a:ln/>
        </p:spPr>
        <p:txBody>
          <a:bodyPr/>
          <a:lstStyle>
            <a:lvl1pPr>
              <a:defRPr/>
            </a:lvl1pPr>
          </a:lstStyle>
          <a:p>
            <a:pPr>
              <a:defRPr/>
            </a:pPr>
            <a:fld id="{97AEFE5A-994C-4374-8574-F5320016A3B0}"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E2E2E2"/>
            </a:gs>
            <a:gs pos="100000">
              <a:schemeClr val="bg1"/>
            </a:gs>
          </a:gsLst>
          <a:lin ang="2700000" scaled="1"/>
        </a:gra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84163"/>
            <a:ext cx="8229600" cy="11811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4275" name="Rectangle 3"/>
          <p:cNvSpPr>
            <a:spLocks noGrp="1" noChangeArrowheads="1"/>
          </p:cNvSpPr>
          <p:nvPr>
            <p:ph type="body" idx="1"/>
          </p:nvPr>
        </p:nvSpPr>
        <p:spPr bwMode="auto">
          <a:xfrm>
            <a:off x="457200" y="1654175"/>
            <a:ext cx="8229600" cy="4676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454775"/>
            <a:ext cx="21336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0">
                <a:latin typeface="Arial" charset="0"/>
              </a:defRPr>
            </a:lvl1pPr>
          </a:lstStyle>
          <a:p>
            <a:pPr>
              <a:defRPr/>
            </a:pPr>
            <a:r>
              <a:rPr lang="en-US"/>
              <a:t>LVC 03/19/09</a:t>
            </a:r>
          </a:p>
        </p:txBody>
      </p:sp>
      <p:sp>
        <p:nvSpPr>
          <p:cNvPr id="1029" name="Rectangle 5"/>
          <p:cNvSpPr>
            <a:spLocks noGrp="1" noChangeArrowheads="1"/>
          </p:cNvSpPr>
          <p:nvPr>
            <p:ph type="ftr" sz="quarter" idx="3"/>
          </p:nvPr>
        </p:nvSpPr>
        <p:spPr bwMode="auto">
          <a:xfrm>
            <a:off x="3124200" y="6454775"/>
            <a:ext cx="28956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Arial" charset="0"/>
              </a:defRPr>
            </a:lvl1pPr>
          </a:lstStyle>
          <a:p>
            <a:pPr>
              <a:defRPr/>
            </a:pPr>
            <a:r>
              <a:rPr lang="en-US"/>
              <a:t>BSC Internal Seismic Isolation      Update &amp; Progress</a:t>
            </a:r>
          </a:p>
        </p:txBody>
      </p:sp>
      <p:sp>
        <p:nvSpPr>
          <p:cNvPr id="1030" name="Rectangle 6"/>
          <p:cNvSpPr>
            <a:spLocks noGrp="1" noChangeArrowheads="1"/>
          </p:cNvSpPr>
          <p:nvPr>
            <p:ph type="sldNum" sz="quarter" idx="4"/>
          </p:nvPr>
        </p:nvSpPr>
        <p:spPr bwMode="auto">
          <a:xfrm>
            <a:off x="6553200" y="6454775"/>
            <a:ext cx="2133600" cy="492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Arial" charset="0"/>
              </a:defRPr>
            </a:lvl1pPr>
          </a:lstStyle>
          <a:p>
            <a:pPr>
              <a:defRPr/>
            </a:pPr>
            <a:fld id="{C1B5EDA2-63EC-42FA-9D29-BB4EDAAB918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1.xml"/><Relationship Id="rId7" Type="http://schemas.openxmlformats.org/officeDocument/2006/relationships/image" Target="../media/image4.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oleObject" Target="../embeddings/oleObject1.bin"/><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10.xml"/><Relationship Id="rId7" Type="http://schemas.openxmlformats.org/officeDocument/2006/relationships/image" Target="../media/image28.jpeg"/><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image" Target="../media/image27.jpeg"/><Relationship Id="rId5" Type="http://schemas.openxmlformats.org/officeDocument/2006/relationships/image" Target="../media/image7.png"/><Relationship Id="rId4" Type="http://schemas.openxmlformats.org/officeDocument/2006/relationships/oleObject" Target="../embeddings/oleObject11.bin"/><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11.xml"/><Relationship Id="rId7"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vmlDrawing" Target="../drawings/vmlDrawing11.v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7.png"/><Relationship Id="rId10" Type="http://schemas.openxmlformats.org/officeDocument/2006/relationships/image" Target="../media/image35.png"/><Relationship Id="rId4" Type="http://schemas.openxmlformats.org/officeDocument/2006/relationships/oleObject" Target="../embeddings/oleObject12.bin"/><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38.jpeg"/><Relationship Id="rId2" Type="http://schemas.openxmlformats.org/officeDocument/2006/relationships/slideLayout" Target="../slideLayouts/slideLayout7.xml"/><Relationship Id="rId1" Type="http://schemas.openxmlformats.org/officeDocument/2006/relationships/vmlDrawing" Target="../drawings/vmlDrawing12.vml"/><Relationship Id="rId6" Type="http://schemas.openxmlformats.org/officeDocument/2006/relationships/image" Target="../media/image37.jpeg"/><Relationship Id="rId5" Type="http://schemas.openxmlformats.org/officeDocument/2006/relationships/image" Target="../media/image7.png"/><Relationship Id="rId4" Type="http://schemas.openxmlformats.org/officeDocument/2006/relationships/oleObject" Target="../embeddings/oleObject13.bin"/></Relationships>
</file>

<file path=ppt/slides/_rels/slide13.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3.xml"/><Relationship Id="rId7" Type="http://schemas.openxmlformats.org/officeDocument/2006/relationships/image" Target="../media/image40.png"/><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image" Target="../media/image39.png"/><Relationship Id="rId5" Type="http://schemas.openxmlformats.org/officeDocument/2006/relationships/image" Target="../media/image7.png"/><Relationship Id="rId4" Type="http://schemas.openxmlformats.org/officeDocument/2006/relationships/oleObject" Target="../embeddings/oleObject14.bin"/><Relationship Id="rId9" Type="http://schemas.openxmlformats.org/officeDocument/2006/relationships/image" Target="../media/image42.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4.xml"/><Relationship Id="rId7" Type="http://schemas.openxmlformats.org/officeDocument/2006/relationships/image" Target="../media/image44.png"/><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image" Target="../media/image43.png"/><Relationship Id="rId5" Type="http://schemas.openxmlformats.org/officeDocument/2006/relationships/image" Target="../media/image7.png"/><Relationship Id="rId4" Type="http://schemas.openxmlformats.org/officeDocument/2006/relationships/oleObject" Target="../embeddings/oleObject15.bin"/><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vmlDrawing" Target="../drawings/vmlDrawing15.vml"/><Relationship Id="rId6" Type="http://schemas.openxmlformats.org/officeDocument/2006/relationships/image" Target="../media/image47.emf"/><Relationship Id="rId5" Type="http://schemas.openxmlformats.org/officeDocument/2006/relationships/image" Target="../media/image7.png"/><Relationship Id="rId4" Type="http://schemas.openxmlformats.org/officeDocument/2006/relationships/oleObject" Target="../embeddings/oleObject16.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16.v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oleObject" Target="../embeddings/oleObject17.bin"/></Relationships>
</file>

<file path=ppt/slides/_rels/slide17.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notesSlide" Target="../notesSlides/notesSlide17.xml"/><Relationship Id="rId7" Type="http://schemas.openxmlformats.org/officeDocument/2006/relationships/image" Target="../media/image49.jpeg"/><Relationship Id="rId2" Type="http://schemas.openxmlformats.org/officeDocument/2006/relationships/slideLayout" Target="../slideLayouts/slideLayout7.xml"/><Relationship Id="rId1" Type="http://schemas.openxmlformats.org/officeDocument/2006/relationships/vmlDrawing" Target="../drawings/vmlDrawing17.vml"/><Relationship Id="rId6" Type="http://schemas.openxmlformats.org/officeDocument/2006/relationships/image" Target="../media/image48.jpeg"/><Relationship Id="rId5" Type="http://schemas.openxmlformats.org/officeDocument/2006/relationships/image" Target="../media/image7.png"/><Relationship Id="rId4" Type="http://schemas.openxmlformats.org/officeDocument/2006/relationships/oleObject" Target="../embeddings/oleObject18.bin"/></Relationships>
</file>

<file path=ppt/slides/_rels/slide18.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18.xml"/><Relationship Id="rId7"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51.png"/><Relationship Id="rId5" Type="http://schemas.openxmlformats.org/officeDocument/2006/relationships/image" Target="../media/image7.png"/><Relationship Id="rId4" Type="http://schemas.openxmlformats.org/officeDocument/2006/relationships/oleObject" Target="../embeddings/oleObject19.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mlDrawing" Target="../drawings/vmlDrawing19.vml"/><Relationship Id="rId6" Type="http://schemas.openxmlformats.org/officeDocument/2006/relationships/image" Target="../media/image54.gif"/><Relationship Id="rId5" Type="http://schemas.openxmlformats.org/officeDocument/2006/relationships/image" Target="../media/image7.png"/><Relationship Id="rId4" Type="http://schemas.openxmlformats.org/officeDocument/2006/relationships/oleObject" Target="../embeddings/oleObject20.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oleObject" Target="../embeddings/oleObject2.bin"/></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vmlDrawing" Target="../drawings/vmlDrawing20.vml"/><Relationship Id="rId6" Type="http://schemas.openxmlformats.org/officeDocument/2006/relationships/oleObject" Target="../embeddings/oleObject21.bin"/><Relationship Id="rId5" Type="http://schemas.openxmlformats.org/officeDocument/2006/relationships/image" Target="../media/image57.jpeg"/><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oleObject" Target="../embeddings/oleObject22.bin"/><Relationship Id="rId7" Type="http://schemas.openxmlformats.org/officeDocument/2006/relationships/image" Target="../media/image60.png"/><Relationship Id="rId2" Type="http://schemas.openxmlformats.org/officeDocument/2006/relationships/slideLayout" Target="../slideLayouts/slideLayout4.xml"/><Relationship Id="rId1" Type="http://schemas.openxmlformats.org/officeDocument/2006/relationships/vmlDrawing" Target="../drawings/vmlDrawing21.vml"/><Relationship Id="rId6" Type="http://schemas.openxmlformats.org/officeDocument/2006/relationships/image" Target="../media/image59.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7.png"/><Relationship Id="rId9" Type="http://schemas.openxmlformats.org/officeDocument/2006/relationships/image" Target="../media/image62.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oleObject" Target="../embeddings/oleObject23.bin"/><Relationship Id="rId7" Type="http://schemas.openxmlformats.org/officeDocument/2006/relationships/image" Target="../media/image66.png"/><Relationship Id="rId2" Type="http://schemas.openxmlformats.org/officeDocument/2006/relationships/slideLayout" Target="../slideLayouts/slideLayout4.xml"/><Relationship Id="rId1" Type="http://schemas.openxmlformats.org/officeDocument/2006/relationships/vmlDrawing" Target="../drawings/vmlDrawing22.v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oleObject" Target="../embeddings/oleObject24.bin"/><Relationship Id="rId7" Type="http://schemas.openxmlformats.org/officeDocument/2006/relationships/image" Target="../media/image70.jpeg"/><Relationship Id="rId2" Type="http://schemas.openxmlformats.org/officeDocument/2006/relationships/slideLayout" Target="../slideLayouts/slideLayout4.xml"/><Relationship Id="rId1" Type="http://schemas.openxmlformats.org/officeDocument/2006/relationships/vmlDrawing" Target="../drawings/vmlDrawing23.v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72.png"/><Relationship Id="rId7" Type="http://schemas.openxmlformats.org/officeDocument/2006/relationships/oleObject" Target="../embeddings/oleObject25.bin"/><Relationship Id="rId2" Type="http://schemas.openxmlformats.org/officeDocument/2006/relationships/slideLayout" Target="../slideLayouts/slideLayout4.xml"/><Relationship Id="rId1" Type="http://schemas.openxmlformats.org/officeDocument/2006/relationships/vmlDrawing" Target="../drawings/vmlDrawing24.v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7" Type="http://schemas.openxmlformats.org/officeDocument/2006/relationships/oleObject" Target="../embeddings/oleObject27.bin"/><Relationship Id="rId2" Type="http://schemas.openxmlformats.org/officeDocument/2006/relationships/slideLayout" Target="../slideLayouts/slideLayout4.xml"/><Relationship Id="rId1" Type="http://schemas.openxmlformats.org/officeDocument/2006/relationships/vmlDrawing" Target="../drawings/vmlDrawing25.vml"/><Relationship Id="rId6" Type="http://schemas.openxmlformats.org/officeDocument/2006/relationships/image" Target="../media/image7.png"/><Relationship Id="rId5" Type="http://schemas.openxmlformats.org/officeDocument/2006/relationships/oleObject" Target="../embeddings/oleObject26.bin"/><Relationship Id="rId4" Type="http://schemas.openxmlformats.org/officeDocument/2006/relationships/image" Target="../media/image78.jpeg"/></Relationships>
</file>

<file path=ppt/slides/_rels/slide2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notesSlide" Target="../notesSlides/notesSlide20.xml"/><Relationship Id="rId7"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7.png"/><Relationship Id="rId5" Type="http://schemas.openxmlformats.org/officeDocument/2006/relationships/oleObject" Target="../embeddings/oleObject28.bin"/><Relationship Id="rId4" Type="http://schemas.openxmlformats.org/officeDocument/2006/relationships/image" Target="../media/image54.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7.png"/><Relationship Id="rId5" Type="http://schemas.openxmlformats.org/officeDocument/2006/relationships/oleObject" Target="../embeddings/oleObject29.bin"/><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2.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oleObject" Target="../embeddings/oleObject30.bin"/><Relationship Id="rId5" Type="http://schemas.openxmlformats.org/officeDocument/2006/relationships/image" Target="../media/image83.png"/><Relationship Id="rId4" Type="http://schemas.openxmlformats.org/officeDocument/2006/relationships/image" Target="../media/image82.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26.png"/><Relationship Id="rId5" Type="http://schemas.openxmlformats.org/officeDocument/2006/relationships/image" Target="../media/image7.png"/><Relationship Id="rId4" Type="http://schemas.openxmlformats.org/officeDocument/2006/relationships/oleObject" Target="../embeddings/oleObject31.bin"/></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3.xml"/><Relationship Id="rId7" Type="http://schemas.openxmlformats.org/officeDocument/2006/relationships/image" Target="../media/image12.png"/><Relationship Id="rId2" Type="http://schemas.openxmlformats.org/officeDocument/2006/relationships/slideLayout" Target="../slideLayouts/slideLayout7.xml"/><Relationship Id="rId1" Type="http://schemas.openxmlformats.org/officeDocument/2006/relationships/vmlDrawing" Target="../drawings/vmlDrawing3.vml"/><Relationship Id="rId6" Type="http://schemas.openxmlformats.org/officeDocument/2006/relationships/image" Target="../media/image11.jpeg"/><Relationship Id="rId5" Type="http://schemas.openxmlformats.org/officeDocument/2006/relationships/image" Target="../media/image7.png"/><Relationship Id="rId4" Type="http://schemas.openxmlformats.org/officeDocument/2006/relationships/oleObject" Target="../embeddings/oleObject3.bin"/><Relationship Id="rId9"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85.jpe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84.png"/><Relationship Id="rId5" Type="http://schemas.openxmlformats.org/officeDocument/2006/relationships/image" Target="../media/image7.png"/><Relationship Id="rId4" Type="http://schemas.openxmlformats.org/officeDocument/2006/relationships/oleObject" Target="../embeddings/oleObject32.bin"/></Relationships>
</file>

<file path=ppt/slides/_rels/slide31.xml.rels><?xml version="1.0" encoding="UTF-8" standalone="yes"?>
<Relationships xmlns="http://schemas.openxmlformats.org/package/2006/relationships"><Relationship Id="rId8" Type="http://schemas.openxmlformats.org/officeDocument/2006/relationships/image" Target="../media/image88.jpeg"/><Relationship Id="rId13" Type="http://schemas.openxmlformats.org/officeDocument/2006/relationships/image" Target="../media/image93.emf"/><Relationship Id="rId3" Type="http://schemas.openxmlformats.org/officeDocument/2006/relationships/notesSlide" Target="../notesSlides/notesSlide25.xml"/><Relationship Id="rId7" Type="http://schemas.openxmlformats.org/officeDocument/2006/relationships/image" Target="../media/image87.jpeg"/><Relationship Id="rId12" Type="http://schemas.openxmlformats.org/officeDocument/2006/relationships/image" Target="../media/image92.wmf"/><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86.jpeg"/><Relationship Id="rId11" Type="http://schemas.openxmlformats.org/officeDocument/2006/relationships/image" Target="../media/image91.jpeg"/><Relationship Id="rId5" Type="http://schemas.openxmlformats.org/officeDocument/2006/relationships/image" Target="../media/image7.png"/><Relationship Id="rId10" Type="http://schemas.openxmlformats.org/officeDocument/2006/relationships/image" Target="../media/image90.jpeg"/><Relationship Id="rId4" Type="http://schemas.openxmlformats.org/officeDocument/2006/relationships/oleObject" Target="../embeddings/oleObject33.bin"/><Relationship Id="rId9" Type="http://schemas.openxmlformats.org/officeDocument/2006/relationships/image" Target="../media/image89.jpeg"/><Relationship Id="rId14" Type="http://schemas.openxmlformats.org/officeDocument/2006/relationships/image" Target="../media/image94.em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oleObject" Target="../embeddings/oleObject34.bin"/><Relationship Id="rId5" Type="http://schemas.openxmlformats.org/officeDocument/2006/relationships/image" Target="../media/image96.emf"/><Relationship Id="rId4" Type="http://schemas.openxmlformats.org/officeDocument/2006/relationships/image" Target="../media/image95.emf"/></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oleObject" Target="../embeddings/oleObject35.bin"/><Relationship Id="rId5" Type="http://schemas.openxmlformats.org/officeDocument/2006/relationships/image" Target="../media/image98.emf"/><Relationship Id="rId4" Type="http://schemas.openxmlformats.org/officeDocument/2006/relationships/image" Target="../media/image97.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8.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oleObject" Target="../embeddings/oleObject36.bin"/><Relationship Id="rId11" Type="http://schemas.openxmlformats.org/officeDocument/2006/relationships/image" Target="../media/image103.png"/><Relationship Id="rId5" Type="http://schemas.openxmlformats.org/officeDocument/2006/relationships/image" Target="../media/image100.png"/><Relationship Id="rId10" Type="http://schemas.openxmlformats.org/officeDocument/2006/relationships/image" Target="../media/image102.jpeg"/><Relationship Id="rId4" Type="http://schemas.openxmlformats.org/officeDocument/2006/relationships/image" Target="../media/image99.jpeg"/><Relationship Id="rId9" Type="http://schemas.openxmlformats.org/officeDocument/2006/relationships/image" Target="../media/image101.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vmlDrawing" Target="../drawings/vmlDrawing35.vml"/><Relationship Id="rId5" Type="http://schemas.openxmlformats.org/officeDocument/2006/relationships/image" Target="../media/image7.png"/><Relationship Id="rId4" Type="http://schemas.openxmlformats.org/officeDocument/2006/relationships/oleObject" Target="../embeddings/oleObject37.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05.png"/><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image" Target="../media/image104.png"/><Relationship Id="rId5" Type="http://schemas.openxmlformats.org/officeDocument/2006/relationships/image" Target="../media/image7.png"/><Relationship Id="rId4" Type="http://schemas.openxmlformats.org/officeDocument/2006/relationships/oleObject" Target="../embeddings/oleObject38.bin"/></Relationships>
</file>

<file path=ppt/slides/_rels/slide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31.xml"/><Relationship Id="rId7" Type="http://schemas.openxmlformats.org/officeDocument/2006/relationships/image" Target="../media/image107.jpeg"/><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image" Target="../media/image106.png"/><Relationship Id="rId5" Type="http://schemas.openxmlformats.org/officeDocument/2006/relationships/image" Target="../media/image7.png"/><Relationship Id="rId4" Type="http://schemas.openxmlformats.org/officeDocument/2006/relationships/oleObject" Target="../embeddings/oleObject39.bin"/><Relationship Id="rId9" Type="http://schemas.openxmlformats.org/officeDocument/2006/relationships/image" Target="../media/image109.png"/></Relationships>
</file>

<file path=ppt/slides/_rels/slide38.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117.jpeg"/><Relationship Id="rId3" Type="http://schemas.openxmlformats.org/officeDocument/2006/relationships/notesSlide" Target="../notesSlides/notesSlide32.xml"/><Relationship Id="rId7" Type="http://schemas.openxmlformats.org/officeDocument/2006/relationships/image" Target="../media/image111.jpeg"/><Relationship Id="rId12" Type="http://schemas.openxmlformats.org/officeDocument/2006/relationships/image" Target="../media/image116.jpeg"/><Relationship Id="rId2" Type="http://schemas.openxmlformats.org/officeDocument/2006/relationships/slideLayout" Target="../slideLayouts/slideLayout7.xml"/><Relationship Id="rId1" Type="http://schemas.openxmlformats.org/officeDocument/2006/relationships/vmlDrawing" Target="../drawings/vmlDrawing38.vml"/><Relationship Id="rId6" Type="http://schemas.openxmlformats.org/officeDocument/2006/relationships/image" Target="../media/image110.jpeg"/><Relationship Id="rId11" Type="http://schemas.openxmlformats.org/officeDocument/2006/relationships/image" Target="../media/image115.png"/><Relationship Id="rId5" Type="http://schemas.openxmlformats.org/officeDocument/2006/relationships/image" Target="../media/image7.png"/><Relationship Id="rId10" Type="http://schemas.openxmlformats.org/officeDocument/2006/relationships/image" Target="../media/image114.png"/><Relationship Id="rId4" Type="http://schemas.openxmlformats.org/officeDocument/2006/relationships/oleObject" Target="../embeddings/oleObject40.bin"/><Relationship Id="rId9" Type="http://schemas.openxmlformats.org/officeDocument/2006/relationships/image" Target="../media/image113.jpeg"/></Relationships>
</file>

<file path=ppt/slides/_rels/slide39.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notesSlide" Target="../notesSlides/notesSlide33.xml"/><Relationship Id="rId7" Type="http://schemas.openxmlformats.org/officeDocument/2006/relationships/image" Target="../media/image119.jpeg"/><Relationship Id="rId2" Type="http://schemas.openxmlformats.org/officeDocument/2006/relationships/slideLayout" Target="../slideLayouts/slideLayout7.xml"/><Relationship Id="rId1" Type="http://schemas.openxmlformats.org/officeDocument/2006/relationships/vmlDrawing" Target="../drawings/vmlDrawing39.vml"/><Relationship Id="rId6" Type="http://schemas.openxmlformats.org/officeDocument/2006/relationships/image" Target="../media/image118.jpeg"/><Relationship Id="rId11" Type="http://schemas.openxmlformats.org/officeDocument/2006/relationships/image" Target="../media/image123.gif"/><Relationship Id="rId5" Type="http://schemas.openxmlformats.org/officeDocument/2006/relationships/image" Target="../media/image7.png"/><Relationship Id="rId10" Type="http://schemas.openxmlformats.org/officeDocument/2006/relationships/image" Target="../media/image122.jpeg"/><Relationship Id="rId4" Type="http://schemas.openxmlformats.org/officeDocument/2006/relationships/oleObject" Target="../embeddings/oleObject41.bin"/><Relationship Id="rId9" Type="http://schemas.openxmlformats.org/officeDocument/2006/relationships/image" Target="../media/image121.jpe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3" Type="http://schemas.openxmlformats.org/officeDocument/2006/relationships/notesSlide" Target="../notesSlides/notesSlide4.xml"/><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7.png"/><Relationship Id="rId10" Type="http://schemas.openxmlformats.org/officeDocument/2006/relationships/image" Target="../media/image9.png"/><Relationship Id="rId4" Type="http://schemas.openxmlformats.org/officeDocument/2006/relationships/oleObject" Target="../embeddings/oleObject5.bin"/><Relationship Id="rId9" Type="http://schemas.openxmlformats.org/officeDocument/2006/relationships/image" Target="../media/image17.png"/></Relationships>
</file>

<file path=ppt/slides/_rels/slide40.xml.rels><?xml version="1.0" encoding="UTF-8" standalone="yes"?>
<Relationships xmlns="http://schemas.openxmlformats.org/package/2006/relationships"><Relationship Id="rId8" Type="http://schemas.openxmlformats.org/officeDocument/2006/relationships/image" Target="../media/image126.jpeg"/><Relationship Id="rId13" Type="http://schemas.openxmlformats.org/officeDocument/2006/relationships/image" Target="../media/image130.jpeg"/><Relationship Id="rId3" Type="http://schemas.openxmlformats.org/officeDocument/2006/relationships/notesSlide" Target="../notesSlides/notesSlide34.xml"/><Relationship Id="rId7" Type="http://schemas.openxmlformats.org/officeDocument/2006/relationships/image" Target="../media/image125.jpeg"/><Relationship Id="rId12" Type="http://schemas.openxmlformats.org/officeDocument/2006/relationships/image" Target="../media/image129.jpeg"/><Relationship Id="rId2" Type="http://schemas.openxmlformats.org/officeDocument/2006/relationships/slideLayout" Target="../slideLayouts/slideLayout7.xml"/><Relationship Id="rId1" Type="http://schemas.openxmlformats.org/officeDocument/2006/relationships/vmlDrawing" Target="../drawings/vmlDrawing40.vml"/><Relationship Id="rId6" Type="http://schemas.openxmlformats.org/officeDocument/2006/relationships/image" Target="../media/image124.jpeg"/><Relationship Id="rId11" Type="http://schemas.openxmlformats.org/officeDocument/2006/relationships/image" Target="../media/image123.gif"/><Relationship Id="rId5" Type="http://schemas.openxmlformats.org/officeDocument/2006/relationships/image" Target="../media/image7.png"/><Relationship Id="rId15" Type="http://schemas.openxmlformats.org/officeDocument/2006/relationships/image" Target="../media/image132.jpeg"/><Relationship Id="rId10" Type="http://schemas.openxmlformats.org/officeDocument/2006/relationships/image" Target="../media/image128.jpeg"/><Relationship Id="rId4" Type="http://schemas.openxmlformats.org/officeDocument/2006/relationships/oleObject" Target="../embeddings/oleObject42.bin"/><Relationship Id="rId9" Type="http://schemas.openxmlformats.org/officeDocument/2006/relationships/image" Target="../media/image127.jpeg"/><Relationship Id="rId14" Type="http://schemas.openxmlformats.org/officeDocument/2006/relationships/image" Target="../media/image131.jpeg"/></Relationships>
</file>

<file path=ppt/slides/_rels/slide41.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notesSlide" Target="../notesSlides/notesSlide35.xml"/><Relationship Id="rId7" Type="http://schemas.openxmlformats.org/officeDocument/2006/relationships/image" Target="../media/image134.png"/><Relationship Id="rId2" Type="http://schemas.openxmlformats.org/officeDocument/2006/relationships/slideLayout" Target="../slideLayouts/slideLayout7.xml"/><Relationship Id="rId1" Type="http://schemas.openxmlformats.org/officeDocument/2006/relationships/vmlDrawing" Target="../drawings/vmlDrawing41.vml"/><Relationship Id="rId6" Type="http://schemas.openxmlformats.org/officeDocument/2006/relationships/image" Target="../media/image133.png"/><Relationship Id="rId5" Type="http://schemas.openxmlformats.org/officeDocument/2006/relationships/image" Target="../media/image7.png"/><Relationship Id="rId10" Type="http://schemas.openxmlformats.org/officeDocument/2006/relationships/image" Target="../media/image137.jpeg"/><Relationship Id="rId4" Type="http://schemas.openxmlformats.org/officeDocument/2006/relationships/oleObject" Target="../embeddings/oleObject43.bin"/><Relationship Id="rId9" Type="http://schemas.openxmlformats.org/officeDocument/2006/relationships/image" Target="../media/image136.jpeg"/></Relationships>
</file>

<file path=ppt/slides/_rels/slide42.xml.rels><?xml version="1.0" encoding="UTF-8" standalone="yes"?>
<Relationships xmlns="http://schemas.openxmlformats.org/package/2006/relationships"><Relationship Id="rId8" Type="http://schemas.openxmlformats.org/officeDocument/2006/relationships/image" Target="../media/image140.jpeg"/><Relationship Id="rId13" Type="http://schemas.openxmlformats.org/officeDocument/2006/relationships/image" Target="../media/image144.emf"/><Relationship Id="rId3" Type="http://schemas.openxmlformats.org/officeDocument/2006/relationships/notesSlide" Target="../notesSlides/notesSlide36.xml"/><Relationship Id="rId7" Type="http://schemas.openxmlformats.org/officeDocument/2006/relationships/image" Target="../media/image139.png"/><Relationship Id="rId12" Type="http://schemas.openxmlformats.org/officeDocument/2006/relationships/image" Target="../media/image123.gif"/><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138.png"/><Relationship Id="rId11" Type="http://schemas.openxmlformats.org/officeDocument/2006/relationships/image" Target="../media/image143.emf"/><Relationship Id="rId5" Type="http://schemas.openxmlformats.org/officeDocument/2006/relationships/image" Target="../media/image7.png"/><Relationship Id="rId10" Type="http://schemas.openxmlformats.org/officeDocument/2006/relationships/image" Target="../media/image142.png"/><Relationship Id="rId4" Type="http://schemas.openxmlformats.org/officeDocument/2006/relationships/oleObject" Target="../embeddings/oleObject44.bin"/><Relationship Id="rId9" Type="http://schemas.openxmlformats.org/officeDocument/2006/relationships/image" Target="../media/image141.jpeg"/><Relationship Id="rId14" Type="http://schemas.openxmlformats.org/officeDocument/2006/relationships/image" Target="../media/image145.jpeg"/></Relationships>
</file>

<file path=ppt/slides/_rels/slide43.xml.rels><?xml version="1.0" encoding="UTF-8" standalone="yes"?>
<Relationships xmlns="http://schemas.openxmlformats.org/package/2006/relationships"><Relationship Id="rId8" Type="http://schemas.openxmlformats.org/officeDocument/2006/relationships/image" Target="../media/image148.emf"/><Relationship Id="rId3" Type="http://schemas.openxmlformats.org/officeDocument/2006/relationships/notesSlide" Target="../notesSlides/notesSlide37.xml"/><Relationship Id="rId7" Type="http://schemas.openxmlformats.org/officeDocument/2006/relationships/image" Target="../media/image147.jpeg"/><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image" Target="../media/image146.jpeg"/><Relationship Id="rId5" Type="http://schemas.openxmlformats.org/officeDocument/2006/relationships/image" Target="../media/image7.png"/><Relationship Id="rId4" Type="http://schemas.openxmlformats.org/officeDocument/2006/relationships/oleObject" Target="../embeddings/oleObject45.bin"/></Relationships>
</file>

<file path=ppt/slides/_rels/slide44.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notesSlide" Target="../notesSlides/notesSlide38.xml"/><Relationship Id="rId7" Type="http://schemas.openxmlformats.org/officeDocument/2006/relationships/image" Target="../media/image150.png"/><Relationship Id="rId2" Type="http://schemas.openxmlformats.org/officeDocument/2006/relationships/slideLayout" Target="../slideLayouts/slideLayout7.xml"/><Relationship Id="rId1" Type="http://schemas.openxmlformats.org/officeDocument/2006/relationships/vmlDrawing" Target="../drawings/vmlDrawing44.vml"/><Relationship Id="rId6" Type="http://schemas.openxmlformats.org/officeDocument/2006/relationships/image" Target="../media/image7.png"/><Relationship Id="rId5" Type="http://schemas.openxmlformats.org/officeDocument/2006/relationships/oleObject" Target="../embeddings/oleObject46.bin"/><Relationship Id="rId4" Type="http://schemas.openxmlformats.org/officeDocument/2006/relationships/image" Target="../media/image149.emf"/><Relationship Id="rId9" Type="http://schemas.openxmlformats.org/officeDocument/2006/relationships/image" Target="../media/image152.jpeg"/></Relationships>
</file>

<file path=ppt/slides/_rels/slide45.xml.rels><?xml version="1.0" encoding="UTF-8" standalone="yes"?>
<Relationships xmlns="http://schemas.openxmlformats.org/package/2006/relationships"><Relationship Id="rId8" Type="http://schemas.openxmlformats.org/officeDocument/2006/relationships/image" Target="../media/image155.png"/><Relationship Id="rId3" Type="http://schemas.openxmlformats.org/officeDocument/2006/relationships/notesSlide" Target="../notesSlides/notesSlide39.xml"/><Relationship Id="rId7" Type="http://schemas.openxmlformats.org/officeDocument/2006/relationships/image" Target="../media/image7.png"/><Relationship Id="rId2" Type="http://schemas.openxmlformats.org/officeDocument/2006/relationships/slideLayout" Target="../slideLayouts/slideLayout7.xml"/><Relationship Id="rId1" Type="http://schemas.openxmlformats.org/officeDocument/2006/relationships/vmlDrawing" Target="../drawings/vmlDrawing45.vml"/><Relationship Id="rId6" Type="http://schemas.openxmlformats.org/officeDocument/2006/relationships/oleObject" Target="../embeddings/oleObject47.bin"/><Relationship Id="rId5" Type="http://schemas.openxmlformats.org/officeDocument/2006/relationships/image" Target="../media/image154.emf"/><Relationship Id="rId4" Type="http://schemas.openxmlformats.org/officeDocument/2006/relationships/image" Target="../media/image153.jpeg"/><Relationship Id="rId9" Type="http://schemas.openxmlformats.org/officeDocument/2006/relationships/image" Target="../media/image156.png"/></Relationships>
</file>

<file path=ppt/slides/_rels/slide46.xml.rels><?xml version="1.0" encoding="UTF-8" standalone="yes"?>
<Relationships xmlns="http://schemas.openxmlformats.org/package/2006/relationships"><Relationship Id="rId8" Type="http://schemas.openxmlformats.org/officeDocument/2006/relationships/image" Target="../media/image159.jpeg"/><Relationship Id="rId13" Type="http://schemas.openxmlformats.org/officeDocument/2006/relationships/image" Target="../media/image164.png"/><Relationship Id="rId3" Type="http://schemas.openxmlformats.org/officeDocument/2006/relationships/notesSlide" Target="../notesSlides/notesSlide40.xml"/><Relationship Id="rId7" Type="http://schemas.openxmlformats.org/officeDocument/2006/relationships/image" Target="../media/image158.jpeg"/><Relationship Id="rId12" Type="http://schemas.openxmlformats.org/officeDocument/2006/relationships/image" Target="../media/image163.png"/><Relationship Id="rId2" Type="http://schemas.openxmlformats.org/officeDocument/2006/relationships/slideLayout" Target="../slideLayouts/slideLayout7.xml"/><Relationship Id="rId1" Type="http://schemas.openxmlformats.org/officeDocument/2006/relationships/vmlDrawing" Target="../drawings/vmlDrawing46.vml"/><Relationship Id="rId6" Type="http://schemas.openxmlformats.org/officeDocument/2006/relationships/image" Target="../media/image157.png"/><Relationship Id="rId11" Type="http://schemas.openxmlformats.org/officeDocument/2006/relationships/image" Target="../media/image162.jpeg"/><Relationship Id="rId5" Type="http://schemas.openxmlformats.org/officeDocument/2006/relationships/image" Target="../media/image7.png"/><Relationship Id="rId10" Type="http://schemas.openxmlformats.org/officeDocument/2006/relationships/image" Target="../media/image161.jpeg"/><Relationship Id="rId4" Type="http://schemas.openxmlformats.org/officeDocument/2006/relationships/oleObject" Target="../embeddings/oleObject48.bin"/><Relationship Id="rId9" Type="http://schemas.openxmlformats.org/officeDocument/2006/relationships/image" Target="../media/image160.jpeg"/><Relationship Id="rId14" Type="http://schemas.openxmlformats.org/officeDocument/2006/relationships/image" Target="../media/image165.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vmlDrawing" Target="../drawings/vmlDrawing47.vml"/><Relationship Id="rId5" Type="http://schemas.openxmlformats.org/officeDocument/2006/relationships/image" Target="../media/image7.png"/><Relationship Id="rId4" Type="http://schemas.openxmlformats.org/officeDocument/2006/relationships/oleObject" Target="../embeddings/oleObject49.bin"/></Relationships>
</file>

<file path=ppt/slides/_rels/slide48.xml.rels><?xml version="1.0" encoding="UTF-8" standalone="yes"?>
<Relationships xmlns="http://schemas.openxmlformats.org/package/2006/relationships"><Relationship Id="rId3" Type="http://schemas.openxmlformats.org/officeDocument/2006/relationships/image" Target="../media/image166.png"/><Relationship Id="rId7" Type="http://schemas.openxmlformats.org/officeDocument/2006/relationships/image" Target="../media/image7.png"/><Relationship Id="rId2" Type="http://schemas.openxmlformats.org/officeDocument/2006/relationships/slideLayout" Target="../slideLayouts/slideLayout2.xml"/><Relationship Id="rId1" Type="http://schemas.openxmlformats.org/officeDocument/2006/relationships/vmlDrawing" Target="../drawings/vmlDrawing48.vml"/><Relationship Id="rId6" Type="http://schemas.openxmlformats.org/officeDocument/2006/relationships/oleObject" Target="../embeddings/oleObject50.bin"/><Relationship Id="rId5" Type="http://schemas.openxmlformats.org/officeDocument/2006/relationships/image" Target="../media/image168.png"/><Relationship Id="rId4" Type="http://schemas.openxmlformats.org/officeDocument/2006/relationships/image" Target="../media/image167.png"/></Relationships>
</file>

<file path=ppt/slides/_rels/slide49.xml.rels><?xml version="1.0" encoding="UTF-8" standalone="yes"?>
<Relationships xmlns="http://schemas.openxmlformats.org/package/2006/relationships"><Relationship Id="rId8" Type="http://schemas.openxmlformats.org/officeDocument/2006/relationships/image" Target="../media/image123.gif"/><Relationship Id="rId3" Type="http://schemas.openxmlformats.org/officeDocument/2006/relationships/notesSlide" Target="../notesSlides/notesSlide42.xml"/><Relationship Id="rId7" Type="http://schemas.openxmlformats.org/officeDocument/2006/relationships/image" Target="../media/image170.png"/><Relationship Id="rId2" Type="http://schemas.openxmlformats.org/officeDocument/2006/relationships/slideLayout" Target="../slideLayouts/slideLayout7.xml"/><Relationship Id="rId1" Type="http://schemas.openxmlformats.org/officeDocument/2006/relationships/vmlDrawing" Target="../drawings/vmlDrawing49.vml"/><Relationship Id="rId6" Type="http://schemas.openxmlformats.org/officeDocument/2006/relationships/image" Target="../media/image169.png"/><Relationship Id="rId5" Type="http://schemas.openxmlformats.org/officeDocument/2006/relationships/image" Target="../media/image7.png"/><Relationship Id="rId4" Type="http://schemas.openxmlformats.org/officeDocument/2006/relationships/oleObject" Target="../embeddings/oleObject51.bin"/></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notesSlide" Target="../notesSlides/notesSlide5.xml"/><Relationship Id="rId7" Type="http://schemas.openxmlformats.org/officeDocument/2006/relationships/image" Target="../media/image22.png"/><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7.png"/><Relationship Id="rId5" Type="http://schemas.openxmlformats.org/officeDocument/2006/relationships/oleObject" Target="../embeddings/oleObject6.bin"/><Relationship Id="rId4" Type="http://schemas.openxmlformats.org/officeDocument/2006/relationships/image" Target="../media/image21.pn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image" Target="../media/image171.png"/><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54.gif"/><Relationship Id="rId5" Type="http://schemas.openxmlformats.org/officeDocument/2006/relationships/image" Target="../media/image7.png"/><Relationship Id="rId4" Type="http://schemas.openxmlformats.org/officeDocument/2006/relationships/oleObject" Target="../embeddings/oleObject52.bin"/></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vmlDrawing" Target="../drawings/vmlDrawing51.vml"/><Relationship Id="rId5" Type="http://schemas.openxmlformats.org/officeDocument/2006/relationships/image" Target="../media/image7.png"/><Relationship Id="rId4" Type="http://schemas.openxmlformats.org/officeDocument/2006/relationships/oleObject" Target="../embeddings/oleObject53.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image" Target="../media/image7.png"/><Relationship Id="rId4" Type="http://schemas.openxmlformats.org/officeDocument/2006/relationships/oleObject" Target="../embeddings/oleObject54.bin"/></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vmlDrawing" Target="../drawings/vmlDrawing53.vml"/><Relationship Id="rId5" Type="http://schemas.openxmlformats.org/officeDocument/2006/relationships/image" Target="../media/image7.png"/><Relationship Id="rId4" Type="http://schemas.openxmlformats.org/officeDocument/2006/relationships/oleObject" Target="../embeddings/oleObject55.bin"/></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0.png"/><Relationship Id="rId3" Type="http://schemas.openxmlformats.org/officeDocument/2006/relationships/notesSlide" Target="../notesSlides/notesSlide6.xml"/><Relationship Id="rId7" Type="http://schemas.openxmlformats.org/officeDocument/2006/relationships/image" Target="../media/image24.png"/><Relationship Id="rId12"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6.vml"/><Relationship Id="rId6" Type="http://schemas.openxmlformats.org/officeDocument/2006/relationships/image" Target="../media/image23.png"/><Relationship Id="rId11" Type="http://schemas.openxmlformats.org/officeDocument/2006/relationships/image" Target="../media/image19.png"/><Relationship Id="rId5" Type="http://schemas.openxmlformats.org/officeDocument/2006/relationships/image" Target="../media/image7.png"/><Relationship Id="rId10" Type="http://schemas.openxmlformats.org/officeDocument/2006/relationships/image" Target="../media/image18.png"/><Relationship Id="rId4" Type="http://schemas.openxmlformats.org/officeDocument/2006/relationships/oleObject" Target="../embeddings/oleObject7.bin"/><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7.v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oleObject" Target="../embeddings/oleObject8.bin"/></Relationships>
</file>

<file path=ppt/slides/_rels/slide8.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notesSlide" Target="../notesSlides/notesSlide8.xml"/><Relationship Id="rId7"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vmlDrawing" Target="../drawings/vmlDrawing8.vml"/><Relationship Id="rId6" Type="http://schemas.openxmlformats.org/officeDocument/2006/relationships/image" Target="../media/image9.png"/><Relationship Id="rId11" Type="http://schemas.openxmlformats.org/officeDocument/2006/relationships/image" Target="../media/image3.png"/><Relationship Id="rId5" Type="http://schemas.openxmlformats.org/officeDocument/2006/relationships/image" Target="../media/image7.png"/><Relationship Id="rId10" Type="http://schemas.openxmlformats.org/officeDocument/2006/relationships/image" Target="../media/image6.png"/><Relationship Id="rId4" Type="http://schemas.openxmlformats.org/officeDocument/2006/relationships/oleObject" Target="../embeddings/oleObject9.bin"/><Relationship Id="rId9"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6.png"/><Relationship Id="rId2" Type="http://schemas.openxmlformats.org/officeDocument/2006/relationships/slideLayout" Target="../slideLayouts/slideLayout7.xml"/><Relationship Id="rId1" Type="http://schemas.openxmlformats.org/officeDocument/2006/relationships/vmlDrawing" Target="../drawings/vmlDrawing9.vml"/><Relationship Id="rId6" Type="http://schemas.openxmlformats.org/officeDocument/2006/relationships/image" Target="../media/image5.jpeg"/><Relationship Id="rId5" Type="http://schemas.openxmlformats.org/officeDocument/2006/relationships/image" Target="../media/image7.png"/><Relationship Id="rId4" Type="http://schemas.openxmlformats.org/officeDocument/2006/relationships/oleObject" Target="../embeddings/oleObject10.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7"/>
          <p:cNvSpPr>
            <a:spLocks noChangeArrowheads="1"/>
          </p:cNvSpPr>
          <p:nvPr/>
        </p:nvSpPr>
        <p:spPr bwMode="auto">
          <a:xfrm>
            <a:off x="305522" y="1325637"/>
            <a:ext cx="8382000" cy="2769989"/>
          </a:xfrm>
          <a:prstGeom prst="rect">
            <a:avLst/>
          </a:prstGeom>
          <a:noFill/>
          <a:ln w="9525">
            <a:noFill/>
            <a:miter lim="800000"/>
            <a:headEnd/>
            <a:tailEnd/>
          </a:ln>
        </p:spPr>
        <p:txBody>
          <a:bodyPr>
            <a:spAutoFit/>
          </a:bodyPr>
          <a:lstStyle/>
          <a:p>
            <a:pPr>
              <a:spcBef>
                <a:spcPts val="1200"/>
              </a:spcBef>
            </a:pPr>
            <a:r>
              <a:rPr lang="de-DE" sz="3200" dirty="0" smtClean="0">
                <a:solidFill>
                  <a:srgbClr val="990099"/>
                </a:solidFill>
              </a:rPr>
              <a:t>SEI Technical Status – NSF Review 2011</a:t>
            </a:r>
            <a:endParaRPr lang="en-US" sz="3200" dirty="0">
              <a:solidFill>
                <a:srgbClr val="990099"/>
              </a:solidFill>
            </a:endParaRPr>
          </a:p>
          <a:p>
            <a:endParaRPr lang="en-US" sz="1400" b="0" dirty="0">
              <a:cs typeface="Times New Roman" pitchFamily="18" charset="0"/>
            </a:endParaRPr>
          </a:p>
          <a:p>
            <a:pPr eaLnBrk="0" hangingPunct="0"/>
            <a:endParaRPr lang="en-US" sz="2000" dirty="0"/>
          </a:p>
          <a:p>
            <a:pPr eaLnBrk="0" hangingPunct="0"/>
            <a:r>
              <a:rPr lang="de-DE" dirty="0" smtClean="0"/>
              <a:t>G1100447-v3</a:t>
            </a:r>
            <a:endParaRPr lang="en-US" b="0" dirty="0">
              <a:cs typeface="Times New Roman" pitchFamily="18" charset="0"/>
            </a:endParaRPr>
          </a:p>
          <a:p>
            <a:pPr eaLnBrk="0" hangingPunct="0"/>
            <a:r>
              <a:rPr lang="en-US" sz="2000" dirty="0" smtClean="0">
                <a:cs typeface="Times New Roman" pitchFamily="18" charset="0"/>
              </a:rPr>
              <a:t>April 26, 2011</a:t>
            </a:r>
            <a:endParaRPr lang="en-US" sz="2000" dirty="0">
              <a:cs typeface="Times New Roman" pitchFamily="18" charset="0"/>
            </a:endParaRPr>
          </a:p>
          <a:p>
            <a:pPr eaLnBrk="0" hangingPunct="0"/>
            <a:endParaRPr lang="en-US" sz="2000" b="0" dirty="0">
              <a:cs typeface="Times New Roman" pitchFamily="18" charset="0"/>
            </a:endParaRPr>
          </a:p>
          <a:p>
            <a:pPr eaLnBrk="0" hangingPunct="0"/>
            <a:endParaRPr lang="en-US" sz="2000" b="0" dirty="0">
              <a:cs typeface="Times New Roman" pitchFamily="18" charset="0"/>
            </a:endParaRPr>
          </a:p>
          <a:p>
            <a:r>
              <a:rPr lang="en-US" sz="2000" dirty="0" smtClean="0"/>
              <a:t>Fabrice Matichard for the SEI Team</a:t>
            </a:r>
            <a:endParaRPr lang="en-US" sz="2000" dirty="0">
              <a:cs typeface="Times New Roman" pitchFamily="18" charset="0"/>
            </a:endParaRPr>
          </a:p>
        </p:txBody>
      </p:sp>
      <p:grpSp>
        <p:nvGrpSpPr>
          <p:cNvPr id="1028" name="Group 11"/>
          <p:cNvGrpSpPr>
            <a:grpSpLocks/>
          </p:cNvGrpSpPr>
          <p:nvPr/>
        </p:nvGrpSpPr>
        <p:grpSpPr bwMode="auto">
          <a:xfrm>
            <a:off x="0" y="0"/>
            <a:ext cx="9144000" cy="558800"/>
            <a:chOff x="0" y="0"/>
            <a:chExt cx="9144000" cy="558800"/>
          </a:xfrm>
        </p:grpSpPr>
        <p:sp>
          <p:nvSpPr>
            <p:cNvPr id="1029" name="Rectangle 30"/>
            <p:cNvSpPr>
              <a:spLocks noChangeArrowheads="1"/>
            </p:cNvSpPr>
            <p:nvPr/>
          </p:nvSpPr>
          <p:spPr bwMode="auto">
            <a:xfrm>
              <a:off x="2033588" y="0"/>
              <a:ext cx="5164137" cy="519113"/>
            </a:xfrm>
            <a:prstGeom prst="rect">
              <a:avLst/>
            </a:prstGeom>
            <a:noFill/>
            <a:ln w="9525" algn="ctr">
              <a:noFill/>
              <a:miter lim="800000"/>
              <a:headEnd/>
              <a:tailEnd/>
            </a:ln>
          </p:spPr>
          <p:txBody>
            <a:bodyPr wrap="none">
              <a:spAutoFit/>
            </a:bodyPr>
            <a:lstStyle/>
            <a:p>
              <a:r>
                <a:rPr lang="en-US" i="1" dirty="0"/>
                <a:t>Seismic Isolation Group (SEI)</a:t>
              </a:r>
            </a:p>
          </p:txBody>
        </p:sp>
        <p:graphicFrame>
          <p:nvGraphicFramePr>
            <p:cNvPr id="1026" name="Object 34"/>
            <p:cNvGraphicFramePr>
              <a:graphicFrameLocks noChangeAspect="1"/>
            </p:cNvGraphicFramePr>
            <p:nvPr/>
          </p:nvGraphicFramePr>
          <p:xfrm>
            <a:off x="0" y="0"/>
            <a:ext cx="762000" cy="557213"/>
          </p:xfrm>
          <a:graphic>
            <a:graphicData uri="http://schemas.openxmlformats.org/presentationml/2006/ole">
              <p:oleObj spid="_x0000_s1026" r:id="rId4" imgW="4409524" imgH="3219899" progId="">
                <p:embed/>
              </p:oleObj>
            </a:graphicData>
          </a:graphic>
        </p:graphicFrame>
        <p:pic>
          <p:nvPicPr>
            <p:cNvPr id="1030" name="Picture 37"/>
            <p:cNvPicPr>
              <a:picLocks noChangeAspect="1" noChangeArrowheads="1"/>
            </p:cNvPicPr>
            <p:nvPr/>
          </p:nvPicPr>
          <p:blipFill>
            <a:blip r:embed="rId5" cstate="print">
              <a:grayscl/>
            </a:blip>
            <a:srcRect l="10286" t="43056" r="65755" b="34029"/>
            <a:stretch>
              <a:fillRect/>
            </a:stretch>
          </p:blipFill>
          <p:spPr bwMode="auto">
            <a:xfrm>
              <a:off x="7962900" y="0"/>
              <a:ext cx="1181100" cy="538163"/>
            </a:xfrm>
            <a:prstGeom prst="rect">
              <a:avLst/>
            </a:prstGeom>
            <a:noFill/>
            <a:ln w="9525" algn="ctr">
              <a:noFill/>
              <a:miter lim="800000"/>
              <a:headEnd/>
              <a:tailEnd/>
            </a:ln>
          </p:spPr>
        </p:pic>
        <p:sp>
          <p:nvSpPr>
            <p:cNvPr id="1031" name="Line 38"/>
            <p:cNvSpPr>
              <a:spLocks noChangeShapeType="1"/>
            </p:cNvSpPr>
            <p:nvPr/>
          </p:nvSpPr>
          <p:spPr bwMode="auto">
            <a:xfrm>
              <a:off x="0" y="558800"/>
              <a:ext cx="9144000" cy="0"/>
            </a:xfrm>
            <a:prstGeom prst="line">
              <a:avLst/>
            </a:prstGeom>
            <a:noFill/>
            <a:ln w="28575">
              <a:solidFill>
                <a:srgbClr val="CC00CC"/>
              </a:solidFill>
              <a:round/>
              <a:headEnd/>
              <a:tailEnd/>
            </a:ln>
          </p:spPr>
          <p:txBody>
            <a:bodyPr/>
            <a:lstStyle/>
            <a:p>
              <a:endParaRPr lang="en-US" dirty="0"/>
            </a:p>
          </p:txBody>
        </p:sp>
      </p:grpSp>
      <p:sp>
        <p:nvSpPr>
          <p:cNvPr id="12" name="Rectangle 11"/>
          <p:cNvSpPr/>
          <p:nvPr/>
        </p:nvSpPr>
        <p:spPr>
          <a:xfrm>
            <a:off x="2665522" y="6128916"/>
            <a:ext cx="1669992" cy="307777"/>
          </a:xfrm>
          <a:prstGeom prst="rect">
            <a:avLst/>
          </a:prstGeom>
        </p:spPr>
        <p:txBody>
          <a:bodyPr wrap="square">
            <a:spAutoFit/>
          </a:bodyPr>
          <a:lstStyle/>
          <a:p>
            <a:pPr marL="568325" lvl="1" indent="-111125" algn="l" eaLnBrk="0" hangingPunct="0">
              <a:spcBef>
                <a:spcPct val="20000"/>
              </a:spcBef>
              <a:buClr>
                <a:srgbClr val="990099"/>
              </a:buClr>
              <a:buFont typeface="Wingdings" pitchFamily="2" charset="2"/>
              <a:buChar char="§"/>
              <a:defRPr/>
            </a:pPr>
            <a:r>
              <a:rPr lang="en-US" sz="1400" kern="0" dirty="0" smtClean="0"/>
              <a:t>  HAM-ISI</a:t>
            </a:r>
            <a:endParaRPr lang="en-US" sz="1400" kern="0" dirty="0"/>
          </a:p>
        </p:txBody>
      </p:sp>
      <p:sp>
        <p:nvSpPr>
          <p:cNvPr id="13" name="Rectangle 12"/>
          <p:cNvSpPr/>
          <p:nvPr/>
        </p:nvSpPr>
        <p:spPr>
          <a:xfrm>
            <a:off x="397327" y="6128916"/>
            <a:ext cx="1731018" cy="307777"/>
          </a:xfrm>
          <a:prstGeom prst="rect">
            <a:avLst/>
          </a:prstGeom>
        </p:spPr>
        <p:txBody>
          <a:bodyPr wrap="square">
            <a:spAutoFit/>
          </a:bodyPr>
          <a:lstStyle/>
          <a:p>
            <a:pPr marL="568325" lvl="1" indent="-111125" algn="l" eaLnBrk="0" hangingPunct="0">
              <a:spcBef>
                <a:spcPct val="20000"/>
              </a:spcBef>
              <a:buClr>
                <a:srgbClr val="990099"/>
              </a:buClr>
              <a:buFont typeface="Wingdings" pitchFamily="2" charset="2"/>
              <a:buChar char="§"/>
              <a:defRPr/>
            </a:pPr>
            <a:r>
              <a:rPr lang="en-US" sz="1400" kern="0" dirty="0" smtClean="0"/>
              <a:t> </a:t>
            </a:r>
            <a:r>
              <a:rPr lang="en-US" sz="1400" dirty="0" smtClean="0">
                <a:latin typeface="Arial" pitchFamily="34" charset="0"/>
                <a:ea typeface="Calibri" pitchFamily="34" charset="0"/>
                <a:cs typeface="Times New Roman" pitchFamily="18" charset="0"/>
              </a:rPr>
              <a:t>HAM-HEPI</a:t>
            </a:r>
            <a:endParaRPr lang="en-US" sz="1400" dirty="0"/>
          </a:p>
        </p:txBody>
      </p:sp>
      <p:pic>
        <p:nvPicPr>
          <p:cNvPr id="17" name="Picture 5"/>
          <p:cNvPicPr>
            <a:picLocks noChangeAspect="1" noChangeArrowheads="1"/>
          </p:cNvPicPr>
          <p:nvPr/>
        </p:nvPicPr>
        <p:blipFill>
          <a:blip r:embed="rId6" cstate="print"/>
          <a:srcRect/>
          <a:stretch>
            <a:fillRect/>
          </a:stretch>
        </p:blipFill>
        <p:spPr bwMode="auto">
          <a:xfrm>
            <a:off x="2843816" y="4946072"/>
            <a:ext cx="1637115" cy="1143000"/>
          </a:xfrm>
          <a:prstGeom prst="rect">
            <a:avLst/>
          </a:prstGeom>
          <a:noFill/>
          <a:ln w="9525">
            <a:solidFill>
              <a:srgbClr val="000000"/>
            </a:solidFill>
            <a:miter lim="800000"/>
            <a:headEnd/>
            <a:tailEnd/>
          </a:ln>
        </p:spPr>
      </p:pic>
      <p:pic>
        <p:nvPicPr>
          <p:cNvPr id="18" name="Picture 3"/>
          <p:cNvPicPr>
            <a:picLocks noChangeAspect="1" noChangeArrowheads="1"/>
          </p:cNvPicPr>
          <p:nvPr/>
        </p:nvPicPr>
        <p:blipFill>
          <a:blip r:embed="rId7" cstate="print"/>
          <a:srcRect l="-847" r="-1619"/>
          <a:stretch>
            <a:fillRect/>
          </a:stretch>
        </p:blipFill>
        <p:spPr bwMode="auto">
          <a:xfrm>
            <a:off x="7093527" y="4946072"/>
            <a:ext cx="1676400" cy="1143000"/>
          </a:xfrm>
          <a:prstGeom prst="rect">
            <a:avLst/>
          </a:prstGeom>
          <a:noFill/>
          <a:ln w="9525">
            <a:solidFill>
              <a:srgbClr val="000000"/>
            </a:solidFill>
            <a:miter lim="800000"/>
            <a:headEnd/>
            <a:tailEnd/>
          </a:ln>
        </p:spPr>
      </p:pic>
      <p:pic>
        <p:nvPicPr>
          <p:cNvPr id="19" name="Picture 6"/>
          <p:cNvPicPr>
            <a:picLocks noChangeAspect="1" noChangeArrowheads="1"/>
          </p:cNvPicPr>
          <p:nvPr/>
        </p:nvPicPr>
        <p:blipFill>
          <a:blip r:embed="rId8" cstate="print"/>
          <a:srcRect/>
          <a:stretch>
            <a:fillRect/>
          </a:stretch>
        </p:blipFill>
        <p:spPr bwMode="auto">
          <a:xfrm>
            <a:off x="4821403" y="4946072"/>
            <a:ext cx="1945508" cy="1143000"/>
          </a:xfrm>
          <a:prstGeom prst="rect">
            <a:avLst/>
          </a:prstGeom>
          <a:noFill/>
          <a:ln w="9525">
            <a:solidFill>
              <a:srgbClr val="000000"/>
            </a:solidFill>
            <a:miter lim="800000"/>
            <a:headEnd/>
            <a:tailEnd/>
          </a:ln>
        </p:spPr>
      </p:pic>
      <p:pic>
        <p:nvPicPr>
          <p:cNvPr id="20" name="Picture 3"/>
          <p:cNvPicPr>
            <a:picLocks noChangeAspect="1" noChangeArrowheads="1"/>
          </p:cNvPicPr>
          <p:nvPr/>
        </p:nvPicPr>
        <p:blipFill>
          <a:blip r:embed="rId9" cstate="print"/>
          <a:srcRect l="14880" t="9621" r="14173" b="26240"/>
          <a:stretch>
            <a:fillRect/>
          </a:stretch>
        </p:blipFill>
        <p:spPr bwMode="auto">
          <a:xfrm>
            <a:off x="360219" y="4946072"/>
            <a:ext cx="2143125" cy="1143000"/>
          </a:xfrm>
          <a:prstGeom prst="rect">
            <a:avLst/>
          </a:prstGeom>
          <a:noFill/>
          <a:ln w="9525">
            <a:solidFill>
              <a:srgbClr val="000000"/>
            </a:solidFill>
            <a:miter lim="800000"/>
            <a:headEnd/>
            <a:tailEnd/>
          </a:ln>
        </p:spPr>
      </p:pic>
      <p:sp>
        <p:nvSpPr>
          <p:cNvPr id="21" name="Rectangle 20"/>
          <p:cNvSpPr/>
          <p:nvPr/>
        </p:nvSpPr>
        <p:spPr>
          <a:xfrm>
            <a:off x="4738253" y="6158492"/>
            <a:ext cx="1730559" cy="307777"/>
          </a:xfrm>
          <a:prstGeom prst="rect">
            <a:avLst/>
          </a:prstGeom>
        </p:spPr>
        <p:txBody>
          <a:bodyPr wrap="square">
            <a:spAutoFit/>
          </a:bodyPr>
          <a:lstStyle/>
          <a:p>
            <a:pPr marL="568325" lvl="1" indent="-111125" algn="l" eaLnBrk="0" hangingPunct="0">
              <a:spcBef>
                <a:spcPct val="20000"/>
              </a:spcBef>
              <a:buClr>
                <a:srgbClr val="990099"/>
              </a:buClr>
              <a:buFont typeface="Wingdings" pitchFamily="2" charset="2"/>
              <a:buChar char="§"/>
              <a:defRPr/>
            </a:pPr>
            <a:r>
              <a:rPr lang="en-US" sz="1400" kern="0" dirty="0" smtClean="0"/>
              <a:t>  BSC-HEPI</a:t>
            </a:r>
            <a:endParaRPr lang="en-US" sz="1400" kern="0" dirty="0"/>
          </a:p>
        </p:txBody>
      </p:sp>
      <p:sp>
        <p:nvSpPr>
          <p:cNvPr id="22" name="Rectangle 21"/>
          <p:cNvSpPr/>
          <p:nvPr/>
        </p:nvSpPr>
        <p:spPr>
          <a:xfrm>
            <a:off x="6954392" y="6151587"/>
            <a:ext cx="1669992" cy="307777"/>
          </a:xfrm>
          <a:prstGeom prst="rect">
            <a:avLst/>
          </a:prstGeom>
        </p:spPr>
        <p:txBody>
          <a:bodyPr wrap="square">
            <a:spAutoFit/>
          </a:bodyPr>
          <a:lstStyle/>
          <a:p>
            <a:pPr marL="568325" lvl="1" indent="-111125" algn="l" eaLnBrk="0" hangingPunct="0">
              <a:spcBef>
                <a:spcPct val="20000"/>
              </a:spcBef>
              <a:buClr>
                <a:srgbClr val="990099"/>
              </a:buClr>
              <a:buFont typeface="Wingdings" pitchFamily="2" charset="2"/>
              <a:buChar char="§"/>
              <a:defRPr/>
            </a:pPr>
            <a:r>
              <a:rPr lang="en-US" sz="1400" kern="0" dirty="0" smtClean="0"/>
              <a:t>  BSC-ISI</a:t>
            </a:r>
            <a:endParaRPr lang="en-US" sz="1400" kern="0" dirty="0"/>
          </a:p>
        </p:txBody>
      </p:sp>
      <p:sp>
        <p:nvSpPr>
          <p:cNvPr id="16" name="Slide Number Placeholder 3"/>
          <p:cNvSpPr txBox="1">
            <a:spLocks/>
          </p:cNvSpPr>
          <p:nvPr/>
        </p:nvSpPr>
        <p:spPr bwMode="auto">
          <a:xfrm>
            <a:off x="870229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93570"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41994"/>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28" name="Rectangle 6"/>
          <p:cNvSpPr txBox="1">
            <a:spLocks noChangeArrowheads="1"/>
          </p:cNvSpPr>
          <p:nvPr/>
        </p:nvSpPr>
        <p:spPr>
          <a:xfrm>
            <a:off x="287167" y="579105"/>
            <a:ext cx="4602479" cy="3939996"/>
          </a:xfrm>
          <a:prstGeom prst="rect">
            <a:avLst/>
          </a:prstGeom>
          <a:ln/>
        </p:spPr>
        <p:txBody>
          <a:bodyPr/>
          <a:lstStyle/>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Installed at LLO for Initial LIGO.</a:t>
            </a:r>
            <a:b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b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Running for many years. Intended for Advanced LIGO, but installed to remediate large ground motion at first 2 stack modes.</a:t>
            </a:r>
          </a:p>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LLO gets new electronics and new HAM units. LHO gets full installation. </a:t>
            </a:r>
          </a:p>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All HAM crossbeams will be upgraded. </a:t>
            </a:r>
          </a:p>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Recent performance improvements from optimal feedforward filtering based on interferometer signals.</a:t>
            </a:r>
          </a:p>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 few of the new actuators may need to be rebuilt, tests underway on those at Stanford.</a:t>
            </a:r>
          </a:p>
          <a:p>
            <a:pPr marL="117475" marR="0" lvl="0" indent="-117475" algn="just" defTabSz="914400" rtl="0" eaLnBrk="0" fontAlgn="base" latinLnBrk="0" hangingPunct="0">
              <a:lnSpc>
                <a:spcPct val="90000"/>
              </a:lnSpc>
              <a:spcBef>
                <a:spcPts val="1200"/>
              </a:spcBef>
              <a:spcAft>
                <a:spcPct val="0"/>
              </a:spcAft>
              <a:buClr>
                <a:srgbClr val="990099"/>
              </a:buClr>
              <a:buSzTx/>
              <a:buFont typeface="Wingdings" pitchFamily="2" charset="2"/>
              <a:buChar char="§"/>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Many components of LHO system now assembled as modules, actuators being tested, installation and plumbing begins in early 2011.</a:t>
            </a:r>
            <a:endParaRPr kumimoji="0" lang="en-US" sz="1400" i="0" u="none" strike="noStrike" kern="0" cap="none" spc="0" normalizeH="0" baseline="0" noProof="0" dirty="0">
              <a:ln>
                <a:noFill/>
              </a:ln>
              <a:solidFill>
                <a:schemeClr val="tx1"/>
              </a:solidFill>
              <a:effectLst/>
              <a:uLnTx/>
              <a:uFillTx/>
              <a:latin typeface="Arial" pitchFamily="34" charset="0"/>
              <a:ea typeface="+mn-ea"/>
              <a:cs typeface="Arial" pitchFamily="34" charset="0"/>
            </a:endParaRPr>
          </a:p>
        </p:txBody>
      </p:sp>
      <p:pic>
        <p:nvPicPr>
          <p:cNvPr id="34" name="Picture 6" descr="IMG_0704"/>
          <p:cNvPicPr>
            <a:picLocks noChangeAspect="1" noChangeArrowheads="1"/>
          </p:cNvPicPr>
          <p:nvPr/>
        </p:nvPicPr>
        <p:blipFill>
          <a:blip r:embed="rId6" cstate="print"/>
          <a:srcRect/>
          <a:stretch>
            <a:fillRect/>
          </a:stretch>
        </p:blipFill>
        <p:spPr bwMode="auto">
          <a:xfrm>
            <a:off x="6124699" y="3428703"/>
            <a:ext cx="2463096" cy="3284620"/>
          </a:xfrm>
          <a:prstGeom prst="rect">
            <a:avLst/>
          </a:prstGeom>
          <a:noFill/>
        </p:spPr>
      </p:pic>
      <p:grpSp>
        <p:nvGrpSpPr>
          <p:cNvPr id="35" name="Group 17"/>
          <p:cNvGrpSpPr>
            <a:grpSpLocks/>
          </p:cNvGrpSpPr>
          <p:nvPr/>
        </p:nvGrpSpPr>
        <p:grpSpPr bwMode="auto">
          <a:xfrm>
            <a:off x="5292256" y="490866"/>
            <a:ext cx="3536950" cy="2654300"/>
            <a:chOff x="172" y="725"/>
            <a:chExt cx="2228" cy="1672"/>
          </a:xfrm>
        </p:grpSpPr>
        <p:pic>
          <p:nvPicPr>
            <p:cNvPr id="36" name="Picture 18" descr="IMG_0689"/>
            <p:cNvPicPr>
              <a:picLocks noChangeAspect="1" noChangeArrowheads="1"/>
            </p:cNvPicPr>
            <p:nvPr/>
          </p:nvPicPr>
          <p:blipFill>
            <a:blip r:embed="rId7" cstate="print"/>
            <a:srcRect/>
            <a:stretch>
              <a:fillRect/>
            </a:stretch>
          </p:blipFill>
          <p:spPr bwMode="auto">
            <a:xfrm>
              <a:off x="172" y="725"/>
              <a:ext cx="2228" cy="1672"/>
            </a:xfrm>
            <a:prstGeom prst="rect">
              <a:avLst/>
            </a:prstGeom>
            <a:noFill/>
          </p:spPr>
        </p:pic>
        <p:sp>
          <p:nvSpPr>
            <p:cNvPr id="37" name="Text Box 21"/>
            <p:cNvSpPr txBox="1">
              <a:spLocks noChangeArrowheads="1"/>
            </p:cNvSpPr>
            <p:nvPr/>
          </p:nvSpPr>
          <p:spPr bwMode="auto">
            <a:xfrm>
              <a:off x="1105" y="1231"/>
              <a:ext cx="538" cy="194"/>
            </a:xfrm>
            <a:prstGeom prst="rect">
              <a:avLst/>
            </a:prstGeom>
            <a:solidFill>
              <a:schemeClr val="bg1"/>
            </a:solidFill>
            <a:ln w="12700">
              <a:noFill/>
              <a:miter lim="800000"/>
              <a:headEnd/>
              <a:tailEnd/>
            </a:ln>
            <a:effectLst/>
          </p:spPr>
          <p:txBody>
            <a:bodyPr wrap="square">
              <a:spAutoFit/>
            </a:bodyPr>
            <a:lstStyle/>
            <a:p>
              <a:pPr algn="l">
                <a:spcBef>
                  <a:spcPct val="50000"/>
                </a:spcBef>
              </a:pPr>
              <a:r>
                <a:rPr lang="en-US" sz="1400" dirty="0">
                  <a:solidFill>
                    <a:schemeClr val="tx2"/>
                  </a:solidFill>
                  <a:latin typeface="Arial" charset="0"/>
                </a:rPr>
                <a:t>HEPI</a:t>
              </a:r>
            </a:p>
          </p:txBody>
        </p:sp>
        <p:sp>
          <p:nvSpPr>
            <p:cNvPr id="38" name="Line 22"/>
            <p:cNvSpPr>
              <a:spLocks noChangeShapeType="1"/>
            </p:cNvSpPr>
            <p:nvPr/>
          </p:nvSpPr>
          <p:spPr bwMode="auto">
            <a:xfrm>
              <a:off x="1448" y="1425"/>
              <a:ext cx="416" cy="128"/>
            </a:xfrm>
            <a:prstGeom prst="line">
              <a:avLst/>
            </a:prstGeom>
            <a:noFill/>
            <a:ln w="38100">
              <a:solidFill>
                <a:schemeClr val="bg2"/>
              </a:solidFill>
              <a:round/>
              <a:headEnd/>
              <a:tailEnd type="triangle" w="med" len="med"/>
            </a:ln>
            <a:effectLst/>
          </p:spPr>
          <p:txBody>
            <a:bodyPr wrap="square">
              <a:spAutoFit/>
            </a:bodyPr>
            <a:lstStyle/>
            <a:p>
              <a:endParaRPr lang="en-US"/>
            </a:p>
          </p:txBody>
        </p:sp>
        <p:sp>
          <p:nvSpPr>
            <p:cNvPr id="39" name="Oval 23"/>
            <p:cNvSpPr>
              <a:spLocks noChangeArrowheads="1"/>
            </p:cNvSpPr>
            <p:nvPr/>
          </p:nvSpPr>
          <p:spPr bwMode="auto">
            <a:xfrm>
              <a:off x="1664" y="1293"/>
              <a:ext cx="672" cy="755"/>
            </a:xfrm>
            <a:prstGeom prst="ellipse">
              <a:avLst/>
            </a:prstGeom>
            <a:noFill/>
            <a:ln w="28575">
              <a:solidFill>
                <a:srgbClr val="FD150F"/>
              </a:solidFill>
              <a:round/>
              <a:headEnd type="none" w="sm" len="sm"/>
              <a:tailEnd type="none" w="sm" len="sm"/>
            </a:ln>
            <a:effectLst/>
          </p:spPr>
          <p:txBody>
            <a:bodyPr wrap="none" anchor="ctr"/>
            <a:lstStyle/>
            <a:p>
              <a:endParaRPr lang="en-US">
                <a:solidFill>
                  <a:srgbClr val="FD150F"/>
                </a:solidFill>
              </a:endParaRPr>
            </a:p>
          </p:txBody>
        </p:sp>
      </p:grpSp>
      <p:sp>
        <p:nvSpPr>
          <p:cNvPr id="40" name="Rectangle 28"/>
          <p:cNvSpPr>
            <a:spLocks noChangeArrowheads="1"/>
          </p:cNvSpPr>
          <p:nvPr/>
        </p:nvSpPr>
        <p:spPr bwMode="auto">
          <a:xfrm>
            <a:off x="3465461" y="27296"/>
            <a:ext cx="2347117" cy="400110"/>
          </a:xfrm>
          <a:prstGeom prst="rect">
            <a:avLst/>
          </a:prstGeom>
          <a:noFill/>
          <a:ln w="9525" algn="ctr">
            <a:noFill/>
            <a:miter lim="800000"/>
            <a:headEnd/>
            <a:tailEnd/>
          </a:ln>
        </p:spPr>
        <p:txBody>
          <a:bodyPr wrap="none">
            <a:spAutoFit/>
          </a:bodyPr>
          <a:lstStyle/>
          <a:p>
            <a:r>
              <a:rPr lang="en-US" sz="2000" dirty="0" smtClean="0"/>
              <a:t>2. HEPI  Overview</a:t>
            </a:r>
            <a:endParaRPr lang="en-US" sz="2000" dirty="0"/>
          </a:p>
        </p:txBody>
      </p:sp>
      <p:pic>
        <p:nvPicPr>
          <p:cNvPr id="16" name="Picture 3"/>
          <p:cNvPicPr>
            <a:picLocks noChangeAspect="1" noChangeArrowheads="1"/>
          </p:cNvPicPr>
          <p:nvPr/>
        </p:nvPicPr>
        <p:blipFill>
          <a:blip r:embed="rId8" cstate="print"/>
          <a:srcRect/>
          <a:stretch>
            <a:fillRect/>
          </a:stretch>
        </p:blipFill>
        <p:spPr bwMode="auto">
          <a:xfrm>
            <a:off x="351987" y="4798710"/>
            <a:ext cx="2294430" cy="1723001"/>
          </a:xfrm>
          <a:prstGeom prst="rect">
            <a:avLst/>
          </a:prstGeom>
          <a:noFill/>
          <a:ln w="12700">
            <a:noFill/>
            <a:miter lim="800000"/>
            <a:headEnd type="none" w="sm" len="sm"/>
            <a:tailEnd type="none" w="sm" len="sm"/>
          </a:ln>
          <a:effectLst/>
        </p:spPr>
      </p:pic>
      <p:pic>
        <p:nvPicPr>
          <p:cNvPr id="17" name="Picture 4"/>
          <p:cNvPicPr>
            <a:picLocks noChangeAspect="1" noChangeArrowheads="1"/>
          </p:cNvPicPr>
          <p:nvPr/>
        </p:nvPicPr>
        <p:blipFill>
          <a:blip r:embed="rId9" cstate="print"/>
          <a:srcRect/>
          <a:stretch>
            <a:fillRect/>
          </a:stretch>
        </p:blipFill>
        <p:spPr bwMode="auto">
          <a:xfrm>
            <a:off x="3113891" y="4776039"/>
            <a:ext cx="2319478" cy="1740551"/>
          </a:xfrm>
          <a:prstGeom prst="rect">
            <a:avLst/>
          </a:prstGeom>
          <a:noFill/>
          <a:ln w="12700">
            <a:noFill/>
            <a:miter lim="800000"/>
            <a:headEnd type="none" w="sm" len="sm"/>
            <a:tailEnd type="none" w="sm" len="sm"/>
          </a:ln>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2653537" y="0"/>
            <a:ext cx="3970960" cy="400110"/>
          </a:xfrm>
          <a:prstGeom prst="rect">
            <a:avLst/>
          </a:prstGeom>
          <a:noFill/>
          <a:ln w="9525" algn="ctr">
            <a:noFill/>
            <a:miter lim="800000"/>
            <a:headEnd/>
            <a:tailEnd/>
          </a:ln>
        </p:spPr>
        <p:txBody>
          <a:bodyPr wrap="none">
            <a:spAutoFit/>
          </a:bodyPr>
          <a:lstStyle/>
          <a:p>
            <a:r>
              <a:rPr lang="en-US" sz="2000" dirty="0" smtClean="0"/>
              <a:t>2. HEPI (Hydraulic Pre-Isolator)</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95618"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pic>
        <p:nvPicPr>
          <p:cNvPr id="495619" name="Picture 3"/>
          <p:cNvPicPr>
            <a:picLocks noChangeAspect="1" noChangeArrowheads="1"/>
          </p:cNvPicPr>
          <p:nvPr/>
        </p:nvPicPr>
        <p:blipFill>
          <a:blip r:embed="rId6" cstate="print"/>
          <a:srcRect l="18750" t="24013" r="23026" b="10526"/>
          <a:stretch>
            <a:fillRect/>
          </a:stretch>
        </p:blipFill>
        <p:spPr bwMode="auto">
          <a:xfrm>
            <a:off x="4447276" y="695633"/>
            <a:ext cx="2363127" cy="1992637"/>
          </a:xfrm>
          <a:prstGeom prst="rect">
            <a:avLst/>
          </a:prstGeom>
          <a:noFill/>
          <a:ln w="9525">
            <a:noFill/>
            <a:miter lim="800000"/>
            <a:headEnd/>
            <a:tailEnd/>
          </a:ln>
        </p:spPr>
      </p:pic>
      <p:sp>
        <p:nvSpPr>
          <p:cNvPr id="19" name="Rectangle 15"/>
          <p:cNvSpPr>
            <a:spLocks/>
          </p:cNvSpPr>
          <p:nvPr/>
        </p:nvSpPr>
        <p:spPr bwMode="auto">
          <a:xfrm>
            <a:off x="4450824" y="2780813"/>
            <a:ext cx="4398451" cy="1000274"/>
          </a:xfrm>
          <a:prstGeom prst="rect">
            <a:avLst/>
          </a:prstGeom>
          <a:noFill/>
          <a:ln w="12700">
            <a:noFill/>
            <a:miter lim="800000"/>
            <a:headEnd/>
            <a:tailEnd/>
          </a:ln>
        </p:spPr>
        <p:txBody>
          <a:bodyPr wrap="square" lIns="0" tIns="0" rIns="0" bIns="0" anchor="ctr">
            <a:spAutoFit/>
          </a:bodyPr>
          <a:lstStyle/>
          <a:p>
            <a:pPr algn="l">
              <a:spcBef>
                <a:spcPts val="600"/>
              </a:spcBef>
            </a:pPr>
            <a:r>
              <a:rPr lang="en-US" sz="1200" dirty="0">
                <a:latin typeface="Arial" pitchFamily="34" charset="0"/>
                <a:ea typeface="Gill Sans" pitchFamily="1" charset="0"/>
                <a:cs typeface="Arial" pitchFamily="34" charset="0"/>
              </a:rPr>
              <a:t>HEPI housing on pier top holds:</a:t>
            </a:r>
          </a:p>
          <a:p>
            <a:pPr algn="l">
              <a:spcBef>
                <a:spcPts val="600"/>
              </a:spcBef>
            </a:pPr>
            <a:r>
              <a:rPr lang="en-US" sz="1200" dirty="0" smtClean="0">
                <a:latin typeface="Arial" pitchFamily="34" charset="0"/>
                <a:ea typeface="Gill Sans" pitchFamily="1" charset="0"/>
                <a:cs typeface="Arial" pitchFamily="34" charset="0"/>
              </a:rPr>
              <a:t>Actuators </a:t>
            </a:r>
            <a:r>
              <a:rPr lang="en-US" sz="1200" dirty="0">
                <a:latin typeface="Arial" pitchFamily="34" charset="0"/>
                <a:ea typeface="Gill Sans" pitchFamily="1" charset="0"/>
                <a:cs typeface="Arial" pitchFamily="34" charset="0"/>
              </a:rPr>
              <a:t>and sensors </a:t>
            </a:r>
            <a:r>
              <a:rPr lang="en-US" sz="1200" dirty="0" smtClean="0">
                <a:latin typeface="Arial" pitchFamily="34" charset="0"/>
                <a:ea typeface="Gill Sans" pitchFamily="1" charset="0"/>
                <a:cs typeface="Arial" pitchFamily="34" charset="0"/>
              </a:rPr>
              <a:t>for vertical </a:t>
            </a:r>
            <a:r>
              <a:rPr lang="en-US" sz="1200" dirty="0">
                <a:latin typeface="Arial" pitchFamily="34" charset="0"/>
                <a:ea typeface="Gill Sans" pitchFamily="1" charset="0"/>
                <a:cs typeface="Arial" pitchFamily="34" charset="0"/>
              </a:rPr>
              <a:t>and tangential directions</a:t>
            </a:r>
          </a:p>
          <a:p>
            <a:pPr algn="l">
              <a:spcBef>
                <a:spcPts val="600"/>
              </a:spcBef>
            </a:pPr>
            <a:r>
              <a:rPr lang="en-US" sz="1200" dirty="0" smtClean="0">
                <a:latin typeface="Arial" pitchFamily="34" charset="0"/>
                <a:ea typeface="Gill Sans" pitchFamily="1" charset="0"/>
                <a:cs typeface="Arial" pitchFamily="34" charset="0"/>
              </a:rPr>
              <a:t>Offload </a:t>
            </a:r>
            <a:r>
              <a:rPr lang="en-US" sz="1200" dirty="0">
                <a:latin typeface="Arial" pitchFamily="34" charset="0"/>
                <a:ea typeface="Gill Sans" pitchFamily="1" charset="0"/>
                <a:cs typeface="Arial" pitchFamily="34" charset="0"/>
              </a:rPr>
              <a:t>springs &amp; payload adjustment</a:t>
            </a:r>
          </a:p>
          <a:p>
            <a:pPr algn="l">
              <a:spcBef>
                <a:spcPts val="600"/>
              </a:spcBef>
            </a:pPr>
            <a:r>
              <a:rPr lang="en-US" sz="1200" dirty="0" smtClean="0">
                <a:latin typeface="Arial" pitchFamily="34" charset="0"/>
                <a:ea typeface="Gill Sans" pitchFamily="1" charset="0"/>
                <a:cs typeface="Arial" pitchFamily="34" charset="0"/>
              </a:rPr>
              <a:t>Caging</a:t>
            </a:r>
            <a:r>
              <a:rPr lang="en-US" sz="1200" dirty="0">
                <a:latin typeface="Arial" pitchFamily="34" charset="0"/>
                <a:ea typeface="Gill Sans" pitchFamily="1" charset="0"/>
                <a:cs typeface="Arial" pitchFamily="34" charset="0"/>
              </a:rPr>
              <a:t>, stops, alignment features</a:t>
            </a:r>
            <a:r>
              <a:rPr lang="en-US" sz="1400" dirty="0">
                <a:solidFill>
                  <a:schemeClr val="tx1"/>
                </a:solidFill>
                <a:latin typeface="Arial" pitchFamily="34" charset="0"/>
                <a:ea typeface="Gill Sans" pitchFamily="1" charset="0"/>
                <a:cs typeface="Arial" pitchFamily="34" charset="0"/>
              </a:rPr>
              <a:t>...</a:t>
            </a:r>
          </a:p>
        </p:txBody>
      </p:sp>
      <p:pic>
        <p:nvPicPr>
          <p:cNvPr id="21" name="Picture 5"/>
          <p:cNvPicPr>
            <a:picLocks noChangeAspect="1" noChangeArrowheads="1"/>
          </p:cNvPicPr>
          <p:nvPr/>
        </p:nvPicPr>
        <p:blipFill>
          <a:blip r:embed="rId7" cstate="print"/>
          <a:srcRect l="21428" r="17460"/>
          <a:stretch>
            <a:fillRect/>
          </a:stretch>
        </p:blipFill>
        <p:spPr bwMode="auto">
          <a:xfrm>
            <a:off x="7030151" y="638283"/>
            <a:ext cx="2113849" cy="2032203"/>
          </a:xfrm>
          <a:prstGeom prst="rect">
            <a:avLst/>
          </a:prstGeom>
          <a:noFill/>
          <a:ln w="9525">
            <a:solidFill>
              <a:srgbClr val="000000"/>
            </a:solidFill>
            <a:miter lim="800000"/>
            <a:headEnd/>
            <a:tailEnd/>
          </a:ln>
        </p:spPr>
      </p:pic>
      <p:pic>
        <p:nvPicPr>
          <p:cNvPr id="10" name="Picture 3"/>
          <p:cNvPicPr>
            <a:picLocks noChangeAspect="1" noChangeArrowheads="1"/>
          </p:cNvPicPr>
          <p:nvPr/>
        </p:nvPicPr>
        <p:blipFill>
          <a:blip r:embed="rId8" cstate="print"/>
          <a:srcRect/>
          <a:stretch>
            <a:fillRect/>
          </a:stretch>
        </p:blipFill>
        <p:spPr bwMode="auto">
          <a:xfrm>
            <a:off x="1882016" y="912747"/>
            <a:ext cx="1705157" cy="1607616"/>
          </a:xfrm>
          <a:prstGeom prst="rect">
            <a:avLst/>
          </a:prstGeom>
          <a:noFill/>
          <a:ln w="12700">
            <a:noFill/>
            <a:miter lim="800000"/>
            <a:headEnd/>
            <a:tailEnd/>
          </a:ln>
        </p:spPr>
      </p:pic>
      <p:pic>
        <p:nvPicPr>
          <p:cNvPr id="11" name="Picture 2"/>
          <p:cNvPicPr>
            <a:picLocks noChangeAspect="1" noChangeArrowheads="1"/>
          </p:cNvPicPr>
          <p:nvPr/>
        </p:nvPicPr>
        <p:blipFill>
          <a:blip r:embed="rId9" cstate="print"/>
          <a:srcRect/>
          <a:stretch>
            <a:fillRect/>
          </a:stretch>
        </p:blipFill>
        <p:spPr bwMode="auto">
          <a:xfrm rot="1444715">
            <a:off x="208911" y="608135"/>
            <a:ext cx="1697930" cy="2251455"/>
          </a:xfrm>
          <a:prstGeom prst="rect">
            <a:avLst/>
          </a:prstGeom>
          <a:noFill/>
          <a:ln w="12700">
            <a:noFill/>
            <a:miter lim="800000"/>
            <a:headEnd/>
            <a:tailEnd/>
          </a:ln>
        </p:spPr>
      </p:pic>
      <p:sp>
        <p:nvSpPr>
          <p:cNvPr id="12" name="Rectangle 4"/>
          <p:cNvSpPr>
            <a:spLocks/>
          </p:cNvSpPr>
          <p:nvPr/>
        </p:nvSpPr>
        <p:spPr bwMode="auto">
          <a:xfrm>
            <a:off x="261980" y="2748040"/>
            <a:ext cx="3493862" cy="894446"/>
          </a:xfrm>
          <a:prstGeom prst="rect">
            <a:avLst/>
          </a:prstGeom>
          <a:noFill/>
          <a:ln w="12700">
            <a:noFill/>
            <a:miter lim="800000"/>
            <a:headEnd/>
            <a:tailEnd/>
          </a:ln>
        </p:spPr>
        <p:txBody>
          <a:bodyPr lIns="50800" tIns="50800" rIns="50800" bIns="50800" anchor="ctr"/>
          <a:lstStyle/>
          <a:p>
            <a:pPr algn="l">
              <a:spcBef>
                <a:spcPts val="0"/>
              </a:spcBef>
            </a:pPr>
            <a:r>
              <a:rPr lang="en-US" sz="1200" dirty="0" smtClean="0">
                <a:solidFill>
                  <a:schemeClr val="tx1"/>
                </a:solidFill>
                <a:latin typeface="Arial" pitchFamily="34" charset="0"/>
                <a:ea typeface="Gill Sans" pitchFamily="1" charset="0"/>
                <a:cs typeface="Arial" pitchFamily="34" charset="0"/>
              </a:rPr>
              <a:t>More </a:t>
            </a:r>
            <a:r>
              <a:rPr lang="en-US" sz="1200" dirty="0">
                <a:solidFill>
                  <a:schemeClr val="tx1"/>
                </a:solidFill>
                <a:latin typeface="Arial" pitchFamily="34" charset="0"/>
                <a:ea typeface="Gill Sans" pitchFamily="1" charset="0"/>
                <a:cs typeface="Arial" pitchFamily="34" charset="0"/>
              </a:rPr>
              <a:t>range  than PZTs (+/- 1 mm)</a:t>
            </a:r>
          </a:p>
          <a:p>
            <a:pPr algn="l">
              <a:spcBef>
                <a:spcPts val="600"/>
              </a:spcBef>
            </a:pPr>
            <a:r>
              <a:rPr lang="en-US" sz="1200" dirty="0" smtClean="0">
                <a:solidFill>
                  <a:schemeClr val="tx1"/>
                </a:solidFill>
                <a:latin typeface="Arial" pitchFamily="34" charset="0"/>
                <a:ea typeface="Gill Sans" pitchFamily="1" charset="0"/>
                <a:cs typeface="Arial" pitchFamily="34" charset="0"/>
              </a:rPr>
              <a:t>More </a:t>
            </a:r>
            <a:r>
              <a:rPr lang="en-US" sz="1200" dirty="0">
                <a:solidFill>
                  <a:schemeClr val="tx1"/>
                </a:solidFill>
                <a:latin typeface="Arial" pitchFamily="34" charset="0"/>
                <a:ea typeface="Gill Sans" pitchFamily="1" charset="0"/>
                <a:cs typeface="Arial" pitchFamily="34" charset="0"/>
              </a:rPr>
              <a:t>force than voice coils </a:t>
            </a:r>
            <a:endParaRPr lang="en-US" sz="1200" dirty="0" smtClean="0">
              <a:solidFill>
                <a:schemeClr val="tx1"/>
              </a:solidFill>
              <a:latin typeface="Arial" pitchFamily="34" charset="0"/>
              <a:ea typeface="Gill Sans" pitchFamily="1" charset="0"/>
              <a:cs typeface="Arial" pitchFamily="34" charset="0"/>
            </a:endParaRPr>
          </a:p>
          <a:p>
            <a:pPr algn="l">
              <a:spcBef>
                <a:spcPts val="0"/>
              </a:spcBef>
            </a:pPr>
            <a:r>
              <a:rPr lang="en-US" sz="1200" dirty="0" smtClean="0">
                <a:solidFill>
                  <a:schemeClr val="tx1"/>
                </a:solidFill>
                <a:latin typeface="Arial" pitchFamily="34" charset="0"/>
                <a:ea typeface="Gill Sans" pitchFamily="1" charset="0"/>
                <a:cs typeface="Arial" pitchFamily="34" charset="0"/>
              </a:rPr>
              <a:t>(~</a:t>
            </a:r>
            <a:r>
              <a:rPr lang="en-US" sz="1200" dirty="0">
                <a:solidFill>
                  <a:schemeClr val="tx1"/>
                </a:solidFill>
                <a:latin typeface="Arial" pitchFamily="34" charset="0"/>
                <a:ea typeface="Gill Sans" pitchFamily="1" charset="0"/>
                <a:cs typeface="Arial" pitchFamily="34" charset="0"/>
              </a:rPr>
              <a:t>400 lbs, static offset)</a:t>
            </a:r>
          </a:p>
          <a:p>
            <a:pPr algn="l">
              <a:spcBef>
                <a:spcPts val="600"/>
              </a:spcBef>
            </a:pPr>
            <a:r>
              <a:rPr lang="en-US" sz="1200" dirty="0" smtClean="0">
                <a:solidFill>
                  <a:schemeClr val="tx1"/>
                </a:solidFill>
                <a:latin typeface="Arial" pitchFamily="34" charset="0"/>
                <a:ea typeface="Gill Sans" pitchFamily="1" charset="0"/>
                <a:cs typeface="Arial" pitchFamily="34" charset="0"/>
              </a:rPr>
              <a:t>Quiet </a:t>
            </a:r>
            <a:r>
              <a:rPr lang="en-US" sz="1200" dirty="0">
                <a:solidFill>
                  <a:schemeClr val="tx1"/>
                </a:solidFill>
                <a:latin typeface="Arial" pitchFamily="34" charset="0"/>
                <a:ea typeface="Gill Sans" pitchFamily="1" charset="0"/>
                <a:cs typeface="Arial" pitchFamily="34" charset="0"/>
              </a:rPr>
              <a:t>(&lt;1 nm/</a:t>
            </a:r>
            <a:r>
              <a:rPr lang="en-US" sz="1200" dirty="0">
                <a:solidFill>
                  <a:schemeClr val="tx1"/>
                </a:solidFill>
                <a:latin typeface="Arial" pitchFamily="34" charset="0"/>
                <a:ea typeface="Lucida Grande" pitchFamily="1" charset="0"/>
                <a:cs typeface="Arial" pitchFamily="34" charset="0"/>
              </a:rPr>
              <a:t>√</a:t>
            </a:r>
            <a:r>
              <a:rPr lang="en-US" sz="1200" dirty="0">
                <a:solidFill>
                  <a:schemeClr val="tx1"/>
                </a:solidFill>
                <a:latin typeface="Arial" pitchFamily="34" charset="0"/>
                <a:ea typeface="Gill Sans" pitchFamily="1" charset="0"/>
                <a:cs typeface="Arial" pitchFamily="34" charset="0"/>
              </a:rPr>
              <a:t>Hz at 1 Hz)</a:t>
            </a:r>
          </a:p>
        </p:txBody>
      </p:sp>
      <p:pic>
        <p:nvPicPr>
          <p:cNvPr id="13" name="Picture 2"/>
          <p:cNvPicPr>
            <a:picLocks noChangeAspect="1" noChangeArrowheads="1"/>
          </p:cNvPicPr>
          <p:nvPr/>
        </p:nvPicPr>
        <p:blipFill>
          <a:blip r:embed="rId10" cstate="print"/>
          <a:srcRect t="38013"/>
          <a:stretch>
            <a:fillRect/>
          </a:stretch>
        </p:blipFill>
        <p:spPr bwMode="auto">
          <a:xfrm>
            <a:off x="151141" y="4435973"/>
            <a:ext cx="3865934" cy="1851472"/>
          </a:xfrm>
          <a:prstGeom prst="rect">
            <a:avLst/>
          </a:prstGeom>
          <a:noFill/>
          <a:ln w="12700">
            <a:noFill/>
            <a:miter lim="800000"/>
            <a:headEnd/>
            <a:tailEnd/>
          </a:ln>
        </p:spPr>
      </p:pic>
      <p:pic>
        <p:nvPicPr>
          <p:cNvPr id="14" name="Picture 3"/>
          <p:cNvPicPr>
            <a:picLocks noChangeAspect="1" noChangeArrowheads="1"/>
          </p:cNvPicPr>
          <p:nvPr/>
        </p:nvPicPr>
        <p:blipFill>
          <a:blip r:embed="rId11" cstate="print"/>
          <a:srcRect l="25554" t="35887" r="10030" b="11089"/>
          <a:stretch>
            <a:fillRect/>
          </a:stretch>
        </p:blipFill>
        <p:spPr bwMode="auto">
          <a:xfrm>
            <a:off x="4247047" y="3945418"/>
            <a:ext cx="4650393" cy="2871018"/>
          </a:xfrm>
          <a:prstGeom prst="rect">
            <a:avLst/>
          </a:prstGeom>
          <a:noFill/>
          <a:ln w="9525">
            <a:noFill/>
            <a:miter lim="800000"/>
            <a:headEnd/>
            <a:tailEnd/>
          </a:ln>
        </p:spPr>
      </p:pic>
      <p:sp>
        <p:nvSpPr>
          <p:cNvPr id="15" name="Rectangle 14"/>
          <p:cNvSpPr/>
          <p:nvPr/>
        </p:nvSpPr>
        <p:spPr>
          <a:xfrm>
            <a:off x="215375" y="6300654"/>
            <a:ext cx="2626066" cy="276999"/>
          </a:xfrm>
          <a:prstGeom prst="rect">
            <a:avLst/>
          </a:prstGeom>
        </p:spPr>
        <p:txBody>
          <a:bodyPr wrap="square">
            <a:spAutoFit/>
          </a:bodyPr>
          <a:lstStyle/>
          <a:p>
            <a:pPr lvl="0" algn="l" eaLnBrk="0" hangingPunct="0">
              <a:defRPr/>
            </a:pPr>
            <a:r>
              <a:rPr lang="en-US" sz="1200" dirty="0" smtClean="0">
                <a:latin typeface="Arial" pitchFamily="34" charset="0"/>
                <a:ea typeface="Gill Sans" pitchFamily="1" charset="0"/>
                <a:cs typeface="Arial" pitchFamily="34" charset="0"/>
              </a:rPr>
              <a:t>Low frequency control topology</a:t>
            </a:r>
            <a:endParaRPr lang="en-US" sz="1200" dirty="0">
              <a:latin typeface="Arial" pitchFamily="34" charset="0"/>
              <a:ea typeface="Gill Sans" pitchFamily="1" charset="0"/>
              <a:cs typeface="Arial" pitchFamily="34" charset="0"/>
            </a:endParaRPr>
          </a:p>
        </p:txBody>
      </p:sp>
      <p:sp>
        <p:nvSpPr>
          <p:cNvPr id="16"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7" name="Rectangle 16"/>
          <p:cNvSpPr/>
          <p:nvPr/>
        </p:nvSpPr>
        <p:spPr>
          <a:xfrm>
            <a:off x="5663488" y="6809601"/>
            <a:ext cx="2048958" cy="276999"/>
          </a:xfrm>
          <a:prstGeom prst="rect">
            <a:avLst/>
          </a:prstGeom>
        </p:spPr>
        <p:txBody>
          <a:bodyPr wrap="none">
            <a:spAutoFit/>
          </a:bodyPr>
          <a:lstStyle/>
          <a:p>
            <a:pPr>
              <a:spcBef>
                <a:spcPct val="50000"/>
              </a:spcBef>
            </a:pPr>
            <a:r>
              <a:rPr lang="en-US" sz="1200" dirty="0" smtClean="0">
                <a:solidFill>
                  <a:srgbClr val="000000"/>
                </a:solidFill>
                <a:latin typeface="Arial" pitchFamily="34" charset="0"/>
                <a:cs typeface="Arial" pitchFamily="34" charset="0"/>
              </a:rPr>
              <a:t>HEPI performance at LLO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25088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2" name="Text Placeholder 2"/>
          <p:cNvSpPr txBox="1">
            <a:spLocks/>
          </p:cNvSpPr>
          <p:nvPr/>
        </p:nvSpPr>
        <p:spPr bwMode="auto">
          <a:xfrm>
            <a:off x="160147" y="4373953"/>
            <a:ext cx="3928204" cy="240065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defPPr marL="432000" marR="0" lvl="0" indent="-324000">
              <a:spcBef>
                <a:spcPts val="0"/>
              </a:spcBef>
              <a:spcAft>
                <a:spcPts val="1417"/>
              </a:spcAft>
              <a:buClr>
                <a:srgbClr val="FFFF00"/>
              </a:buClr>
              <a:buSzPct val="45000"/>
              <a:buFont typeface="StarSymbol"/>
              <a:buNone/>
              <a:defRPr lang="en-US" sz="3200" b="0" i="0" u="none" strike="noStrike">
                <a:ln>
                  <a:noFill/>
                </a:ln>
                <a:solidFill>
                  <a:srgbClr val="FFFFFF"/>
                </a:solidFill>
                <a:latin typeface="Albany" pitchFamily="18"/>
                <a:ea typeface="Andale Sans UI" pitchFamily="2"/>
                <a:cs typeface="Tahoma" pitchFamily="2"/>
              </a:defRPr>
            </a:defPPr>
            <a:lvl1pPr marL="432000" marR="0" lvl="0" indent="-324000">
              <a:spcBef>
                <a:spcPts val="0"/>
              </a:spcBef>
              <a:spcAft>
                <a:spcPts val="1417"/>
              </a:spcAft>
              <a:buClr>
                <a:srgbClr val="FFFF00"/>
              </a:buClr>
              <a:buSzPct val="45000"/>
              <a:buFont typeface="StarSymbol"/>
              <a:buChar char="●"/>
              <a:defRPr lang="en-US" sz="3200" b="0" i="0" u="none" strike="noStrike">
                <a:ln>
                  <a:noFill/>
                </a:ln>
                <a:solidFill>
                  <a:srgbClr val="FFFFFF"/>
                </a:solidFill>
                <a:latin typeface="Albany" pitchFamily="18"/>
                <a:ea typeface="Andale Sans UI" pitchFamily="2"/>
                <a:cs typeface="Tahoma" pitchFamily="2"/>
              </a:defRPr>
            </a:lvl1pPr>
            <a:lvl2pPr marL="864000" marR="0" lvl="1" indent="-288000">
              <a:spcBef>
                <a:spcPts val="0"/>
              </a:spcBef>
              <a:spcAft>
                <a:spcPts val="1134"/>
              </a:spcAft>
              <a:buClr>
                <a:srgbClr val="FFFF00"/>
              </a:buClr>
              <a:buSzPct val="75000"/>
              <a:buFont typeface="StarSymbol"/>
              <a:buChar char="–"/>
              <a:defRPr lang="en-US" sz="2800" b="0" i="0" u="none" strike="noStrike">
                <a:ln>
                  <a:noFill/>
                </a:ln>
                <a:solidFill>
                  <a:srgbClr val="FFFFFF"/>
                </a:solidFill>
                <a:latin typeface="Albany" pitchFamily="18"/>
                <a:ea typeface="Andale Sans UI" pitchFamily="2"/>
                <a:cs typeface="Tahoma" pitchFamily="2"/>
              </a:defRPr>
            </a:lvl2pPr>
            <a:lvl3pPr marL="1296000" marR="0" lvl="2" indent="-216000">
              <a:spcBef>
                <a:spcPts val="0"/>
              </a:spcBef>
              <a:spcAft>
                <a:spcPts val="850"/>
              </a:spcAft>
              <a:buClr>
                <a:srgbClr val="FFFF00"/>
              </a:buClr>
              <a:buSzPct val="45000"/>
              <a:buFont typeface="StarSymbol"/>
              <a:buChar char="●"/>
              <a:defRPr lang="en-US" sz="2400" b="0" i="0" u="none" strike="noStrike">
                <a:ln>
                  <a:noFill/>
                </a:ln>
                <a:solidFill>
                  <a:srgbClr val="FFFFFF"/>
                </a:solidFill>
                <a:latin typeface="Albany" pitchFamily="18"/>
                <a:ea typeface="Andale Sans UI" pitchFamily="2"/>
                <a:cs typeface="Tahoma" pitchFamily="2"/>
              </a:defRPr>
            </a:lvl3pPr>
            <a:lvl4pPr marL="1728000" marR="0" lvl="3" indent="-216000">
              <a:spcBef>
                <a:spcPts val="0"/>
              </a:spcBef>
              <a:spcAft>
                <a:spcPts val="567"/>
              </a:spcAft>
              <a:buClr>
                <a:srgbClr val="FFFF00"/>
              </a:buClr>
              <a:buSzPct val="75000"/>
              <a:buFont typeface="StarSymbol"/>
              <a:buChar char="–"/>
              <a:defRPr lang="en-US" sz="2000" b="0" i="0" u="none" strike="noStrike">
                <a:ln>
                  <a:noFill/>
                </a:ln>
                <a:solidFill>
                  <a:srgbClr val="FFFFFF"/>
                </a:solidFill>
                <a:latin typeface="Albany" pitchFamily="18"/>
                <a:ea typeface="Andale Sans UI" pitchFamily="2"/>
                <a:cs typeface="Tahoma" pitchFamily="2"/>
              </a:defRPr>
            </a:lvl4pPr>
            <a:lvl5pPr marL="2160000" marR="0" lvl="4" indent="-216000">
              <a:spcBef>
                <a:spcPts val="0"/>
              </a:spcBef>
              <a:spcAft>
                <a:spcPts val="283"/>
              </a:spcAft>
              <a:buClr>
                <a:srgbClr val="FFFF00"/>
              </a:buClr>
              <a:buSzPct val="45000"/>
              <a:buFont typeface="StarSymbol"/>
              <a:buChar char="●"/>
              <a:defRPr lang="en-US" sz="2000" b="0" i="0" u="none" strike="noStrike">
                <a:ln>
                  <a:noFill/>
                </a:ln>
                <a:solidFill>
                  <a:srgbClr val="FFFFFF"/>
                </a:solidFill>
                <a:latin typeface="Albany" pitchFamily="18"/>
                <a:ea typeface="Andale Sans UI" pitchFamily="2"/>
                <a:cs typeface="Tahoma" pitchFamily="2"/>
              </a:defRPr>
            </a:lvl5pPr>
            <a:lvl6pPr marL="2592000" marR="0" lvl="5" indent="-216000">
              <a:spcBef>
                <a:spcPts val="0"/>
              </a:spcBef>
              <a:spcAft>
                <a:spcPts val="283"/>
              </a:spcAft>
              <a:buClr>
                <a:srgbClr val="FFFF00"/>
              </a:buClr>
              <a:buSzPct val="45000"/>
              <a:buFont typeface="StarSymbol"/>
              <a:buChar char="●"/>
              <a:defRPr lang="en-US" sz="2000" b="0" i="0" u="none" strike="noStrike">
                <a:ln>
                  <a:noFill/>
                </a:ln>
                <a:solidFill>
                  <a:srgbClr val="FFFFFF"/>
                </a:solidFill>
                <a:latin typeface="Albany" pitchFamily="18"/>
                <a:ea typeface="Andale Sans UI" pitchFamily="2"/>
                <a:cs typeface="Tahoma" pitchFamily="2"/>
              </a:defRPr>
            </a:lvl6pPr>
            <a:lvl7pPr marL="3024000" marR="0" lvl="6" indent="-216000">
              <a:spcBef>
                <a:spcPts val="0"/>
              </a:spcBef>
              <a:spcAft>
                <a:spcPts val="283"/>
              </a:spcAft>
              <a:buClr>
                <a:srgbClr val="FFFF00"/>
              </a:buClr>
              <a:buSzPct val="45000"/>
              <a:buFont typeface="StarSymbol"/>
              <a:buChar char="●"/>
              <a:defRPr lang="en-US" sz="2000" b="0" i="0" u="none" strike="noStrike">
                <a:ln>
                  <a:noFill/>
                </a:ln>
                <a:solidFill>
                  <a:srgbClr val="FFFFFF"/>
                </a:solidFill>
                <a:latin typeface="Albany" pitchFamily="18"/>
                <a:ea typeface="Andale Sans UI" pitchFamily="2"/>
                <a:cs typeface="Tahoma" pitchFamily="2"/>
              </a:defRPr>
            </a:lvl7pPr>
            <a:lvl8pPr marL="3456000" marR="0" lvl="7" indent="-216000">
              <a:spcBef>
                <a:spcPts val="0"/>
              </a:spcBef>
              <a:spcAft>
                <a:spcPts val="283"/>
              </a:spcAft>
              <a:buClr>
                <a:srgbClr val="FFFF00"/>
              </a:buClr>
              <a:buSzPct val="45000"/>
              <a:buFont typeface="StarSymbol"/>
              <a:buChar char="●"/>
              <a:defRPr lang="en-US" sz="2000" b="0" i="0" u="none" strike="noStrike">
                <a:ln>
                  <a:noFill/>
                </a:ln>
                <a:solidFill>
                  <a:srgbClr val="FFFFFF"/>
                </a:solidFill>
                <a:latin typeface="Albany" pitchFamily="18"/>
                <a:ea typeface="Andale Sans UI" pitchFamily="2"/>
                <a:cs typeface="Tahoma" pitchFamily="2"/>
              </a:defRPr>
            </a:lvl8pPr>
            <a:lvl9pPr marL="3887999" marR="0" lvl="8" indent="-216000">
              <a:spcBef>
                <a:spcPts val="0"/>
              </a:spcBef>
              <a:spcAft>
                <a:spcPts val="283"/>
              </a:spcAft>
              <a:buClr>
                <a:srgbClr val="FFFF00"/>
              </a:buClr>
              <a:buSzPct val="45000"/>
              <a:buFont typeface="StarSymbol"/>
              <a:buChar char="●"/>
              <a:defRPr lang="en-US" sz="2000" b="0" i="0" u="none" strike="noStrike">
                <a:ln>
                  <a:noFill/>
                </a:ln>
                <a:solidFill>
                  <a:srgbClr val="FFFFFF"/>
                </a:solidFill>
                <a:latin typeface="Albany" pitchFamily="18"/>
                <a:ea typeface="Andale Sans UI" pitchFamily="2"/>
                <a:cs typeface="Tahoma" pitchFamily="2"/>
              </a:defRPr>
            </a:lvl9pPr>
          </a:lstStyle>
          <a:p>
            <a:pPr marL="112713" lvl="1" indent="-112713" algn="l" eaLnBrk="0" hangingPunct="0">
              <a:spcBef>
                <a:spcPts val="300"/>
              </a:spcBef>
              <a:spcAft>
                <a:spcPts val="600"/>
              </a:spcAft>
              <a:buClr>
                <a:srgbClr val="990099"/>
              </a:buClr>
              <a:buSzPct val="100000"/>
              <a:buFont typeface="Wingdings" pitchFamily="2" charset="2"/>
              <a:buChar char="§"/>
              <a:defRPr/>
            </a:pPr>
            <a:r>
              <a:rPr lang="en-US" sz="1200" b="1" kern="0" dirty="0" smtClean="0">
                <a:solidFill>
                  <a:schemeClr val="tx1"/>
                </a:solidFill>
                <a:latin typeface="Arial" charset="0"/>
                <a:ea typeface="+mn-ea"/>
                <a:cs typeface="+mn-cs"/>
              </a:rPr>
              <a:t>Actuator  attached to a calibrated force load cell.</a:t>
            </a:r>
            <a:endParaRPr lang="en-US" sz="1200" kern="0" dirty="0" smtClean="0"/>
          </a:p>
          <a:p>
            <a:pPr marL="112713" lvl="1" indent="-112713" algn="l" eaLnBrk="0" hangingPunct="0">
              <a:spcBef>
                <a:spcPts val="600"/>
              </a:spcBef>
              <a:spcAft>
                <a:spcPts val="600"/>
              </a:spcAft>
              <a:buClr>
                <a:srgbClr val="990099"/>
              </a:buClr>
              <a:buSzPct val="100000"/>
              <a:buFont typeface="Wingdings" pitchFamily="2" charset="2"/>
              <a:buChar char="§"/>
              <a:defRPr/>
            </a:pPr>
            <a:r>
              <a:rPr lang="en-US" sz="1200" b="1" kern="0" dirty="0" smtClean="0">
                <a:solidFill>
                  <a:schemeClr val="tx1"/>
                </a:solidFill>
                <a:latin typeface="Arial" charset="0"/>
                <a:ea typeface="+mn-ea"/>
                <a:cs typeface="+mn-cs"/>
              </a:rPr>
              <a:t>Capacitive displacement sensors  mounted to monitor displacement. Typical maximum response range is from +/- 1.3mm.</a:t>
            </a:r>
            <a:endParaRPr lang="en-US" sz="1200" kern="0" dirty="0" smtClean="0"/>
          </a:p>
          <a:p>
            <a:pPr marL="112713" lvl="1" indent="-112713" algn="l" eaLnBrk="0" hangingPunct="0">
              <a:spcBef>
                <a:spcPts val="600"/>
              </a:spcBef>
              <a:spcAft>
                <a:spcPts val="600"/>
              </a:spcAft>
              <a:buClr>
                <a:srgbClr val="990099"/>
              </a:buClr>
              <a:buSzPct val="100000"/>
              <a:buFont typeface="Wingdings" pitchFamily="2" charset="2"/>
              <a:buChar char="§"/>
              <a:defRPr/>
            </a:pPr>
            <a:r>
              <a:rPr lang="en-US" sz="1200" b="1" kern="0" dirty="0" smtClean="0">
                <a:solidFill>
                  <a:schemeClr val="tx1"/>
                </a:solidFill>
                <a:latin typeface="Arial" charset="0"/>
                <a:ea typeface="+mn-ea"/>
                <a:cs typeface="+mn-cs"/>
              </a:rPr>
              <a:t>Actuators driven through a range of currents to the Parker valves that control the pressure differential of the HEPI fluid.</a:t>
            </a:r>
            <a:endParaRPr lang="en-US" sz="1200" kern="0" dirty="0" smtClean="0"/>
          </a:p>
          <a:p>
            <a:pPr marL="112713" lvl="1" indent="-112713" algn="l" eaLnBrk="0" hangingPunct="0">
              <a:spcBef>
                <a:spcPts val="600"/>
              </a:spcBef>
              <a:spcAft>
                <a:spcPts val="600"/>
              </a:spcAft>
              <a:buClr>
                <a:srgbClr val="990099"/>
              </a:buClr>
              <a:buSzPct val="100000"/>
              <a:buFont typeface="Wingdings" pitchFamily="2" charset="2"/>
              <a:buChar char="§"/>
              <a:defRPr/>
            </a:pPr>
            <a:r>
              <a:rPr lang="en-US" sz="1200" b="1" kern="0" dirty="0" smtClean="0">
                <a:solidFill>
                  <a:schemeClr val="tx1"/>
                </a:solidFill>
                <a:latin typeface="Arial" charset="0"/>
                <a:ea typeface="+mn-ea"/>
                <a:cs typeface="+mn-cs"/>
              </a:rPr>
              <a:t>The linear relationship of this drive current to displacement response is desired for at least 2 mm of displacement.</a:t>
            </a:r>
            <a:endParaRPr kumimoji="0" lang="en-US" sz="1200" b="0" i="0" u="none" strike="noStrike" kern="0" cap="none" spc="0" normalizeH="0" baseline="0" noProof="0" dirty="0">
              <a:ln>
                <a:noFill/>
              </a:ln>
              <a:solidFill>
                <a:srgbClr val="000000"/>
              </a:solidFill>
              <a:effectLst/>
              <a:uLnTx/>
              <a:uFillTx/>
              <a:latin typeface="Albany" pitchFamily="18"/>
              <a:ea typeface="Andale Sans UI" pitchFamily="2"/>
              <a:cs typeface="Tahoma" pitchFamily="2"/>
            </a:endParaRPr>
          </a:p>
        </p:txBody>
      </p:sp>
      <p:pic>
        <p:nvPicPr>
          <p:cNvPr id="13" name="Picture 12"/>
          <p:cNvPicPr>
            <a:picLocks noChangeAspect="1"/>
          </p:cNvPicPr>
          <p:nvPr/>
        </p:nvPicPr>
        <p:blipFill>
          <a:blip r:embed="rId6" cstate="print">
            <a:alphaModFix/>
            <a:lum/>
          </a:blip>
          <a:srcRect l="4181"/>
          <a:stretch>
            <a:fillRect/>
          </a:stretch>
        </p:blipFill>
        <p:spPr bwMode="auto">
          <a:xfrm>
            <a:off x="506703" y="1516930"/>
            <a:ext cx="2608999" cy="2382495"/>
          </a:xfrm>
          <a:prstGeom prst="rect">
            <a:avLst/>
          </a:prstGeom>
          <a:noFill/>
          <a:ln w="9525">
            <a:solidFill>
              <a:srgbClr val="000000"/>
            </a:solidFill>
            <a:miter lim="800000"/>
            <a:headEnd/>
            <a:tailEnd/>
          </a:ln>
        </p:spPr>
      </p:pic>
      <p:sp>
        <p:nvSpPr>
          <p:cNvPr id="15" name="Rectangle 28"/>
          <p:cNvSpPr>
            <a:spLocks noChangeArrowheads="1"/>
          </p:cNvSpPr>
          <p:nvPr/>
        </p:nvSpPr>
        <p:spPr bwMode="auto">
          <a:xfrm>
            <a:off x="3481397" y="0"/>
            <a:ext cx="2315250" cy="400110"/>
          </a:xfrm>
          <a:prstGeom prst="rect">
            <a:avLst/>
          </a:prstGeom>
          <a:noFill/>
          <a:ln w="9525" algn="ctr">
            <a:noFill/>
            <a:miter lim="800000"/>
            <a:headEnd/>
            <a:tailEnd/>
          </a:ln>
        </p:spPr>
        <p:txBody>
          <a:bodyPr wrap="none">
            <a:spAutoFit/>
          </a:bodyPr>
          <a:lstStyle/>
          <a:p>
            <a:r>
              <a:rPr lang="en-US" sz="2000" dirty="0" smtClean="0"/>
              <a:t>2. 2  HEPI Testing</a:t>
            </a:r>
            <a:endParaRPr lang="en-US" sz="2000" dirty="0"/>
          </a:p>
        </p:txBody>
      </p:sp>
      <p:pic>
        <p:nvPicPr>
          <p:cNvPr id="18" name="Picture 17"/>
          <p:cNvPicPr>
            <a:picLocks noChangeAspect="1"/>
          </p:cNvPicPr>
          <p:nvPr/>
        </p:nvPicPr>
        <p:blipFill>
          <a:blip r:embed="rId7" cstate="print">
            <a:alphaModFix/>
            <a:lum/>
          </a:blip>
          <a:srcRect l="3529" r="6069"/>
          <a:stretch>
            <a:fillRect/>
          </a:stretch>
        </p:blipFill>
        <p:spPr bwMode="auto">
          <a:xfrm>
            <a:off x="4730696" y="1433586"/>
            <a:ext cx="3738745" cy="2544823"/>
          </a:xfrm>
          <a:prstGeom prst="rect">
            <a:avLst/>
          </a:prstGeom>
          <a:noFill/>
          <a:ln w="9525">
            <a:noFill/>
            <a:miter lim="800000"/>
            <a:headEnd/>
            <a:tailEnd/>
          </a:ln>
        </p:spPr>
      </p:pic>
      <p:sp>
        <p:nvSpPr>
          <p:cNvPr id="19" name="Title 1"/>
          <p:cNvSpPr txBox="1">
            <a:spLocks/>
          </p:cNvSpPr>
          <p:nvPr/>
        </p:nvSpPr>
        <p:spPr bwMode="auto">
          <a:xfrm>
            <a:off x="4674022" y="4373953"/>
            <a:ext cx="3940988" cy="261610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marL="112713" indent="-112713" algn="l" eaLnBrk="0" hangingPunct="0">
              <a:spcBef>
                <a:spcPts val="600"/>
              </a:spcBef>
              <a:spcAft>
                <a:spcPts val="0"/>
              </a:spcAft>
              <a:buClr>
                <a:srgbClr val="990099"/>
              </a:buClr>
              <a:buSzPct val="100000"/>
              <a:buFont typeface="Wingdings" pitchFamily="2" charset="2"/>
              <a:buChar char="§"/>
            </a:pPr>
            <a:r>
              <a:rPr lang="en-US" sz="1200" kern="0" dirty="0" smtClean="0"/>
              <a:t> Linearity is confirmed for an actuation range of +/- 1mm.</a:t>
            </a:r>
          </a:p>
          <a:p>
            <a:pPr marL="112713" indent="-112713" algn="l" eaLnBrk="0" hangingPunct="0">
              <a:spcBef>
                <a:spcPts val="600"/>
              </a:spcBef>
              <a:spcAft>
                <a:spcPts val="0"/>
              </a:spcAft>
              <a:buClr>
                <a:srgbClr val="990099"/>
              </a:buClr>
              <a:buSzPct val="100000"/>
              <a:buFont typeface="Wingdings" pitchFamily="2" charset="2"/>
              <a:buChar char="§"/>
            </a:pPr>
            <a:r>
              <a:rPr lang="en-US" sz="1200" kern="0" dirty="0" smtClean="0"/>
              <a:t> Specification calls for +/- 1mm of linear actuation and response.</a:t>
            </a:r>
          </a:p>
          <a:p>
            <a:pPr marL="112713" indent="-112713" algn="l" eaLnBrk="0" hangingPunct="0">
              <a:spcBef>
                <a:spcPts val="600"/>
              </a:spcBef>
              <a:spcAft>
                <a:spcPts val="0"/>
              </a:spcAft>
              <a:buClr>
                <a:srgbClr val="990099"/>
              </a:buClr>
              <a:buSzPct val="100000"/>
              <a:buFont typeface="Wingdings" pitchFamily="2" charset="2"/>
              <a:buChar char="§"/>
            </a:pPr>
            <a:r>
              <a:rPr lang="en-US" sz="1200" kern="0" dirty="0" smtClean="0"/>
              <a:t> Maximum displacement is typically +/- 1.3mm, with none less than +/-1.1m</a:t>
            </a:r>
          </a:p>
          <a:p>
            <a:pPr marL="112713" indent="-112713" algn="l" eaLnBrk="0" hangingPunct="0">
              <a:spcBef>
                <a:spcPts val="600"/>
              </a:spcBef>
              <a:spcAft>
                <a:spcPts val="0"/>
              </a:spcAft>
              <a:buClr>
                <a:srgbClr val="990099"/>
              </a:buClr>
              <a:buSzPct val="100000"/>
              <a:buFont typeface="Wingdings" pitchFamily="2" charset="2"/>
              <a:buChar char="§"/>
            </a:pPr>
            <a:r>
              <a:rPr lang="en-US" sz="1200" kern="0" dirty="0" smtClean="0"/>
              <a:t>So far, 125 of the 144 HEPI actuators needed at LHO show a good linear response for at least 2mm of displacement. </a:t>
            </a:r>
          </a:p>
          <a:p>
            <a:pPr marL="112713" indent="-112713" algn="l" eaLnBrk="0" hangingPunct="0">
              <a:spcBef>
                <a:spcPts val="600"/>
              </a:spcBef>
              <a:spcAft>
                <a:spcPts val="0"/>
              </a:spcAft>
              <a:buClr>
                <a:srgbClr val="990099"/>
              </a:buClr>
              <a:buSzPct val="100000"/>
              <a:buFont typeface="Wingdings" pitchFamily="2" charset="2"/>
              <a:buChar char="§"/>
            </a:pPr>
            <a:r>
              <a:rPr lang="en-US" sz="1200" kern="0" dirty="0" smtClean="0"/>
              <a:t> Only 2 thus far display a slight non-linearity through a limited actuation range.</a:t>
            </a:r>
          </a:p>
          <a:p>
            <a:pPr marL="112713" marR="0" lvl="0" indent="-112713" algn="l" defTabSz="914400" rtl="0" eaLnBrk="0" fontAlgn="base" latinLnBrk="0" hangingPunct="0">
              <a:lnSpc>
                <a:spcPct val="100000"/>
              </a:lnSpc>
              <a:spcBef>
                <a:spcPct val="0"/>
              </a:spcBef>
              <a:spcAft>
                <a:spcPct val="0"/>
              </a:spcAft>
              <a:buClrTx/>
              <a:buSzPct val="45000"/>
              <a:buFont typeface="StarSymbol"/>
              <a:buNone/>
              <a:tabLst/>
              <a:defRPr/>
            </a:pPr>
            <a:r>
              <a:rPr lang="en-US" sz="1200" kern="0" dirty="0" smtClean="0"/>
              <a:t>	</a:t>
            </a:r>
            <a:endParaRPr lang="en-US" sz="1200" kern="0" dirty="0"/>
          </a:p>
        </p:txBody>
      </p:sp>
      <p:sp>
        <p:nvSpPr>
          <p:cNvPr id="21" name="Rectangle 28"/>
          <p:cNvSpPr>
            <a:spLocks noChangeArrowheads="1"/>
          </p:cNvSpPr>
          <p:nvPr/>
        </p:nvSpPr>
        <p:spPr bwMode="auto">
          <a:xfrm>
            <a:off x="468767" y="536549"/>
            <a:ext cx="4442242" cy="800219"/>
          </a:xfrm>
          <a:prstGeom prst="rect">
            <a:avLst/>
          </a:prstGeom>
          <a:noFill/>
          <a:ln w="9525" algn="ctr">
            <a:noFill/>
            <a:miter lim="800000"/>
            <a:headEnd/>
            <a:tailEnd/>
          </a:ln>
        </p:spPr>
        <p:txBody>
          <a:bodyPr wrap="none">
            <a:spAutoFit/>
          </a:bodyPr>
          <a:lstStyle/>
          <a:p>
            <a:pPr algn="l">
              <a:buFont typeface="Wingdings" pitchFamily="2" charset="2"/>
              <a:buChar char="q"/>
            </a:pPr>
            <a:r>
              <a:rPr lang="en-US" sz="1800" dirty="0" smtClean="0"/>
              <a:t>  Sensors: done (presented last year)</a:t>
            </a:r>
          </a:p>
          <a:p>
            <a:pPr algn="l">
              <a:spcBef>
                <a:spcPts val="1200"/>
              </a:spcBef>
              <a:buFont typeface="Wingdings" pitchFamily="2" charset="2"/>
              <a:buChar char="q"/>
            </a:pPr>
            <a:r>
              <a:rPr lang="en-US" sz="1800" dirty="0" smtClean="0"/>
              <a:t>  Actuators:</a:t>
            </a:r>
            <a:endParaRPr lang="en-US" sz="1800" dirty="0"/>
          </a:p>
        </p:txBody>
      </p:sp>
      <p:sp>
        <p:nvSpPr>
          <p:cNvPr id="22" name="Rectangle 21"/>
          <p:cNvSpPr/>
          <p:nvPr/>
        </p:nvSpPr>
        <p:spPr>
          <a:xfrm>
            <a:off x="989010" y="3916480"/>
            <a:ext cx="1510350" cy="276999"/>
          </a:xfrm>
          <a:prstGeom prst="rect">
            <a:avLst/>
          </a:prstGeom>
        </p:spPr>
        <p:txBody>
          <a:bodyPr wrap="none">
            <a:spAutoFit/>
          </a:bodyPr>
          <a:lstStyle/>
          <a:p>
            <a:pPr lvl="0" algn="l" eaLnBrk="0" hangingPunct="0">
              <a:buNone/>
            </a:pPr>
            <a:r>
              <a:rPr lang="en-US" sz="1200" kern="0" dirty="0" smtClean="0"/>
              <a:t>Test Stand Set-Up</a:t>
            </a:r>
          </a:p>
        </p:txBody>
      </p:sp>
      <p:sp>
        <p:nvSpPr>
          <p:cNvPr id="23" name="Rectangle 22"/>
          <p:cNvSpPr/>
          <p:nvPr/>
        </p:nvSpPr>
        <p:spPr>
          <a:xfrm>
            <a:off x="6399839" y="3984493"/>
            <a:ext cx="1098378" cy="276999"/>
          </a:xfrm>
          <a:prstGeom prst="rect">
            <a:avLst/>
          </a:prstGeom>
        </p:spPr>
        <p:txBody>
          <a:bodyPr wrap="none">
            <a:spAutoFit/>
          </a:bodyPr>
          <a:lstStyle/>
          <a:p>
            <a:pPr lvl="0" algn="l" eaLnBrk="0" hangingPunct="0">
              <a:buNone/>
            </a:pPr>
            <a:r>
              <a:rPr lang="en-US" sz="1200" kern="0" dirty="0" smtClean="0"/>
              <a:t>Test Results</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280578"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12"/>
          <p:cNvSpPr/>
          <p:nvPr/>
        </p:nvSpPr>
        <p:spPr>
          <a:xfrm>
            <a:off x="2474261" y="582386"/>
            <a:ext cx="4578626" cy="400110"/>
          </a:xfrm>
          <a:prstGeom prst="rect">
            <a:avLst/>
          </a:prstGeom>
        </p:spPr>
        <p:txBody>
          <a:bodyPr wrap="none">
            <a:spAutoFit/>
          </a:bodyPr>
          <a:lstStyle/>
          <a:p>
            <a:r>
              <a:rPr lang="en-US" sz="2000" dirty="0" smtClean="0"/>
              <a:t>LHO - BSC HEPI Assembly Support:</a:t>
            </a:r>
            <a:endParaRPr lang="en-US" sz="2000" dirty="0"/>
          </a:p>
        </p:txBody>
      </p:sp>
      <p:pic>
        <p:nvPicPr>
          <p:cNvPr id="280579" name="Picture 3"/>
          <p:cNvPicPr>
            <a:picLocks noChangeAspect="1" noChangeArrowheads="1"/>
          </p:cNvPicPr>
          <p:nvPr/>
        </p:nvPicPr>
        <p:blipFill>
          <a:blip r:embed="rId6" cstate="print"/>
          <a:srcRect/>
          <a:stretch>
            <a:fillRect/>
          </a:stretch>
        </p:blipFill>
        <p:spPr bwMode="auto">
          <a:xfrm>
            <a:off x="591074" y="4211637"/>
            <a:ext cx="3429000" cy="2286000"/>
          </a:xfrm>
          <a:prstGeom prst="rect">
            <a:avLst/>
          </a:prstGeom>
          <a:noFill/>
          <a:ln w="9525">
            <a:solidFill>
              <a:srgbClr val="000000"/>
            </a:solidFill>
            <a:miter lim="800000"/>
            <a:headEnd/>
            <a:tailEnd/>
          </a:ln>
        </p:spPr>
      </p:pic>
      <p:pic>
        <p:nvPicPr>
          <p:cNvPr id="280580" name="Picture 4"/>
          <p:cNvPicPr>
            <a:picLocks noChangeAspect="1" noChangeArrowheads="1"/>
          </p:cNvPicPr>
          <p:nvPr/>
        </p:nvPicPr>
        <p:blipFill>
          <a:blip r:embed="rId7" cstate="print"/>
          <a:srcRect/>
          <a:stretch>
            <a:fillRect/>
          </a:stretch>
        </p:blipFill>
        <p:spPr bwMode="auto">
          <a:xfrm>
            <a:off x="4936539" y="4211637"/>
            <a:ext cx="3429000" cy="2286000"/>
          </a:xfrm>
          <a:prstGeom prst="rect">
            <a:avLst/>
          </a:prstGeom>
          <a:noFill/>
          <a:ln w="9525">
            <a:solidFill>
              <a:srgbClr val="000000"/>
            </a:solidFill>
            <a:miter lim="800000"/>
            <a:headEnd/>
            <a:tailEnd/>
          </a:ln>
        </p:spPr>
      </p:pic>
      <p:pic>
        <p:nvPicPr>
          <p:cNvPr id="280581" name="Picture 5"/>
          <p:cNvPicPr>
            <a:picLocks noChangeAspect="1" noChangeArrowheads="1"/>
          </p:cNvPicPr>
          <p:nvPr/>
        </p:nvPicPr>
        <p:blipFill>
          <a:blip r:embed="rId8" cstate="print"/>
          <a:srcRect/>
          <a:stretch>
            <a:fillRect/>
          </a:stretch>
        </p:blipFill>
        <p:spPr bwMode="auto">
          <a:xfrm>
            <a:off x="4936539" y="1149347"/>
            <a:ext cx="3429000" cy="2286000"/>
          </a:xfrm>
          <a:prstGeom prst="rect">
            <a:avLst/>
          </a:prstGeom>
          <a:noFill/>
          <a:ln w="9525">
            <a:solidFill>
              <a:srgbClr val="000000"/>
            </a:solidFill>
            <a:miter lim="800000"/>
            <a:headEnd/>
            <a:tailEnd/>
          </a:ln>
        </p:spPr>
      </p:pic>
      <p:pic>
        <p:nvPicPr>
          <p:cNvPr id="280583" name="Picture 7"/>
          <p:cNvPicPr>
            <a:picLocks noChangeAspect="1" noChangeArrowheads="1"/>
          </p:cNvPicPr>
          <p:nvPr/>
        </p:nvPicPr>
        <p:blipFill>
          <a:blip r:embed="rId9" cstate="print"/>
          <a:srcRect/>
          <a:stretch>
            <a:fillRect/>
          </a:stretch>
        </p:blipFill>
        <p:spPr bwMode="auto">
          <a:xfrm>
            <a:off x="591074" y="1149347"/>
            <a:ext cx="3429000" cy="2286000"/>
          </a:xfrm>
          <a:prstGeom prst="rect">
            <a:avLst/>
          </a:prstGeom>
          <a:noFill/>
          <a:ln w="9525">
            <a:solidFill>
              <a:srgbClr val="000000"/>
            </a:solidFill>
            <a:miter lim="800000"/>
            <a:headEnd/>
            <a:tailEnd/>
          </a:ln>
        </p:spPr>
      </p:pic>
      <p:sp>
        <p:nvSpPr>
          <p:cNvPr id="14" name="Rectangle 13"/>
          <p:cNvSpPr/>
          <p:nvPr/>
        </p:nvSpPr>
        <p:spPr>
          <a:xfrm>
            <a:off x="592063" y="3465195"/>
            <a:ext cx="3342288"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HEPI Support Structure</a:t>
            </a:r>
            <a:endParaRPr lang="en-US" sz="1600" dirty="0"/>
          </a:p>
        </p:txBody>
      </p:sp>
      <p:sp>
        <p:nvSpPr>
          <p:cNvPr id="15" name="Rectangle 14"/>
          <p:cNvSpPr/>
          <p:nvPr/>
        </p:nvSpPr>
        <p:spPr>
          <a:xfrm>
            <a:off x="824824" y="6550382"/>
            <a:ext cx="3906659"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HEPI Actuators</a:t>
            </a:r>
          </a:p>
        </p:txBody>
      </p:sp>
      <p:sp>
        <p:nvSpPr>
          <p:cNvPr id="16" name="Rectangle 15"/>
          <p:cNvSpPr/>
          <p:nvPr/>
        </p:nvSpPr>
        <p:spPr>
          <a:xfrm>
            <a:off x="5007082" y="3486661"/>
            <a:ext cx="3389585"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HEPI Support Insertion</a:t>
            </a:r>
            <a:endParaRPr lang="en-US" sz="1600" kern="0" dirty="0"/>
          </a:p>
        </p:txBody>
      </p:sp>
      <p:sp>
        <p:nvSpPr>
          <p:cNvPr id="17" name="Rectangle 16"/>
          <p:cNvSpPr/>
          <p:nvPr/>
        </p:nvSpPr>
        <p:spPr>
          <a:xfrm>
            <a:off x="4997670" y="6543094"/>
            <a:ext cx="3184632"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Actuators Installation</a:t>
            </a:r>
            <a:endParaRPr lang="en-US" sz="1600" kern="0" dirty="0"/>
          </a:p>
        </p:txBody>
      </p:sp>
      <p:sp>
        <p:nvSpPr>
          <p:cNvPr id="18" name="Rectangle 28"/>
          <p:cNvSpPr>
            <a:spLocks noChangeArrowheads="1"/>
          </p:cNvSpPr>
          <p:nvPr/>
        </p:nvSpPr>
        <p:spPr bwMode="auto">
          <a:xfrm>
            <a:off x="3362006" y="0"/>
            <a:ext cx="2554033" cy="400110"/>
          </a:xfrm>
          <a:prstGeom prst="rect">
            <a:avLst/>
          </a:prstGeom>
          <a:noFill/>
          <a:ln w="9525" algn="ctr">
            <a:noFill/>
            <a:miter lim="800000"/>
            <a:headEnd/>
            <a:tailEnd/>
          </a:ln>
        </p:spPr>
        <p:txBody>
          <a:bodyPr wrap="none">
            <a:spAutoFit/>
          </a:bodyPr>
          <a:lstStyle/>
          <a:p>
            <a:r>
              <a:rPr lang="en-US" sz="2000" dirty="0" smtClean="0"/>
              <a:t>2. 3 HEPI Assembly</a:t>
            </a:r>
            <a:endParaRPr lang="en-US" sz="20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27238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272389" name="Picture 5"/>
          <p:cNvPicPr>
            <a:picLocks noChangeAspect="1" noChangeArrowheads="1"/>
          </p:cNvPicPr>
          <p:nvPr/>
        </p:nvPicPr>
        <p:blipFill>
          <a:blip r:embed="rId6" cstate="print"/>
          <a:srcRect/>
          <a:stretch>
            <a:fillRect/>
          </a:stretch>
        </p:blipFill>
        <p:spPr bwMode="auto">
          <a:xfrm>
            <a:off x="578697" y="1091796"/>
            <a:ext cx="3045611" cy="2286000"/>
          </a:xfrm>
          <a:prstGeom prst="rect">
            <a:avLst/>
          </a:prstGeom>
          <a:noFill/>
          <a:ln w="9525">
            <a:solidFill>
              <a:srgbClr val="000000"/>
            </a:solidFill>
            <a:miter lim="800000"/>
            <a:headEnd/>
            <a:tailEnd/>
          </a:ln>
        </p:spPr>
      </p:pic>
      <p:pic>
        <p:nvPicPr>
          <p:cNvPr id="272390" name="Picture 6"/>
          <p:cNvPicPr>
            <a:picLocks noChangeAspect="1" noChangeArrowheads="1"/>
          </p:cNvPicPr>
          <p:nvPr/>
        </p:nvPicPr>
        <p:blipFill>
          <a:blip r:embed="rId7" cstate="print"/>
          <a:srcRect/>
          <a:stretch>
            <a:fillRect/>
          </a:stretch>
        </p:blipFill>
        <p:spPr bwMode="auto">
          <a:xfrm>
            <a:off x="5051069" y="4156064"/>
            <a:ext cx="3045611" cy="2286000"/>
          </a:xfrm>
          <a:prstGeom prst="rect">
            <a:avLst/>
          </a:prstGeom>
          <a:noFill/>
          <a:ln w="9525">
            <a:solidFill>
              <a:srgbClr val="000000"/>
            </a:solidFill>
            <a:miter lim="800000"/>
            <a:headEnd/>
            <a:tailEnd/>
          </a:ln>
        </p:spPr>
      </p:pic>
      <p:pic>
        <p:nvPicPr>
          <p:cNvPr id="272391" name="Picture 7"/>
          <p:cNvPicPr>
            <a:picLocks noChangeAspect="1" noChangeArrowheads="1"/>
          </p:cNvPicPr>
          <p:nvPr/>
        </p:nvPicPr>
        <p:blipFill>
          <a:blip r:embed="rId8" cstate="print"/>
          <a:srcRect/>
          <a:stretch>
            <a:fillRect/>
          </a:stretch>
        </p:blipFill>
        <p:spPr bwMode="auto">
          <a:xfrm>
            <a:off x="578697" y="4156064"/>
            <a:ext cx="3045611" cy="2286000"/>
          </a:xfrm>
          <a:prstGeom prst="rect">
            <a:avLst/>
          </a:prstGeom>
          <a:noFill/>
          <a:ln w="9525">
            <a:solidFill>
              <a:srgbClr val="000000"/>
            </a:solidFill>
            <a:miter lim="800000"/>
            <a:headEnd/>
            <a:tailEnd/>
          </a:ln>
        </p:spPr>
      </p:pic>
      <p:pic>
        <p:nvPicPr>
          <p:cNvPr id="272392" name="Picture 8"/>
          <p:cNvPicPr>
            <a:picLocks noChangeAspect="1" noChangeArrowheads="1"/>
          </p:cNvPicPr>
          <p:nvPr/>
        </p:nvPicPr>
        <p:blipFill>
          <a:blip r:embed="rId9" cstate="print"/>
          <a:srcRect/>
          <a:stretch>
            <a:fillRect/>
          </a:stretch>
        </p:blipFill>
        <p:spPr bwMode="auto">
          <a:xfrm>
            <a:off x="5051069" y="1091796"/>
            <a:ext cx="3045611" cy="2286000"/>
          </a:xfrm>
          <a:prstGeom prst="rect">
            <a:avLst/>
          </a:prstGeom>
          <a:noFill/>
          <a:ln w="9525">
            <a:solidFill>
              <a:srgbClr val="000000"/>
            </a:solidFill>
            <a:miter lim="800000"/>
            <a:headEnd/>
            <a:tailEnd/>
          </a:ln>
        </p:spPr>
      </p:pic>
      <p:sp>
        <p:nvSpPr>
          <p:cNvPr id="16" name="Rectangle 15"/>
          <p:cNvSpPr/>
          <p:nvPr/>
        </p:nvSpPr>
        <p:spPr>
          <a:xfrm>
            <a:off x="2343956" y="565778"/>
            <a:ext cx="4945713" cy="400110"/>
          </a:xfrm>
          <a:prstGeom prst="rect">
            <a:avLst/>
          </a:prstGeom>
        </p:spPr>
        <p:txBody>
          <a:bodyPr wrap="square">
            <a:spAutoFit/>
          </a:bodyPr>
          <a:lstStyle/>
          <a:p>
            <a:r>
              <a:rPr lang="en-US" sz="2000" dirty="0" smtClean="0"/>
              <a:t> LLO - HAM 2  HEPI Assembly Support:</a:t>
            </a:r>
            <a:endParaRPr lang="en-US" sz="2000" dirty="0"/>
          </a:p>
        </p:txBody>
      </p:sp>
      <p:sp>
        <p:nvSpPr>
          <p:cNvPr id="13" name="Rectangle 12"/>
          <p:cNvSpPr/>
          <p:nvPr/>
        </p:nvSpPr>
        <p:spPr>
          <a:xfrm>
            <a:off x="472966" y="3417249"/>
            <a:ext cx="2948152"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Old Cross Beams</a:t>
            </a:r>
            <a:endParaRPr lang="en-US" sz="1600" kern="0" dirty="0"/>
          </a:p>
        </p:txBody>
      </p:sp>
      <p:sp>
        <p:nvSpPr>
          <p:cNvPr id="14" name="Rectangle 13"/>
          <p:cNvSpPr/>
          <p:nvPr/>
        </p:nvSpPr>
        <p:spPr>
          <a:xfrm>
            <a:off x="451791" y="6472699"/>
            <a:ext cx="3906659"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Clamps Adjustments</a:t>
            </a:r>
            <a:endParaRPr lang="en-US" sz="1600" kern="0" dirty="0"/>
          </a:p>
        </p:txBody>
      </p:sp>
      <p:sp>
        <p:nvSpPr>
          <p:cNvPr id="15" name="Rectangle 14"/>
          <p:cNvSpPr/>
          <p:nvPr/>
        </p:nvSpPr>
        <p:spPr>
          <a:xfrm>
            <a:off x="4997671" y="3421484"/>
            <a:ext cx="3026978"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New Cross Beams</a:t>
            </a:r>
            <a:endParaRPr lang="en-US" sz="1600" kern="0" dirty="0"/>
          </a:p>
        </p:txBody>
      </p:sp>
      <p:sp>
        <p:nvSpPr>
          <p:cNvPr id="17" name="Rectangle 16"/>
          <p:cNvSpPr/>
          <p:nvPr/>
        </p:nvSpPr>
        <p:spPr>
          <a:xfrm>
            <a:off x="4943078" y="6488502"/>
            <a:ext cx="3184632" cy="338554"/>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
              <a:defRPr/>
            </a:pPr>
            <a:r>
              <a:rPr lang="en-US" sz="1600" kern="0" dirty="0" smtClean="0"/>
              <a:t> Advanced LIGO HAM 2</a:t>
            </a:r>
            <a:endParaRPr lang="en-US" sz="1600" kern="0" dirty="0"/>
          </a:p>
        </p:txBody>
      </p:sp>
      <p:sp>
        <p:nvSpPr>
          <p:cNvPr id="19" name="Rectangle 28"/>
          <p:cNvSpPr>
            <a:spLocks noChangeArrowheads="1"/>
          </p:cNvSpPr>
          <p:nvPr/>
        </p:nvSpPr>
        <p:spPr bwMode="auto">
          <a:xfrm>
            <a:off x="3362006" y="0"/>
            <a:ext cx="2554033" cy="400110"/>
          </a:xfrm>
          <a:prstGeom prst="rect">
            <a:avLst/>
          </a:prstGeom>
          <a:noFill/>
          <a:ln w="9525" algn="ctr">
            <a:noFill/>
            <a:miter lim="800000"/>
            <a:headEnd/>
            <a:tailEnd/>
          </a:ln>
        </p:spPr>
        <p:txBody>
          <a:bodyPr wrap="none">
            <a:spAutoFit/>
          </a:bodyPr>
          <a:lstStyle/>
          <a:p>
            <a:r>
              <a:rPr lang="en-US" sz="2000" dirty="0" smtClean="0"/>
              <a:t>2. 3 HEPI Assembly</a:t>
            </a:r>
            <a:endParaRPr lang="en-US" sz="20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3144055" y="0"/>
            <a:ext cx="2989922" cy="400110"/>
          </a:xfrm>
          <a:prstGeom prst="rect">
            <a:avLst/>
          </a:prstGeom>
          <a:noFill/>
          <a:ln w="9525" algn="ctr">
            <a:noFill/>
            <a:miter lim="800000"/>
            <a:headEnd/>
            <a:tailEnd/>
          </a:ln>
        </p:spPr>
        <p:txBody>
          <a:bodyPr wrap="none">
            <a:spAutoFit/>
          </a:bodyPr>
          <a:lstStyle/>
          <a:p>
            <a:r>
              <a:rPr lang="en-US" sz="2000" dirty="0" smtClean="0"/>
              <a:t>2. 4 HEPI Performance </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4784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7" name="Text Box 36"/>
          <p:cNvSpPr txBox="1">
            <a:spLocks/>
          </p:cNvSpPr>
          <p:nvPr/>
        </p:nvSpPr>
        <p:spPr bwMode="auto">
          <a:xfrm>
            <a:off x="1493635" y="876159"/>
            <a:ext cx="6324600" cy="369332"/>
          </a:xfrm>
          <a:prstGeom prst="rect">
            <a:avLst/>
          </a:prstGeom>
          <a:noFill/>
          <a:ln w="25400">
            <a:noFill/>
            <a:miter lim="800000"/>
            <a:headEnd/>
            <a:tailEnd/>
          </a:ln>
          <a:effectLst/>
        </p:spPr>
        <p:txBody>
          <a:bodyPr wrap="square">
            <a:spAutoFit/>
          </a:bodyPr>
          <a:lstStyle/>
          <a:p>
            <a:pPr>
              <a:spcBef>
                <a:spcPct val="50000"/>
              </a:spcBef>
            </a:pPr>
            <a:r>
              <a:rPr lang="en-US" sz="1800" b="1" dirty="0" smtClean="0">
                <a:solidFill>
                  <a:srgbClr val="990099"/>
                </a:solidFill>
                <a:latin typeface="Arial" pitchFamily="34" charset="0"/>
                <a:cs typeface="Arial" pitchFamily="34" charset="0"/>
              </a:rPr>
              <a:t>Example of control enhancements using HEPI</a:t>
            </a:r>
            <a:endParaRPr lang="en-US" sz="1800" b="1" dirty="0">
              <a:solidFill>
                <a:srgbClr val="990099"/>
              </a:solidFill>
              <a:latin typeface="Arial" pitchFamily="34" charset="0"/>
              <a:cs typeface="Arial" pitchFamily="34" charset="0"/>
            </a:endParaRPr>
          </a:p>
        </p:txBody>
      </p:sp>
      <p:pic>
        <p:nvPicPr>
          <p:cNvPr id="547844" name="Picture 4"/>
          <p:cNvPicPr>
            <a:picLocks noChangeAspect="1" noChangeArrowheads="1"/>
          </p:cNvPicPr>
          <p:nvPr/>
        </p:nvPicPr>
        <p:blipFill>
          <a:blip r:embed="rId6" cstate="print"/>
          <a:srcRect/>
          <a:stretch>
            <a:fillRect/>
          </a:stretch>
        </p:blipFill>
        <p:spPr bwMode="auto">
          <a:xfrm>
            <a:off x="136026" y="1743783"/>
            <a:ext cx="8862847" cy="464190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31846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2" name="Rectangle 28"/>
          <p:cNvSpPr>
            <a:spLocks noChangeArrowheads="1"/>
          </p:cNvSpPr>
          <p:nvPr/>
        </p:nvSpPr>
        <p:spPr bwMode="auto">
          <a:xfrm>
            <a:off x="1384170" y="0"/>
            <a:ext cx="6345007" cy="400110"/>
          </a:xfrm>
          <a:prstGeom prst="rect">
            <a:avLst/>
          </a:prstGeom>
          <a:noFill/>
          <a:ln w="9525" algn="ctr">
            <a:noFill/>
            <a:miter lim="800000"/>
            <a:headEnd/>
            <a:tailEnd/>
          </a:ln>
        </p:spPr>
        <p:txBody>
          <a:bodyPr wrap="none">
            <a:spAutoFit/>
          </a:bodyPr>
          <a:lstStyle/>
          <a:p>
            <a:r>
              <a:rPr lang="en-US" sz="2000" dirty="0" smtClean="0"/>
              <a:t>3. HAM-ISI:  Single Stage Internal Seismic Isolator</a:t>
            </a:r>
            <a:endParaRPr lang="en-US" sz="2000" dirty="0"/>
          </a:p>
        </p:txBody>
      </p:sp>
      <p:pic>
        <p:nvPicPr>
          <p:cNvPr id="318468" name="Picture 4"/>
          <p:cNvPicPr>
            <a:picLocks noChangeAspect="1" noChangeArrowheads="1"/>
          </p:cNvPicPr>
          <p:nvPr/>
        </p:nvPicPr>
        <p:blipFill>
          <a:blip r:embed="rId6" cstate="print"/>
          <a:srcRect/>
          <a:stretch>
            <a:fillRect/>
          </a:stretch>
        </p:blipFill>
        <p:spPr bwMode="auto">
          <a:xfrm>
            <a:off x="5178370" y="657885"/>
            <a:ext cx="3508061" cy="2069549"/>
          </a:xfrm>
          <a:prstGeom prst="rect">
            <a:avLst/>
          </a:prstGeom>
          <a:noFill/>
          <a:ln w="9525">
            <a:solidFill>
              <a:srgbClr val="000000"/>
            </a:solidFill>
            <a:miter lim="800000"/>
            <a:headEnd/>
            <a:tailEnd/>
          </a:ln>
        </p:spPr>
      </p:pic>
      <p:pic>
        <p:nvPicPr>
          <p:cNvPr id="318469" name="Picture 5"/>
          <p:cNvPicPr>
            <a:picLocks noChangeAspect="1" noChangeArrowheads="1"/>
          </p:cNvPicPr>
          <p:nvPr/>
        </p:nvPicPr>
        <p:blipFill>
          <a:blip r:embed="rId7" cstate="print"/>
          <a:srcRect/>
          <a:stretch>
            <a:fillRect/>
          </a:stretch>
        </p:blipFill>
        <p:spPr bwMode="auto">
          <a:xfrm>
            <a:off x="5161027" y="3642100"/>
            <a:ext cx="3612564" cy="2522217"/>
          </a:xfrm>
          <a:prstGeom prst="rect">
            <a:avLst/>
          </a:prstGeom>
          <a:noFill/>
          <a:ln w="9525">
            <a:solidFill>
              <a:srgbClr val="000000"/>
            </a:solidFill>
            <a:miter lim="800000"/>
            <a:headEnd/>
            <a:tailEnd/>
          </a:ln>
        </p:spPr>
      </p:pic>
      <p:sp>
        <p:nvSpPr>
          <p:cNvPr id="13" name="Rectangle 12"/>
          <p:cNvSpPr/>
          <p:nvPr/>
        </p:nvSpPr>
        <p:spPr>
          <a:xfrm>
            <a:off x="-304233" y="720784"/>
            <a:ext cx="5211562" cy="5940088"/>
          </a:xfrm>
          <a:prstGeom prst="rect">
            <a:avLst/>
          </a:prstGeom>
        </p:spPr>
        <p:txBody>
          <a:bodyPr wrap="square">
            <a:spAutoFit/>
          </a:bodyPr>
          <a:lstStyle/>
          <a:p>
            <a:pPr marL="742950" lvl="1" indent="-285750" algn="l" eaLnBrk="0" hangingPunct="0">
              <a:spcBef>
                <a:spcPts val="600"/>
              </a:spcBef>
              <a:spcAft>
                <a:spcPts val="600"/>
              </a:spcAft>
              <a:defRPr/>
            </a:pPr>
            <a:r>
              <a:rPr lang="en-US" sz="1800" kern="0" dirty="0" smtClean="0"/>
              <a:t>HAM-ISI Overview:  </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Single-Stage Isolator</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Internal (In Vacuum)</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6 Degrees of freedom</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Positioning and alignment</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Active isolation (0.1 Hz to ~25 Hz)</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Passive Isolation (1/f ^2 from a few Hz to ~100Hz)</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Used in HAM6 at LLO and LHO to supports the OMC</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 Will be used in all of the 15 HAM chambers</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6 Already assembled and tested</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Defects un walls</a:t>
            </a:r>
          </a:p>
          <a:p>
            <a:pPr marL="1150938" lvl="1" indent="-236538" algn="l" eaLnBrk="0" hangingPunct="0">
              <a:spcBef>
                <a:spcPts val="600"/>
              </a:spcBef>
              <a:spcAft>
                <a:spcPts val="600"/>
              </a:spcAft>
              <a:buClr>
                <a:srgbClr val="990099"/>
              </a:buClr>
              <a:buFont typeface="Wingdings" pitchFamily="2" charset="2"/>
              <a:buChar char="§"/>
              <a:defRPr/>
            </a:pPr>
            <a:r>
              <a:rPr lang="en-US" sz="1800" kern="0" dirty="0" smtClean="0"/>
              <a:t>Back on pace</a:t>
            </a:r>
          </a:p>
        </p:txBody>
      </p:sp>
      <p:sp>
        <p:nvSpPr>
          <p:cNvPr id="14" name="Rectangle 13"/>
          <p:cNvSpPr/>
          <p:nvPr/>
        </p:nvSpPr>
        <p:spPr>
          <a:xfrm>
            <a:off x="4690565" y="2794838"/>
            <a:ext cx="4335516" cy="584775"/>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Ø"/>
              <a:defRPr/>
            </a:pPr>
            <a:r>
              <a:rPr lang="en-US" sz="1600" kern="0" dirty="0" smtClean="0"/>
              <a:t>HAM-ISI on HEPI and Supporting Triple Suspensions  (HAM 2)</a:t>
            </a:r>
            <a:endParaRPr lang="en-US" sz="1600" dirty="0"/>
          </a:p>
        </p:txBody>
      </p:sp>
      <p:sp>
        <p:nvSpPr>
          <p:cNvPr id="15" name="Rectangle 14"/>
          <p:cNvSpPr/>
          <p:nvPr/>
        </p:nvSpPr>
        <p:spPr>
          <a:xfrm>
            <a:off x="4666590" y="6233810"/>
            <a:ext cx="4335516" cy="584775"/>
          </a:xfrm>
          <a:prstGeom prst="rect">
            <a:avLst/>
          </a:prstGeom>
        </p:spPr>
        <p:txBody>
          <a:bodyPr wrap="square">
            <a:spAutoFit/>
          </a:bodyPr>
          <a:lstStyle/>
          <a:p>
            <a:pPr marL="693738" lvl="1" indent="-236538" algn="l" eaLnBrk="0" hangingPunct="0">
              <a:spcBef>
                <a:spcPct val="20000"/>
              </a:spcBef>
              <a:buClr>
                <a:srgbClr val="990099"/>
              </a:buClr>
              <a:buFont typeface="Wingdings" pitchFamily="2" charset="2"/>
              <a:buChar char="Ø"/>
              <a:defRPr/>
            </a:pPr>
            <a:r>
              <a:rPr lang="en-US" sz="1600" kern="0" dirty="0" smtClean="0"/>
              <a:t>HAM-ISI Stage 0 (blue) supporting Stage 1 (brown)</a:t>
            </a:r>
            <a:endParaRPr lang="en-US" sz="1600" kern="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9152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1" name="Rectangle 28"/>
          <p:cNvSpPr>
            <a:spLocks noChangeArrowheads="1"/>
          </p:cNvSpPr>
          <p:nvPr/>
        </p:nvSpPr>
        <p:spPr bwMode="auto">
          <a:xfrm>
            <a:off x="3191557" y="0"/>
            <a:ext cx="2730235" cy="400110"/>
          </a:xfrm>
          <a:prstGeom prst="rect">
            <a:avLst/>
          </a:prstGeom>
          <a:noFill/>
          <a:ln w="9525" algn="ctr">
            <a:noFill/>
            <a:miter lim="800000"/>
            <a:headEnd/>
            <a:tailEnd/>
          </a:ln>
        </p:spPr>
        <p:txBody>
          <a:bodyPr wrap="none">
            <a:spAutoFit/>
          </a:bodyPr>
          <a:lstStyle/>
          <a:p>
            <a:r>
              <a:rPr lang="en-US" sz="2000" dirty="0" smtClean="0"/>
              <a:t>3. HAM-ISI  Overview</a:t>
            </a:r>
            <a:endParaRPr lang="en-US" sz="2000" dirty="0"/>
          </a:p>
        </p:txBody>
      </p:sp>
      <p:pic>
        <p:nvPicPr>
          <p:cNvPr id="13" name="Picture 16"/>
          <p:cNvPicPr>
            <a:picLocks noChangeAspect="1" noChangeArrowheads="1"/>
          </p:cNvPicPr>
          <p:nvPr/>
        </p:nvPicPr>
        <p:blipFill>
          <a:blip r:embed="rId6" cstate="print"/>
          <a:srcRect/>
          <a:stretch>
            <a:fillRect/>
          </a:stretch>
        </p:blipFill>
        <p:spPr bwMode="auto">
          <a:xfrm>
            <a:off x="4790490" y="1259563"/>
            <a:ext cx="3782751" cy="3138987"/>
          </a:xfrm>
          <a:prstGeom prst="rect">
            <a:avLst/>
          </a:prstGeom>
          <a:noFill/>
          <a:ln w="12700">
            <a:noFill/>
            <a:miter lim="800000"/>
            <a:headEnd/>
            <a:tailEnd/>
          </a:ln>
        </p:spPr>
      </p:pic>
      <p:pic>
        <p:nvPicPr>
          <p:cNvPr id="16" name="Picture 15"/>
          <p:cNvPicPr>
            <a:picLocks noChangeAspect="1" noChangeArrowheads="1"/>
          </p:cNvPicPr>
          <p:nvPr/>
        </p:nvPicPr>
        <p:blipFill>
          <a:blip r:embed="rId7" cstate="print"/>
          <a:srcRect/>
          <a:stretch>
            <a:fillRect/>
          </a:stretch>
        </p:blipFill>
        <p:spPr bwMode="auto">
          <a:xfrm>
            <a:off x="4726041" y="4826353"/>
            <a:ext cx="4085450" cy="1868124"/>
          </a:xfrm>
          <a:prstGeom prst="rect">
            <a:avLst/>
          </a:prstGeom>
        </p:spPr>
      </p:pic>
      <p:sp>
        <p:nvSpPr>
          <p:cNvPr id="17" name="Rectangle 16"/>
          <p:cNvSpPr/>
          <p:nvPr/>
        </p:nvSpPr>
        <p:spPr>
          <a:xfrm>
            <a:off x="0" y="549596"/>
            <a:ext cx="3448380" cy="369332"/>
          </a:xfrm>
          <a:prstGeom prst="rect">
            <a:avLst/>
          </a:prstGeom>
        </p:spPr>
        <p:txBody>
          <a:bodyPr wrap="none">
            <a:spAutoFit/>
          </a:bodyPr>
          <a:lstStyle/>
          <a:p>
            <a:pPr marL="742950" lvl="1" indent="-285750" algn="l" eaLnBrk="0" hangingPunct="0">
              <a:spcBef>
                <a:spcPts val="600"/>
              </a:spcBef>
              <a:spcAft>
                <a:spcPts val="600"/>
              </a:spcAft>
              <a:buClr>
                <a:srgbClr val="990099"/>
              </a:buClr>
              <a:buFont typeface="Wingdings" pitchFamily="2" charset="2"/>
              <a:buChar char="§"/>
              <a:defRPr/>
            </a:pPr>
            <a:r>
              <a:rPr lang="en-US" sz="1800" kern="0" dirty="0" smtClean="0"/>
              <a:t>HAM-ISI Architecture:  </a:t>
            </a:r>
          </a:p>
        </p:txBody>
      </p:sp>
      <p:sp>
        <p:nvSpPr>
          <p:cNvPr id="18" name="Rectangle 17"/>
          <p:cNvSpPr>
            <a:spLocks/>
          </p:cNvSpPr>
          <p:nvPr/>
        </p:nvSpPr>
        <p:spPr bwMode="auto">
          <a:xfrm>
            <a:off x="4641619" y="551214"/>
            <a:ext cx="4260979" cy="646331"/>
          </a:xfrm>
          <a:prstGeom prst="rect">
            <a:avLst/>
          </a:prstGeom>
        </p:spPr>
        <p:txBody>
          <a:bodyPr wrap="square">
            <a:spAutoFit/>
          </a:bodyPr>
          <a:lstStyle/>
          <a:p>
            <a:pPr marL="742950" lvl="1" indent="-285750" algn="l" eaLnBrk="0" hangingPunct="0">
              <a:spcBef>
                <a:spcPts val="600"/>
              </a:spcBef>
              <a:spcAft>
                <a:spcPts val="600"/>
              </a:spcAft>
              <a:buClr>
                <a:srgbClr val="990099"/>
              </a:buClr>
              <a:buFont typeface="Wingdings" pitchFamily="2" charset="2"/>
              <a:buChar char="§"/>
              <a:defRPr/>
            </a:pPr>
            <a:r>
              <a:rPr lang="en-US" sz="1800" kern="0" dirty="0" smtClean="0"/>
              <a:t>Springs and sensors under the optical table:</a:t>
            </a:r>
          </a:p>
        </p:txBody>
      </p:sp>
      <p:sp>
        <p:nvSpPr>
          <p:cNvPr id="19" name="Rectangle 18"/>
          <p:cNvSpPr>
            <a:spLocks/>
          </p:cNvSpPr>
          <p:nvPr/>
        </p:nvSpPr>
        <p:spPr bwMode="auto">
          <a:xfrm>
            <a:off x="4548117" y="4442046"/>
            <a:ext cx="3802323" cy="276999"/>
          </a:xfrm>
          <a:prstGeom prst="rect">
            <a:avLst/>
          </a:prstGeom>
          <a:noFill/>
          <a:ln w="12700">
            <a:noFill/>
            <a:miter lim="800000"/>
            <a:headEnd/>
            <a:tailEnd/>
          </a:ln>
        </p:spPr>
        <p:txBody>
          <a:bodyPr wrap="none" lIns="0" tIns="0" rIns="0" bIns="0" anchor="ctr">
            <a:spAutoFit/>
          </a:bodyPr>
          <a:lstStyle/>
          <a:p>
            <a:pPr marL="742950" lvl="1" indent="-285750" algn="l" eaLnBrk="0" hangingPunct="0">
              <a:spcBef>
                <a:spcPts val="600"/>
              </a:spcBef>
              <a:spcAft>
                <a:spcPts val="600"/>
              </a:spcAft>
              <a:buClr>
                <a:srgbClr val="990099"/>
              </a:buClr>
              <a:buFont typeface="Wingdings" pitchFamily="2" charset="2"/>
              <a:buChar char="§"/>
              <a:defRPr/>
            </a:pPr>
            <a:r>
              <a:rPr lang="en-US" sz="1800" kern="0" dirty="0" smtClean="0"/>
              <a:t>Access to a vertical sensor:</a:t>
            </a:r>
          </a:p>
        </p:txBody>
      </p:sp>
      <p:pic>
        <p:nvPicPr>
          <p:cNvPr id="14" name="Picture 2"/>
          <p:cNvPicPr>
            <a:picLocks noChangeAspect="1" noChangeArrowheads="1"/>
          </p:cNvPicPr>
          <p:nvPr/>
        </p:nvPicPr>
        <p:blipFill>
          <a:blip r:embed="rId8" cstate="print"/>
          <a:srcRect l="5882" t="1128" r="4750" b="1707"/>
          <a:stretch>
            <a:fillRect/>
          </a:stretch>
        </p:blipFill>
        <p:spPr bwMode="auto">
          <a:xfrm>
            <a:off x="293255" y="997211"/>
            <a:ext cx="3968908" cy="5908146"/>
          </a:xfrm>
          <a:prstGeom prst="rect">
            <a:avLst/>
          </a:prstGeom>
          <a:noFill/>
          <a:ln w="12700">
            <a:noFill/>
            <a:miter lim="800000"/>
            <a:headEnd/>
            <a:tailEnd/>
          </a:ln>
        </p:spPr>
      </p:pic>
      <p:sp>
        <p:nvSpPr>
          <p:cNvPr id="15" name="Rectangle 3"/>
          <p:cNvSpPr>
            <a:spLocks/>
          </p:cNvSpPr>
          <p:nvPr/>
        </p:nvSpPr>
        <p:spPr bwMode="auto">
          <a:xfrm>
            <a:off x="3208741" y="1079280"/>
            <a:ext cx="849382" cy="446276"/>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O</a:t>
            </a:r>
            <a:r>
              <a:rPr lang="en-US" sz="1200" b="1" dirty="0" smtClean="0">
                <a:solidFill>
                  <a:schemeClr val="tx1"/>
                </a:solidFill>
                <a:ea typeface="Gill Sans" pitchFamily="1" charset="0"/>
                <a:cs typeface="Gill Sans" pitchFamily="1" charset="0"/>
              </a:rPr>
              <a:t>ptical </a:t>
            </a:r>
            <a:r>
              <a:rPr lang="en-US" sz="1200" b="1" dirty="0">
                <a:solidFill>
                  <a:schemeClr val="tx1"/>
                </a:solidFill>
                <a:ea typeface="Gill Sans" pitchFamily="1" charset="0"/>
                <a:cs typeface="Gill Sans" pitchFamily="1" charset="0"/>
              </a:rPr>
              <a:t>table</a:t>
            </a:r>
          </a:p>
        </p:txBody>
      </p:sp>
      <p:sp>
        <p:nvSpPr>
          <p:cNvPr id="21" name="Rectangle 4"/>
          <p:cNvSpPr>
            <a:spLocks/>
          </p:cNvSpPr>
          <p:nvPr/>
        </p:nvSpPr>
        <p:spPr bwMode="auto">
          <a:xfrm>
            <a:off x="3039394" y="1732964"/>
            <a:ext cx="1192540" cy="446276"/>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S</a:t>
            </a:r>
            <a:r>
              <a:rPr lang="en-US" sz="1200" b="1" dirty="0" smtClean="0">
                <a:solidFill>
                  <a:schemeClr val="tx1"/>
                </a:solidFill>
                <a:ea typeface="Gill Sans" pitchFamily="1" charset="0"/>
                <a:cs typeface="Gill Sans" pitchFamily="1" charset="0"/>
              </a:rPr>
              <a:t>prings </a:t>
            </a:r>
            <a:r>
              <a:rPr lang="en-US" sz="1200" b="1" dirty="0">
                <a:solidFill>
                  <a:schemeClr val="tx1"/>
                </a:solidFill>
                <a:ea typeface="Gill Sans" pitchFamily="1" charset="0"/>
                <a:cs typeface="Gill Sans" pitchFamily="1" charset="0"/>
              </a:rPr>
              <a:t>&amp; </a:t>
            </a:r>
            <a:r>
              <a:rPr lang="en-US" sz="1200" b="1" dirty="0" smtClean="0">
                <a:solidFill>
                  <a:schemeClr val="tx1"/>
                </a:solidFill>
                <a:ea typeface="Gill Sans" pitchFamily="1" charset="0"/>
                <a:cs typeface="Gill Sans" pitchFamily="1" charset="0"/>
              </a:rPr>
              <a:t>Flexures</a:t>
            </a:r>
            <a:endParaRPr lang="en-US" sz="1200" b="1" dirty="0">
              <a:solidFill>
                <a:schemeClr val="tx1"/>
              </a:solidFill>
              <a:ea typeface="Gill Sans" pitchFamily="1" charset="0"/>
              <a:cs typeface="Gill Sans" pitchFamily="1" charset="0"/>
            </a:endParaRPr>
          </a:p>
        </p:txBody>
      </p:sp>
      <p:sp>
        <p:nvSpPr>
          <p:cNvPr id="22" name="Rectangle 6"/>
          <p:cNvSpPr>
            <a:spLocks/>
          </p:cNvSpPr>
          <p:nvPr/>
        </p:nvSpPr>
        <p:spPr bwMode="auto">
          <a:xfrm>
            <a:off x="3147133" y="2279199"/>
            <a:ext cx="948774" cy="630942"/>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V</a:t>
            </a:r>
            <a:r>
              <a:rPr lang="en-US" sz="1200" b="1" dirty="0" smtClean="0">
                <a:solidFill>
                  <a:schemeClr val="tx1"/>
                </a:solidFill>
                <a:ea typeface="Gill Sans" pitchFamily="1" charset="0"/>
                <a:cs typeface="Gill Sans" pitchFamily="1" charset="0"/>
              </a:rPr>
              <a:t>ertical </a:t>
            </a:r>
            <a:r>
              <a:rPr lang="en-US" sz="1200" b="1" dirty="0">
                <a:solidFill>
                  <a:schemeClr val="tx1"/>
                </a:solidFill>
                <a:ea typeface="Gill Sans" pitchFamily="1" charset="0"/>
                <a:cs typeface="Gill Sans" pitchFamily="1" charset="0"/>
              </a:rPr>
              <a:t>GS13 in pod (1 of 3)</a:t>
            </a:r>
          </a:p>
        </p:txBody>
      </p:sp>
      <p:sp>
        <p:nvSpPr>
          <p:cNvPr id="23" name="Rectangle 7"/>
          <p:cNvSpPr>
            <a:spLocks/>
          </p:cNvSpPr>
          <p:nvPr/>
        </p:nvSpPr>
        <p:spPr bwMode="auto">
          <a:xfrm>
            <a:off x="2969032" y="4104609"/>
            <a:ext cx="1383814" cy="446276"/>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H</a:t>
            </a:r>
            <a:r>
              <a:rPr lang="en-US" sz="1200" b="1" dirty="0" smtClean="0">
                <a:solidFill>
                  <a:schemeClr val="tx1"/>
                </a:solidFill>
                <a:ea typeface="Gill Sans" pitchFamily="1" charset="0"/>
                <a:cs typeface="Gill Sans" pitchFamily="1" charset="0"/>
              </a:rPr>
              <a:t>orizontal </a:t>
            </a:r>
            <a:r>
              <a:rPr lang="en-US" sz="1200" b="1" dirty="0">
                <a:solidFill>
                  <a:schemeClr val="tx1"/>
                </a:solidFill>
                <a:ea typeface="Gill Sans" pitchFamily="1" charset="0"/>
                <a:cs typeface="Gill Sans" pitchFamily="1" charset="0"/>
              </a:rPr>
              <a:t>GS13 in pod (1 of 3)</a:t>
            </a:r>
          </a:p>
        </p:txBody>
      </p:sp>
      <p:sp>
        <p:nvSpPr>
          <p:cNvPr id="24" name="Rectangle 10"/>
          <p:cNvSpPr>
            <a:spLocks/>
          </p:cNvSpPr>
          <p:nvPr/>
        </p:nvSpPr>
        <p:spPr bwMode="auto">
          <a:xfrm>
            <a:off x="2746958" y="5161963"/>
            <a:ext cx="1484975" cy="446276"/>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V</a:t>
            </a:r>
            <a:r>
              <a:rPr lang="en-US" sz="1200" b="1" dirty="0" smtClean="0">
                <a:solidFill>
                  <a:schemeClr val="tx1"/>
                </a:solidFill>
                <a:ea typeface="Gill Sans" pitchFamily="1" charset="0"/>
                <a:cs typeface="Gill Sans" pitchFamily="1" charset="0"/>
              </a:rPr>
              <a:t>ertical </a:t>
            </a:r>
          </a:p>
          <a:p>
            <a:r>
              <a:rPr lang="en-US" sz="1200" b="1" dirty="0" smtClean="0">
                <a:solidFill>
                  <a:schemeClr val="tx1"/>
                </a:solidFill>
                <a:ea typeface="Gill Sans" pitchFamily="1" charset="0"/>
                <a:cs typeface="Gill Sans" pitchFamily="1" charset="0"/>
              </a:rPr>
              <a:t>Actuator (</a:t>
            </a:r>
            <a:r>
              <a:rPr lang="en-US" sz="1200" b="1" dirty="0">
                <a:solidFill>
                  <a:schemeClr val="tx1"/>
                </a:solidFill>
                <a:ea typeface="Gill Sans" pitchFamily="1" charset="0"/>
                <a:cs typeface="Gill Sans" pitchFamily="1" charset="0"/>
              </a:rPr>
              <a:t>1 of 3)</a:t>
            </a:r>
          </a:p>
        </p:txBody>
      </p:sp>
      <p:sp>
        <p:nvSpPr>
          <p:cNvPr id="25" name="Rectangle 12"/>
          <p:cNvSpPr>
            <a:spLocks/>
          </p:cNvSpPr>
          <p:nvPr/>
        </p:nvSpPr>
        <p:spPr bwMode="auto">
          <a:xfrm>
            <a:off x="3007850" y="4569366"/>
            <a:ext cx="1420568" cy="446276"/>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L</a:t>
            </a:r>
            <a:r>
              <a:rPr lang="en-US" sz="1200" b="1" dirty="0" smtClean="0">
                <a:solidFill>
                  <a:schemeClr val="tx1"/>
                </a:solidFill>
                <a:ea typeface="Gill Sans" pitchFamily="1" charset="0"/>
                <a:cs typeface="Gill Sans" pitchFamily="1" charset="0"/>
              </a:rPr>
              <a:t>ocker</a:t>
            </a:r>
            <a:r>
              <a:rPr lang="en-US" sz="1200" b="1" dirty="0">
                <a:solidFill>
                  <a:schemeClr val="tx1"/>
                </a:solidFill>
                <a:ea typeface="Gill Sans" pitchFamily="1" charset="0"/>
                <a:cs typeface="Gill Sans" pitchFamily="1" charset="0"/>
              </a:rPr>
              <a:t>/ </a:t>
            </a:r>
            <a:endParaRPr lang="en-US" sz="1200" b="1" dirty="0" smtClean="0">
              <a:solidFill>
                <a:schemeClr val="tx1"/>
              </a:solidFill>
              <a:ea typeface="Gill Sans" pitchFamily="1" charset="0"/>
              <a:cs typeface="Gill Sans" pitchFamily="1" charset="0"/>
            </a:endParaRPr>
          </a:p>
          <a:p>
            <a:r>
              <a:rPr lang="en-US" sz="1200" b="1" dirty="0" smtClean="0">
                <a:solidFill>
                  <a:schemeClr val="tx1"/>
                </a:solidFill>
                <a:ea typeface="Gill Sans" pitchFamily="1" charset="0"/>
                <a:cs typeface="Gill Sans" pitchFamily="1" charset="0"/>
              </a:rPr>
              <a:t>Limiter </a:t>
            </a:r>
            <a:r>
              <a:rPr lang="en-US" sz="1200" b="1" dirty="0">
                <a:solidFill>
                  <a:schemeClr val="tx1"/>
                </a:solidFill>
                <a:ea typeface="Gill Sans" pitchFamily="1" charset="0"/>
                <a:cs typeface="Gill Sans" pitchFamily="1" charset="0"/>
              </a:rPr>
              <a:t>(1 of 4)</a:t>
            </a:r>
          </a:p>
        </p:txBody>
      </p:sp>
      <p:sp>
        <p:nvSpPr>
          <p:cNvPr id="26" name="Rectangle 14"/>
          <p:cNvSpPr>
            <a:spLocks/>
          </p:cNvSpPr>
          <p:nvPr/>
        </p:nvSpPr>
        <p:spPr bwMode="auto">
          <a:xfrm>
            <a:off x="3370433" y="6618969"/>
            <a:ext cx="715093" cy="261610"/>
          </a:xfrm>
          <a:prstGeom prst="rect">
            <a:avLst/>
          </a:prstGeom>
          <a:noFill/>
          <a:ln w="12700">
            <a:noFill/>
            <a:miter lim="800000"/>
            <a:headEnd/>
            <a:tailEnd/>
          </a:ln>
        </p:spPr>
        <p:txBody>
          <a:bodyPr wrap="square" lIns="38100" tIns="38100" rIns="38100" bIns="38100" anchor="ctr">
            <a:spAutoFit/>
          </a:bodyPr>
          <a:lstStyle/>
          <a:p>
            <a:r>
              <a:rPr lang="en-US" sz="1200" dirty="0" smtClean="0">
                <a:ea typeface="Gill Sans" pitchFamily="1" charset="0"/>
                <a:cs typeface="Gill Sans" pitchFamily="1" charset="0"/>
              </a:rPr>
              <a:t>S</a:t>
            </a:r>
            <a:r>
              <a:rPr lang="en-US" sz="1200" b="1" dirty="0" smtClean="0">
                <a:solidFill>
                  <a:schemeClr val="tx1"/>
                </a:solidFill>
                <a:ea typeface="Gill Sans" pitchFamily="1" charset="0"/>
                <a:cs typeface="Gill Sans" pitchFamily="1" charset="0"/>
              </a:rPr>
              <a:t>tage </a:t>
            </a:r>
            <a:r>
              <a:rPr lang="en-US" sz="1200" b="1" dirty="0">
                <a:solidFill>
                  <a:schemeClr val="tx1"/>
                </a:solidFill>
                <a:ea typeface="Gill Sans" pitchFamily="1" charset="0"/>
                <a:cs typeface="Gill Sans" pitchFamily="1" charset="0"/>
              </a:rPr>
              <a:t>0</a:t>
            </a:r>
          </a:p>
        </p:txBody>
      </p:sp>
      <p:sp>
        <p:nvSpPr>
          <p:cNvPr id="27" name="Rectangle 14"/>
          <p:cNvSpPr>
            <a:spLocks/>
          </p:cNvSpPr>
          <p:nvPr/>
        </p:nvSpPr>
        <p:spPr bwMode="auto">
          <a:xfrm>
            <a:off x="3087087" y="5815015"/>
            <a:ext cx="694100" cy="446276"/>
          </a:xfrm>
          <a:prstGeom prst="rect">
            <a:avLst/>
          </a:prstGeom>
          <a:noFill/>
          <a:ln w="12700">
            <a:noFill/>
            <a:miter lim="800000"/>
            <a:headEnd/>
            <a:tailEnd/>
          </a:ln>
        </p:spPr>
        <p:txBody>
          <a:bodyPr wrap="none" lIns="38100" tIns="38100" rIns="38100" bIns="38100" anchor="ctr">
            <a:spAutoFit/>
          </a:bodyPr>
          <a:lstStyle/>
          <a:p>
            <a:r>
              <a:rPr lang="en-US" sz="1200" dirty="0" smtClean="0">
                <a:ea typeface="Gill Sans" pitchFamily="1" charset="0"/>
                <a:cs typeface="Gill Sans" pitchFamily="1" charset="0"/>
              </a:rPr>
              <a:t>Springs </a:t>
            </a:r>
          </a:p>
          <a:p>
            <a:r>
              <a:rPr lang="en-US" sz="1200" dirty="0" smtClean="0">
                <a:ea typeface="Gill Sans" pitchFamily="1" charset="0"/>
                <a:cs typeface="Gill Sans" pitchFamily="1" charset="0"/>
              </a:rPr>
              <a:t>Posts</a:t>
            </a:r>
            <a:endParaRPr lang="en-US" sz="1200" b="1" dirty="0">
              <a:solidFill>
                <a:schemeClr val="tx1"/>
              </a:solidFill>
              <a:ea typeface="Gill Sans" pitchFamily="1" charset="0"/>
              <a:cs typeface="Gill Sans" pitchFamily="1" charset="0"/>
            </a:endParaRPr>
          </a:p>
        </p:txBody>
      </p:sp>
      <p:cxnSp>
        <p:nvCxnSpPr>
          <p:cNvPr id="29" name="Straight Arrow Connector 28"/>
          <p:cNvCxnSpPr/>
          <p:nvPr/>
        </p:nvCxnSpPr>
        <p:spPr bwMode="auto">
          <a:xfrm rot="10800000">
            <a:off x="2652519" y="5682885"/>
            <a:ext cx="372049" cy="211688"/>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31" name="Straight Arrow Connector 30"/>
          <p:cNvCxnSpPr/>
          <p:nvPr/>
        </p:nvCxnSpPr>
        <p:spPr bwMode="auto">
          <a:xfrm rot="10800000">
            <a:off x="3000143" y="6506601"/>
            <a:ext cx="372049" cy="211688"/>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32" name="Straight Arrow Connector 31"/>
          <p:cNvCxnSpPr/>
          <p:nvPr/>
        </p:nvCxnSpPr>
        <p:spPr bwMode="auto">
          <a:xfrm rot="10800000">
            <a:off x="2758318" y="5010310"/>
            <a:ext cx="372049" cy="211688"/>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33" name="Straight Arrow Connector 32"/>
          <p:cNvCxnSpPr/>
          <p:nvPr/>
        </p:nvCxnSpPr>
        <p:spPr bwMode="auto">
          <a:xfrm rot="10800000">
            <a:off x="2841449" y="4708030"/>
            <a:ext cx="483642" cy="15111"/>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41" name="Straight Arrow Connector 40"/>
          <p:cNvCxnSpPr>
            <a:stCxn id="23" idx="0"/>
          </p:cNvCxnSpPr>
          <p:nvPr/>
        </p:nvCxnSpPr>
        <p:spPr bwMode="auto">
          <a:xfrm rot="16200000" flipV="1">
            <a:off x="3318638" y="3762307"/>
            <a:ext cx="439447" cy="245157"/>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43" name="Straight Arrow Connector 42"/>
          <p:cNvCxnSpPr/>
          <p:nvPr/>
        </p:nvCxnSpPr>
        <p:spPr bwMode="auto">
          <a:xfrm rot="10800000" flipV="1">
            <a:off x="2924577" y="2576945"/>
            <a:ext cx="309830" cy="6"/>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45" name="Straight Arrow Connector 44"/>
          <p:cNvCxnSpPr/>
          <p:nvPr/>
        </p:nvCxnSpPr>
        <p:spPr bwMode="auto">
          <a:xfrm rot="10800000" flipV="1">
            <a:off x="2599625" y="1979940"/>
            <a:ext cx="596996" cy="211602"/>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cxnSp>
        <p:nvCxnSpPr>
          <p:cNvPr id="48" name="Straight Arrow Connector 47"/>
          <p:cNvCxnSpPr/>
          <p:nvPr/>
        </p:nvCxnSpPr>
        <p:spPr bwMode="auto">
          <a:xfrm rot="10800000" flipV="1">
            <a:off x="3000148" y="1307364"/>
            <a:ext cx="317387" cy="120917"/>
          </a:xfrm>
          <a:prstGeom prst="straightConnector1">
            <a:avLst/>
          </a:prstGeom>
          <a:solidFill>
            <a:schemeClr val="accent1"/>
          </a:solidFill>
          <a:ln w="28575" cap="flat" cmpd="sng" algn="ctr">
            <a:solidFill>
              <a:srgbClr val="CC00CC"/>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61154"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5" name="Rectangle 28"/>
          <p:cNvSpPr>
            <a:spLocks noChangeArrowheads="1"/>
          </p:cNvSpPr>
          <p:nvPr/>
        </p:nvSpPr>
        <p:spPr bwMode="auto">
          <a:xfrm>
            <a:off x="1384170" y="0"/>
            <a:ext cx="6345007" cy="400110"/>
          </a:xfrm>
          <a:prstGeom prst="rect">
            <a:avLst/>
          </a:prstGeom>
          <a:noFill/>
          <a:ln w="9525" algn="ctr">
            <a:noFill/>
            <a:miter lim="800000"/>
            <a:headEnd/>
            <a:tailEnd/>
          </a:ln>
        </p:spPr>
        <p:txBody>
          <a:bodyPr wrap="none">
            <a:spAutoFit/>
          </a:bodyPr>
          <a:lstStyle/>
          <a:p>
            <a:r>
              <a:rPr lang="en-US" sz="2000" dirty="0" smtClean="0"/>
              <a:t>3. HAM-ISI:  Single Stage Internal Seismic Isolator</a:t>
            </a:r>
            <a:endParaRPr lang="en-US" sz="2000" dirty="0"/>
          </a:p>
        </p:txBody>
      </p:sp>
      <p:sp>
        <p:nvSpPr>
          <p:cNvPr id="14" name="Rectangle 1"/>
          <p:cNvSpPr txBox="1">
            <a:spLocks noChangeArrowheads="1"/>
          </p:cNvSpPr>
          <p:nvPr/>
        </p:nvSpPr>
        <p:spPr>
          <a:xfrm>
            <a:off x="2267108" y="6710715"/>
            <a:ext cx="5380600" cy="339989"/>
          </a:xfrm>
          <a:prstGeom prst="rect">
            <a:avLst/>
          </a:prstGeom>
          <a:ln/>
        </p:spPr>
        <p:txBody>
          <a:bodyPr/>
          <a:lstStyle/>
          <a:p>
            <a:pPr marL="0" marR="0" lvl="0" indent="0" defTabSz="914400" eaLnBrk="0" latinLnBrk="0" hangingPunct="0">
              <a:lnSpc>
                <a:spcPct val="100000"/>
              </a:lnSpc>
              <a:buClr>
                <a:srgbClr val="990099"/>
              </a:buClr>
              <a:buSzTx/>
              <a:buFont typeface="Wingdings" pitchFamily="2" charset="2"/>
              <a:buChar char="§"/>
              <a:tabLst/>
              <a:defRPr/>
            </a:pPr>
            <a:r>
              <a:rPr lang="en-US" sz="1600" dirty="0" smtClean="0"/>
              <a:t> HAM ISI Performance, X</a:t>
            </a:r>
            <a:endParaRPr lang="en-US" sz="1600" dirty="0"/>
          </a:p>
        </p:txBody>
      </p:sp>
      <p:pic>
        <p:nvPicPr>
          <p:cNvPr id="16" name="Picture 5" descr="L1HAM6ISI_100324_PerformanceMeasts_ASDs_X"/>
          <p:cNvPicPr>
            <a:picLocks noChangeAspect="1" noChangeArrowheads="1"/>
          </p:cNvPicPr>
          <p:nvPr/>
        </p:nvPicPr>
        <p:blipFill>
          <a:blip r:embed="rId6" cstate="print"/>
          <a:srcRect b="4385"/>
          <a:stretch>
            <a:fillRect/>
          </a:stretch>
        </p:blipFill>
        <p:spPr bwMode="auto">
          <a:xfrm>
            <a:off x="2264848" y="2924567"/>
            <a:ext cx="5093606" cy="3769067"/>
          </a:xfrm>
          <a:prstGeom prst="rect">
            <a:avLst/>
          </a:prstGeom>
          <a:noFill/>
        </p:spPr>
      </p:pic>
      <p:pic>
        <p:nvPicPr>
          <p:cNvPr id="13" name="Picture 3"/>
          <p:cNvPicPr>
            <a:picLocks noChangeAspect="1" noChangeArrowheads="1"/>
          </p:cNvPicPr>
          <p:nvPr/>
        </p:nvPicPr>
        <p:blipFill>
          <a:blip r:embed="rId7" cstate="print"/>
          <a:srcRect l="5467" t="2550" r="4073" b="302"/>
          <a:stretch>
            <a:fillRect/>
          </a:stretch>
        </p:blipFill>
        <p:spPr bwMode="auto">
          <a:xfrm>
            <a:off x="695246" y="541179"/>
            <a:ext cx="2537986" cy="1820717"/>
          </a:xfrm>
          <a:prstGeom prst="rect">
            <a:avLst/>
          </a:prstGeom>
          <a:noFill/>
          <a:ln w="12700">
            <a:noFill/>
            <a:miter lim="800000"/>
            <a:headEnd/>
            <a:tailEnd/>
          </a:ln>
        </p:spPr>
      </p:pic>
      <p:pic>
        <p:nvPicPr>
          <p:cNvPr id="18" name="Picture 3" descr="corey-1210873185"/>
          <p:cNvPicPr>
            <a:picLocks noChangeAspect="1" noChangeArrowheads="1"/>
          </p:cNvPicPr>
          <p:nvPr/>
        </p:nvPicPr>
        <p:blipFill>
          <a:blip r:embed="rId8" cstate="print"/>
          <a:srcRect/>
          <a:stretch>
            <a:fillRect/>
          </a:stretch>
        </p:blipFill>
        <p:spPr bwMode="auto">
          <a:xfrm>
            <a:off x="5153891" y="556561"/>
            <a:ext cx="2802741" cy="1871105"/>
          </a:xfrm>
          <a:prstGeom prst="rect">
            <a:avLst/>
          </a:prstGeom>
          <a:noFill/>
          <a:ln w="9525">
            <a:noFill/>
            <a:miter lim="800000"/>
            <a:headEnd/>
            <a:tailEnd/>
          </a:ln>
        </p:spPr>
      </p:pic>
      <p:sp>
        <p:nvSpPr>
          <p:cNvPr id="19" name="Rectangle 28"/>
          <p:cNvSpPr>
            <a:spLocks noChangeArrowheads="1"/>
          </p:cNvSpPr>
          <p:nvPr/>
        </p:nvSpPr>
        <p:spPr bwMode="auto">
          <a:xfrm>
            <a:off x="218215" y="2397357"/>
            <a:ext cx="3817236" cy="338554"/>
          </a:xfrm>
          <a:prstGeom prst="rect">
            <a:avLst/>
          </a:prstGeom>
          <a:noFill/>
          <a:ln w="9525" algn="ctr">
            <a:noFill/>
            <a:miter lim="800000"/>
            <a:headEnd/>
            <a:tailEnd/>
          </a:ln>
        </p:spPr>
        <p:txBody>
          <a:bodyPr wrap="square">
            <a:spAutoFit/>
          </a:bodyPr>
          <a:lstStyle/>
          <a:p>
            <a:pPr>
              <a:buClr>
                <a:srgbClr val="990099"/>
              </a:buClr>
              <a:buFont typeface="Wingdings" pitchFamily="2" charset="2"/>
              <a:buChar char="§"/>
            </a:pPr>
            <a:r>
              <a:rPr lang="en-US" sz="1600" dirty="0" smtClean="0"/>
              <a:t> Enhanced LIGO HAM6 Installation</a:t>
            </a:r>
            <a:endParaRPr lang="en-US" sz="1600" dirty="0"/>
          </a:p>
        </p:txBody>
      </p:sp>
      <p:sp>
        <p:nvSpPr>
          <p:cNvPr id="20" name="Rectangle 28"/>
          <p:cNvSpPr>
            <a:spLocks noChangeArrowheads="1"/>
          </p:cNvSpPr>
          <p:nvPr/>
        </p:nvSpPr>
        <p:spPr bwMode="auto">
          <a:xfrm>
            <a:off x="5032979" y="2424588"/>
            <a:ext cx="3219292" cy="338554"/>
          </a:xfrm>
          <a:prstGeom prst="rect">
            <a:avLst/>
          </a:prstGeom>
          <a:noFill/>
          <a:ln w="9525" algn="ctr">
            <a:noFill/>
            <a:miter lim="800000"/>
            <a:headEnd/>
            <a:tailEnd/>
          </a:ln>
        </p:spPr>
        <p:txBody>
          <a:bodyPr wrap="square">
            <a:spAutoFit/>
          </a:bodyPr>
          <a:lstStyle/>
          <a:p>
            <a:pPr marL="0" lvl="4" algn="l">
              <a:buClr>
                <a:srgbClr val="990099"/>
              </a:buClr>
              <a:buFont typeface="Wingdings" pitchFamily="2" charset="2"/>
              <a:buChar char="§"/>
            </a:pPr>
            <a:r>
              <a:rPr lang="en-US" sz="1600" dirty="0" smtClean="0"/>
              <a:t>  OMC on HAM-ISI in HAM 6 </a:t>
            </a:r>
            <a:endParaRPr lang="en-US" sz="16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51938"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387895" y="881375"/>
            <a:ext cx="5998758" cy="1384995"/>
          </a:xfrm>
          <a:prstGeom prst="rect">
            <a:avLst/>
          </a:prstGeom>
        </p:spPr>
        <p:txBody>
          <a:bodyPr wrap="none">
            <a:spAutoFit/>
          </a:bodyPr>
          <a:lstStyle/>
          <a:p>
            <a:pPr algn="l"/>
            <a:r>
              <a:rPr lang="en-US" dirty="0" smtClean="0"/>
              <a:t>April 2010 – April 2011 </a:t>
            </a:r>
          </a:p>
          <a:p>
            <a:pPr algn="l"/>
            <a:endParaRPr lang="en-US" dirty="0" smtClean="0"/>
          </a:p>
          <a:p>
            <a:pPr algn="l"/>
            <a:r>
              <a:rPr lang="en-US" dirty="0" smtClean="0"/>
              <a:t>	HAM-ISI Progress Highlights</a:t>
            </a:r>
            <a:endParaRPr lang="en-US" dirty="0"/>
          </a:p>
        </p:txBody>
      </p:sp>
      <p:sp>
        <p:nvSpPr>
          <p:cNvPr id="14" name="Rectangle 28"/>
          <p:cNvSpPr>
            <a:spLocks noChangeArrowheads="1"/>
          </p:cNvSpPr>
          <p:nvPr/>
        </p:nvSpPr>
        <p:spPr bwMode="auto">
          <a:xfrm>
            <a:off x="2071735" y="2786422"/>
            <a:ext cx="6017994" cy="2677656"/>
          </a:xfrm>
          <a:prstGeom prst="rect">
            <a:avLst/>
          </a:prstGeom>
          <a:noFill/>
          <a:ln w="9525" algn="ctr">
            <a:noFill/>
            <a:miter lim="800000"/>
            <a:headEnd/>
            <a:tailEnd/>
          </a:ln>
        </p:spPr>
        <p:txBody>
          <a:bodyPr wrap="none">
            <a:spAutoFit/>
          </a:bodyPr>
          <a:lstStyle/>
          <a:p>
            <a:pPr algn="l">
              <a:buClr>
                <a:srgbClr val="990099"/>
              </a:buClr>
              <a:buFont typeface="Wingdings" pitchFamily="2" charset="2"/>
              <a:buChar char="q"/>
            </a:pPr>
            <a:r>
              <a:rPr lang="en-US" dirty="0" smtClean="0"/>
              <a:t>  3.1 Procurement, Clean &amp; Bake</a:t>
            </a:r>
          </a:p>
          <a:p>
            <a:pPr algn="l">
              <a:buClr>
                <a:srgbClr val="990099"/>
              </a:buClr>
              <a:buFont typeface="Wingdings" pitchFamily="2" charset="2"/>
              <a:buChar char="q"/>
            </a:pPr>
            <a:endParaRPr lang="en-US" dirty="0" smtClean="0"/>
          </a:p>
          <a:p>
            <a:pPr algn="l">
              <a:buClr>
                <a:srgbClr val="990099"/>
              </a:buClr>
              <a:buFont typeface="Wingdings" pitchFamily="2" charset="2"/>
              <a:buChar char="q"/>
            </a:pPr>
            <a:r>
              <a:rPr lang="en-US" dirty="0" smtClean="0"/>
              <a:t>  3.2 Assembly</a:t>
            </a:r>
          </a:p>
          <a:p>
            <a:pPr algn="l">
              <a:buClr>
                <a:srgbClr val="990099"/>
              </a:buClr>
              <a:buFont typeface="Wingdings" pitchFamily="2" charset="2"/>
              <a:buChar char="q"/>
            </a:pPr>
            <a:endParaRPr lang="en-US" dirty="0" smtClean="0"/>
          </a:p>
          <a:p>
            <a:pPr algn="l">
              <a:buClr>
                <a:srgbClr val="990099"/>
              </a:buClr>
              <a:buFont typeface="Wingdings" pitchFamily="2" charset="2"/>
              <a:buChar char="q"/>
            </a:pPr>
            <a:r>
              <a:rPr lang="en-US" dirty="0" smtClean="0"/>
              <a:t>  3.2 Testing </a:t>
            </a:r>
          </a:p>
          <a:p>
            <a:pPr algn="l">
              <a:buBlip>
                <a:blip r:embed="rId6"/>
              </a:buBlip>
            </a:pPr>
            <a:endParaRPr lang="en-US" dirty="0"/>
          </a:p>
        </p:txBody>
      </p:sp>
      <p:sp>
        <p:nvSpPr>
          <p:cNvPr id="15" name="Rectangle 28"/>
          <p:cNvSpPr>
            <a:spLocks noChangeArrowheads="1"/>
          </p:cNvSpPr>
          <p:nvPr/>
        </p:nvSpPr>
        <p:spPr bwMode="auto">
          <a:xfrm>
            <a:off x="1384170" y="0"/>
            <a:ext cx="6345007" cy="400110"/>
          </a:xfrm>
          <a:prstGeom prst="rect">
            <a:avLst/>
          </a:prstGeom>
          <a:noFill/>
          <a:ln w="9525" algn="ctr">
            <a:noFill/>
            <a:miter lim="800000"/>
            <a:headEnd/>
            <a:tailEnd/>
          </a:ln>
        </p:spPr>
        <p:txBody>
          <a:bodyPr wrap="none">
            <a:spAutoFit/>
          </a:bodyPr>
          <a:lstStyle/>
          <a:p>
            <a:r>
              <a:rPr lang="en-US" sz="2000" dirty="0" smtClean="0"/>
              <a:t>3. HAM-ISI:  Single Stage Internal Seismic Isolator</a:t>
            </a:r>
            <a:endParaRPr lang="en-US"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83330"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6" name="Rectangle 15"/>
          <p:cNvSpPr/>
          <p:nvPr/>
        </p:nvSpPr>
        <p:spPr>
          <a:xfrm>
            <a:off x="265601" y="519768"/>
            <a:ext cx="8552188" cy="1631216"/>
          </a:xfrm>
          <a:prstGeom prst="rect">
            <a:avLst/>
          </a:prstGeom>
          <a:ln>
            <a:noFill/>
          </a:ln>
        </p:spPr>
        <p:txBody>
          <a:bodyPr wrap="square">
            <a:spAutoFit/>
          </a:bodyPr>
          <a:lstStyle/>
          <a:p>
            <a:pPr algn="l">
              <a:buClr>
                <a:srgbClr val="990099"/>
              </a:buClr>
              <a:buSzPct val="100000"/>
              <a:buFont typeface="Wingdings" pitchFamily="2" charset="2"/>
              <a:buChar char="§"/>
            </a:pPr>
            <a:r>
              <a:rPr lang="en-US" sz="2000" dirty="0" smtClean="0"/>
              <a:t>  Provide quiet, well controlled platform for the optics in 6 DOF.</a:t>
            </a:r>
          </a:p>
          <a:p>
            <a:pPr algn="l">
              <a:buClr>
                <a:srgbClr val="990099"/>
              </a:buClr>
              <a:buSzPct val="100000"/>
              <a:buFont typeface="Wingdings" pitchFamily="2" charset="2"/>
              <a:buChar char="§"/>
            </a:pPr>
            <a:endParaRPr lang="en-US" sz="2000" dirty="0" smtClean="0"/>
          </a:p>
          <a:p>
            <a:pPr algn="l">
              <a:buClr>
                <a:srgbClr val="990099"/>
              </a:buClr>
              <a:buSzPct val="100000"/>
              <a:buFont typeface="Wingdings" pitchFamily="2" charset="2"/>
              <a:buChar char="§"/>
            </a:pPr>
            <a:r>
              <a:rPr lang="en-US" sz="2000" dirty="0" smtClean="0"/>
              <a:t>  Provide low-frequency, large-throw  positioning of the optics.</a:t>
            </a:r>
          </a:p>
          <a:p>
            <a:pPr algn="l">
              <a:buClr>
                <a:srgbClr val="990099"/>
              </a:buClr>
              <a:buSzPct val="100000"/>
              <a:buFont typeface="Wingdings" pitchFamily="2" charset="2"/>
              <a:buChar char="§"/>
            </a:pPr>
            <a:endParaRPr lang="en-US" sz="2000" dirty="0" smtClean="0"/>
          </a:p>
          <a:p>
            <a:pPr algn="l">
              <a:buClr>
                <a:srgbClr val="990099"/>
              </a:buClr>
              <a:buSzPct val="100000"/>
              <a:buFont typeface="Wingdings" pitchFamily="2" charset="2"/>
              <a:buChar char="§"/>
            </a:pPr>
            <a:r>
              <a:rPr lang="en-US" sz="2000" dirty="0" smtClean="0"/>
              <a:t>  From Initial LIGO/Enhanced LIGO to Advanced LIGO</a:t>
            </a:r>
            <a:endParaRPr lang="en-US" sz="2000" dirty="0"/>
          </a:p>
        </p:txBody>
      </p:sp>
      <p:pic>
        <p:nvPicPr>
          <p:cNvPr id="17" name="Picture 2"/>
          <p:cNvPicPr>
            <a:picLocks noChangeAspect="1" noChangeArrowheads="1"/>
          </p:cNvPicPr>
          <p:nvPr/>
        </p:nvPicPr>
        <p:blipFill>
          <a:blip r:embed="rId6" cstate="print"/>
          <a:srcRect l="9470"/>
          <a:stretch>
            <a:fillRect/>
          </a:stretch>
        </p:blipFill>
        <p:spPr bwMode="auto">
          <a:xfrm>
            <a:off x="336141" y="2729131"/>
            <a:ext cx="4092190" cy="3657600"/>
          </a:xfrm>
          <a:prstGeom prst="rect">
            <a:avLst/>
          </a:prstGeom>
          <a:noFill/>
          <a:ln w="9525">
            <a:solidFill>
              <a:srgbClr val="000000"/>
            </a:solidFill>
            <a:miter lim="800000"/>
            <a:headEnd/>
            <a:tailEnd/>
          </a:ln>
        </p:spPr>
      </p:pic>
      <p:pic>
        <p:nvPicPr>
          <p:cNvPr id="21" name="Picture 3"/>
          <p:cNvPicPr>
            <a:picLocks noChangeAspect="1" noChangeArrowheads="1"/>
          </p:cNvPicPr>
          <p:nvPr/>
        </p:nvPicPr>
        <p:blipFill>
          <a:blip r:embed="rId7" cstate="print"/>
          <a:srcRect l="12990" r="9484"/>
          <a:stretch>
            <a:fillRect/>
          </a:stretch>
        </p:blipFill>
        <p:spPr bwMode="auto">
          <a:xfrm>
            <a:off x="4986021" y="2735345"/>
            <a:ext cx="3821634" cy="3659502"/>
          </a:xfrm>
          <a:prstGeom prst="rect">
            <a:avLst/>
          </a:prstGeom>
          <a:noFill/>
          <a:ln w="9525">
            <a:solidFill>
              <a:srgbClr val="000000"/>
            </a:solidFill>
            <a:miter lim="800000"/>
            <a:headEnd/>
            <a:tailEnd/>
          </a:ln>
        </p:spPr>
      </p:pic>
      <p:sp>
        <p:nvSpPr>
          <p:cNvPr id="22" name="Rectangle 2"/>
          <p:cNvSpPr txBox="1">
            <a:spLocks noChangeArrowheads="1"/>
          </p:cNvSpPr>
          <p:nvPr/>
        </p:nvSpPr>
        <p:spPr>
          <a:xfrm>
            <a:off x="-93282" y="6459770"/>
            <a:ext cx="4657725" cy="472790"/>
          </a:xfrm>
          <a:prstGeom prst="rect">
            <a:avLst/>
          </a:prstGeom>
          <a:ln/>
        </p:spPr>
        <p:txBody>
          <a:bodyPr/>
          <a:lstStyle/>
          <a:p>
            <a:pPr marL="630238" lvl="1" indent="-173038" algn="l" eaLnBrk="0" hangingPunct="0">
              <a:spcBef>
                <a:spcPct val="20000"/>
              </a:spcBef>
              <a:buClr>
                <a:srgbClr val="990099"/>
              </a:buClr>
              <a:buFont typeface="Wingdings" pitchFamily="2" charset="2"/>
              <a:buChar char="§"/>
              <a:defRPr/>
            </a:pPr>
            <a:r>
              <a:rPr lang="en-US" sz="1400" kern="0" dirty="0" smtClean="0"/>
              <a:t> Initial LIGO – BSC Chambers Equipment  </a:t>
            </a:r>
          </a:p>
        </p:txBody>
      </p:sp>
      <p:sp>
        <p:nvSpPr>
          <p:cNvPr id="23" name="Rectangle 2"/>
          <p:cNvSpPr txBox="1">
            <a:spLocks noChangeArrowheads="1"/>
          </p:cNvSpPr>
          <p:nvPr/>
        </p:nvSpPr>
        <p:spPr>
          <a:xfrm>
            <a:off x="4429125" y="6473922"/>
            <a:ext cx="4660284" cy="472790"/>
          </a:xfrm>
          <a:prstGeom prst="rect">
            <a:avLst/>
          </a:prstGeom>
          <a:ln/>
        </p:spPr>
        <p:txBody>
          <a:bodyPr/>
          <a:lstStyle/>
          <a:p>
            <a:pPr marL="630238" lvl="1" indent="-173038" algn="l" eaLnBrk="0" hangingPunct="0">
              <a:spcBef>
                <a:spcPct val="20000"/>
              </a:spcBef>
              <a:buClr>
                <a:srgbClr val="990099"/>
              </a:buClr>
              <a:buFont typeface="Wingdings" pitchFamily="2" charset="2"/>
              <a:buChar char="§"/>
              <a:defRPr/>
            </a:pPr>
            <a:r>
              <a:rPr lang="en-US" sz="1400" kern="0" dirty="0" smtClean="0"/>
              <a:t>Advanced LIGO – BSC Chambers Equipment  </a:t>
            </a:r>
          </a:p>
        </p:txBody>
      </p:sp>
      <p:sp>
        <p:nvSpPr>
          <p:cNvPr id="14" name="Oval 3"/>
          <p:cNvSpPr>
            <a:spLocks/>
          </p:cNvSpPr>
          <p:nvPr/>
        </p:nvSpPr>
        <p:spPr bwMode="auto">
          <a:xfrm>
            <a:off x="7667131" y="1828799"/>
            <a:ext cx="1144359" cy="608821"/>
          </a:xfrm>
          <a:prstGeom prst="ellipse">
            <a:avLst/>
          </a:prstGeom>
          <a:noFill/>
          <a:ln w="25400">
            <a:solidFill>
              <a:srgbClr val="990099"/>
            </a:solidFill>
            <a:round/>
            <a:headEnd/>
            <a:tailEnd/>
          </a:ln>
        </p:spPr>
        <p:txBody>
          <a:bodyPr lIns="0" tIns="0" rIns="0" bIns="0"/>
          <a:lstStyle/>
          <a:p>
            <a:endParaRPr lang="en-US">
              <a:latin typeface="Arial" charset="0"/>
              <a:cs typeface="Arial" charset="0"/>
            </a:endParaRPr>
          </a:p>
        </p:txBody>
      </p:sp>
      <p:sp>
        <p:nvSpPr>
          <p:cNvPr id="15" name="Rectangle 4"/>
          <p:cNvSpPr>
            <a:spLocks/>
          </p:cNvSpPr>
          <p:nvPr/>
        </p:nvSpPr>
        <p:spPr bwMode="auto">
          <a:xfrm>
            <a:off x="7799776" y="1975784"/>
            <a:ext cx="924933" cy="307777"/>
          </a:xfrm>
          <a:prstGeom prst="rect">
            <a:avLst/>
          </a:prstGeom>
          <a:noFill/>
          <a:ln w="12700">
            <a:noFill/>
            <a:miter lim="800000"/>
            <a:headEnd/>
            <a:tailEnd/>
          </a:ln>
        </p:spPr>
        <p:txBody>
          <a:bodyPr wrap="none" lIns="0" tIns="0" rIns="0" bIns="0" anchor="ctr">
            <a:spAutoFit/>
          </a:bodyPr>
          <a:lstStyle/>
          <a:p>
            <a:r>
              <a:rPr lang="en-US" sz="2000" dirty="0" smtClean="0">
                <a:solidFill>
                  <a:schemeClr val="tx1"/>
                </a:solidFill>
                <a:latin typeface="Arial" charset="0"/>
                <a:ea typeface="Gill Sans" pitchFamily="1" charset="0"/>
                <a:cs typeface="Arial" charset="0"/>
              </a:rPr>
              <a:t>$38.3 </a:t>
            </a:r>
            <a:r>
              <a:rPr lang="en-US" sz="2000" dirty="0">
                <a:solidFill>
                  <a:schemeClr val="tx1"/>
                </a:solidFill>
                <a:latin typeface="Arial" charset="0"/>
                <a:ea typeface="Gill Sans" pitchFamily="1" charset="0"/>
                <a:cs typeface="Arial" charset="0"/>
              </a:rPr>
              <a:t>M</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246394" y="624472"/>
            <a:ext cx="4794141" cy="2344023"/>
          </a:xfrm>
        </p:spPr>
        <p:txBody>
          <a:bodyPr/>
          <a:lstStyle/>
          <a:p>
            <a:pPr>
              <a:buNone/>
            </a:pPr>
            <a:r>
              <a:rPr lang="en-US" sz="1600" b="1" dirty="0" smtClean="0">
                <a:latin typeface="Arial" charset="0"/>
              </a:rPr>
              <a:t>Facility Modifications and Preparation (FMP)</a:t>
            </a:r>
          </a:p>
          <a:p>
            <a:pPr>
              <a:buNone/>
            </a:pPr>
            <a:r>
              <a:rPr lang="en-US" sz="1600" b="1" dirty="0" smtClean="0">
                <a:latin typeface="Arial" charset="0"/>
              </a:rPr>
              <a:t>LLO: </a:t>
            </a:r>
          </a:p>
          <a:p>
            <a:pPr>
              <a:buClr>
                <a:srgbClr val="990099"/>
              </a:buClr>
              <a:buFont typeface="Wingdings" pitchFamily="2" charset="2"/>
              <a:buChar char="§"/>
            </a:pPr>
            <a:r>
              <a:rPr lang="en-US" sz="1600" b="1" dirty="0" smtClean="0">
                <a:latin typeface="Arial" charset="0"/>
              </a:rPr>
              <a:t>3 Vacuum Bake Ovens</a:t>
            </a:r>
          </a:p>
          <a:p>
            <a:pPr>
              <a:spcBef>
                <a:spcPts val="1200"/>
              </a:spcBef>
              <a:buClr>
                <a:srgbClr val="990099"/>
              </a:buClr>
              <a:buFont typeface="Wingdings" pitchFamily="2" charset="2"/>
              <a:buChar char="§"/>
            </a:pPr>
            <a:r>
              <a:rPr lang="en-US" sz="1600" b="1" dirty="0" smtClean="0">
                <a:latin typeface="Arial" charset="0"/>
              </a:rPr>
              <a:t>1 large Air Bake Oven</a:t>
            </a:r>
          </a:p>
          <a:p>
            <a:pPr>
              <a:spcBef>
                <a:spcPts val="1200"/>
              </a:spcBef>
              <a:buNone/>
            </a:pPr>
            <a:r>
              <a:rPr lang="en-US" sz="1600" b="1" dirty="0" smtClean="0">
                <a:latin typeface="Arial" charset="0"/>
              </a:rPr>
              <a:t>LHO:</a:t>
            </a:r>
          </a:p>
          <a:p>
            <a:pPr>
              <a:buClr>
                <a:srgbClr val="990099"/>
              </a:buClr>
              <a:buFont typeface="Wingdings" pitchFamily="2" charset="2"/>
              <a:buChar char="§"/>
            </a:pPr>
            <a:r>
              <a:rPr lang="en-US" sz="1600" b="1" dirty="0" smtClean="0">
                <a:latin typeface="Arial" charset="0"/>
              </a:rPr>
              <a:t>3 Vacuum Bake Ovens</a:t>
            </a:r>
          </a:p>
          <a:p>
            <a:pPr>
              <a:spcBef>
                <a:spcPts val="1200"/>
              </a:spcBef>
              <a:buClr>
                <a:srgbClr val="990099"/>
              </a:buClr>
              <a:buFont typeface="Wingdings" pitchFamily="2" charset="2"/>
              <a:buChar char="§"/>
            </a:pPr>
            <a:r>
              <a:rPr lang="en-US" sz="1600" b="1" dirty="0" smtClean="0">
                <a:latin typeface="Arial" charset="0"/>
              </a:rPr>
              <a:t>1 large Air Bake Oven</a:t>
            </a:r>
          </a:p>
        </p:txBody>
      </p:sp>
      <p:pic>
        <p:nvPicPr>
          <p:cNvPr id="3075" name="Picture 3" descr="C:\Documents and Settings\Celine Ramet\My Documents\My Pictures\2011_03_10\2011_03_10 008.jpg"/>
          <p:cNvPicPr>
            <a:picLocks noChangeAspect="1" noChangeArrowheads="1"/>
          </p:cNvPicPr>
          <p:nvPr/>
        </p:nvPicPr>
        <p:blipFill>
          <a:blip r:embed="rId3" cstate="print"/>
          <a:srcRect l="10898" t="5830" r="9446" b="14511"/>
          <a:stretch>
            <a:fillRect/>
          </a:stretch>
        </p:blipFill>
        <p:spPr bwMode="auto">
          <a:xfrm>
            <a:off x="312960" y="3329300"/>
            <a:ext cx="3834580" cy="2971800"/>
          </a:xfrm>
          <a:prstGeom prst="rect">
            <a:avLst/>
          </a:prstGeom>
          <a:noFill/>
          <a:ln>
            <a:solidFill>
              <a:srgbClr val="000000"/>
            </a:solidFill>
          </a:ln>
        </p:spPr>
      </p:pic>
      <p:pic>
        <p:nvPicPr>
          <p:cNvPr id="3076" name="Picture 4" descr="C:\Documents and Settings\Celine Ramet\My Documents\My Pictures\2011_03_10\2011_03_10 004.jpg"/>
          <p:cNvPicPr>
            <a:picLocks noChangeAspect="1" noChangeArrowheads="1"/>
          </p:cNvPicPr>
          <p:nvPr/>
        </p:nvPicPr>
        <p:blipFill>
          <a:blip r:embed="rId4" cstate="print"/>
          <a:srcRect/>
          <a:stretch>
            <a:fillRect/>
          </a:stretch>
        </p:blipFill>
        <p:spPr bwMode="auto">
          <a:xfrm>
            <a:off x="5235289" y="1091164"/>
            <a:ext cx="3538728" cy="2742368"/>
          </a:xfrm>
          <a:prstGeom prst="rect">
            <a:avLst/>
          </a:prstGeom>
          <a:noFill/>
          <a:ln>
            <a:solidFill>
              <a:srgbClr val="000000"/>
            </a:solidFill>
          </a:ln>
        </p:spPr>
      </p:pic>
      <p:sp>
        <p:nvSpPr>
          <p:cNvPr id="8" name="TextBox 7"/>
          <p:cNvSpPr txBox="1"/>
          <p:nvPr/>
        </p:nvSpPr>
        <p:spPr>
          <a:xfrm>
            <a:off x="5625389" y="3871769"/>
            <a:ext cx="3214409" cy="369332"/>
          </a:xfrm>
          <a:prstGeom prst="rect">
            <a:avLst/>
          </a:prstGeom>
          <a:noFill/>
        </p:spPr>
        <p:txBody>
          <a:bodyPr wrap="square" rtlCol="0">
            <a:spAutoFit/>
          </a:bodyPr>
          <a:lstStyle/>
          <a:p>
            <a:pPr marL="287338" lvl="1" indent="-287338" algn="l" eaLnBrk="0" hangingPunct="0">
              <a:spcBef>
                <a:spcPct val="20000"/>
              </a:spcBef>
              <a:buClr>
                <a:srgbClr val="990099"/>
              </a:buClr>
              <a:buFont typeface="Wingdings" pitchFamily="2" charset="2"/>
              <a:buChar char="§"/>
              <a:defRPr/>
            </a:pPr>
            <a:r>
              <a:rPr lang="en-US" sz="1800" kern="0" dirty="0" smtClean="0"/>
              <a:t> Vacuum Bake Oven</a:t>
            </a:r>
            <a:endParaRPr lang="en-US" sz="1800" kern="0" dirty="0"/>
          </a:p>
        </p:txBody>
      </p:sp>
      <p:sp>
        <p:nvSpPr>
          <p:cNvPr id="9" name="TextBox 8"/>
          <p:cNvSpPr txBox="1"/>
          <p:nvPr/>
        </p:nvSpPr>
        <p:spPr>
          <a:xfrm>
            <a:off x="677703" y="6344733"/>
            <a:ext cx="3469453" cy="646331"/>
          </a:xfrm>
          <a:prstGeom prst="rect">
            <a:avLst/>
          </a:prstGeom>
          <a:noFill/>
        </p:spPr>
        <p:txBody>
          <a:bodyPr wrap="square" rtlCol="0">
            <a:spAutoFit/>
          </a:bodyPr>
          <a:lstStyle/>
          <a:p>
            <a:pPr marL="287338" lvl="1" indent="-287338" algn="l" eaLnBrk="0" hangingPunct="0">
              <a:spcBef>
                <a:spcPct val="20000"/>
              </a:spcBef>
              <a:buClr>
                <a:srgbClr val="990099"/>
              </a:buClr>
              <a:buFont typeface="Wingdings" pitchFamily="2" charset="2"/>
              <a:buChar char="§"/>
              <a:defRPr/>
            </a:pPr>
            <a:r>
              <a:rPr lang="en-US" sz="1800" kern="0" dirty="0" smtClean="0"/>
              <a:t>Vacuum Prep Warehouse  Drying Station</a:t>
            </a:r>
            <a:endParaRPr lang="en-US" sz="1800" kern="0" dirty="0"/>
          </a:p>
        </p:txBody>
      </p:sp>
      <p:pic>
        <p:nvPicPr>
          <p:cNvPr id="3077" name="Picture 5" descr="C:\Documents and Settings\Celine Ramet\My Documents\My Pictures\2011_03_10\2011_03_10 014.jpg"/>
          <p:cNvPicPr>
            <a:picLocks noChangeAspect="1" noChangeArrowheads="1"/>
          </p:cNvPicPr>
          <p:nvPr/>
        </p:nvPicPr>
        <p:blipFill>
          <a:blip r:embed="rId5" cstate="print"/>
          <a:srcRect l="2792" t="24213" b="11447"/>
          <a:stretch>
            <a:fillRect/>
          </a:stretch>
        </p:blipFill>
        <p:spPr bwMode="auto">
          <a:xfrm>
            <a:off x="5235289" y="4481060"/>
            <a:ext cx="3538728" cy="1815138"/>
          </a:xfrm>
          <a:prstGeom prst="rect">
            <a:avLst/>
          </a:prstGeom>
          <a:noFill/>
          <a:ln>
            <a:solidFill>
              <a:srgbClr val="000000"/>
            </a:solidFill>
          </a:ln>
        </p:spPr>
      </p:pic>
      <p:sp>
        <p:nvSpPr>
          <p:cNvPr id="11" name="TextBox 10"/>
          <p:cNvSpPr txBox="1"/>
          <p:nvPr/>
        </p:nvSpPr>
        <p:spPr>
          <a:xfrm>
            <a:off x="5585334" y="6339383"/>
            <a:ext cx="3330046" cy="646331"/>
          </a:xfrm>
          <a:prstGeom prst="rect">
            <a:avLst/>
          </a:prstGeom>
          <a:noFill/>
        </p:spPr>
        <p:txBody>
          <a:bodyPr wrap="square" rtlCol="0">
            <a:spAutoFit/>
          </a:bodyPr>
          <a:lstStyle/>
          <a:p>
            <a:pPr marL="287338" lvl="1" indent="-287338" algn="l" eaLnBrk="0" hangingPunct="0">
              <a:spcBef>
                <a:spcPct val="20000"/>
              </a:spcBef>
              <a:buClr>
                <a:srgbClr val="990099"/>
              </a:buClr>
              <a:buFont typeface="Wingdings" pitchFamily="2" charset="2"/>
              <a:buChar char="§"/>
              <a:defRPr/>
            </a:pPr>
            <a:r>
              <a:rPr lang="en-US" sz="1800" kern="0" dirty="0" smtClean="0"/>
              <a:t> Clean Parts ready for</a:t>
            </a:r>
            <a:br>
              <a:rPr lang="en-US" sz="1800" kern="0" dirty="0" smtClean="0"/>
            </a:br>
            <a:r>
              <a:rPr lang="en-US" sz="1800" kern="0" dirty="0" smtClean="0"/>
              <a:t> HAM-ISI assembly</a:t>
            </a:r>
            <a:endParaRPr lang="en-US" sz="1800" kern="0" dirty="0"/>
          </a:p>
        </p:txBody>
      </p:sp>
      <p:graphicFrame>
        <p:nvGraphicFramePr>
          <p:cNvPr id="13" name="Object 29"/>
          <p:cNvGraphicFramePr>
            <a:graphicFrameLocks noChangeAspect="1"/>
          </p:cNvGraphicFramePr>
          <p:nvPr/>
        </p:nvGraphicFramePr>
        <p:xfrm>
          <a:off x="0" y="0"/>
          <a:ext cx="622300" cy="455613"/>
        </p:xfrm>
        <a:graphic>
          <a:graphicData uri="http://schemas.openxmlformats.org/presentationml/2006/ole">
            <p:oleObj spid="_x0000_s324609" r:id="rId6" imgW="4409524" imgH="3219899" progId="">
              <p:embed/>
            </p:oleObj>
          </a:graphicData>
        </a:graphic>
      </p:graphicFrame>
      <p:pic>
        <p:nvPicPr>
          <p:cNvPr id="14"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5"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6"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7" name="Rectangle 28"/>
          <p:cNvSpPr>
            <a:spLocks noChangeArrowheads="1"/>
          </p:cNvSpPr>
          <p:nvPr/>
        </p:nvSpPr>
        <p:spPr bwMode="auto">
          <a:xfrm>
            <a:off x="1939159" y="0"/>
            <a:ext cx="4598119" cy="707886"/>
          </a:xfrm>
          <a:prstGeom prst="rect">
            <a:avLst/>
          </a:prstGeom>
          <a:noFill/>
          <a:ln w="9525" algn="ctr">
            <a:noFill/>
            <a:miter lim="800000"/>
            <a:headEnd/>
            <a:tailEnd/>
          </a:ln>
        </p:spPr>
        <p:txBody>
          <a:bodyPr wrap="square">
            <a:spAutoFit/>
          </a:bodyPr>
          <a:lstStyle/>
          <a:p>
            <a:r>
              <a:rPr lang="en-US" sz="2000" dirty="0" smtClean="0"/>
              <a:t>3.1 Procurement, Clean &amp; Bake</a:t>
            </a:r>
          </a:p>
          <a:p>
            <a:endParaRPr lang="en-US"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29"/>
          <p:cNvGraphicFramePr>
            <a:graphicFrameLocks noChangeAspect="1"/>
          </p:cNvGraphicFramePr>
          <p:nvPr/>
        </p:nvGraphicFramePr>
        <p:xfrm>
          <a:off x="0" y="0"/>
          <a:ext cx="622300" cy="455613"/>
        </p:xfrm>
        <a:graphic>
          <a:graphicData uri="http://schemas.openxmlformats.org/presentationml/2006/ole">
            <p:oleObj spid="_x0000_s555010" r:id="rId3" imgW="4409524" imgH="3219899" progId="">
              <p:embed/>
            </p:oleObj>
          </a:graphicData>
        </a:graphic>
      </p:graphicFrame>
      <p:pic>
        <p:nvPicPr>
          <p:cNvPr id="12" name="Picture 30"/>
          <p:cNvPicPr>
            <a:picLocks noChangeAspect="1" noChangeArrowheads="1"/>
          </p:cNvPicPr>
          <p:nvPr/>
        </p:nvPicPr>
        <p:blipFill>
          <a:blip r:embed="rId4"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3"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4"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5" name="Rectangle 28"/>
          <p:cNvSpPr>
            <a:spLocks noChangeArrowheads="1"/>
          </p:cNvSpPr>
          <p:nvPr/>
        </p:nvSpPr>
        <p:spPr bwMode="auto">
          <a:xfrm>
            <a:off x="3123364" y="0"/>
            <a:ext cx="2866619" cy="707886"/>
          </a:xfrm>
          <a:prstGeom prst="rect">
            <a:avLst/>
          </a:prstGeom>
          <a:noFill/>
          <a:ln w="9525" algn="ctr">
            <a:noFill/>
            <a:miter lim="800000"/>
            <a:headEnd/>
            <a:tailEnd/>
          </a:ln>
        </p:spPr>
        <p:txBody>
          <a:bodyPr wrap="none">
            <a:spAutoFit/>
          </a:bodyPr>
          <a:lstStyle/>
          <a:p>
            <a:r>
              <a:rPr lang="en-US" sz="2000" dirty="0" smtClean="0"/>
              <a:t>3.3 HAM-ISI Assembly</a:t>
            </a:r>
          </a:p>
          <a:p>
            <a:endParaRPr lang="en-US" sz="2000" dirty="0"/>
          </a:p>
        </p:txBody>
      </p:sp>
      <p:pic>
        <p:nvPicPr>
          <p:cNvPr id="555011" name="Picture 3"/>
          <p:cNvPicPr>
            <a:picLocks noChangeAspect="1" noChangeArrowheads="1"/>
          </p:cNvPicPr>
          <p:nvPr/>
        </p:nvPicPr>
        <p:blipFill>
          <a:blip r:embed="rId5" cstate="print"/>
          <a:srcRect/>
          <a:stretch>
            <a:fillRect/>
          </a:stretch>
        </p:blipFill>
        <p:spPr bwMode="auto">
          <a:xfrm>
            <a:off x="179717" y="4330694"/>
            <a:ext cx="2583635" cy="2421235"/>
          </a:xfrm>
          <a:prstGeom prst="rect">
            <a:avLst/>
          </a:prstGeom>
          <a:noFill/>
          <a:ln w="9525">
            <a:noFill/>
            <a:miter lim="800000"/>
            <a:headEnd/>
            <a:tailEnd/>
          </a:ln>
        </p:spPr>
      </p:pic>
      <p:pic>
        <p:nvPicPr>
          <p:cNvPr id="555013" name="Picture 5"/>
          <p:cNvPicPr>
            <a:picLocks noChangeAspect="1" noChangeArrowheads="1"/>
          </p:cNvPicPr>
          <p:nvPr/>
        </p:nvPicPr>
        <p:blipFill>
          <a:blip r:embed="rId6" cstate="print"/>
          <a:srcRect/>
          <a:stretch>
            <a:fillRect/>
          </a:stretch>
        </p:blipFill>
        <p:spPr bwMode="auto">
          <a:xfrm>
            <a:off x="3000214" y="4330441"/>
            <a:ext cx="2962979" cy="2223977"/>
          </a:xfrm>
          <a:prstGeom prst="rect">
            <a:avLst/>
          </a:prstGeom>
          <a:noFill/>
          <a:ln w="9525">
            <a:noFill/>
            <a:miter lim="800000"/>
            <a:headEnd/>
            <a:tailEnd/>
          </a:ln>
        </p:spPr>
      </p:pic>
      <p:pic>
        <p:nvPicPr>
          <p:cNvPr id="555015" name="Picture 7"/>
          <p:cNvPicPr>
            <a:picLocks noChangeAspect="1" noChangeArrowheads="1"/>
          </p:cNvPicPr>
          <p:nvPr/>
        </p:nvPicPr>
        <p:blipFill>
          <a:blip r:embed="rId7" cstate="print"/>
          <a:srcRect/>
          <a:stretch>
            <a:fillRect/>
          </a:stretch>
        </p:blipFill>
        <p:spPr bwMode="auto">
          <a:xfrm>
            <a:off x="6114739" y="4343545"/>
            <a:ext cx="2985371" cy="1991418"/>
          </a:xfrm>
          <a:prstGeom prst="rect">
            <a:avLst/>
          </a:prstGeom>
          <a:noFill/>
          <a:ln w="9525">
            <a:noFill/>
            <a:miter lim="800000"/>
            <a:headEnd/>
            <a:tailEnd/>
          </a:ln>
        </p:spPr>
      </p:pic>
      <p:pic>
        <p:nvPicPr>
          <p:cNvPr id="555017" name="Picture 9"/>
          <p:cNvPicPr>
            <a:picLocks noChangeAspect="1" noChangeArrowheads="1"/>
          </p:cNvPicPr>
          <p:nvPr/>
        </p:nvPicPr>
        <p:blipFill>
          <a:blip r:embed="rId8" cstate="print"/>
          <a:srcRect/>
          <a:stretch>
            <a:fillRect/>
          </a:stretch>
        </p:blipFill>
        <p:spPr bwMode="auto">
          <a:xfrm>
            <a:off x="3045413" y="1348715"/>
            <a:ext cx="2800066" cy="2100049"/>
          </a:xfrm>
          <a:prstGeom prst="rect">
            <a:avLst/>
          </a:prstGeom>
          <a:noFill/>
          <a:ln w="9525">
            <a:noFill/>
            <a:miter lim="800000"/>
            <a:headEnd/>
            <a:tailEnd/>
          </a:ln>
        </p:spPr>
      </p:pic>
      <p:pic>
        <p:nvPicPr>
          <p:cNvPr id="555018" name="Picture 10"/>
          <p:cNvPicPr>
            <a:picLocks noChangeAspect="1" noChangeArrowheads="1"/>
          </p:cNvPicPr>
          <p:nvPr/>
        </p:nvPicPr>
        <p:blipFill>
          <a:blip r:embed="rId9" cstate="print"/>
          <a:srcRect/>
          <a:stretch>
            <a:fillRect/>
          </a:stretch>
        </p:blipFill>
        <p:spPr bwMode="auto">
          <a:xfrm>
            <a:off x="140758" y="1378116"/>
            <a:ext cx="2643900" cy="1984480"/>
          </a:xfrm>
          <a:prstGeom prst="rect">
            <a:avLst/>
          </a:prstGeom>
          <a:noFill/>
          <a:ln w="9525">
            <a:noFill/>
            <a:miter lim="800000"/>
            <a:headEnd/>
            <a:tailEnd/>
          </a:ln>
        </p:spPr>
      </p:pic>
      <p:pic>
        <p:nvPicPr>
          <p:cNvPr id="555019" name="Picture 11"/>
          <p:cNvPicPr>
            <a:picLocks noChangeAspect="1" noChangeArrowheads="1"/>
          </p:cNvPicPr>
          <p:nvPr/>
        </p:nvPicPr>
        <p:blipFill>
          <a:blip r:embed="rId10" cstate="print"/>
          <a:srcRect/>
          <a:stretch>
            <a:fillRect/>
          </a:stretch>
        </p:blipFill>
        <p:spPr bwMode="auto">
          <a:xfrm>
            <a:off x="6126351" y="1379722"/>
            <a:ext cx="2749080" cy="2065737"/>
          </a:xfrm>
          <a:prstGeom prst="rect">
            <a:avLst/>
          </a:prstGeom>
          <a:noFill/>
          <a:ln w="9525">
            <a:noFill/>
            <a:miter lim="800000"/>
            <a:headEnd/>
            <a:tailEnd/>
          </a:ln>
        </p:spPr>
      </p:pic>
      <p:sp>
        <p:nvSpPr>
          <p:cNvPr id="16" name="Rectangle 28"/>
          <p:cNvSpPr>
            <a:spLocks noChangeArrowheads="1"/>
          </p:cNvSpPr>
          <p:nvPr/>
        </p:nvSpPr>
        <p:spPr bwMode="auto">
          <a:xfrm>
            <a:off x="177741" y="592531"/>
            <a:ext cx="2324057"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Helicoils Inserts</a:t>
            </a:r>
            <a:endParaRPr lang="en-US" sz="2000" dirty="0"/>
          </a:p>
        </p:txBody>
      </p:sp>
      <p:sp>
        <p:nvSpPr>
          <p:cNvPr id="17" name="Rectangle 28"/>
          <p:cNvSpPr>
            <a:spLocks noChangeArrowheads="1"/>
          </p:cNvSpPr>
          <p:nvPr/>
        </p:nvSpPr>
        <p:spPr bwMode="auto">
          <a:xfrm>
            <a:off x="3074559" y="592531"/>
            <a:ext cx="2938534"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Pitch Forks Assembly</a:t>
            </a:r>
            <a:endParaRPr lang="en-US" sz="2000" dirty="0"/>
          </a:p>
        </p:txBody>
      </p:sp>
      <p:sp>
        <p:nvSpPr>
          <p:cNvPr id="18" name="Rectangle 28"/>
          <p:cNvSpPr>
            <a:spLocks noChangeArrowheads="1"/>
          </p:cNvSpPr>
          <p:nvPr/>
        </p:nvSpPr>
        <p:spPr bwMode="auto">
          <a:xfrm>
            <a:off x="6044531" y="592531"/>
            <a:ext cx="2938534"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Blades Posts on Stage 0:</a:t>
            </a:r>
            <a:endParaRPr lang="en-US" sz="2000" dirty="0"/>
          </a:p>
        </p:txBody>
      </p:sp>
      <p:sp>
        <p:nvSpPr>
          <p:cNvPr id="19" name="Rectangle 28"/>
          <p:cNvSpPr>
            <a:spLocks noChangeArrowheads="1"/>
          </p:cNvSpPr>
          <p:nvPr/>
        </p:nvSpPr>
        <p:spPr bwMode="auto">
          <a:xfrm>
            <a:off x="95098" y="3613709"/>
            <a:ext cx="2594720"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Top view of the Blades Assembly:</a:t>
            </a:r>
            <a:endParaRPr lang="en-US" sz="2000" dirty="0"/>
          </a:p>
        </p:txBody>
      </p:sp>
      <p:sp>
        <p:nvSpPr>
          <p:cNvPr id="20" name="Rectangle 28"/>
          <p:cNvSpPr>
            <a:spLocks noChangeArrowheads="1"/>
          </p:cNvSpPr>
          <p:nvPr/>
        </p:nvSpPr>
        <p:spPr bwMode="auto">
          <a:xfrm>
            <a:off x="3013863" y="3613709"/>
            <a:ext cx="2594720"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Seismometers and Actuators:</a:t>
            </a:r>
            <a:endParaRPr lang="en-US" sz="2000" dirty="0"/>
          </a:p>
        </p:txBody>
      </p:sp>
      <p:sp>
        <p:nvSpPr>
          <p:cNvPr id="21" name="Rectangle 28"/>
          <p:cNvSpPr>
            <a:spLocks noChangeArrowheads="1"/>
          </p:cNvSpPr>
          <p:nvPr/>
        </p:nvSpPr>
        <p:spPr bwMode="auto">
          <a:xfrm>
            <a:off x="6166714" y="3613709"/>
            <a:ext cx="2594720" cy="707886"/>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Capacitive Position Sensors:</a:t>
            </a:r>
            <a:endParaRPr lang="en-US" sz="20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29"/>
          <p:cNvGraphicFramePr>
            <a:graphicFrameLocks noChangeAspect="1"/>
          </p:cNvGraphicFramePr>
          <p:nvPr/>
        </p:nvGraphicFramePr>
        <p:xfrm>
          <a:off x="0" y="0"/>
          <a:ext cx="622300" cy="455613"/>
        </p:xfrm>
        <a:graphic>
          <a:graphicData uri="http://schemas.openxmlformats.org/presentationml/2006/ole">
            <p:oleObj spid="_x0000_s556034" r:id="rId3" imgW="4409524" imgH="3219899" progId="">
              <p:embed/>
            </p:oleObj>
          </a:graphicData>
        </a:graphic>
      </p:graphicFrame>
      <p:pic>
        <p:nvPicPr>
          <p:cNvPr id="12" name="Picture 30"/>
          <p:cNvPicPr>
            <a:picLocks noChangeAspect="1" noChangeArrowheads="1"/>
          </p:cNvPicPr>
          <p:nvPr/>
        </p:nvPicPr>
        <p:blipFill>
          <a:blip r:embed="rId4"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3"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4"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5" name="Rectangle 28"/>
          <p:cNvSpPr>
            <a:spLocks noChangeArrowheads="1"/>
          </p:cNvSpPr>
          <p:nvPr/>
        </p:nvSpPr>
        <p:spPr bwMode="auto">
          <a:xfrm>
            <a:off x="3123364" y="0"/>
            <a:ext cx="2866619" cy="707886"/>
          </a:xfrm>
          <a:prstGeom prst="rect">
            <a:avLst/>
          </a:prstGeom>
          <a:noFill/>
          <a:ln w="9525" algn="ctr">
            <a:noFill/>
            <a:miter lim="800000"/>
            <a:headEnd/>
            <a:tailEnd/>
          </a:ln>
        </p:spPr>
        <p:txBody>
          <a:bodyPr wrap="none">
            <a:spAutoFit/>
          </a:bodyPr>
          <a:lstStyle/>
          <a:p>
            <a:r>
              <a:rPr lang="en-US" sz="2000" dirty="0" smtClean="0"/>
              <a:t>3.3 HAM-ISI Assembly</a:t>
            </a:r>
          </a:p>
          <a:p>
            <a:endParaRPr lang="en-US" sz="2000" dirty="0"/>
          </a:p>
        </p:txBody>
      </p:sp>
      <p:pic>
        <p:nvPicPr>
          <p:cNvPr id="556036" name="Picture 4"/>
          <p:cNvPicPr>
            <a:picLocks noChangeAspect="1" noChangeArrowheads="1"/>
          </p:cNvPicPr>
          <p:nvPr/>
        </p:nvPicPr>
        <p:blipFill>
          <a:blip r:embed="rId5" cstate="print"/>
          <a:srcRect/>
          <a:stretch>
            <a:fillRect/>
          </a:stretch>
        </p:blipFill>
        <p:spPr bwMode="auto">
          <a:xfrm>
            <a:off x="359927" y="4347633"/>
            <a:ext cx="3721955" cy="2482764"/>
          </a:xfrm>
          <a:prstGeom prst="rect">
            <a:avLst/>
          </a:prstGeom>
          <a:noFill/>
          <a:ln w="9525">
            <a:noFill/>
            <a:miter lim="800000"/>
            <a:headEnd/>
            <a:tailEnd/>
          </a:ln>
        </p:spPr>
      </p:pic>
      <p:pic>
        <p:nvPicPr>
          <p:cNvPr id="556037" name="Picture 5"/>
          <p:cNvPicPr>
            <a:picLocks noChangeAspect="1" noChangeArrowheads="1"/>
          </p:cNvPicPr>
          <p:nvPr/>
        </p:nvPicPr>
        <p:blipFill>
          <a:blip r:embed="rId6" cstate="print"/>
          <a:srcRect/>
          <a:stretch>
            <a:fillRect/>
          </a:stretch>
        </p:blipFill>
        <p:spPr bwMode="auto">
          <a:xfrm>
            <a:off x="4947781" y="4421223"/>
            <a:ext cx="3603687" cy="2403871"/>
          </a:xfrm>
          <a:prstGeom prst="rect">
            <a:avLst/>
          </a:prstGeom>
          <a:noFill/>
          <a:ln w="9525">
            <a:noFill/>
            <a:miter lim="800000"/>
            <a:headEnd/>
            <a:tailEnd/>
          </a:ln>
        </p:spPr>
      </p:pic>
      <p:pic>
        <p:nvPicPr>
          <p:cNvPr id="556039" name="Picture 7"/>
          <p:cNvPicPr>
            <a:picLocks noChangeAspect="1" noChangeArrowheads="1"/>
          </p:cNvPicPr>
          <p:nvPr/>
        </p:nvPicPr>
        <p:blipFill>
          <a:blip r:embed="rId7" cstate="print"/>
          <a:srcRect/>
          <a:stretch>
            <a:fillRect/>
          </a:stretch>
        </p:blipFill>
        <p:spPr bwMode="auto">
          <a:xfrm>
            <a:off x="5058579" y="1149252"/>
            <a:ext cx="3375846" cy="2533870"/>
          </a:xfrm>
          <a:prstGeom prst="rect">
            <a:avLst/>
          </a:prstGeom>
          <a:noFill/>
          <a:ln w="9525">
            <a:noFill/>
            <a:miter lim="800000"/>
            <a:headEnd/>
            <a:tailEnd/>
          </a:ln>
        </p:spPr>
      </p:pic>
      <p:pic>
        <p:nvPicPr>
          <p:cNvPr id="556041" name="Picture 9"/>
          <p:cNvPicPr>
            <a:picLocks noChangeAspect="1" noChangeArrowheads="1"/>
          </p:cNvPicPr>
          <p:nvPr/>
        </p:nvPicPr>
        <p:blipFill>
          <a:blip r:embed="rId8" cstate="print"/>
          <a:srcRect/>
          <a:stretch>
            <a:fillRect/>
          </a:stretch>
        </p:blipFill>
        <p:spPr bwMode="auto">
          <a:xfrm>
            <a:off x="344863" y="1116935"/>
            <a:ext cx="3764890" cy="2511403"/>
          </a:xfrm>
          <a:prstGeom prst="rect">
            <a:avLst/>
          </a:prstGeom>
          <a:noFill/>
          <a:ln w="9525">
            <a:noFill/>
            <a:miter lim="800000"/>
            <a:headEnd/>
            <a:tailEnd/>
          </a:ln>
        </p:spPr>
      </p:pic>
      <p:sp>
        <p:nvSpPr>
          <p:cNvPr id="18" name="Rectangle 28"/>
          <p:cNvSpPr>
            <a:spLocks noChangeArrowheads="1"/>
          </p:cNvSpPr>
          <p:nvPr/>
        </p:nvSpPr>
        <p:spPr bwMode="auto">
          <a:xfrm>
            <a:off x="375252" y="621791"/>
            <a:ext cx="3809043" cy="400110"/>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Storage Containers Prep</a:t>
            </a:r>
            <a:endParaRPr lang="en-US" sz="2000" dirty="0"/>
          </a:p>
        </p:txBody>
      </p:sp>
      <p:sp>
        <p:nvSpPr>
          <p:cNvPr id="19" name="Rectangle 28"/>
          <p:cNvSpPr>
            <a:spLocks noChangeArrowheads="1"/>
          </p:cNvSpPr>
          <p:nvPr/>
        </p:nvSpPr>
        <p:spPr bwMode="auto">
          <a:xfrm>
            <a:off x="4954567" y="599846"/>
            <a:ext cx="3809043" cy="400110"/>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HAM-ISI Lift</a:t>
            </a:r>
            <a:endParaRPr lang="en-US" sz="2000" dirty="0"/>
          </a:p>
        </p:txBody>
      </p:sp>
      <p:sp>
        <p:nvSpPr>
          <p:cNvPr id="20" name="Rectangle 28"/>
          <p:cNvSpPr>
            <a:spLocks noChangeArrowheads="1"/>
          </p:cNvSpPr>
          <p:nvPr/>
        </p:nvSpPr>
        <p:spPr bwMode="auto">
          <a:xfrm>
            <a:off x="324046" y="3862424"/>
            <a:ext cx="3809043" cy="400110"/>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Storage Containers Closing</a:t>
            </a:r>
            <a:endParaRPr lang="en-US" sz="2000" dirty="0"/>
          </a:p>
        </p:txBody>
      </p:sp>
      <p:sp>
        <p:nvSpPr>
          <p:cNvPr id="21" name="Rectangle 28"/>
          <p:cNvSpPr>
            <a:spLocks noChangeArrowheads="1"/>
          </p:cNvSpPr>
          <p:nvPr/>
        </p:nvSpPr>
        <p:spPr bwMode="auto">
          <a:xfrm>
            <a:off x="4939938" y="3884370"/>
            <a:ext cx="1980241" cy="400110"/>
          </a:xfrm>
          <a:prstGeom prst="rect">
            <a:avLst/>
          </a:prstGeom>
          <a:noFill/>
          <a:ln w="9525" algn="ctr">
            <a:noFill/>
            <a:miter lim="800000"/>
            <a:headEnd/>
            <a:tailEnd/>
          </a:ln>
        </p:spPr>
        <p:txBody>
          <a:bodyPr wrap="square">
            <a:spAutoFit/>
          </a:bodyPr>
          <a:lstStyle/>
          <a:p>
            <a:pPr marL="227013" indent="-227013" algn="l">
              <a:buClr>
                <a:srgbClr val="990099"/>
              </a:buClr>
              <a:buFont typeface="Wingdings" pitchFamily="2" charset="2"/>
              <a:buChar char="§"/>
            </a:pPr>
            <a:r>
              <a:rPr lang="en-US" sz="2000" dirty="0" smtClean="0"/>
              <a:t>Transport</a:t>
            </a:r>
            <a:endParaRPr lang="en-US" sz="20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29"/>
          <p:cNvGraphicFramePr>
            <a:graphicFrameLocks noChangeAspect="1"/>
          </p:cNvGraphicFramePr>
          <p:nvPr/>
        </p:nvGraphicFramePr>
        <p:xfrm>
          <a:off x="0" y="0"/>
          <a:ext cx="622300" cy="455613"/>
        </p:xfrm>
        <a:graphic>
          <a:graphicData uri="http://schemas.openxmlformats.org/presentationml/2006/ole">
            <p:oleObj spid="_x0000_s558082" r:id="rId3" imgW="4409524" imgH="3219899" progId="">
              <p:embed/>
            </p:oleObj>
          </a:graphicData>
        </a:graphic>
      </p:graphicFrame>
      <p:pic>
        <p:nvPicPr>
          <p:cNvPr id="12" name="Picture 30"/>
          <p:cNvPicPr>
            <a:picLocks noChangeAspect="1" noChangeArrowheads="1"/>
          </p:cNvPicPr>
          <p:nvPr/>
        </p:nvPicPr>
        <p:blipFill>
          <a:blip r:embed="rId4"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3"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4"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5" name="Rectangle 28"/>
          <p:cNvSpPr>
            <a:spLocks noChangeArrowheads="1"/>
          </p:cNvSpPr>
          <p:nvPr/>
        </p:nvSpPr>
        <p:spPr bwMode="auto">
          <a:xfrm>
            <a:off x="3123364" y="0"/>
            <a:ext cx="2866619" cy="707886"/>
          </a:xfrm>
          <a:prstGeom prst="rect">
            <a:avLst/>
          </a:prstGeom>
          <a:noFill/>
          <a:ln w="9525" algn="ctr">
            <a:noFill/>
            <a:miter lim="800000"/>
            <a:headEnd/>
            <a:tailEnd/>
          </a:ln>
        </p:spPr>
        <p:txBody>
          <a:bodyPr wrap="none">
            <a:spAutoFit/>
          </a:bodyPr>
          <a:lstStyle/>
          <a:p>
            <a:r>
              <a:rPr lang="en-US" sz="2000" dirty="0" smtClean="0"/>
              <a:t>3.3 HAM-ISI Assembly</a:t>
            </a:r>
          </a:p>
          <a:p>
            <a:endParaRPr lang="en-US" sz="2000" dirty="0"/>
          </a:p>
        </p:txBody>
      </p:sp>
      <p:pic>
        <p:nvPicPr>
          <p:cNvPr id="556038" name="Picture 6"/>
          <p:cNvPicPr>
            <a:picLocks noChangeAspect="1" noChangeArrowheads="1"/>
          </p:cNvPicPr>
          <p:nvPr/>
        </p:nvPicPr>
        <p:blipFill>
          <a:blip r:embed="rId5" cstate="print"/>
          <a:srcRect/>
          <a:stretch>
            <a:fillRect/>
          </a:stretch>
        </p:blipFill>
        <p:spPr bwMode="auto">
          <a:xfrm>
            <a:off x="247326" y="5194367"/>
            <a:ext cx="2102394" cy="1763537"/>
          </a:xfrm>
          <a:prstGeom prst="rect">
            <a:avLst/>
          </a:prstGeom>
          <a:noFill/>
          <a:ln w="9525">
            <a:noFill/>
            <a:miter lim="800000"/>
            <a:headEnd/>
            <a:tailEnd/>
          </a:ln>
        </p:spPr>
      </p:pic>
      <p:pic>
        <p:nvPicPr>
          <p:cNvPr id="558083" name="Picture 3"/>
          <p:cNvPicPr>
            <a:picLocks noChangeAspect="1" noChangeArrowheads="1"/>
          </p:cNvPicPr>
          <p:nvPr/>
        </p:nvPicPr>
        <p:blipFill>
          <a:blip r:embed="rId6" cstate="print"/>
          <a:srcRect/>
          <a:stretch>
            <a:fillRect/>
          </a:stretch>
        </p:blipFill>
        <p:spPr bwMode="auto">
          <a:xfrm>
            <a:off x="2810547" y="4836966"/>
            <a:ext cx="1764581" cy="2118495"/>
          </a:xfrm>
          <a:prstGeom prst="rect">
            <a:avLst/>
          </a:prstGeom>
          <a:noFill/>
          <a:ln w="9525">
            <a:noFill/>
            <a:miter lim="800000"/>
            <a:headEnd/>
            <a:tailEnd/>
          </a:ln>
        </p:spPr>
      </p:pic>
      <p:pic>
        <p:nvPicPr>
          <p:cNvPr id="558084" name="Picture 4"/>
          <p:cNvPicPr>
            <a:picLocks noChangeAspect="1" noChangeArrowheads="1"/>
          </p:cNvPicPr>
          <p:nvPr/>
        </p:nvPicPr>
        <p:blipFill>
          <a:blip r:embed="rId7" cstate="print"/>
          <a:srcRect/>
          <a:stretch>
            <a:fillRect/>
          </a:stretch>
        </p:blipFill>
        <p:spPr bwMode="auto">
          <a:xfrm>
            <a:off x="5347411" y="668783"/>
            <a:ext cx="3337808" cy="2564222"/>
          </a:xfrm>
          <a:prstGeom prst="rect">
            <a:avLst/>
          </a:prstGeom>
          <a:noFill/>
          <a:ln w="9525">
            <a:noFill/>
            <a:miter lim="800000"/>
            <a:headEnd/>
            <a:tailEnd/>
          </a:ln>
        </p:spPr>
      </p:pic>
      <p:sp>
        <p:nvSpPr>
          <p:cNvPr id="16" name="Rectangle 28"/>
          <p:cNvSpPr>
            <a:spLocks noChangeArrowheads="1"/>
          </p:cNvSpPr>
          <p:nvPr/>
        </p:nvSpPr>
        <p:spPr bwMode="auto">
          <a:xfrm>
            <a:off x="0" y="485073"/>
            <a:ext cx="4636526" cy="4462760"/>
          </a:xfrm>
          <a:prstGeom prst="rect">
            <a:avLst/>
          </a:prstGeom>
          <a:noFill/>
          <a:ln w="9525" algn="ctr">
            <a:noFill/>
            <a:miter lim="800000"/>
            <a:headEnd/>
            <a:tailEnd/>
          </a:ln>
        </p:spPr>
        <p:txBody>
          <a:bodyPr wrap="square">
            <a:spAutoFit/>
          </a:bodyPr>
          <a:lstStyle/>
          <a:p>
            <a:pPr algn="l"/>
            <a:r>
              <a:rPr lang="en-US" sz="1800" dirty="0" smtClean="0"/>
              <a:t>Parts repairs:</a:t>
            </a:r>
          </a:p>
          <a:p>
            <a:pPr marL="344488" indent="-227013" algn="l">
              <a:spcBef>
                <a:spcPts val="600"/>
              </a:spcBef>
              <a:buClr>
                <a:srgbClr val="990099"/>
              </a:buClr>
              <a:buFont typeface="Wingdings" pitchFamily="2" charset="2"/>
              <a:buChar char="§"/>
            </a:pPr>
            <a:r>
              <a:rPr lang="en-US" sz="1800" dirty="0" smtClean="0"/>
              <a:t>Welded plugs</a:t>
            </a:r>
          </a:p>
          <a:p>
            <a:pPr marL="344488" indent="-227013" algn="l">
              <a:spcBef>
                <a:spcPts val="600"/>
              </a:spcBef>
              <a:buClr>
                <a:srgbClr val="990099"/>
              </a:buClr>
              <a:buFont typeface="Wingdings" pitchFamily="2" charset="2"/>
              <a:buChar char="§"/>
            </a:pPr>
            <a:r>
              <a:rPr lang="en-US" sz="1800" dirty="0" smtClean="0"/>
              <a:t>Risk of out gassing</a:t>
            </a:r>
          </a:p>
          <a:p>
            <a:pPr marL="344488" indent="-227013" algn="l">
              <a:spcBef>
                <a:spcPts val="600"/>
              </a:spcBef>
              <a:buClr>
                <a:srgbClr val="990099"/>
              </a:buClr>
              <a:buFont typeface="Wingdings" pitchFamily="2" charset="2"/>
              <a:buChar char="§"/>
            </a:pPr>
            <a:r>
              <a:rPr lang="en-US" sz="1800" dirty="0" smtClean="0"/>
              <a:t>No accurate list or records</a:t>
            </a:r>
          </a:p>
          <a:p>
            <a:pPr marL="344488" indent="-227013" algn="l">
              <a:spcBef>
                <a:spcPts val="600"/>
              </a:spcBef>
              <a:buClr>
                <a:srgbClr val="990099"/>
              </a:buClr>
              <a:buFont typeface="Wingdings" pitchFamily="2" charset="2"/>
              <a:buChar char="§"/>
            </a:pPr>
            <a:r>
              <a:rPr lang="en-US" sz="1800" dirty="0" smtClean="0"/>
              <a:t>Intensive investigation</a:t>
            </a:r>
          </a:p>
          <a:p>
            <a:pPr marL="344488" indent="-227013" algn="l">
              <a:spcBef>
                <a:spcPts val="600"/>
              </a:spcBef>
              <a:buClr>
                <a:srgbClr val="990099"/>
              </a:buClr>
              <a:buFont typeface="Wingdings" pitchFamily="2" charset="2"/>
              <a:buChar char="§"/>
            </a:pPr>
            <a:r>
              <a:rPr lang="en-US" sz="1800" dirty="0" smtClean="0"/>
              <a:t>X-Rays Inspection</a:t>
            </a:r>
          </a:p>
          <a:p>
            <a:pPr marL="344488" indent="-227013" algn="l">
              <a:spcBef>
                <a:spcPts val="600"/>
              </a:spcBef>
              <a:buClr>
                <a:srgbClr val="990099"/>
              </a:buClr>
              <a:buFont typeface="Wingdings" pitchFamily="2" charset="2"/>
              <a:buChar char="§"/>
            </a:pPr>
            <a:r>
              <a:rPr lang="en-US" sz="1800" dirty="0" smtClean="0"/>
              <a:t>Vacuum review board: no risk may be taken</a:t>
            </a:r>
          </a:p>
          <a:p>
            <a:pPr marL="344488" indent="-227013" algn="l">
              <a:spcBef>
                <a:spcPts val="600"/>
              </a:spcBef>
              <a:buClr>
                <a:srgbClr val="990099"/>
              </a:buClr>
              <a:buFont typeface="Wingdings" pitchFamily="2" charset="2"/>
              <a:buChar char="§"/>
            </a:pPr>
            <a:r>
              <a:rPr lang="en-US" sz="1800" dirty="0" smtClean="0"/>
              <a:t>Procurement of new plates</a:t>
            </a:r>
          </a:p>
          <a:p>
            <a:pPr marL="344488" indent="-227013" algn="l">
              <a:spcBef>
                <a:spcPts val="600"/>
              </a:spcBef>
              <a:buClr>
                <a:srgbClr val="990099"/>
              </a:buClr>
              <a:buFont typeface="Wingdings" pitchFamily="2" charset="2"/>
              <a:buChar char="§"/>
            </a:pPr>
            <a:r>
              <a:rPr lang="en-US" sz="1800" dirty="0" smtClean="0"/>
              <a:t>Back to assembly</a:t>
            </a:r>
          </a:p>
          <a:p>
            <a:pPr marL="344488" indent="-227013" algn="l">
              <a:spcBef>
                <a:spcPts val="600"/>
              </a:spcBef>
              <a:buClr>
                <a:srgbClr val="990099"/>
              </a:buClr>
              <a:buFont typeface="Wingdings" pitchFamily="2" charset="2"/>
              <a:buChar char="§"/>
            </a:pPr>
            <a:r>
              <a:rPr lang="en-US" sz="1800" dirty="0" smtClean="0"/>
              <a:t>Statement of work, drawings updated</a:t>
            </a:r>
          </a:p>
          <a:p>
            <a:pPr marL="344488" indent="-227013" algn="l">
              <a:spcBef>
                <a:spcPts val="600"/>
              </a:spcBef>
              <a:buClr>
                <a:srgbClr val="990099"/>
              </a:buClr>
              <a:buFont typeface="Wingdings" pitchFamily="2" charset="2"/>
              <a:buChar char="§"/>
            </a:pPr>
            <a:r>
              <a:rPr lang="en-US" sz="1800" dirty="0" smtClean="0"/>
              <a:t>More details in G1100463 QAME presentation</a:t>
            </a:r>
            <a:endParaRPr lang="en-US" sz="1800" dirty="0"/>
          </a:p>
        </p:txBody>
      </p:sp>
      <p:pic>
        <p:nvPicPr>
          <p:cNvPr id="19" name="Picture 2" descr="C:\HAM\Assembly\New Folder\2011_03_10 002.jpg"/>
          <p:cNvPicPr>
            <a:picLocks noChangeAspect="1" noChangeArrowheads="1"/>
          </p:cNvPicPr>
          <p:nvPr/>
        </p:nvPicPr>
        <p:blipFill>
          <a:blip r:embed="rId8" cstate="print"/>
          <a:srcRect/>
          <a:stretch>
            <a:fillRect/>
          </a:stretch>
        </p:blipFill>
        <p:spPr bwMode="auto">
          <a:xfrm>
            <a:off x="5310835" y="3524595"/>
            <a:ext cx="3652965" cy="2830897"/>
          </a:xfrm>
          <a:prstGeom prst="rect">
            <a:avLst/>
          </a:prstGeom>
          <a:noFill/>
          <a:ln>
            <a:solidFill>
              <a:srgbClr val="000000"/>
            </a:solidFill>
          </a:ln>
        </p:spPr>
      </p:pic>
      <p:sp>
        <p:nvSpPr>
          <p:cNvPr id="20" name="Rectangle 19"/>
          <p:cNvSpPr/>
          <p:nvPr/>
        </p:nvSpPr>
        <p:spPr>
          <a:xfrm>
            <a:off x="5239637" y="6392097"/>
            <a:ext cx="4014091" cy="584775"/>
          </a:xfrm>
          <a:prstGeom prst="rect">
            <a:avLst/>
          </a:prstGeom>
        </p:spPr>
        <p:txBody>
          <a:bodyPr wrap="square">
            <a:spAutoFit/>
          </a:bodyPr>
          <a:lstStyle/>
          <a:p>
            <a:pPr marL="287338" lvl="1" indent="-287338" algn="l" eaLnBrk="0" hangingPunct="0">
              <a:spcBef>
                <a:spcPct val="20000"/>
              </a:spcBef>
              <a:buClr>
                <a:srgbClr val="990099"/>
              </a:buClr>
              <a:buFont typeface="Wingdings" pitchFamily="2" charset="2"/>
              <a:buChar char="§"/>
              <a:defRPr/>
            </a:pPr>
            <a:r>
              <a:rPr lang="en-US" sz="1600" kern="0" dirty="0" smtClean="0"/>
              <a:t> LLO HAM-ISI Unit #3 re-assembled on 03/10/11</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63772" y="853552"/>
            <a:ext cx="4339989" cy="1548451"/>
          </a:xfrm>
        </p:spPr>
        <p:txBody>
          <a:bodyPr/>
          <a:lstStyle/>
          <a:p>
            <a:pPr marL="342900" lvl="1" indent="-342900">
              <a:buNone/>
            </a:pPr>
            <a:r>
              <a:rPr lang="en-US" sz="1800" b="1" dirty="0" smtClean="0"/>
              <a:t>Helium Leak Test</a:t>
            </a:r>
          </a:p>
          <a:p>
            <a:pPr marL="342900" lvl="1" indent="-342900">
              <a:buClr>
                <a:srgbClr val="990099"/>
              </a:buClr>
              <a:buFont typeface="Wingdings" pitchFamily="2" charset="2"/>
              <a:buChar char="§"/>
            </a:pPr>
            <a:r>
              <a:rPr lang="en-US" sz="1800" b="1" dirty="0" smtClean="0"/>
              <a:t>At </a:t>
            </a:r>
            <a:r>
              <a:rPr lang="en-US" sz="1800" b="1" dirty="0" err="1" smtClean="0"/>
              <a:t>NorCal</a:t>
            </a:r>
            <a:endParaRPr lang="en-US" sz="1800" b="1" dirty="0" smtClean="0"/>
          </a:p>
          <a:p>
            <a:pPr marL="342900" lvl="1" indent="-342900">
              <a:buClr>
                <a:srgbClr val="990099"/>
              </a:buClr>
              <a:buFont typeface="Wingdings" pitchFamily="2" charset="2"/>
              <a:buChar char="§"/>
            </a:pPr>
            <a:r>
              <a:rPr lang="en-US" sz="1800" b="1" dirty="0" smtClean="0"/>
              <a:t>Before cleaning</a:t>
            </a:r>
          </a:p>
          <a:p>
            <a:pPr marL="342900" lvl="1" indent="-342900">
              <a:buClr>
                <a:srgbClr val="990099"/>
              </a:buClr>
              <a:buFont typeface="Wingdings" pitchFamily="2" charset="2"/>
              <a:buChar char="§"/>
            </a:pPr>
            <a:r>
              <a:rPr lang="en-US" sz="1800" b="1" dirty="0" smtClean="0"/>
              <a:t>Max Leak Rate: 1 x 10-9 </a:t>
            </a:r>
            <a:r>
              <a:rPr lang="en-US" sz="1800" b="1" dirty="0" err="1" smtClean="0"/>
              <a:t>Torr</a:t>
            </a:r>
            <a:r>
              <a:rPr lang="en-US" sz="1800" b="1" dirty="0" smtClean="0"/>
              <a:t> L.s-1</a:t>
            </a:r>
          </a:p>
          <a:p>
            <a:pPr marL="342900" lvl="1" indent="-342900">
              <a:buNone/>
            </a:pPr>
            <a:endParaRPr lang="en-US" sz="1800" b="1" dirty="0" smtClean="0"/>
          </a:p>
          <a:p>
            <a:pPr lvl="1"/>
            <a:endParaRPr lang="en-US" sz="1800" b="1" dirty="0"/>
          </a:p>
        </p:txBody>
      </p:sp>
      <p:sp>
        <p:nvSpPr>
          <p:cNvPr id="4" name="Content Placeholder 3"/>
          <p:cNvSpPr>
            <a:spLocks noGrp="1"/>
          </p:cNvSpPr>
          <p:nvPr>
            <p:ph sz="half" idx="2"/>
          </p:nvPr>
        </p:nvSpPr>
        <p:spPr>
          <a:xfrm>
            <a:off x="5043985" y="880848"/>
            <a:ext cx="4343400" cy="1398325"/>
          </a:xfrm>
        </p:spPr>
        <p:txBody>
          <a:bodyPr/>
          <a:lstStyle/>
          <a:p>
            <a:pPr>
              <a:buNone/>
            </a:pPr>
            <a:r>
              <a:rPr lang="en-US" sz="1800" b="1" dirty="0" smtClean="0"/>
              <a:t>Neon Leak Test</a:t>
            </a:r>
          </a:p>
          <a:p>
            <a:pPr marL="342900" lvl="1" indent="-342900">
              <a:buClr>
                <a:srgbClr val="990099"/>
              </a:buClr>
              <a:buFont typeface="Wingdings" pitchFamily="2" charset="2"/>
              <a:buChar char="§"/>
            </a:pPr>
            <a:r>
              <a:rPr lang="en-US" sz="1800" b="1" dirty="0" smtClean="0"/>
              <a:t>At LLO</a:t>
            </a:r>
          </a:p>
          <a:p>
            <a:pPr marL="342900" lvl="1" indent="-342900">
              <a:buClr>
                <a:srgbClr val="990099"/>
              </a:buClr>
              <a:buFont typeface="Wingdings" pitchFamily="2" charset="2"/>
              <a:buChar char="§"/>
            </a:pPr>
            <a:r>
              <a:rPr lang="en-US" sz="1800" b="1" dirty="0" smtClean="0"/>
              <a:t>After cleaning &amp; assembly</a:t>
            </a:r>
          </a:p>
          <a:p>
            <a:pPr marL="342900" lvl="1" indent="-342900">
              <a:buClr>
                <a:srgbClr val="990099"/>
              </a:buClr>
              <a:buFont typeface="Wingdings" pitchFamily="2" charset="2"/>
              <a:buChar char="§"/>
            </a:pPr>
            <a:r>
              <a:rPr lang="en-US" sz="1800" b="1" dirty="0" smtClean="0"/>
              <a:t>Max Leak Rate: 1 x 10-9 </a:t>
            </a:r>
            <a:r>
              <a:rPr lang="en-US" sz="1800" b="1" dirty="0" err="1" smtClean="0"/>
              <a:t>Torr</a:t>
            </a:r>
            <a:r>
              <a:rPr lang="en-US" sz="1800" b="1" dirty="0" smtClean="0"/>
              <a:t> L.s-1</a:t>
            </a:r>
          </a:p>
        </p:txBody>
      </p:sp>
      <p:pic>
        <p:nvPicPr>
          <p:cNvPr id="2050" name="Picture 2"/>
          <p:cNvPicPr>
            <a:picLocks noChangeAspect="1" noChangeArrowheads="1"/>
          </p:cNvPicPr>
          <p:nvPr/>
        </p:nvPicPr>
        <p:blipFill>
          <a:blip r:embed="rId3" cstate="print"/>
          <a:srcRect t="12712" r="3261" b="5932"/>
          <a:stretch>
            <a:fillRect/>
          </a:stretch>
        </p:blipFill>
        <p:spPr bwMode="auto">
          <a:xfrm rot="16200000">
            <a:off x="5265518" y="2451482"/>
            <a:ext cx="1751965" cy="1828800"/>
          </a:xfrm>
          <a:prstGeom prst="rect">
            <a:avLst/>
          </a:prstGeom>
          <a:solidFill>
            <a:schemeClr val="accent2"/>
          </a:solidFill>
          <a:ln w="9525">
            <a:solidFill>
              <a:srgbClr val="000000"/>
            </a:solidFill>
            <a:miter lim="800000"/>
            <a:headEnd/>
            <a:tailEnd/>
          </a:ln>
        </p:spPr>
      </p:pic>
      <p:pic>
        <p:nvPicPr>
          <p:cNvPr id="2052" name="Picture 4"/>
          <p:cNvPicPr>
            <a:picLocks noChangeAspect="1" noChangeArrowheads="1"/>
          </p:cNvPicPr>
          <p:nvPr/>
        </p:nvPicPr>
        <p:blipFill>
          <a:blip r:embed="rId4" cstate="print"/>
          <a:srcRect l="22500" t="24667" r="22083" b="18000"/>
          <a:stretch>
            <a:fillRect/>
          </a:stretch>
        </p:blipFill>
        <p:spPr bwMode="auto">
          <a:xfrm>
            <a:off x="410854" y="4782971"/>
            <a:ext cx="2737027" cy="1828800"/>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l="1024" t="6548" r="910" b="3000"/>
          <a:stretch>
            <a:fillRect/>
          </a:stretch>
        </p:blipFill>
        <p:spPr bwMode="auto">
          <a:xfrm>
            <a:off x="422844" y="2437750"/>
            <a:ext cx="2153347" cy="1828800"/>
          </a:xfrm>
          <a:prstGeom prst="rect">
            <a:avLst/>
          </a:prstGeom>
          <a:noFill/>
          <a:ln w="9525">
            <a:solidFill>
              <a:srgbClr val="000000"/>
            </a:solidFill>
            <a:miter lim="800000"/>
            <a:headEnd/>
            <a:tailEnd/>
          </a:ln>
        </p:spPr>
      </p:pic>
      <p:pic>
        <p:nvPicPr>
          <p:cNvPr id="13" name="Picture 12" descr="Drawing1.jpg"/>
          <p:cNvPicPr>
            <a:picLocks noChangeAspect="1"/>
          </p:cNvPicPr>
          <p:nvPr/>
        </p:nvPicPr>
        <p:blipFill>
          <a:blip r:embed="rId6" cstate="print"/>
          <a:stretch>
            <a:fillRect/>
          </a:stretch>
        </p:blipFill>
        <p:spPr>
          <a:xfrm>
            <a:off x="5150904" y="4782971"/>
            <a:ext cx="2913199" cy="1828800"/>
          </a:xfrm>
          <a:prstGeom prst="rect">
            <a:avLst/>
          </a:prstGeom>
        </p:spPr>
      </p:pic>
      <p:sp>
        <p:nvSpPr>
          <p:cNvPr id="10" name="Rectangle 9"/>
          <p:cNvSpPr/>
          <p:nvPr/>
        </p:nvSpPr>
        <p:spPr>
          <a:xfrm>
            <a:off x="1237617" y="487759"/>
            <a:ext cx="6027605" cy="400110"/>
          </a:xfrm>
          <a:prstGeom prst="rect">
            <a:avLst/>
          </a:prstGeom>
        </p:spPr>
        <p:txBody>
          <a:bodyPr wrap="square">
            <a:spAutoFit/>
          </a:bodyPr>
          <a:lstStyle/>
          <a:p>
            <a:r>
              <a:rPr lang="en-US" sz="2000" dirty="0" smtClean="0"/>
              <a:t>Seismometer Pods Leak Testing</a:t>
            </a:r>
            <a:endParaRPr lang="en-US" sz="2000" dirty="0"/>
          </a:p>
        </p:txBody>
      </p:sp>
      <p:graphicFrame>
        <p:nvGraphicFramePr>
          <p:cNvPr id="12" name="Object 29"/>
          <p:cNvGraphicFramePr>
            <a:graphicFrameLocks noChangeAspect="1"/>
          </p:cNvGraphicFramePr>
          <p:nvPr/>
        </p:nvGraphicFramePr>
        <p:xfrm>
          <a:off x="0" y="0"/>
          <a:ext cx="622300" cy="455613"/>
        </p:xfrm>
        <a:graphic>
          <a:graphicData uri="http://schemas.openxmlformats.org/presentationml/2006/ole">
            <p:oleObj spid="_x0000_s323585" r:id="rId7" imgW="4409524" imgH="3219899" progId="">
              <p:embed/>
            </p:oleObj>
          </a:graphicData>
        </a:graphic>
      </p:graphicFrame>
      <p:pic>
        <p:nvPicPr>
          <p:cNvPr id="14" name="Picture 30"/>
          <p:cNvPicPr>
            <a:picLocks noChangeAspect="1" noChangeArrowheads="1"/>
          </p:cNvPicPr>
          <p:nvPr/>
        </p:nvPicPr>
        <p:blipFill>
          <a:blip r:embed="rId8"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5"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6"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9" name="TextBox 18"/>
          <p:cNvSpPr txBox="1"/>
          <p:nvPr/>
        </p:nvSpPr>
        <p:spPr>
          <a:xfrm>
            <a:off x="325272" y="4308638"/>
            <a:ext cx="3370428"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Helium Leak Test System</a:t>
            </a:r>
            <a:endParaRPr lang="en-US" sz="1800" dirty="0">
              <a:latin typeface="+mn-lt"/>
            </a:endParaRPr>
          </a:p>
        </p:txBody>
      </p:sp>
      <p:sp>
        <p:nvSpPr>
          <p:cNvPr id="20" name="TextBox 19"/>
          <p:cNvSpPr txBox="1"/>
          <p:nvPr/>
        </p:nvSpPr>
        <p:spPr>
          <a:xfrm>
            <a:off x="5135662" y="4308638"/>
            <a:ext cx="2928583"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 Neon Leak Test CAD</a:t>
            </a:r>
          </a:p>
        </p:txBody>
      </p:sp>
      <p:sp>
        <p:nvSpPr>
          <p:cNvPr id="21" name="TextBox 20"/>
          <p:cNvSpPr txBox="1"/>
          <p:nvPr/>
        </p:nvSpPr>
        <p:spPr>
          <a:xfrm>
            <a:off x="356549" y="6641846"/>
            <a:ext cx="2928583"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 VPW Drying Station</a:t>
            </a:r>
            <a:endParaRPr lang="en-US" sz="1800" dirty="0">
              <a:latin typeface="+mn-lt"/>
            </a:endParaRPr>
          </a:p>
        </p:txBody>
      </p:sp>
      <p:sp>
        <p:nvSpPr>
          <p:cNvPr id="22" name="TextBox 21"/>
          <p:cNvSpPr txBox="1"/>
          <p:nvPr/>
        </p:nvSpPr>
        <p:spPr>
          <a:xfrm>
            <a:off x="5067301" y="6641846"/>
            <a:ext cx="2928583"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 Leak Test Plot</a:t>
            </a:r>
            <a:endParaRPr lang="en-US" sz="1800" dirty="0">
              <a:latin typeface="+mn-lt"/>
            </a:endParaRPr>
          </a:p>
        </p:txBody>
      </p:sp>
      <p:sp>
        <p:nvSpPr>
          <p:cNvPr id="23" name="Rectangle 28"/>
          <p:cNvSpPr>
            <a:spLocks noChangeArrowheads="1"/>
          </p:cNvSpPr>
          <p:nvPr/>
        </p:nvSpPr>
        <p:spPr bwMode="auto">
          <a:xfrm>
            <a:off x="3207490" y="0"/>
            <a:ext cx="2698367" cy="707886"/>
          </a:xfrm>
          <a:prstGeom prst="rect">
            <a:avLst/>
          </a:prstGeom>
          <a:noFill/>
          <a:ln w="9525" algn="ctr">
            <a:noFill/>
            <a:miter lim="800000"/>
            <a:headEnd/>
            <a:tailEnd/>
          </a:ln>
        </p:spPr>
        <p:txBody>
          <a:bodyPr wrap="none">
            <a:spAutoFit/>
          </a:bodyPr>
          <a:lstStyle/>
          <a:p>
            <a:r>
              <a:rPr lang="en-US" sz="2000" dirty="0" smtClean="0"/>
              <a:t>3.4 HAM-ISI   Testing</a:t>
            </a:r>
          </a:p>
          <a:p>
            <a:endParaRPr lang="en-US" sz="20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Huddle\2011_03_10 001.jpg"/>
          <p:cNvPicPr>
            <a:picLocks noChangeAspect="1" noChangeArrowheads="1"/>
          </p:cNvPicPr>
          <p:nvPr/>
        </p:nvPicPr>
        <p:blipFill>
          <a:blip r:embed="rId3" cstate="print"/>
          <a:srcRect r="11329" b="16043"/>
          <a:stretch>
            <a:fillRect/>
          </a:stretch>
        </p:blipFill>
        <p:spPr bwMode="auto">
          <a:xfrm>
            <a:off x="286603" y="1228545"/>
            <a:ext cx="3200400" cy="2348343"/>
          </a:xfrm>
          <a:prstGeom prst="rect">
            <a:avLst/>
          </a:prstGeom>
          <a:noFill/>
          <a:ln>
            <a:solidFill>
              <a:srgbClr val="000000"/>
            </a:solidFill>
          </a:ln>
        </p:spPr>
      </p:pic>
      <p:pic>
        <p:nvPicPr>
          <p:cNvPr id="12" name="Content Placeholder 11" descr="Drawing1.jpg"/>
          <p:cNvPicPr>
            <a:picLocks noGrp="1" noChangeAspect="1"/>
          </p:cNvPicPr>
          <p:nvPr>
            <p:ph sz="half" idx="1"/>
          </p:nvPr>
        </p:nvPicPr>
        <p:blipFill>
          <a:blip r:embed="rId4" cstate="print"/>
          <a:stretch>
            <a:fillRect/>
          </a:stretch>
        </p:blipFill>
        <p:spPr>
          <a:xfrm>
            <a:off x="301661" y="4094219"/>
            <a:ext cx="3200400" cy="2479055"/>
          </a:xfrm>
          <a:ln>
            <a:solidFill>
              <a:srgbClr val="000000"/>
            </a:solidFill>
          </a:ln>
        </p:spPr>
      </p:pic>
      <p:sp>
        <p:nvSpPr>
          <p:cNvPr id="6" name="Rectangle 5"/>
          <p:cNvSpPr/>
          <p:nvPr/>
        </p:nvSpPr>
        <p:spPr>
          <a:xfrm>
            <a:off x="1714442" y="619534"/>
            <a:ext cx="5819122" cy="400110"/>
          </a:xfrm>
          <a:prstGeom prst="rect">
            <a:avLst/>
          </a:prstGeom>
        </p:spPr>
        <p:txBody>
          <a:bodyPr wrap="square">
            <a:spAutoFit/>
          </a:bodyPr>
          <a:lstStyle/>
          <a:p>
            <a:r>
              <a:rPr lang="en-US" sz="2000" dirty="0" smtClean="0"/>
              <a:t>Seismometer Huddle Testing</a:t>
            </a:r>
            <a:endParaRPr lang="en-US" sz="2000" dirty="0"/>
          </a:p>
        </p:txBody>
      </p:sp>
      <p:graphicFrame>
        <p:nvGraphicFramePr>
          <p:cNvPr id="8" name="Object 29"/>
          <p:cNvGraphicFramePr>
            <a:graphicFrameLocks noChangeAspect="1"/>
          </p:cNvGraphicFramePr>
          <p:nvPr/>
        </p:nvGraphicFramePr>
        <p:xfrm>
          <a:off x="0" y="0"/>
          <a:ext cx="622300" cy="455613"/>
        </p:xfrm>
        <a:graphic>
          <a:graphicData uri="http://schemas.openxmlformats.org/presentationml/2006/ole">
            <p:oleObj spid="_x0000_s317443" r:id="rId5" imgW="4409524" imgH="3219899" progId="">
              <p:embed/>
            </p:oleObj>
          </a:graphicData>
        </a:graphic>
      </p:graphicFrame>
      <p:pic>
        <p:nvPicPr>
          <p:cNvPr id="9" name="Picture 30"/>
          <p:cNvPicPr>
            <a:picLocks noChangeAspect="1" noChangeArrowheads="1"/>
          </p:cNvPicPr>
          <p:nvPr/>
        </p:nvPicPr>
        <p:blipFill>
          <a:blip r:embed="rId6"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0"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1"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5" name="TextBox 14"/>
          <p:cNvSpPr txBox="1"/>
          <p:nvPr/>
        </p:nvSpPr>
        <p:spPr>
          <a:xfrm>
            <a:off x="292290" y="3587883"/>
            <a:ext cx="3440880"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Seismometers to be tested</a:t>
            </a:r>
            <a:endParaRPr lang="en-US" sz="1800" dirty="0">
              <a:latin typeface="+mn-lt"/>
            </a:endParaRPr>
          </a:p>
        </p:txBody>
      </p:sp>
      <p:sp>
        <p:nvSpPr>
          <p:cNvPr id="16" name="TextBox 15"/>
          <p:cNvSpPr txBox="1"/>
          <p:nvPr/>
        </p:nvSpPr>
        <p:spPr>
          <a:xfrm>
            <a:off x="826025" y="6621434"/>
            <a:ext cx="3106002" cy="369332"/>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Huddle Bench</a:t>
            </a:r>
            <a:endParaRPr lang="en-US" sz="1800" dirty="0">
              <a:latin typeface="+mn-lt"/>
            </a:endParaRPr>
          </a:p>
        </p:txBody>
      </p:sp>
      <p:sp>
        <p:nvSpPr>
          <p:cNvPr id="17" name="TextBox 16"/>
          <p:cNvSpPr txBox="1"/>
          <p:nvPr/>
        </p:nvSpPr>
        <p:spPr>
          <a:xfrm>
            <a:off x="5049270" y="6068837"/>
            <a:ext cx="3106002" cy="646331"/>
          </a:xfrm>
          <a:prstGeom prst="rect">
            <a:avLst/>
          </a:prstGeom>
          <a:noFill/>
        </p:spPr>
        <p:txBody>
          <a:bodyPr wrap="square" rtlCol="0">
            <a:spAutoFit/>
          </a:bodyPr>
          <a:lstStyle/>
          <a:p>
            <a:pPr marL="342900" lvl="1" indent="-342900" algn="l" eaLnBrk="0" hangingPunct="0">
              <a:spcBef>
                <a:spcPct val="20000"/>
              </a:spcBef>
              <a:buClr>
                <a:srgbClr val="990099"/>
              </a:buClr>
              <a:buFont typeface="Wingdings" pitchFamily="2" charset="2"/>
              <a:buChar char="§"/>
              <a:defRPr/>
            </a:pPr>
            <a:r>
              <a:rPr lang="en-US" sz="1800" dirty="0" smtClean="0">
                <a:latin typeface="+mn-lt"/>
              </a:rPr>
              <a:t>GS13 Transfer Functions</a:t>
            </a:r>
            <a:endParaRPr lang="en-US" sz="1800" dirty="0">
              <a:latin typeface="+mn-lt"/>
            </a:endParaRPr>
          </a:p>
        </p:txBody>
      </p:sp>
      <p:graphicFrame>
        <p:nvGraphicFramePr>
          <p:cNvPr id="317444" name="Object 4"/>
          <p:cNvGraphicFramePr>
            <a:graphicFrameLocks noChangeAspect="1"/>
          </p:cNvGraphicFramePr>
          <p:nvPr/>
        </p:nvGraphicFramePr>
        <p:xfrm>
          <a:off x="3963301" y="2236763"/>
          <a:ext cx="5011883" cy="3873012"/>
        </p:xfrm>
        <a:graphic>
          <a:graphicData uri="http://schemas.openxmlformats.org/presentationml/2006/ole">
            <p:oleObj spid="_x0000_s317444" name="Acrobat Document" r:id="rId7" imgW="7573320" imgH="5838480" progId="AcroExch.Document.7">
              <p:embed/>
            </p:oleObj>
          </a:graphicData>
        </a:graphic>
      </p:graphicFrame>
      <p:sp>
        <p:nvSpPr>
          <p:cNvPr id="18" name="Rectangle 28"/>
          <p:cNvSpPr>
            <a:spLocks noChangeArrowheads="1"/>
          </p:cNvSpPr>
          <p:nvPr/>
        </p:nvSpPr>
        <p:spPr bwMode="auto">
          <a:xfrm>
            <a:off x="3207490" y="0"/>
            <a:ext cx="2698367" cy="707886"/>
          </a:xfrm>
          <a:prstGeom prst="rect">
            <a:avLst/>
          </a:prstGeom>
          <a:noFill/>
          <a:ln w="9525" algn="ctr">
            <a:noFill/>
            <a:miter lim="800000"/>
            <a:headEnd/>
            <a:tailEnd/>
          </a:ln>
        </p:spPr>
        <p:txBody>
          <a:bodyPr wrap="none">
            <a:spAutoFit/>
          </a:bodyPr>
          <a:lstStyle/>
          <a:p>
            <a:r>
              <a:rPr lang="en-US" sz="2000" dirty="0" smtClean="0"/>
              <a:t>3.4 HAM-ISI   Testing</a:t>
            </a:r>
          </a:p>
          <a:p>
            <a:endParaRPr lang="en-US" sz="2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146304" y="802307"/>
            <a:ext cx="5595581" cy="6109365"/>
          </a:xfrm>
          <a:prstGeom prst="rect">
            <a:avLst/>
          </a:prstGeom>
        </p:spPr>
        <p:txBody>
          <a:bodyPr wrap="square">
            <a:spAutoFit/>
          </a:bodyPr>
          <a:lstStyle/>
          <a:p>
            <a:pPr lvl="0" algn="l"/>
            <a:r>
              <a:rPr lang="en-US" sz="1600" dirty="0" smtClean="0"/>
              <a:t>Several Levels of Testing</a:t>
            </a:r>
          </a:p>
          <a:p>
            <a:pPr lvl="2" algn="l">
              <a:spcBef>
                <a:spcPts val="600"/>
              </a:spcBef>
              <a:buClr>
                <a:srgbClr val="990099"/>
              </a:buClr>
              <a:buFont typeface="Wingdings" pitchFamily="2" charset="2"/>
              <a:buChar char="§"/>
            </a:pPr>
            <a:r>
              <a:rPr lang="fr-FR" sz="1600" dirty="0" smtClean="0"/>
              <a:t> </a:t>
            </a:r>
            <a:r>
              <a:rPr lang="fr-FR" sz="1600" dirty="0" err="1" smtClean="0"/>
              <a:t>Device</a:t>
            </a:r>
            <a:r>
              <a:rPr lang="fr-FR" sz="1600" dirty="0" smtClean="0"/>
              <a:t> </a:t>
            </a:r>
            <a:r>
              <a:rPr lang="fr-FR" sz="1600" dirty="0" err="1" smtClean="0"/>
              <a:t>Level</a:t>
            </a:r>
            <a:r>
              <a:rPr lang="fr-FR" sz="1600" dirty="0" smtClean="0"/>
              <a:t> </a:t>
            </a:r>
            <a:r>
              <a:rPr lang="fr-FR" sz="1600" dirty="0" err="1" smtClean="0"/>
              <a:t>testing</a:t>
            </a:r>
            <a:endParaRPr lang="fr-FR" sz="1600" dirty="0" smtClean="0"/>
          </a:p>
          <a:p>
            <a:pPr lvl="2" algn="l">
              <a:spcBef>
                <a:spcPts val="600"/>
              </a:spcBef>
              <a:buClr>
                <a:srgbClr val="990099"/>
              </a:buClr>
              <a:buFont typeface="Wingdings" pitchFamily="2" charset="2"/>
              <a:buChar char="§"/>
            </a:pPr>
            <a:r>
              <a:rPr lang="fr-FR" sz="1600" dirty="0" smtClean="0"/>
              <a:t> </a:t>
            </a:r>
            <a:r>
              <a:rPr lang="fr-FR" sz="1600" dirty="0" err="1" smtClean="0"/>
              <a:t>Sub</a:t>
            </a:r>
            <a:r>
              <a:rPr lang="fr-FR" sz="1600" dirty="0" smtClean="0"/>
              <a:t>-</a:t>
            </a:r>
            <a:r>
              <a:rPr lang="fr-FR" sz="1600" dirty="0" err="1" smtClean="0"/>
              <a:t>assembly</a:t>
            </a:r>
            <a:r>
              <a:rPr lang="fr-FR" sz="1600" dirty="0" smtClean="0"/>
              <a:t> </a:t>
            </a:r>
            <a:r>
              <a:rPr lang="fr-FR" sz="1600" dirty="0" err="1" smtClean="0"/>
              <a:t>testing</a:t>
            </a:r>
            <a:endParaRPr lang="fr-FR" sz="1600" dirty="0" smtClean="0"/>
          </a:p>
          <a:p>
            <a:pPr lvl="2" algn="l">
              <a:spcBef>
                <a:spcPts val="600"/>
              </a:spcBef>
              <a:buClr>
                <a:srgbClr val="990099"/>
              </a:buClr>
              <a:buFont typeface="Wingdings" pitchFamily="2" charset="2"/>
              <a:buChar char="§"/>
            </a:pPr>
            <a:r>
              <a:rPr lang="fr-FR" sz="1600" dirty="0" smtClean="0"/>
              <a:t> </a:t>
            </a:r>
            <a:r>
              <a:rPr lang="en-US" sz="1600" dirty="0" smtClean="0"/>
              <a:t>Major assembly testing</a:t>
            </a:r>
          </a:p>
          <a:p>
            <a:pPr lvl="2" algn="l">
              <a:buBlip>
                <a:blip r:embed="rId4"/>
              </a:buBlip>
            </a:pPr>
            <a:endParaRPr lang="en-US" sz="1600" dirty="0" smtClean="0"/>
          </a:p>
          <a:p>
            <a:pPr lvl="2" algn="l">
              <a:buFont typeface="Arial" pitchFamily="34" charset="0"/>
              <a:buChar char="•"/>
            </a:pPr>
            <a:endParaRPr lang="en-US" sz="1600" dirty="0" smtClean="0"/>
          </a:p>
          <a:p>
            <a:pPr marL="0" lvl="2" algn="l"/>
            <a:r>
              <a:rPr lang="en-US" sz="1600" dirty="0" smtClean="0"/>
              <a:t>Major assembly testing</a:t>
            </a:r>
          </a:p>
          <a:p>
            <a:pPr lvl="2" algn="l">
              <a:spcBef>
                <a:spcPts val="600"/>
              </a:spcBef>
              <a:buClr>
                <a:srgbClr val="990099"/>
              </a:buClr>
              <a:buFont typeface="Wingdings" pitchFamily="2" charset="2"/>
              <a:buChar char="§"/>
            </a:pPr>
            <a:r>
              <a:rPr lang="en-US" sz="1600" dirty="0" smtClean="0"/>
              <a:t> Phase I:    Post-assembly</a:t>
            </a:r>
          </a:p>
          <a:p>
            <a:pPr lvl="2" algn="l">
              <a:spcBef>
                <a:spcPts val="600"/>
              </a:spcBef>
              <a:buClr>
                <a:srgbClr val="990099"/>
              </a:buClr>
              <a:buFont typeface="Wingdings" pitchFamily="2" charset="2"/>
              <a:buChar char="§"/>
            </a:pPr>
            <a:r>
              <a:rPr lang="en-US" sz="1600" dirty="0" smtClean="0"/>
              <a:t> Phase II:   After SUS integration</a:t>
            </a:r>
          </a:p>
          <a:p>
            <a:pPr lvl="2" algn="l">
              <a:spcBef>
                <a:spcPts val="600"/>
              </a:spcBef>
              <a:buClr>
                <a:srgbClr val="990099"/>
              </a:buClr>
              <a:buFont typeface="Wingdings" pitchFamily="2" charset="2"/>
              <a:buChar char="§"/>
            </a:pPr>
            <a:r>
              <a:rPr lang="en-US" sz="1600" dirty="0" smtClean="0"/>
              <a:t> Phase III:  Commissioning in the chamber</a:t>
            </a:r>
          </a:p>
          <a:p>
            <a:pPr lvl="2" algn="l"/>
            <a:endParaRPr lang="en-US" sz="1600" dirty="0" smtClean="0"/>
          </a:p>
          <a:p>
            <a:pPr lvl="2" algn="l"/>
            <a:endParaRPr lang="en-US" sz="1600" dirty="0" smtClean="0"/>
          </a:p>
          <a:p>
            <a:pPr marL="0" lvl="1" algn="l"/>
            <a:r>
              <a:rPr lang="en-US" sz="1600" dirty="0" smtClean="0"/>
              <a:t>Procedures</a:t>
            </a:r>
          </a:p>
          <a:p>
            <a:pPr lvl="2" algn="l">
              <a:spcBef>
                <a:spcPts val="600"/>
              </a:spcBef>
              <a:buClr>
                <a:srgbClr val="990099"/>
              </a:buClr>
              <a:buFont typeface="Wingdings" pitchFamily="2" charset="2"/>
              <a:buChar char="§"/>
            </a:pPr>
            <a:r>
              <a:rPr lang="en-US" sz="1600" dirty="0" smtClean="0"/>
              <a:t> Detailed description of the tests to perform</a:t>
            </a:r>
          </a:p>
          <a:p>
            <a:pPr lvl="2" algn="l">
              <a:spcBef>
                <a:spcPts val="600"/>
              </a:spcBef>
              <a:buClr>
                <a:srgbClr val="990099"/>
              </a:buClr>
              <a:buFont typeface="Wingdings" pitchFamily="2" charset="2"/>
              <a:buChar char="§"/>
            </a:pPr>
            <a:r>
              <a:rPr lang="en-US" sz="1600" dirty="0" smtClean="0"/>
              <a:t> Acceptance criteria</a:t>
            </a:r>
          </a:p>
          <a:p>
            <a:pPr lvl="2" algn="l">
              <a:spcBef>
                <a:spcPts val="600"/>
              </a:spcBef>
              <a:buClr>
                <a:srgbClr val="990099"/>
              </a:buClr>
              <a:buFont typeface="Wingdings" pitchFamily="2" charset="2"/>
              <a:buChar char="§"/>
            </a:pPr>
            <a:r>
              <a:rPr lang="en-US" sz="1600" dirty="0" smtClean="0"/>
              <a:t> Where the data must be saved in the SVN</a:t>
            </a:r>
          </a:p>
          <a:p>
            <a:pPr lvl="2" algn="l">
              <a:buFont typeface="Arial" pitchFamily="34" charset="0"/>
              <a:buChar char="•"/>
            </a:pPr>
            <a:endParaRPr lang="en-US" sz="1600" dirty="0" smtClean="0"/>
          </a:p>
          <a:p>
            <a:pPr lvl="2" algn="l">
              <a:buFont typeface="Arial" pitchFamily="34" charset="0"/>
              <a:buChar char="•"/>
            </a:pPr>
            <a:endParaRPr lang="en-US" sz="1600" dirty="0" smtClean="0"/>
          </a:p>
          <a:p>
            <a:pPr marL="0" lvl="1" algn="l"/>
            <a:r>
              <a:rPr lang="en-US" sz="1600" dirty="0" smtClean="0"/>
              <a:t>Test reports</a:t>
            </a:r>
          </a:p>
          <a:p>
            <a:pPr lvl="2" algn="l">
              <a:spcBef>
                <a:spcPts val="600"/>
              </a:spcBef>
              <a:buClr>
                <a:srgbClr val="990099"/>
              </a:buClr>
              <a:buFont typeface="Wingdings" pitchFamily="2" charset="2"/>
              <a:buChar char="§"/>
            </a:pPr>
            <a:r>
              <a:rPr lang="en-US" sz="1600" dirty="0" smtClean="0"/>
              <a:t> Spreadsheets, Results, SVN Location, etc…</a:t>
            </a:r>
          </a:p>
          <a:p>
            <a:pPr lvl="2" algn="l">
              <a:spcBef>
                <a:spcPts val="600"/>
              </a:spcBef>
              <a:buClr>
                <a:srgbClr val="990099"/>
              </a:buClr>
              <a:buFont typeface="Wingdings" pitchFamily="2" charset="2"/>
              <a:buChar char="§"/>
            </a:pPr>
            <a:r>
              <a:rPr lang="en-US" sz="1600" dirty="0" smtClean="0"/>
              <a:t> Comparison with reference results</a:t>
            </a:r>
            <a:endParaRPr lang="en-US" sz="1600" dirty="0"/>
          </a:p>
        </p:txBody>
      </p:sp>
      <p:graphicFrame>
        <p:nvGraphicFramePr>
          <p:cNvPr id="10" name="Object 29"/>
          <p:cNvGraphicFramePr>
            <a:graphicFrameLocks noChangeAspect="1"/>
          </p:cNvGraphicFramePr>
          <p:nvPr/>
        </p:nvGraphicFramePr>
        <p:xfrm>
          <a:off x="0" y="0"/>
          <a:ext cx="622300" cy="455613"/>
        </p:xfrm>
        <a:graphic>
          <a:graphicData uri="http://schemas.openxmlformats.org/presentationml/2006/ole">
            <p:oleObj spid="_x0000_s369667" r:id="rId5" imgW="4409524" imgH="3219899" progId="">
              <p:embed/>
            </p:oleObj>
          </a:graphicData>
        </a:graphic>
      </p:graphicFrame>
      <p:pic>
        <p:nvPicPr>
          <p:cNvPr id="11" name="Picture 30"/>
          <p:cNvPicPr>
            <a:picLocks noChangeAspect="1" noChangeArrowheads="1"/>
          </p:cNvPicPr>
          <p:nvPr/>
        </p:nvPicPr>
        <p:blipFill>
          <a:blip r:embed="rId6"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2"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3"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6" name="Rectangle 28"/>
          <p:cNvSpPr>
            <a:spLocks noChangeArrowheads="1"/>
          </p:cNvSpPr>
          <p:nvPr/>
        </p:nvSpPr>
        <p:spPr bwMode="auto">
          <a:xfrm>
            <a:off x="3426326" y="493856"/>
            <a:ext cx="2286396" cy="400110"/>
          </a:xfrm>
          <a:prstGeom prst="rect">
            <a:avLst/>
          </a:prstGeom>
          <a:noFill/>
          <a:ln w="9525" algn="ctr">
            <a:noFill/>
            <a:miter lim="800000"/>
            <a:headEnd/>
            <a:tailEnd/>
          </a:ln>
        </p:spPr>
        <p:txBody>
          <a:bodyPr wrap="none">
            <a:spAutoFit/>
          </a:bodyPr>
          <a:lstStyle/>
          <a:p>
            <a:r>
              <a:rPr lang="en-US" sz="2000" dirty="0" smtClean="0"/>
              <a:t>Testing Overview</a:t>
            </a:r>
            <a:endParaRPr lang="en-US" sz="2000" dirty="0"/>
          </a:p>
        </p:txBody>
      </p:sp>
      <p:pic>
        <p:nvPicPr>
          <p:cNvPr id="369668" name="Picture 4"/>
          <p:cNvPicPr>
            <a:picLocks noChangeAspect="1" noChangeArrowheads="1"/>
          </p:cNvPicPr>
          <p:nvPr/>
        </p:nvPicPr>
        <p:blipFill>
          <a:blip r:embed="rId7" cstate="print"/>
          <a:srcRect/>
          <a:stretch>
            <a:fillRect/>
          </a:stretch>
        </p:blipFill>
        <p:spPr bwMode="auto">
          <a:xfrm>
            <a:off x="5853850" y="1294229"/>
            <a:ext cx="3205547" cy="2138288"/>
          </a:xfrm>
          <a:prstGeom prst="rect">
            <a:avLst/>
          </a:prstGeom>
          <a:noFill/>
          <a:ln w="9525">
            <a:solidFill>
              <a:srgbClr val="000000"/>
            </a:solidFill>
            <a:miter lim="800000"/>
            <a:headEnd/>
            <a:tailEnd/>
          </a:ln>
        </p:spPr>
      </p:pic>
      <p:pic>
        <p:nvPicPr>
          <p:cNvPr id="369669" name="Picture 5"/>
          <p:cNvPicPr>
            <a:picLocks noChangeAspect="1" noChangeArrowheads="1"/>
          </p:cNvPicPr>
          <p:nvPr/>
        </p:nvPicPr>
        <p:blipFill>
          <a:blip r:embed="rId8" cstate="print"/>
          <a:srcRect/>
          <a:stretch>
            <a:fillRect/>
          </a:stretch>
        </p:blipFill>
        <p:spPr bwMode="auto">
          <a:xfrm>
            <a:off x="5869442" y="4046992"/>
            <a:ext cx="3184458" cy="2124221"/>
          </a:xfrm>
          <a:prstGeom prst="rect">
            <a:avLst/>
          </a:prstGeom>
          <a:noFill/>
          <a:ln w="9525">
            <a:solidFill>
              <a:srgbClr val="000000"/>
            </a:solidFill>
            <a:miter lim="800000"/>
            <a:headEnd/>
            <a:tailEnd/>
          </a:ln>
        </p:spPr>
      </p:pic>
      <p:sp>
        <p:nvSpPr>
          <p:cNvPr id="14" name="Rectangle 28"/>
          <p:cNvSpPr>
            <a:spLocks noChangeArrowheads="1"/>
          </p:cNvSpPr>
          <p:nvPr/>
        </p:nvSpPr>
        <p:spPr bwMode="auto">
          <a:xfrm>
            <a:off x="3207490" y="0"/>
            <a:ext cx="2698367" cy="707886"/>
          </a:xfrm>
          <a:prstGeom prst="rect">
            <a:avLst/>
          </a:prstGeom>
          <a:noFill/>
          <a:ln w="9525" algn="ctr">
            <a:noFill/>
            <a:miter lim="800000"/>
            <a:headEnd/>
            <a:tailEnd/>
          </a:ln>
        </p:spPr>
        <p:txBody>
          <a:bodyPr wrap="none">
            <a:spAutoFit/>
          </a:bodyPr>
          <a:lstStyle/>
          <a:p>
            <a:r>
              <a:rPr lang="en-US" sz="2000" dirty="0" smtClean="0"/>
              <a:t>3.4 HAM-ISI   Testing</a:t>
            </a:r>
          </a:p>
          <a:p>
            <a:endParaRPr lang="en-US" sz="20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244885" y="1084957"/>
            <a:ext cx="8735342" cy="6063198"/>
          </a:xfrm>
          <a:prstGeom prst="rect">
            <a:avLst/>
          </a:prstGeom>
        </p:spPr>
        <p:txBody>
          <a:bodyPr wrap="square">
            <a:spAutoFit/>
          </a:bodyPr>
          <a:lstStyle/>
          <a:p>
            <a:pPr algn="l"/>
            <a:r>
              <a:rPr lang="en-US" sz="1600" dirty="0" smtClean="0"/>
              <a:t>Automation of the testing process:</a:t>
            </a:r>
          </a:p>
          <a:p>
            <a:pPr lvl="1" algn="l">
              <a:spcBef>
                <a:spcPts val="600"/>
              </a:spcBef>
              <a:buClr>
                <a:srgbClr val="990099"/>
              </a:buClr>
              <a:buFont typeface="Wingdings" pitchFamily="2" charset="2"/>
              <a:buChar char="§"/>
            </a:pPr>
            <a:r>
              <a:rPr lang="en-US" sz="1600" dirty="0" smtClean="0"/>
              <a:t> Measure transfer functions, Power spectra with calibration</a:t>
            </a:r>
          </a:p>
          <a:p>
            <a:pPr lvl="1" algn="l">
              <a:spcBef>
                <a:spcPts val="600"/>
              </a:spcBef>
              <a:buClr>
                <a:srgbClr val="990099"/>
              </a:buClr>
              <a:buFont typeface="Wingdings" pitchFamily="2" charset="2"/>
              <a:buChar char="§"/>
            </a:pPr>
            <a:r>
              <a:rPr lang="en-US" sz="1600" dirty="0" smtClean="0"/>
              <a:t> Digitize filters</a:t>
            </a:r>
          </a:p>
          <a:p>
            <a:pPr lvl="1" algn="l">
              <a:spcBef>
                <a:spcPts val="600"/>
              </a:spcBef>
              <a:buClr>
                <a:srgbClr val="990099"/>
              </a:buClr>
              <a:buFont typeface="Wingdings" pitchFamily="2" charset="2"/>
              <a:buChar char="§"/>
            </a:pPr>
            <a:r>
              <a:rPr lang="en-US" sz="1600" dirty="0" smtClean="0"/>
              <a:t> To engage/disengage filters, ramp up/down control gain</a:t>
            </a:r>
          </a:p>
          <a:p>
            <a:pPr lvl="1" algn="l">
              <a:spcBef>
                <a:spcPts val="600"/>
              </a:spcBef>
              <a:buClr>
                <a:srgbClr val="990099"/>
              </a:buClr>
              <a:buFont typeface="Wingdings" pitchFamily="2" charset="2"/>
              <a:buChar char="§"/>
            </a:pPr>
            <a:r>
              <a:rPr lang="en-US" sz="1600" dirty="0" smtClean="0"/>
              <a:t> Perform Tests automatically</a:t>
            </a:r>
          </a:p>
          <a:p>
            <a:pPr lvl="2" algn="l">
              <a:buClr>
                <a:srgbClr val="990099"/>
              </a:buClr>
              <a:buFont typeface="Wingdings" pitchFamily="2" charset="2"/>
              <a:buChar char="ü"/>
            </a:pPr>
            <a:r>
              <a:rPr lang="en-US" sz="1600" dirty="0" smtClean="0"/>
              <a:t>  Static tests</a:t>
            </a:r>
          </a:p>
          <a:p>
            <a:pPr lvl="2" algn="l">
              <a:buClr>
                <a:srgbClr val="990099"/>
              </a:buClr>
              <a:buFont typeface="Wingdings" pitchFamily="2" charset="2"/>
              <a:buChar char="ü"/>
            </a:pPr>
            <a:r>
              <a:rPr lang="en-US" sz="1600" dirty="0" smtClean="0"/>
              <a:t>  Hysteresis-linearity test</a:t>
            </a:r>
          </a:p>
          <a:p>
            <a:pPr lvl="2" algn="l">
              <a:buClr>
                <a:srgbClr val="990099"/>
              </a:buClr>
              <a:buFont typeface="Wingdings" pitchFamily="2" charset="2"/>
              <a:buChar char="ü"/>
            </a:pPr>
            <a:r>
              <a:rPr lang="en-US" sz="1600" dirty="0" smtClean="0"/>
              <a:t>  Range of motion</a:t>
            </a:r>
          </a:p>
          <a:p>
            <a:pPr lvl="2" algn="l">
              <a:buClr>
                <a:srgbClr val="990099"/>
              </a:buClr>
              <a:buFont typeface="Wingdings" pitchFamily="2" charset="2"/>
              <a:buChar char="ü"/>
            </a:pPr>
            <a:r>
              <a:rPr lang="en-US" sz="1600" dirty="0" smtClean="0"/>
              <a:t>  Calibrated power spectra</a:t>
            </a:r>
          </a:p>
          <a:p>
            <a:pPr lvl="2" algn="l">
              <a:buClr>
                <a:srgbClr val="990099"/>
              </a:buClr>
              <a:buFont typeface="Wingdings" pitchFamily="2" charset="2"/>
              <a:buChar char="ü"/>
            </a:pPr>
            <a:r>
              <a:rPr lang="en-US" sz="1600" dirty="0" smtClean="0"/>
              <a:t>  “Auto-generate” table report, “Auto-save” data </a:t>
            </a:r>
            <a:br>
              <a:rPr lang="en-US" sz="1600" dirty="0" smtClean="0"/>
            </a:br>
            <a:r>
              <a:rPr lang="en-US" sz="1600" dirty="0" smtClean="0"/>
              <a:t> and figures at the right location and the right name</a:t>
            </a:r>
          </a:p>
          <a:p>
            <a:pPr lvl="0" algn="l">
              <a:buClr>
                <a:srgbClr val="990099"/>
              </a:buClr>
              <a:buFont typeface="Wingdings" pitchFamily="2" charset="2"/>
              <a:buChar char="ü"/>
            </a:pPr>
            <a:endParaRPr lang="en-US" sz="1600" dirty="0" smtClean="0"/>
          </a:p>
          <a:p>
            <a:pPr lvl="0" algn="l"/>
            <a:endParaRPr lang="en-US" sz="1600" dirty="0" smtClean="0"/>
          </a:p>
          <a:p>
            <a:pPr lvl="0" algn="l"/>
            <a:r>
              <a:rPr lang="en-US" sz="1600" dirty="0" smtClean="0"/>
              <a:t>Status:</a:t>
            </a:r>
          </a:p>
          <a:p>
            <a:pPr lvl="1" algn="l">
              <a:buClr>
                <a:srgbClr val="990099"/>
              </a:buClr>
              <a:buFont typeface="Wingdings" pitchFamily="2" charset="2"/>
              <a:buChar char="§"/>
            </a:pPr>
            <a:r>
              <a:rPr lang="en-US" sz="1600" dirty="0" smtClean="0"/>
              <a:t> LHO</a:t>
            </a:r>
          </a:p>
          <a:p>
            <a:pPr lvl="2" algn="l">
              <a:buClr>
                <a:srgbClr val="990099"/>
              </a:buClr>
              <a:buFont typeface="Wingdings" pitchFamily="2" charset="2"/>
              <a:buChar char="ü"/>
            </a:pPr>
            <a:r>
              <a:rPr lang="en-US" sz="1600" dirty="0" smtClean="0"/>
              <a:t>  3 units tested</a:t>
            </a:r>
          </a:p>
          <a:p>
            <a:pPr lvl="2" algn="l">
              <a:buClr>
                <a:srgbClr val="990099"/>
              </a:buClr>
              <a:buFont typeface="Wingdings" pitchFamily="2" charset="2"/>
              <a:buChar char="ü"/>
            </a:pPr>
            <a:r>
              <a:rPr lang="en-US" sz="1600" dirty="0" smtClean="0"/>
              <a:t>  Tests restart next week</a:t>
            </a:r>
          </a:p>
          <a:p>
            <a:pPr lvl="0" algn="l"/>
            <a:endParaRPr lang="en-US" sz="1600" dirty="0" smtClean="0"/>
          </a:p>
          <a:p>
            <a:pPr lvl="1" algn="l">
              <a:buClr>
                <a:srgbClr val="990099"/>
              </a:buClr>
              <a:buFont typeface="Wingdings" pitchFamily="2" charset="2"/>
              <a:buChar char="§"/>
            </a:pPr>
            <a:r>
              <a:rPr lang="en-US" sz="1600" dirty="0" smtClean="0"/>
              <a:t> LLO</a:t>
            </a:r>
          </a:p>
          <a:p>
            <a:pPr lvl="2" algn="l">
              <a:buClr>
                <a:srgbClr val="990099"/>
              </a:buClr>
              <a:buFont typeface="Wingdings" pitchFamily="2" charset="2"/>
              <a:buChar char="ü"/>
            </a:pPr>
            <a:r>
              <a:rPr lang="en-US" sz="1600" dirty="0" smtClean="0"/>
              <a:t> 3 units tested</a:t>
            </a:r>
          </a:p>
          <a:p>
            <a:pPr lvl="2" algn="l">
              <a:buClr>
                <a:srgbClr val="990099"/>
              </a:buClr>
              <a:buFont typeface="Wingdings" pitchFamily="2" charset="2"/>
              <a:buChar char="ü"/>
            </a:pPr>
            <a:r>
              <a:rPr lang="en-US" sz="1600" dirty="0" smtClean="0"/>
              <a:t> Tests restart this week</a:t>
            </a:r>
          </a:p>
          <a:p>
            <a:pPr marL="457200" lvl="0" indent="-457200" algn="l"/>
            <a:endParaRPr lang="en-US" sz="1600" dirty="0" smtClean="0">
              <a:latin typeface="Arial" pitchFamily="34" charset="0"/>
            </a:endParaRPr>
          </a:p>
          <a:p>
            <a:pPr algn="l"/>
            <a:endParaRPr lang="en-US" sz="1600" dirty="0"/>
          </a:p>
        </p:txBody>
      </p:sp>
      <p:pic>
        <p:nvPicPr>
          <p:cNvPr id="254979" name="Picture 3"/>
          <p:cNvPicPr>
            <a:picLocks noChangeAspect="1" noChangeArrowheads="1"/>
          </p:cNvPicPr>
          <p:nvPr/>
        </p:nvPicPr>
        <p:blipFill>
          <a:blip r:embed="rId4" cstate="print"/>
          <a:srcRect/>
          <a:stretch>
            <a:fillRect/>
          </a:stretch>
        </p:blipFill>
        <p:spPr bwMode="auto">
          <a:xfrm>
            <a:off x="4544381" y="4540446"/>
            <a:ext cx="3864740" cy="2169994"/>
          </a:xfrm>
          <a:prstGeom prst="rect">
            <a:avLst/>
          </a:prstGeom>
          <a:noFill/>
          <a:ln w="9525">
            <a:noFill/>
            <a:miter lim="800000"/>
            <a:headEnd/>
            <a:tailEnd/>
          </a:ln>
        </p:spPr>
      </p:pic>
      <p:graphicFrame>
        <p:nvGraphicFramePr>
          <p:cNvPr id="10" name="Object 29"/>
          <p:cNvGraphicFramePr>
            <a:graphicFrameLocks noChangeAspect="1"/>
          </p:cNvGraphicFramePr>
          <p:nvPr/>
        </p:nvGraphicFramePr>
        <p:xfrm>
          <a:off x="0" y="0"/>
          <a:ext cx="622300" cy="455613"/>
        </p:xfrm>
        <a:graphic>
          <a:graphicData uri="http://schemas.openxmlformats.org/presentationml/2006/ole">
            <p:oleObj spid="_x0000_s347139" r:id="rId5" imgW="4409524" imgH="3219899" progId="">
              <p:embed/>
            </p:oleObj>
          </a:graphicData>
        </a:graphic>
      </p:graphicFrame>
      <p:pic>
        <p:nvPicPr>
          <p:cNvPr id="11" name="Picture 30"/>
          <p:cNvPicPr>
            <a:picLocks noChangeAspect="1" noChangeArrowheads="1"/>
          </p:cNvPicPr>
          <p:nvPr/>
        </p:nvPicPr>
        <p:blipFill>
          <a:blip r:embed="rId6"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2"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3"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6" name="Rectangle 28"/>
          <p:cNvSpPr>
            <a:spLocks noChangeArrowheads="1"/>
          </p:cNvSpPr>
          <p:nvPr/>
        </p:nvSpPr>
        <p:spPr bwMode="auto">
          <a:xfrm>
            <a:off x="2420090" y="518615"/>
            <a:ext cx="3945632" cy="400110"/>
          </a:xfrm>
          <a:prstGeom prst="rect">
            <a:avLst/>
          </a:prstGeom>
          <a:noFill/>
          <a:ln w="9525" algn="ctr">
            <a:noFill/>
            <a:miter lim="800000"/>
            <a:headEnd/>
            <a:tailEnd/>
          </a:ln>
        </p:spPr>
        <p:txBody>
          <a:bodyPr wrap="none">
            <a:spAutoFit/>
          </a:bodyPr>
          <a:lstStyle/>
          <a:p>
            <a:r>
              <a:rPr lang="en-US" sz="2000" dirty="0" smtClean="0"/>
              <a:t>Testing Automation and Status</a:t>
            </a:r>
            <a:endParaRPr lang="en-US" sz="2000" dirty="0"/>
          </a:p>
        </p:txBody>
      </p:sp>
      <p:sp>
        <p:nvSpPr>
          <p:cNvPr id="14" name="Rectangle 28"/>
          <p:cNvSpPr>
            <a:spLocks noChangeArrowheads="1"/>
          </p:cNvSpPr>
          <p:nvPr/>
        </p:nvSpPr>
        <p:spPr bwMode="auto">
          <a:xfrm>
            <a:off x="3207490" y="0"/>
            <a:ext cx="2698367" cy="707886"/>
          </a:xfrm>
          <a:prstGeom prst="rect">
            <a:avLst/>
          </a:prstGeom>
          <a:noFill/>
          <a:ln w="9525" algn="ctr">
            <a:noFill/>
            <a:miter lim="800000"/>
            <a:headEnd/>
            <a:tailEnd/>
          </a:ln>
        </p:spPr>
        <p:txBody>
          <a:bodyPr wrap="none">
            <a:spAutoFit/>
          </a:bodyPr>
          <a:lstStyle/>
          <a:p>
            <a:r>
              <a:rPr lang="en-US" sz="2000" dirty="0" smtClean="0"/>
              <a:t>3.4 HAM-ISI   Testing</a:t>
            </a:r>
          </a:p>
          <a:p>
            <a:endParaRPr lang="en-US" sz="2000"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p:cNvPicPr>
            <a:picLocks noChangeAspect="1" noChangeArrowheads="1"/>
          </p:cNvPicPr>
          <p:nvPr/>
        </p:nvPicPr>
        <p:blipFill>
          <a:blip r:embed="rId4" cstate="print"/>
          <a:srcRect/>
          <a:stretch>
            <a:fillRect/>
          </a:stretch>
        </p:blipFill>
        <p:spPr bwMode="auto">
          <a:xfrm>
            <a:off x="5351463" y="2030413"/>
            <a:ext cx="3378200" cy="4343400"/>
          </a:xfrm>
          <a:prstGeom prst="rect">
            <a:avLst/>
          </a:prstGeom>
          <a:noFill/>
          <a:ln w="9525" algn="ctr">
            <a:noFill/>
            <a:miter lim="800000"/>
            <a:headEnd/>
            <a:tailEnd/>
          </a:ln>
        </p:spPr>
      </p:pic>
      <p:sp>
        <p:nvSpPr>
          <p:cNvPr id="2051" name="Rectangle 12"/>
          <p:cNvSpPr>
            <a:spLocks noChangeArrowheads="1"/>
          </p:cNvSpPr>
          <p:nvPr/>
        </p:nvSpPr>
        <p:spPr bwMode="auto">
          <a:xfrm>
            <a:off x="525463" y="6378575"/>
            <a:ext cx="4010025" cy="584775"/>
          </a:xfrm>
          <a:prstGeom prst="rect">
            <a:avLst/>
          </a:prstGeom>
          <a:noFill/>
          <a:ln w="9525">
            <a:noFill/>
            <a:miter lim="800000"/>
            <a:headEnd/>
            <a:tailEnd/>
          </a:ln>
        </p:spPr>
        <p:txBody>
          <a:bodyPr>
            <a:spAutoFit/>
          </a:bodyPr>
          <a:lstStyle/>
          <a:p>
            <a:r>
              <a:rPr lang="en-US" sz="1600" dirty="0" smtClean="0">
                <a:solidFill>
                  <a:srgbClr val="000000"/>
                </a:solidFill>
              </a:rPr>
              <a:t>CAD Model of the aLIGO </a:t>
            </a:r>
            <a:r>
              <a:rPr lang="en-US" sz="1600" dirty="0">
                <a:solidFill>
                  <a:srgbClr val="000000"/>
                </a:solidFill>
              </a:rPr>
              <a:t>BSC-ISI </a:t>
            </a:r>
            <a:r>
              <a:rPr lang="en-US" sz="1600" dirty="0" smtClean="0">
                <a:solidFill>
                  <a:srgbClr val="000000"/>
                </a:solidFill>
              </a:rPr>
              <a:t>supporting a Quadruple Pendulum</a:t>
            </a:r>
            <a:endParaRPr lang="en-US" sz="1600" dirty="0">
              <a:solidFill>
                <a:srgbClr val="000000"/>
              </a:solidFill>
            </a:endParaRPr>
          </a:p>
        </p:txBody>
      </p:sp>
      <p:sp>
        <p:nvSpPr>
          <p:cNvPr id="2052" name="Rectangle 14"/>
          <p:cNvSpPr>
            <a:spLocks noChangeArrowheads="1"/>
          </p:cNvSpPr>
          <p:nvPr/>
        </p:nvSpPr>
        <p:spPr bwMode="auto">
          <a:xfrm>
            <a:off x="5478463" y="6400800"/>
            <a:ext cx="3178175" cy="584200"/>
          </a:xfrm>
          <a:prstGeom prst="rect">
            <a:avLst/>
          </a:prstGeom>
          <a:noFill/>
          <a:ln w="9525">
            <a:noFill/>
            <a:miter lim="800000"/>
            <a:headEnd/>
            <a:tailEnd/>
          </a:ln>
        </p:spPr>
        <p:txBody>
          <a:bodyPr>
            <a:spAutoFit/>
          </a:bodyPr>
          <a:lstStyle/>
          <a:p>
            <a:r>
              <a:rPr lang="en-US" sz="1600" dirty="0">
                <a:solidFill>
                  <a:srgbClr val="000000"/>
                </a:solidFill>
              </a:rPr>
              <a:t>Prototype BSC-ISI on its assembly stand at LASTI.</a:t>
            </a:r>
          </a:p>
        </p:txBody>
      </p:sp>
      <p:sp>
        <p:nvSpPr>
          <p:cNvPr id="2053" name="Rectangle 15"/>
          <p:cNvSpPr>
            <a:spLocks noChangeArrowheads="1"/>
          </p:cNvSpPr>
          <p:nvPr/>
        </p:nvSpPr>
        <p:spPr bwMode="auto">
          <a:xfrm>
            <a:off x="404813" y="498475"/>
            <a:ext cx="8739187" cy="1423988"/>
          </a:xfrm>
          <a:prstGeom prst="rect">
            <a:avLst/>
          </a:prstGeom>
          <a:noFill/>
          <a:ln w="9525">
            <a:noFill/>
            <a:miter lim="800000"/>
            <a:headEnd/>
            <a:tailEnd/>
          </a:ln>
        </p:spPr>
        <p:txBody>
          <a:bodyPr>
            <a:spAutoFit/>
          </a:bodyPr>
          <a:lstStyle/>
          <a:p>
            <a:pPr marL="168275" indent="-168275" algn="l">
              <a:spcAft>
                <a:spcPts val="900"/>
              </a:spcAft>
              <a:buClr>
                <a:srgbClr val="990099"/>
              </a:buClr>
              <a:buFont typeface="Wingdings" pitchFamily="2" charset="2"/>
              <a:buChar char="§"/>
            </a:pPr>
            <a:r>
              <a:rPr lang="en-US" sz="1600" dirty="0"/>
              <a:t> A support structure (Stage 0) and Two suspended active stages (Stage 1 &amp; 2). </a:t>
            </a:r>
          </a:p>
          <a:p>
            <a:pPr marL="168275" indent="-168275" algn="l">
              <a:spcAft>
                <a:spcPts val="900"/>
              </a:spcAft>
              <a:buClr>
                <a:srgbClr val="990099"/>
              </a:buClr>
              <a:buFont typeface="Wingdings" pitchFamily="2" charset="2"/>
              <a:buChar char="§"/>
            </a:pPr>
            <a:r>
              <a:rPr lang="en-US" sz="1600" dirty="0"/>
              <a:t> Will be installed for Advanced LIGO into the BSC chambers.</a:t>
            </a:r>
          </a:p>
          <a:p>
            <a:pPr marL="168275" indent="-168275" algn="l">
              <a:spcAft>
                <a:spcPts val="900"/>
              </a:spcAft>
              <a:buClr>
                <a:srgbClr val="990099"/>
              </a:buClr>
              <a:buFont typeface="Wingdings" pitchFamily="2" charset="2"/>
              <a:buChar char="§"/>
            </a:pPr>
            <a:r>
              <a:rPr lang="en-US" sz="1600" dirty="0"/>
              <a:t> A BSC-ISI system in each of the 15 BSC chambers. </a:t>
            </a:r>
          </a:p>
          <a:p>
            <a:pPr marL="168275" indent="-168275" algn="l">
              <a:spcAft>
                <a:spcPts val="900"/>
              </a:spcAft>
              <a:buClr>
                <a:srgbClr val="990099"/>
              </a:buClr>
              <a:buFont typeface="Wingdings" pitchFamily="2" charset="2"/>
              <a:buChar char="§"/>
            </a:pPr>
            <a:r>
              <a:rPr lang="en-US" sz="1600" dirty="0"/>
              <a:t> Optic table supports the </a:t>
            </a:r>
            <a:r>
              <a:rPr lang="en-US" sz="1600" dirty="0" smtClean="0"/>
              <a:t>core optics.</a:t>
            </a:r>
            <a:endParaRPr lang="en-US" sz="1600" dirty="0"/>
          </a:p>
        </p:txBody>
      </p:sp>
      <p:pic>
        <p:nvPicPr>
          <p:cNvPr id="2057" name="Picture 13"/>
          <p:cNvPicPr>
            <a:picLocks noChangeAspect="1" noChangeArrowheads="1"/>
          </p:cNvPicPr>
          <p:nvPr/>
        </p:nvPicPr>
        <p:blipFill>
          <a:blip r:embed="rId5" cstate="print"/>
          <a:srcRect l="9955" r="31947"/>
          <a:stretch>
            <a:fillRect/>
          </a:stretch>
        </p:blipFill>
        <p:spPr bwMode="auto">
          <a:xfrm>
            <a:off x="427038" y="2030413"/>
            <a:ext cx="4294187" cy="4343400"/>
          </a:xfrm>
          <a:prstGeom prst="rect">
            <a:avLst/>
          </a:prstGeom>
          <a:noFill/>
          <a:ln w="9525" algn="ctr">
            <a:noFill/>
            <a:miter lim="800000"/>
            <a:headEnd/>
            <a:tailEnd/>
          </a:ln>
        </p:spPr>
      </p:pic>
      <p:graphicFrame>
        <p:nvGraphicFramePr>
          <p:cNvPr id="12" name="Object 29"/>
          <p:cNvGraphicFramePr>
            <a:graphicFrameLocks noChangeAspect="1"/>
          </p:cNvGraphicFramePr>
          <p:nvPr/>
        </p:nvGraphicFramePr>
        <p:xfrm>
          <a:off x="0" y="0"/>
          <a:ext cx="622300" cy="455613"/>
        </p:xfrm>
        <a:graphic>
          <a:graphicData uri="http://schemas.openxmlformats.org/presentationml/2006/ole">
            <p:oleObj spid="_x0000_s505858" r:id="rId6" imgW="4409524" imgH="3219899" progId="">
              <p:embed/>
            </p:oleObj>
          </a:graphicData>
        </a:graphic>
      </p:graphicFrame>
      <p:pic>
        <p:nvPicPr>
          <p:cNvPr id="13"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4"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1" name="Oval 10"/>
          <p:cNvSpPr/>
          <p:nvPr/>
        </p:nvSpPr>
        <p:spPr bwMode="auto">
          <a:xfrm>
            <a:off x="914400" y="2067950"/>
            <a:ext cx="3291840" cy="1674055"/>
          </a:xfrm>
          <a:prstGeom prst="ellipse">
            <a:avLst/>
          </a:prstGeom>
          <a:noFill/>
          <a:ln w="28575"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15" name="Rectangle 28"/>
          <p:cNvSpPr>
            <a:spLocks noChangeArrowheads="1"/>
          </p:cNvSpPr>
          <p:nvPr/>
        </p:nvSpPr>
        <p:spPr bwMode="auto">
          <a:xfrm>
            <a:off x="1660709" y="0"/>
            <a:ext cx="5928418" cy="400110"/>
          </a:xfrm>
          <a:prstGeom prst="rect">
            <a:avLst/>
          </a:prstGeom>
          <a:noFill/>
          <a:ln w="9525" algn="ctr">
            <a:noFill/>
            <a:miter lim="800000"/>
            <a:headEnd/>
            <a:tailEnd/>
          </a:ln>
        </p:spPr>
        <p:txBody>
          <a:bodyPr wrap="none">
            <a:spAutoFit/>
          </a:bodyPr>
          <a:lstStyle/>
          <a:p>
            <a:r>
              <a:rPr lang="en-US" sz="2000" dirty="0" smtClean="0"/>
              <a:t>4. BSC-ISI : Two Stage Internal Seismic Isolator</a:t>
            </a:r>
            <a:endParaRPr lang="en-US"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628640"/>
            <a:ext cx="4849979" cy="6247864"/>
          </a:xfrm>
          <a:prstGeom prst="rect">
            <a:avLst/>
          </a:prstGeom>
        </p:spPr>
        <p:txBody>
          <a:bodyPr wrap="square">
            <a:spAutoFit/>
          </a:bodyPr>
          <a:lstStyle/>
          <a:p>
            <a:pPr marL="742950" lvl="1" indent="-742950" algn="l" eaLnBrk="0" hangingPunct="0">
              <a:spcBef>
                <a:spcPct val="20000"/>
              </a:spcBef>
              <a:defRPr/>
            </a:pPr>
            <a:r>
              <a:rPr lang="en-US" sz="2000" kern="0" dirty="0" smtClean="0"/>
              <a:t>BSC-ISI Overview: </a:t>
            </a:r>
          </a:p>
          <a:p>
            <a:pPr marL="742950" lvl="1" indent="-285750" algn="l" eaLnBrk="0" hangingPunct="0">
              <a:spcBef>
                <a:spcPts val="1200"/>
              </a:spcBef>
              <a:buClr>
                <a:srgbClr val="990099"/>
              </a:buClr>
              <a:buFont typeface="Wingdings" pitchFamily="2" charset="2"/>
              <a:buChar char="§"/>
              <a:defRPr/>
            </a:pPr>
            <a:r>
              <a:rPr lang="en-US" sz="2000" kern="0" dirty="0" smtClean="0"/>
              <a:t>Two-Stage Isolator</a:t>
            </a:r>
          </a:p>
          <a:p>
            <a:pPr marL="742950" lvl="1" indent="-285750" algn="l" eaLnBrk="0" hangingPunct="0">
              <a:spcBef>
                <a:spcPts val="1200"/>
              </a:spcBef>
              <a:buClr>
                <a:srgbClr val="990099"/>
              </a:buClr>
              <a:buFont typeface="Wingdings" pitchFamily="2" charset="2"/>
              <a:buChar char="§"/>
              <a:defRPr/>
            </a:pPr>
            <a:r>
              <a:rPr lang="en-US" sz="2000" kern="0" dirty="0" smtClean="0"/>
              <a:t>Internal (In Vacuum)</a:t>
            </a:r>
          </a:p>
          <a:p>
            <a:pPr marL="742950" lvl="1" indent="-285750" algn="l" eaLnBrk="0" hangingPunct="0">
              <a:spcBef>
                <a:spcPts val="1200"/>
              </a:spcBef>
              <a:buClr>
                <a:srgbClr val="990099"/>
              </a:buClr>
              <a:buFont typeface="Wingdings" pitchFamily="2" charset="2"/>
              <a:buChar char="§"/>
              <a:defRPr/>
            </a:pPr>
            <a:r>
              <a:rPr lang="en-US" sz="2000" kern="0" dirty="0" smtClean="0"/>
              <a:t>12 Degrees of Freedom</a:t>
            </a:r>
          </a:p>
          <a:p>
            <a:pPr marL="742950" lvl="1" indent="-285750" algn="l" eaLnBrk="0" hangingPunct="0">
              <a:spcBef>
                <a:spcPts val="1200"/>
              </a:spcBef>
              <a:buClr>
                <a:srgbClr val="990099"/>
              </a:buClr>
              <a:buFont typeface="Wingdings" pitchFamily="2" charset="2"/>
              <a:buChar char="§"/>
              <a:defRPr/>
            </a:pPr>
            <a:r>
              <a:rPr lang="en-US" sz="2000" kern="0" dirty="0" smtClean="0"/>
              <a:t>Positioning and alignment</a:t>
            </a:r>
          </a:p>
          <a:p>
            <a:pPr marL="742950" lvl="1" indent="-285750" algn="l" eaLnBrk="0" hangingPunct="0">
              <a:spcBef>
                <a:spcPts val="1200"/>
              </a:spcBef>
              <a:buClr>
                <a:srgbClr val="990099"/>
              </a:buClr>
              <a:buFont typeface="Wingdings" pitchFamily="2" charset="2"/>
              <a:buChar char="§"/>
              <a:defRPr/>
            </a:pPr>
            <a:r>
              <a:rPr lang="en-US" sz="2000" kern="0" dirty="0" smtClean="0"/>
              <a:t>Active isolation </a:t>
            </a:r>
          </a:p>
          <a:p>
            <a:pPr marL="742950" lvl="1" indent="-285750" algn="l" eaLnBrk="0" hangingPunct="0">
              <a:spcBef>
                <a:spcPts val="1200"/>
              </a:spcBef>
              <a:buClr>
                <a:srgbClr val="990099"/>
              </a:buClr>
              <a:defRPr/>
            </a:pPr>
            <a:r>
              <a:rPr lang="en-US" sz="2000" kern="0" dirty="0" smtClean="0"/>
              <a:t>     (0.1 Hz to ~25 Hz)</a:t>
            </a:r>
          </a:p>
          <a:p>
            <a:pPr marL="742950" lvl="1" indent="-285750" algn="l" eaLnBrk="0" hangingPunct="0">
              <a:spcBef>
                <a:spcPts val="1200"/>
              </a:spcBef>
              <a:buClr>
                <a:srgbClr val="990099"/>
              </a:buClr>
              <a:buFont typeface="Wingdings" pitchFamily="2" charset="2"/>
              <a:buChar char="§"/>
              <a:defRPr/>
            </a:pPr>
            <a:r>
              <a:rPr lang="en-US" sz="2000" kern="0" dirty="0" smtClean="0"/>
              <a:t>Passive Isolation </a:t>
            </a:r>
          </a:p>
          <a:p>
            <a:pPr marL="742950" lvl="1" indent="-285750" algn="l" eaLnBrk="0" hangingPunct="0">
              <a:spcBef>
                <a:spcPts val="1200"/>
              </a:spcBef>
              <a:buClr>
                <a:srgbClr val="990099"/>
              </a:buClr>
              <a:defRPr/>
            </a:pPr>
            <a:r>
              <a:rPr lang="en-US" sz="2000" kern="0" dirty="0" smtClean="0"/>
              <a:t>    (1/f ^4 from a few Hz to ~100Hz)</a:t>
            </a:r>
          </a:p>
          <a:p>
            <a:pPr marL="742950" lvl="1" indent="-285750" algn="l" eaLnBrk="0" hangingPunct="0">
              <a:spcBef>
                <a:spcPts val="1200"/>
              </a:spcBef>
              <a:buClr>
                <a:srgbClr val="990099"/>
              </a:buClr>
              <a:buFont typeface="Wingdings" pitchFamily="2" charset="2"/>
              <a:buChar char="§"/>
              <a:defRPr/>
            </a:pPr>
            <a:r>
              <a:rPr lang="en-US" sz="2000" kern="0" dirty="0" smtClean="0"/>
              <a:t>Prototype at LASTI since 2006</a:t>
            </a:r>
          </a:p>
          <a:p>
            <a:pPr marL="742950" lvl="1" indent="-285750" algn="l" eaLnBrk="0" hangingPunct="0">
              <a:spcBef>
                <a:spcPts val="1200"/>
              </a:spcBef>
              <a:buClr>
                <a:srgbClr val="990099"/>
              </a:buClr>
              <a:buFont typeface="Wingdings" pitchFamily="2" charset="2"/>
              <a:buChar char="§"/>
              <a:defRPr/>
            </a:pPr>
            <a:r>
              <a:rPr lang="en-US" sz="2000" kern="0" dirty="0" smtClean="0"/>
              <a:t>Advanced LIGO First Unit Built   at LASTI in 2010.</a:t>
            </a:r>
          </a:p>
          <a:p>
            <a:pPr marL="742950" lvl="1" indent="-285750" algn="l" eaLnBrk="0" hangingPunct="0">
              <a:spcBef>
                <a:spcPts val="1200"/>
              </a:spcBef>
              <a:buClr>
                <a:srgbClr val="990099"/>
              </a:buClr>
              <a:buFont typeface="Wingdings" pitchFamily="2" charset="2"/>
              <a:buChar char="§"/>
              <a:defRPr/>
            </a:pPr>
            <a:r>
              <a:rPr lang="en-US" sz="2000" kern="0" dirty="0" smtClean="0"/>
              <a:t>Will be used on all of the 15 BSC chambers</a:t>
            </a:r>
            <a:endParaRPr lang="en-US" sz="2000" b="0" kern="0" dirty="0" smtClean="0"/>
          </a:p>
        </p:txBody>
      </p:sp>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03810"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28"/>
          <p:cNvSpPr>
            <a:spLocks noChangeArrowheads="1"/>
          </p:cNvSpPr>
          <p:nvPr/>
        </p:nvSpPr>
        <p:spPr bwMode="auto">
          <a:xfrm>
            <a:off x="2201720" y="0"/>
            <a:ext cx="4846391" cy="400110"/>
          </a:xfrm>
          <a:prstGeom prst="rect">
            <a:avLst/>
          </a:prstGeom>
          <a:noFill/>
          <a:ln w="9525" algn="ctr">
            <a:noFill/>
            <a:miter lim="800000"/>
            <a:headEnd/>
            <a:tailEnd/>
          </a:ln>
        </p:spPr>
        <p:txBody>
          <a:bodyPr wrap="none">
            <a:spAutoFit/>
          </a:bodyPr>
          <a:lstStyle/>
          <a:p>
            <a:r>
              <a:rPr lang="en-US" sz="2000" dirty="0" smtClean="0"/>
              <a:t>4. Two Stage Internal Seismic Isolator</a:t>
            </a:r>
            <a:endParaRPr lang="en-US" sz="2000" dirty="0"/>
          </a:p>
        </p:txBody>
      </p:sp>
      <p:sp>
        <p:nvSpPr>
          <p:cNvPr id="16"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pic>
        <p:nvPicPr>
          <p:cNvPr id="17" name="Picture 1"/>
          <p:cNvPicPr>
            <a:picLocks noChangeAspect="1" noChangeArrowheads="1"/>
          </p:cNvPicPr>
          <p:nvPr/>
        </p:nvPicPr>
        <p:blipFill>
          <a:blip r:embed="rId6" cstate="print"/>
          <a:srcRect l="8400" t="5355" r="8210" b="3566"/>
          <a:stretch>
            <a:fillRect/>
          </a:stretch>
        </p:blipFill>
        <p:spPr bwMode="auto">
          <a:xfrm>
            <a:off x="5165369" y="1923897"/>
            <a:ext cx="3798393" cy="2671172"/>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8742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9" name="Picture 2" descr="fig03-interferometer b"/>
          <p:cNvPicPr>
            <a:picLocks noChangeAspect="1" noChangeArrowheads="1"/>
          </p:cNvPicPr>
          <p:nvPr/>
        </p:nvPicPr>
        <p:blipFill>
          <a:blip r:embed="rId6" cstate="print"/>
          <a:srcRect/>
          <a:stretch>
            <a:fillRect/>
          </a:stretch>
        </p:blipFill>
        <p:spPr bwMode="auto">
          <a:xfrm>
            <a:off x="1603717" y="1217859"/>
            <a:ext cx="6142412" cy="3709878"/>
          </a:xfrm>
          <a:prstGeom prst="roundRect">
            <a:avLst/>
          </a:prstGeom>
          <a:noFill/>
          <a:ln w="9525">
            <a:noFill/>
            <a:miter lim="800000"/>
            <a:headEnd/>
            <a:tailEnd/>
          </a:ln>
        </p:spPr>
      </p:pic>
      <p:pic>
        <p:nvPicPr>
          <p:cNvPr id="21" name="Picture 7"/>
          <p:cNvPicPr>
            <a:picLocks noChangeAspect="1" noChangeArrowheads="1"/>
          </p:cNvPicPr>
          <p:nvPr/>
        </p:nvPicPr>
        <p:blipFill>
          <a:blip r:embed="rId7" cstate="print"/>
          <a:srcRect/>
          <a:stretch>
            <a:fillRect/>
          </a:stretch>
        </p:blipFill>
        <p:spPr bwMode="auto">
          <a:xfrm>
            <a:off x="267286" y="5401188"/>
            <a:ext cx="1452833" cy="1263383"/>
          </a:xfrm>
          <a:prstGeom prst="roundRect">
            <a:avLst/>
          </a:prstGeom>
          <a:noFill/>
          <a:ln w="12700">
            <a:noFill/>
            <a:miter lim="800000"/>
            <a:headEnd type="none" w="sm" len="sm"/>
            <a:tailEnd type="none" w="sm" len="sm"/>
          </a:ln>
          <a:effectLst/>
        </p:spPr>
      </p:pic>
      <p:graphicFrame>
        <p:nvGraphicFramePr>
          <p:cNvPr id="487427" name="Object 3"/>
          <p:cNvGraphicFramePr>
            <a:graphicFrameLocks noChangeAspect="1"/>
          </p:cNvGraphicFramePr>
          <p:nvPr/>
        </p:nvGraphicFramePr>
        <p:xfrm>
          <a:off x="2358267" y="5251850"/>
          <a:ext cx="1458912" cy="1695450"/>
        </p:xfrm>
        <a:graphic>
          <a:graphicData uri="http://schemas.openxmlformats.org/presentationml/2006/ole">
            <p:oleObj spid="_x0000_s487427" name="Equation" r:id="rId8" imgW="787320" imgH="914400" progId="Equation.DSMT4">
              <p:embed/>
            </p:oleObj>
          </a:graphicData>
        </a:graphic>
      </p:graphicFrame>
      <p:sp>
        <p:nvSpPr>
          <p:cNvPr id="22" name="AutoShape 11"/>
          <p:cNvSpPr>
            <a:spLocks noChangeArrowheads="1"/>
          </p:cNvSpPr>
          <p:nvPr/>
        </p:nvSpPr>
        <p:spPr bwMode="auto">
          <a:xfrm>
            <a:off x="3987510" y="5972742"/>
            <a:ext cx="381000" cy="228600"/>
          </a:xfrm>
          <a:prstGeom prst="rightArrow">
            <a:avLst>
              <a:gd name="adj1" fmla="val 50000"/>
              <a:gd name="adj2" fmla="val 41667"/>
            </a:avLst>
          </a:prstGeom>
          <a:solidFill>
            <a:srgbClr val="E2E2E2"/>
          </a:solidFill>
          <a:ln w="28575">
            <a:solidFill>
              <a:schemeClr val="bg1">
                <a:lumMod val="75000"/>
              </a:schemeClr>
            </a:solidFill>
            <a:miter lim="800000"/>
            <a:headEnd type="none" w="sm" len="sm"/>
            <a:tailEnd type="none" w="sm" len="sm"/>
          </a:ln>
          <a:effectLst/>
        </p:spPr>
        <p:txBody>
          <a:bodyPr wrap="none" anchor="ctr"/>
          <a:lstStyle/>
          <a:p>
            <a:endParaRPr lang="en-US"/>
          </a:p>
        </p:txBody>
      </p:sp>
      <p:sp>
        <p:nvSpPr>
          <p:cNvPr id="23" name="Text Box 10"/>
          <p:cNvSpPr txBox="1">
            <a:spLocks noChangeArrowheads="1"/>
          </p:cNvSpPr>
          <p:nvPr/>
        </p:nvSpPr>
        <p:spPr bwMode="auto">
          <a:xfrm>
            <a:off x="4451992" y="5802830"/>
            <a:ext cx="1603719" cy="523220"/>
          </a:xfrm>
          <a:prstGeom prst="rect">
            <a:avLst/>
          </a:prstGeom>
          <a:noFill/>
          <a:ln w="12700">
            <a:noFill/>
            <a:miter lim="800000"/>
            <a:headEnd type="none" w="sm" len="sm"/>
            <a:tailEnd type="none" w="sm" len="sm"/>
          </a:ln>
          <a:effectLst/>
        </p:spPr>
        <p:txBody>
          <a:bodyPr>
            <a:spAutoFit/>
          </a:bodyPr>
          <a:lstStyle/>
          <a:p>
            <a:pPr eaLnBrk="0" hangingPunct="0">
              <a:spcBef>
                <a:spcPct val="50000"/>
              </a:spcBef>
            </a:pPr>
            <a:r>
              <a:rPr lang="en-US" i="1" dirty="0">
                <a:latin typeface="Arial" charset="0"/>
              </a:rPr>
              <a:t>h</a:t>
            </a:r>
            <a:r>
              <a:rPr lang="en-US" dirty="0">
                <a:latin typeface="Arial" charset="0"/>
              </a:rPr>
              <a:t> ~10</a:t>
            </a:r>
            <a:r>
              <a:rPr lang="en-US" baseline="30000" dirty="0">
                <a:latin typeface="Arial" charset="0"/>
              </a:rPr>
              <a:t>-21</a:t>
            </a:r>
          </a:p>
        </p:txBody>
      </p:sp>
      <p:sp>
        <p:nvSpPr>
          <p:cNvPr id="25" name="AutoShape 11"/>
          <p:cNvSpPr>
            <a:spLocks noChangeArrowheads="1"/>
          </p:cNvSpPr>
          <p:nvPr/>
        </p:nvSpPr>
        <p:spPr bwMode="auto">
          <a:xfrm>
            <a:off x="6224273" y="5972742"/>
            <a:ext cx="381000" cy="228600"/>
          </a:xfrm>
          <a:prstGeom prst="rightArrow">
            <a:avLst>
              <a:gd name="adj1" fmla="val 50000"/>
              <a:gd name="adj2" fmla="val 41667"/>
            </a:avLst>
          </a:prstGeom>
          <a:solidFill>
            <a:srgbClr val="E2E2E2"/>
          </a:solidFill>
          <a:ln w="28575">
            <a:solidFill>
              <a:schemeClr val="bg1">
                <a:lumMod val="75000"/>
              </a:schemeClr>
            </a:solidFill>
            <a:miter lim="800000"/>
            <a:headEnd type="none" w="sm" len="sm"/>
            <a:tailEnd type="none" w="sm" len="sm"/>
          </a:ln>
          <a:effectLst/>
        </p:spPr>
        <p:txBody>
          <a:bodyPr wrap="none" anchor="ctr"/>
          <a:lstStyle/>
          <a:p>
            <a:endParaRPr lang="en-US"/>
          </a:p>
        </p:txBody>
      </p:sp>
      <p:sp>
        <p:nvSpPr>
          <p:cNvPr id="27" name="TextBox 26"/>
          <p:cNvSpPr txBox="1"/>
          <p:nvPr/>
        </p:nvSpPr>
        <p:spPr>
          <a:xfrm>
            <a:off x="6798634" y="5323028"/>
            <a:ext cx="2106215" cy="1862048"/>
          </a:xfrm>
          <a:prstGeom prst="rect">
            <a:avLst/>
          </a:prstGeom>
          <a:ln>
            <a:no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pPr algn="l">
              <a:spcBef>
                <a:spcPts val="600"/>
              </a:spcBef>
            </a:pPr>
            <a:r>
              <a:rPr lang="en-US" sz="2000" b="1" dirty="0" smtClean="0"/>
              <a:t>Noise Isolation:</a:t>
            </a:r>
          </a:p>
          <a:p>
            <a:pPr algn="l">
              <a:spcBef>
                <a:spcPts val="600"/>
              </a:spcBef>
              <a:buClr>
                <a:srgbClr val="990099"/>
              </a:buClr>
              <a:buFont typeface="Wingdings" pitchFamily="2" charset="2"/>
              <a:buChar char="§"/>
            </a:pPr>
            <a:r>
              <a:rPr lang="en-US" sz="2000" i="1" dirty="0" smtClean="0"/>
              <a:t> Seismic</a:t>
            </a:r>
          </a:p>
          <a:p>
            <a:pPr algn="l">
              <a:spcBef>
                <a:spcPts val="600"/>
              </a:spcBef>
              <a:buClr>
                <a:srgbClr val="990099"/>
              </a:buClr>
              <a:buFont typeface="Wingdings" pitchFamily="2" charset="2"/>
              <a:buChar char="§"/>
            </a:pPr>
            <a:r>
              <a:rPr lang="en-US" sz="2000" dirty="0" smtClean="0"/>
              <a:t> Thermal</a:t>
            </a:r>
          </a:p>
          <a:p>
            <a:pPr algn="l">
              <a:spcBef>
                <a:spcPts val="600"/>
              </a:spcBef>
              <a:buClr>
                <a:srgbClr val="990099"/>
              </a:buClr>
              <a:buFont typeface="Wingdings" pitchFamily="2" charset="2"/>
              <a:buChar char="§"/>
            </a:pPr>
            <a:r>
              <a:rPr lang="en-US" sz="2000" dirty="0" smtClean="0"/>
              <a:t> Shot</a:t>
            </a:r>
          </a:p>
          <a:p>
            <a:pPr algn="l"/>
            <a:endParaRPr lang="en-US" sz="2000" b="1" dirty="0"/>
          </a:p>
        </p:txBody>
      </p:sp>
      <p:sp>
        <p:nvSpPr>
          <p:cNvPr id="28"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sp>
        <p:nvSpPr>
          <p:cNvPr id="29" name="Rectangle 28"/>
          <p:cNvSpPr>
            <a:spLocks noChangeArrowheads="1"/>
          </p:cNvSpPr>
          <p:nvPr/>
        </p:nvSpPr>
        <p:spPr bwMode="auto">
          <a:xfrm>
            <a:off x="19849" y="597982"/>
            <a:ext cx="9086051" cy="400110"/>
          </a:xfrm>
          <a:prstGeom prst="rect">
            <a:avLst/>
          </a:prstGeom>
          <a:noFill/>
          <a:ln w="9525" algn="ctr">
            <a:noFill/>
            <a:miter lim="800000"/>
            <a:headEnd/>
            <a:tailEnd/>
          </a:ln>
        </p:spPr>
        <p:txBody>
          <a:bodyPr wrap="square">
            <a:spAutoFit/>
          </a:bodyPr>
          <a:lstStyle/>
          <a:p>
            <a:pPr>
              <a:buClr>
                <a:srgbClr val="990099"/>
              </a:buClr>
              <a:buFont typeface="Wingdings" pitchFamily="2" charset="2"/>
              <a:buChar char="§"/>
            </a:pPr>
            <a:r>
              <a:rPr lang="en-US" sz="2000" dirty="0" smtClean="0"/>
              <a:t> Small Test Mass Motions: needs for high performance seismic isolation</a:t>
            </a:r>
            <a:endParaRPr lang="en-US" sz="2000" dirty="0"/>
          </a:p>
        </p:txBody>
      </p:sp>
      <p:sp>
        <p:nvSpPr>
          <p:cNvPr id="32" name="Rectangle 31"/>
          <p:cNvSpPr/>
          <p:nvPr/>
        </p:nvSpPr>
        <p:spPr bwMode="auto">
          <a:xfrm>
            <a:off x="4332849" y="1702190"/>
            <a:ext cx="436099" cy="6893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cxnSp>
        <p:nvCxnSpPr>
          <p:cNvPr id="33" name="Straight Arrow Connector 32"/>
          <p:cNvCxnSpPr/>
          <p:nvPr/>
        </p:nvCxnSpPr>
        <p:spPr bwMode="auto">
          <a:xfrm rot="5400000">
            <a:off x="4241411" y="2131255"/>
            <a:ext cx="801859" cy="1588"/>
          </a:xfrm>
          <a:prstGeom prst="straightConnector1">
            <a:avLst/>
          </a:prstGeom>
          <a:solidFill>
            <a:schemeClr val="accent1"/>
          </a:solidFill>
          <a:ln w="38100" cap="flat" cmpd="sng" algn="ctr">
            <a:solidFill>
              <a:schemeClr val="tx1"/>
            </a:solidFill>
            <a:prstDash val="solid"/>
            <a:round/>
            <a:headEnd type="none" w="med" len="med"/>
            <a:tailEnd type="arrow"/>
          </a:ln>
          <a:effectLst/>
        </p:spPr>
      </p:cxnSp>
      <p:grpSp>
        <p:nvGrpSpPr>
          <p:cNvPr id="34" name="Group 77"/>
          <p:cNvGrpSpPr>
            <a:grpSpLocks/>
          </p:cNvGrpSpPr>
          <p:nvPr/>
        </p:nvGrpSpPr>
        <p:grpSpPr bwMode="auto">
          <a:xfrm>
            <a:off x="3334051" y="1237956"/>
            <a:ext cx="2560314" cy="900333"/>
            <a:chOff x="1609" y="2198"/>
            <a:chExt cx="4073" cy="1690"/>
          </a:xfrm>
          <a:noFill/>
        </p:grpSpPr>
        <p:pic>
          <p:nvPicPr>
            <p:cNvPr id="35" name="Picture 78" descr="warp"/>
            <p:cNvPicPr>
              <a:picLocks noChangeAspect="1" noChangeArrowheads="1"/>
            </p:cNvPicPr>
            <p:nvPr/>
          </p:nvPicPr>
          <p:blipFill>
            <a:blip r:embed="rId9" cstate="print"/>
            <a:srcRect/>
            <a:stretch>
              <a:fillRect/>
            </a:stretch>
          </p:blipFill>
          <p:spPr bwMode="auto">
            <a:xfrm>
              <a:off x="1609" y="2198"/>
              <a:ext cx="4073" cy="1600"/>
            </a:xfrm>
            <a:prstGeom prst="rect">
              <a:avLst/>
            </a:prstGeom>
            <a:grpFill/>
            <a:ln>
              <a:noFill/>
            </a:ln>
          </p:spPr>
        </p:pic>
        <p:sp>
          <p:nvSpPr>
            <p:cNvPr id="36" name="Rectangle 79"/>
            <p:cNvSpPr>
              <a:spLocks noChangeArrowheads="1"/>
            </p:cNvSpPr>
            <p:nvPr/>
          </p:nvSpPr>
          <p:spPr bwMode="auto">
            <a:xfrm>
              <a:off x="4158" y="3816"/>
              <a:ext cx="1236" cy="72"/>
            </a:xfrm>
            <a:prstGeom prst="rect">
              <a:avLst/>
            </a:prstGeom>
            <a:grpFill/>
            <a:ln w="12700">
              <a:noFill/>
              <a:miter lim="800000"/>
              <a:headEnd type="none" w="sm" len="sm"/>
              <a:tailEnd type="none" w="sm" len="sm"/>
            </a:ln>
            <a:effectLst/>
          </p:spPr>
          <p:txBody>
            <a:bodyPr wrap="none" anchor="ctr"/>
            <a:lstStyle/>
            <a:p>
              <a:endParaRPr lang="en-US"/>
            </a:p>
          </p:txBody>
        </p:sp>
      </p:grpSp>
      <p:sp>
        <p:nvSpPr>
          <p:cNvPr id="38" name="AutoShape 11"/>
          <p:cNvSpPr>
            <a:spLocks noChangeArrowheads="1"/>
          </p:cNvSpPr>
          <p:nvPr/>
        </p:nvSpPr>
        <p:spPr bwMode="auto">
          <a:xfrm>
            <a:off x="1835153" y="5972742"/>
            <a:ext cx="381000" cy="228600"/>
          </a:xfrm>
          <a:prstGeom prst="rightArrow">
            <a:avLst>
              <a:gd name="adj1" fmla="val 50000"/>
              <a:gd name="adj2" fmla="val 41667"/>
            </a:avLst>
          </a:prstGeom>
          <a:solidFill>
            <a:srgbClr val="E2E2E2"/>
          </a:solidFill>
          <a:ln w="28575">
            <a:solidFill>
              <a:schemeClr val="bg1">
                <a:lumMod val="75000"/>
              </a:schemeClr>
            </a:solidFill>
            <a:miter lim="800000"/>
            <a:headEnd type="none" w="sm" len="sm"/>
            <a:tailEnd type="none" w="sm" len="sm"/>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Slide Number Placeholder 3"/>
          <p:cNvSpPr>
            <a:spLocks noGrp="1"/>
          </p:cNvSpPr>
          <p:nvPr>
            <p:ph type="sldNum" sz="quarter" idx="12"/>
          </p:nvPr>
        </p:nvSpPr>
        <p:spPr>
          <a:xfrm>
            <a:off x="9331325" y="6454775"/>
            <a:ext cx="309563" cy="428625"/>
          </a:xfrm>
          <a:noFill/>
        </p:spPr>
        <p:txBody>
          <a:bodyPr/>
          <a:lstStyle/>
          <a:p>
            <a:fld id="{61212327-E96F-4229-A783-038E1A3962AC}" type="slidenum">
              <a:rPr lang="en-US" smtClean="0"/>
              <a:pPr/>
              <a:t>30</a:t>
            </a:fld>
            <a:endParaRPr lang="en-US" dirty="0" smtClean="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0688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pic>
        <p:nvPicPr>
          <p:cNvPr id="3080" name="Picture 42"/>
          <p:cNvPicPr>
            <a:picLocks noChangeAspect="1" noChangeArrowheads="1"/>
          </p:cNvPicPr>
          <p:nvPr/>
        </p:nvPicPr>
        <p:blipFill>
          <a:blip r:embed="rId6" cstate="print"/>
          <a:srcRect/>
          <a:stretch>
            <a:fillRect/>
          </a:stretch>
        </p:blipFill>
        <p:spPr bwMode="auto">
          <a:xfrm>
            <a:off x="5088648" y="2057044"/>
            <a:ext cx="3955274" cy="3114802"/>
          </a:xfrm>
          <a:prstGeom prst="rect">
            <a:avLst/>
          </a:prstGeom>
          <a:noFill/>
          <a:ln w="9525">
            <a:noFill/>
            <a:miter lim="800000"/>
            <a:headEnd/>
            <a:tailEnd/>
          </a:ln>
        </p:spPr>
      </p:pic>
      <p:pic>
        <p:nvPicPr>
          <p:cNvPr id="3081" name="Picture 5" descr="IMG_1673"/>
          <p:cNvPicPr>
            <a:picLocks noChangeAspect="1" noChangeArrowheads="1"/>
          </p:cNvPicPr>
          <p:nvPr/>
        </p:nvPicPr>
        <p:blipFill>
          <a:blip r:embed="rId7" cstate="print"/>
          <a:srcRect/>
          <a:stretch>
            <a:fillRect/>
          </a:stretch>
        </p:blipFill>
        <p:spPr bwMode="auto">
          <a:xfrm>
            <a:off x="568325" y="3076575"/>
            <a:ext cx="3737979" cy="2819476"/>
          </a:xfrm>
          <a:prstGeom prst="rect">
            <a:avLst/>
          </a:prstGeom>
          <a:noFill/>
          <a:ln w="9525">
            <a:noFill/>
            <a:miter lim="800000"/>
            <a:headEnd/>
            <a:tailEnd/>
          </a:ln>
        </p:spPr>
      </p:pic>
      <p:sp>
        <p:nvSpPr>
          <p:cNvPr id="3082" name="Rectangle 11"/>
          <p:cNvSpPr>
            <a:spLocks noChangeArrowheads="1"/>
          </p:cNvSpPr>
          <p:nvPr/>
        </p:nvSpPr>
        <p:spPr bwMode="auto">
          <a:xfrm>
            <a:off x="904888" y="5957392"/>
            <a:ext cx="3089275" cy="584200"/>
          </a:xfrm>
          <a:prstGeom prst="rect">
            <a:avLst/>
          </a:prstGeom>
          <a:noFill/>
          <a:ln w="9525">
            <a:noFill/>
            <a:miter lim="800000"/>
            <a:headEnd/>
            <a:tailEnd/>
          </a:ln>
        </p:spPr>
        <p:txBody>
          <a:bodyPr>
            <a:spAutoFit/>
          </a:bodyPr>
          <a:lstStyle/>
          <a:p>
            <a:pPr algn="l"/>
            <a:r>
              <a:rPr lang="en-US" sz="1600" dirty="0"/>
              <a:t>BSC-ISI as built for the prototype installed at LASTI</a:t>
            </a:r>
          </a:p>
        </p:txBody>
      </p:sp>
      <p:sp>
        <p:nvSpPr>
          <p:cNvPr id="3083" name="Rectangle 12"/>
          <p:cNvSpPr>
            <a:spLocks noChangeArrowheads="1"/>
          </p:cNvSpPr>
          <p:nvPr/>
        </p:nvSpPr>
        <p:spPr bwMode="auto">
          <a:xfrm>
            <a:off x="5805094" y="5200650"/>
            <a:ext cx="3152775" cy="1570038"/>
          </a:xfrm>
          <a:prstGeom prst="rect">
            <a:avLst/>
          </a:prstGeom>
          <a:noFill/>
          <a:ln w="9525">
            <a:noFill/>
            <a:miter lim="800000"/>
            <a:headEnd/>
            <a:tailEnd/>
          </a:ln>
        </p:spPr>
        <p:txBody>
          <a:bodyPr>
            <a:spAutoFit/>
          </a:bodyPr>
          <a:lstStyle/>
          <a:p>
            <a:pPr algn="l">
              <a:buClr>
                <a:srgbClr val="990099"/>
              </a:buClr>
              <a:buFont typeface="Arial" charset="0"/>
              <a:buChar char="•"/>
            </a:pPr>
            <a:r>
              <a:rPr lang="en-US" sz="1600" dirty="0"/>
              <a:t>  Stage 0 in violet</a:t>
            </a:r>
          </a:p>
          <a:p>
            <a:pPr algn="l">
              <a:buClr>
                <a:srgbClr val="990099"/>
              </a:buClr>
              <a:buFont typeface="Arial" charset="0"/>
              <a:buChar char="•"/>
            </a:pPr>
            <a:r>
              <a:rPr lang="en-US" sz="1600" dirty="0"/>
              <a:t>  Stage 1 in cyan</a:t>
            </a:r>
          </a:p>
          <a:p>
            <a:pPr algn="l">
              <a:buClr>
                <a:srgbClr val="990099"/>
              </a:buClr>
              <a:buFont typeface="Arial" charset="0"/>
              <a:buChar char="•"/>
            </a:pPr>
            <a:r>
              <a:rPr lang="en-US" sz="1600" dirty="0"/>
              <a:t>  Stage 2 in grey</a:t>
            </a:r>
          </a:p>
          <a:p>
            <a:pPr algn="l">
              <a:buClr>
                <a:srgbClr val="990099"/>
              </a:buClr>
              <a:buFont typeface="Arial" charset="0"/>
              <a:buChar char="•"/>
            </a:pPr>
            <a:r>
              <a:rPr lang="en-US" sz="1600" dirty="0"/>
              <a:t>  Blades and flexure in  yellow </a:t>
            </a:r>
          </a:p>
          <a:p>
            <a:pPr algn="l">
              <a:buClr>
                <a:srgbClr val="990099"/>
              </a:buClr>
              <a:buFont typeface="Arial" charset="0"/>
              <a:buChar char="•"/>
            </a:pPr>
            <a:r>
              <a:rPr lang="en-US" sz="1600" dirty="0"/>
              <a:t>  Sensors in Red</a:t>
            </a:r>
          </a:p>
          <a:p>
            <a:pPr algn="l">
              <a:buClr>
                <a:srgbClr val="990099"/>
              </a:buClr>
              <a:buFont typeface="Arial" charset="0"/>
              <a:buChar char="•"/>
            </a:pPr>
            <a:r>
              <a:rPr lang="en-US" sz="1600" dirty="0"/>
              <a:t>  Actuators in Pink</a:t>
            </a:r>
            <a:endParaRPr lang="en-US" sz="1800" dirty="0"/>
          </a:p>
        </p:txBody>
      </p:sp>
      <p:sp>
        <p:nvSpPr>
          <p:cNvPr id="3084" name="Rectangle 13"/>
          <p:cNvSpPr>
            <a:spLocks noChangeArrowheads="1"/>
          </p:cNvSpPr>
          <p:nvPr/>
        </p:nvSpPr>
        <p:spPr bwMode="auto">
          <a:xfrm>
            <a:off x="368300" y="606108"/>
            <a:ext cx="6423025" cy="2278062"/>
          </a:xfrm>
          <a:prstGeom prst="rect">
            <a:avLst/>
          </a:prstGeom>
          <a:noFill/>
          <a:ln w="9525">
            <a:noFill/>
            <a:miter lim="800000"/>
            <a:headEnd/>
            <a:tailEnd/>
          </a:ln>
        </p:spPr>
        <p:txBody>
          <a:bodyPr>
            <a:spAutoFit/>
          </a:bodyPr>
          <a:lstStyle/>
          <a:p>
            <a:pPr algn="l">
              <a:spcAft>
                <a:spcPts val="600"/>
              </a:spcAft>
            </a:pPr>
            <a:r>
              <a:rPr lang="en-US" sz="1600" dirty="0">
                <a:solidFill>
                  <a:srgbClr val="000000"/>
                </a:solidFill>
              </a:rPr>
              <a:t>Both suspended stages and have 6 degrees of freedom: </a:t>
            </a:r>
          </a:p>
          <a:p>
            <a:pPr algn="l">
              <a:spcAft>
                <a:spcPts val="600"/>
              </a:spcAft>
              <a:buClr>
                <a:srgbClr val="990099"/>
              </a:buClr>
              <a:buFont typeface="Wingdings" pitchFamily="2" charset="2"/>
              <a:buChar char="§"/>
            </a:pPr>
            <a:r>
              <a:rPr lang="en-US" sz="1600" dirty="0"/>
              <a:t>   Blades provide the vertical flexibility</a:t>
            </a:r>
          </a:p>
          <a:p>
            <a:pPr algn="l">
              <a:spcAft>
                <a:spcPts val="600"/>
              </a:spcAft>
              <a:buClr>
                <a:srgbClr val="990099"/>
              </a:buClr>
              <a:buFont typeface="Wingdings" pitchFamily="2" charset="2"/>
              <a:buChar char="§"/>
            </a:pPr>
            <a:r>
              <a:rPr lang="en-US" sz="1600" dirty="0"/>
              <a:t>   Rods provide the horizontal one</a:t>
            </a:r>
          </a:p>
          <a:p>
            <a:pPr algn="l">
              <a:spcAft>
                <a:spcPts val="600"/>
              </a:spcAft>
              <a:buClr>
                <a:srgbClr val="990099"/>
              </a:buClr>
              <a:buFont typeface="Wingdings" pitchFamily="2" charset="2"/>
              <a:buChar char="§"/>
            </a:pPr>
            <a:r>
              <a:rPr lang="en-US" sz="1600" dirty="0"/>
              <a:t>   Suspension frequencies in the 1Hz-7Hz range</a:t>
            </a:r>
          </a:p>
          <a:p>
            <a:pPr algn="l">
              <a:spcAft>
                <a:spcPts val="600"/>
              </a:spcAft>
              <a:buClr>
                <a:srgbClr val="990099"/>
              </a:buClr>
              <a:buFont typeface="Wingdings" pitchFamily="2" charset="2"/>
              <a:buChar char="§"/>
            </a:pPr>
            <a:r>
              <a:rPr lang="en-US" sz="1600" dirty="0"/>
              <a:t>   Passive isolation from few Hz to ~ 100Hz</a:t>
            </a:r>
          </a:p>
          <a:p>
            <a:pPr algn="l">
              <a:spcAft>
                <a:spcPts val="600"/>
              </a:spcAft>
              <a:buClr>
                <a:srgbClr val="990099"/>
              </a:buClr>
              <a:buFont typeface="Wingdings" pitchFamily="2" charset="2"/>
              <a:buChar char="§"/>
            </a:pPr>
            <a:r>
              <a:rPr lang="en-US" sz="1600" dirty="0"/>
              <a:t>   Active isolation in the 0.1Hz-20Hz range.</a:t>
            </a:r>
          </a:p>
          <a:p>
            <a:pPr algn="l">
              <a:spcAft>
                <a:spcPts val="600"/>
              </a:spcAft>
              <a:buClr>
                <a:srgbClr val="990099"/>
              </a:buClr>
              <a:buFont typeface="Wingdings" pitchFamily="2" charset="2"/>
              <a:buChar char="§"/>
            </a:pPr>
            <a:r>
              <a:rPr lang="en-US" sz="1600" dirty="0"/>
              <a:t>   Active control positioning</a:t>
            </a:r>
          </a:p>
        </p:txBody>
      </p:sp>
      <p:sp>
        <p:nvSpPr>
          <p:cNvPr id="13" name="Rectangle 28"/>
          <p:cNvSpPr>
            <a:spLocks noChangeArrowheads="1"/>
          </p:cNvSpPr>
          <p:nvPr/>
        </p:nvSpPr>
        <p:spPr bwMode="auto">
          <a:xfrm>
            <a:off x="1507534" y="0"/>
            <a:ext cx="6125588" cy="400110"/>
          </a:xfrm>
          <a:prstGeom prst="rect">
            <a:avLst/>
          </a:prstGeom>
          <a:noFill/>
          <a:ln w="9525" algn="ctr">
            <a:noFill/>
            <a:miter lim="800000"/>
            <a:headEnd/>
            <a:tailEnd/>
          </a:ln>
        </p:spPr>
        <p:txBody>
          <a:bodyPr wrap="none">
            <a:spAutoFit/>
          </a:bodyPr>
          <a:lstStyle/>
          <a:p>
            <a:r>
              <a:rPr lang="en-US" sz="2000" dirty="0" smtClean="0"/>
              <a:t>4. Two Stage Internal Seismic Isolator - Overview</a:t>
            </a:r>
            <a:endParaRPr lang="en-US" sz="20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70" name="Object 29"/>
          <p:cNvGraphicFramePr>
            <a:graphicFrameLocks noChangeAspect="1"/>
          </p:cNvGraphicFramePr>
          <p:nvPr/>
        </p:nvGraphicFramePr>
        <p:xfrm>
          <a:off x="0" y="0"/>
          <a:ext cx="622300" cy="455613"/>
        </p:xfrm>
        <a:graphic>
          <a:graphicData uri="http://schemas.openxmlformats.org/presentationml/2006/ole">
            <p:oleObj spid="_x0000_s508930" r:id="rId4" imgW="4409524" imgH="3219899" progId="">
              <p:embed/>
            </p:oleObj>
          </a:graphicData>
        </a:graphic>
      </p:graphicFrame>
      <p:pic>
        <p:nvPicPr>
          <p:cNvPr id="7173"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7174"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7175"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pic>
        <p:nvPicPr>
          <p:cNvPr id="7177" name="Picture 17"/>
          <p:cNvPicPr>
            <a:picLocks noChangeAspect="1" noChangeArrowheads="1"/>
          </p:cNvPicPr>
          <p:nvPr/>
        </p:nvPicPr>
        <p:blipFill>
          <a:blip r:embed="rId6" cstate="print"/>
          <a:srcRect/>
          <a:stretch>
            <a:fillRect/>
          </a:stretch>
        </p:blipFill>
        <p:spPr bwMode="auto">
          <a:xfrm>
            <a:off x="379269" y="884110"/>
            <a:ext cx="2313351" cy="1700393"/>
          </a:xfrm>
          <a:prstGeom prst="rect">
            <a:avLst/>
          </a:prstGeom>
          <a:noFill/>
          <a:ln w="9525">
            <a:noFill/>
            <a:miter lim="800000"/>
            <a:headEnd/>
            <a:tailEnd/>
          </a:ln>
        </p:spPr>
      </p:pic>
      <p:sp>
        <p:nvSpPr>
          <p:cNvPr id="7179" name="Rectangle 13"/>
          <p:cNvSpPr>
            <a:spLocks noChangeArrowheads="1"/>
          </p:cNvSpPr>
          <p:nvPr/>
        </p:nvSpPr>
        <p:spPr bwMode="auto">
          <a:xfrm>
            <a:off x="106681" y="498793"/>
            <a:ext cx="3717174" cy="338554"/>
          </a:xfrm>
          <a:prstGeom prst="rect">
            <a:avLst/>
          </a:prstGeom>
          <a:noFill/>
          <a:ln w="9525">
            <a:noFill/>
            <a:miter lim="800000"/>
            <a:headEnd/>
            <a:tailEnd/>
          </a:ln>
        </p:spPr>
        <p:txBody>
          <a:bodyPr wrap="square">
            <a:spAutoFit/>
          </a:bodyPr>
          <a:lstStyle/>
          <a:p>
            <a:pPr algn="l">
              <a:buClr>
                <a:srgbClr val="990099"/>
              </a:buClr>
              <a:buFont typeface="Wingdings" pitchFamily="2" charset="2"/>
              <a:buChar char="§"/>
            </a:pPr>
            <a:r>
              <a:rPr lang="en-US" sz="1600" dirty="0" smtClean="0"/>
              <a:t>  Dirty </a:t>
            </a:r>
            <a:r>
              <a:rPr lang="en-US" sz="1600" dirty="0"/>
              <a:t>assembly at </a:t>
            </a:r>
            <a:r>
              <a:rPr lang="en-US" sz="1600" dirty="0" smtClean="0"/>
              <a:t>LASTI (2006)</a:t>
            </a:r>
            <a:endParaRPr lang="en-US" sz="1600" dirty="0"/>
          </a:p>
        </p:txBody>
      </p:sp>
      <p:pic>
        <p:nvPicPr>
          <p:cNvPr id="18" name="Picture 11" descr="keelplate_top_inspection"/>
          <p:cNvPicPr>
            <a:picLocks noChangeAspect="1" noChangeArrowheads="1"/>
          </p:cNvPicPr>
          <p:nvPr/>
        </p:nvPicPr>
        <p:blipFill>
          <a:blip r:embed="rId7" cstate="print"/>
          <a:srcRect/>
          <a:stretch>
            <a:fillRect/>
          </a:stretch>
        </p:blipFill>
        <p:spPr bwMode="auto">
          <a:xfrm>
            <a:off x="3332648" y="3268152"/>
            <a:ext cx="1949712" cy="1516030"/>
          </a:xfrm>
          <a:prstGeom prst="rect">
            <a:avLst/>
          </a:prstGeom>
          <a:noFill/>
          <a:ln w="9525">
            <a:noFill/>
            <a:miter lim="800000"/>
            <a:headEnd/>
            <a:tailEnd/>
          </a:ln>
        </p:spPr>
      </p:pic>
      <p:sp>
        <p:nvSpPr>
          <p:cNvPr id="19" name="Rectangle 13"/>
          <p:cNvSpPr>
            <a:spLocks noChangeArrowheads="1"/>
          </p:cNvSpPr>
          <p:nvPr/>
        </p:nvSpPr>
        <p:spPr bwMode="auto">
          <a:xfrm>
            <a:off x="333328" y="2884608"/>
            <a:ext cx="3177540" cy="338554"/>
          </a:xfrm>
          <a:prstGeom prst="rect">
            <a:avLst/>
          </a:prstGeom>
          <a:noFill/>
          <a:ln w="9525">
            <a:noFill/>
            <a:miter lim="800000"/>
            <a:headEnd/>
            <a:tailEnd/>
          </a:ln>
        </p:spPr>
        <p:txBody>
          <a:bodyPr wrap="square">
            <a:spAutoFit/>
          </a:bodyPr>
          <a:lstStyle/>
          <a:p>
            <a:pPr algn="l">
              <a:buClr>
                <a:srgbClr val="990099"/>
              </a:buClr>
              <a:buFont typeface="Wingdings" pitchFamily="2" charset="2"/>
              <a:buChar char="§"/>
            </a:pPr>
            <a:r>
              <a:rPr lang="en-US" sz="1600" dirty="0" smtClean="0"/>
              <a:t>  Clean  assembly (2007)</a:t>
            </a:r>
            <a:endParaRPr lang="en-US" sz="1600" dirty="0"/>
          </a:p>
        </p:txBody>
      </p:sp>
      <p:pic>
        <p:nvPicPr>
          <p:cNvPr id="21" name="Picture 15" descr="1_locker_adjustments"/>
          <p:cNvPicPr>
            <a:picLocks noChangeAspect="1" noChangeArrowheads="1"/>
          </p:cNvPicPr>
          <p:nvPr/>
        </p:nvPicPr>
        <p:blipFill>
          <a:blip r:embed="rId8" cstate="print"/>
          <a:srcRect/>
          <a:stretch>
            <a:fillRect/>
          </a:stretch>
        </p:blipFill>
        <p:spPr bwMode="auto">
          <a:xfrm>
            <a:off x="6663049" y="3279749"/>
            <a:ext cx="2007474" cy="1506576"/>
          </a:xfrm>
          <a:prstGeom prst="rect">
            <a:avLst/>
          </a:prstGeom>
          <a:noFill/>
          <a:ln w="9525">
            <a:noFill/>
            <a:miter lim="800000"/>
            <a:headEnd/>
            <a:tailEnd/>
          </a:ln>
        </p:spPr>
      </p:pic>
      <p:pic>
        <p:nvPicPr>
          <p:cNvPr id="22" name="Picture 27" descr="IMG_0827"/>
          <p:cNvPicPr>
            <a:picLocks noChangeAspect="1" noChangeArrowheads="1"/>
          </p:cNvPicPr>
          <p:nvPr/>
        </p:nvPicPr>
        <p:blipFill>
          <a:blip r:embed="rId9" cstate="print"/>
          <a:srcRect/>
          <a:stretch>
            <a:fillRect/>
          </a:stretch>
        </p:blipFill>
        <p:spPr bwMode="auto">
          <a:xfrm>
            <a:off x="3468673" y="937569"/>
            <a:ext cx="1825129" cy="1683124"/>
          </a:xfrm>
          <a:prstGeom prst="rect">
            <a:avLst/>
          </a:prstGeom>
          <a:noFill/>
          <a:ln w="9525">
            <a:noFill/>
            <a:miter lim="800000"/>
            <a:headEnd/>
            <a:tailEnd/>
          </a:ln>
        </p:spPr>
      </p:pic>
      <p:pic>
        <p:nvPicPr>
          <p:cNvPr id="17" name="Picture 4" descr="BSC ISI Clean Assembly 8-16-07 021"/>
          <p:cNvPicPr>
            <a:picLocks noChangeAspect="1" noChangeArrowheads="1"/>
          </p:cNvPicPr>
          <p:nvPr/>
        </p:nvPicPr>
        <p:blipFill>
          <a:blip r:embed="rId10" cstate="print"/>
          <a:srcRect/>
          <a:stretch>
            <a:fillRect/>
          </a:stretch>
        </p:blipFill>
        <p:spPr bwMode="auto">
          <a:xfrm>
            <a:off x="6188279" y="933896"/>
            <a:ext cx="2222690" cy="1638575"/>
          </a:xfrm>
          <a:prstGeom prst="rect">
            <a:avLst/>
          </a:prstGeom>
          <a:noFill/>
          <a:ln w="9525">
            <a:noFill/>
            <a:miter lim="800000"/>
            <a:headEnd/>
            <a:tailEnd/>
          </a:ln>
        </p:spPr>
      </p:pic>
      <p:pic>
        <p:nvPicPr>
          <p:cNvPr id="25" name="Picture 1"/>
          <p:cNvPicPr>
            <a:picLocks noChangeAspect="1" noChangeArrowheads="1"/>
          </p:cNvPicPr>
          <p:nvPr/>
        </p:nvPicPr>
        <p:blipFill>
          <a:blip r:embed="rId11" cstate="print"/>
          <a:srcRect l="7843" r="2451" b="1372"/>
          <a:stretch>
            <a:fillRect/>
          </a:stretch>
        </p:blipFill>
        <p:spPr bwMode="auto">
          <a:xfrm>
            <a:off x="470827" y="3282421"/>
            <a:ext cx="1774541" cy="1463041"/>
          </a:xfrm>
          <a:prstGeom prst="rect">
            <a:avLst/>
          </a:prstGeom>
          <a:noFill/>
          <a:ln w="12700">
            <a:noFill/>
            <a:miter lim="800000"/>
            <a:headEnd/>
            <a:tailEnd/>
          </a:ln>
        </p:spPr>
      </p:pic>
      <p:pic>
        <p:nvPicPr>
          <p:cNvPr id="28" name="Picture 55"/>
          <p:cNvPicPr>
            <a:picLocks noChangeAspect="1" noChangeArrowheads="1"/>
          </p:cNvPicPr>
          <p:nvPr/>
        </p:nvPicPr>
        <p:blipFill>
          <a:blip r:embed="rId12" cstate="print"/>
          <a:srcRect l="4556" r="8028"/>
          <a:stretch>
            <a:fillRect/>
          </a:stretch>
        </p:blipFill>
        <p:spPr bwMode="auto">
          <a:xfrm>
            <a:off x="404829" y="5418161"/>
            <a:ext cx="2081356" cy="1668439"/>
          </a:xfrm>
          <a:prstGeom prst="rect">
            <a:avLst/>
          </a:prstGeom>
          <a:noFill/>
          <a:ln w="9525" algn="ctr">
            <a:noFill/>
            <a:miter lim="800000"/>
            <a:headEnd/>
            <a:tailEnd/>
          </a:ln>
          <a:effectLst/>
        </p:spPr>
      </p:pic>
      <p:pic>
        <p:nvPicPr>
          <p:cNvPr id="29" name="Picture 7"/>
          <p:cNvPicPr>
            <a:picLocks noChangeAspect="1" noChangeArrowheads="1"/>
          </p:cNvPicPr>
          <p:nvPr/>
        </p:nvPicPr>
        <p:blipFill>
          <a:blip r:embed="rId13" cstate="print"/>
          <a:srcRect/>
          <a:stretch>
            <a:fillRect/>
          </a:stretch>
        </p:blipFill>
        <p:spPr bwMode="auto">
          <a:xfrm>
            <a:off x="6580819" y="5350374"/>
            <a:ext cx="2313797" cy="1736226"/>
          </a:xfrm>
          <a:prstGeom prst="rect">
            <a:avLst/>
          </a:prstGeom>
          <a:noFill/>
          <a:ln w="9525">
            <a:noFill/>
            <a:miter lim="800000"/>
            <a:headEnd/>
            <a:tailEnd/>
          </a:ln>
        </p:spPr>
      </p:pic>
      <p:pic>
        <p:nvPicPr>
          <p:cNvPr id="30" name="Picture 29"/>
          <p:cNvPicPr/>
          <p:nvPr/>
        </p:nvPicPr>
        <p:blipFill>
          <a:blip r:embed="rId14" cstate="print"/>
          <a:srcRect l="3730" t="6006" r="8182" b="88"/>
          <a:stretch>
            <a:fillRect/>
          </a:stretch>
        </p:blipFill>
        <p:spPr bwMode="auto">
          <a:xfrm>
            <a:off x="3297119" y="5509004"/>
            <a:ext cx="2297145" cy="1457696"/>
          </a:xfrm>
          <a:prstGeom prst="rect">
            <a:avLst/>
          </a:prstGeom>
          <a:noFill/>
          <a:ln w="9525">
            <a:noFill/>
            <a:miter lim="800000"/>
            <a:headEnd/>
            <a:tailEnd/>
          </a:ln>
        </p:spPr>
      </p:pic>
      <p:sp>
        <p:nvSpPr>
          <p:cNvPr id="32" name="Rectangle 13"/>
          <p:cNvSpPr>
            <a:spLocks noChangeArrowheads="1"/>
          </p:cNvSpPr>
          <p:nvPr/>
        </p:nvSpPr>
        <p:spPr bwMode="auto">
          <a:xfrm>
            <a:off x="294724" y="5020989"/>
            <a:ext cx="3177540" cy="338554"/>
          </a:xfrm>
          <a:prstGeom prst="rect">
            <a:avLst/>
          </a:prstGeom>
          <a:noFill/>
          <a:ln w="9525">
            <a:noFill/>
            <a:miter lim="800000"/>
            <a:headEnd/>
            <a:tailEnd/>
          </a:ln>
        </p:spPr>
        <p:txBody>
          <a:bodyPr wrap="square">
            <a:spAutoFit/>
          </a:bodyPr>
          <a:lstStyle/>
          <a:p>
            <a:pPr algn="l">
              <a:buClr>
                <a:srgbClr val="990099"/>
              </a:buClr>
              <a:buFont typeface="Wingdings" pitchFamily="2" charset="2"/>
              <a:buChar char="§"/>
            </a:pPr>
            <a:r>
              <a:rPr lang="en-US" sz="1600" dirty="0" smtClean="0"/>
              <a:t>  Commissioning (2008)</a:t>
            </a:r>
            <a:endParaRPr lang="en-US" sz="1600" dirty="0"/>
          </a:p>
        </p:txBody>
      </p:sp>
      <p:sp>
        <p:nvSpPr>
          <p:cNvPr id="33" name="Rectangle 28"/>
          <p:cNvSpPr>
            <a:spLocks noChangeArrowheads="1"/>
          </p:cNvSpPr>
          <p:nvPr/>
        </p:nvSpPr>
        <p:spPr bwMode="auto">
          <a:xfrm>
            <a:off x="1507534" y="0"/>
            <a:ext cx="6125588" cy="400110"/>
          </a:xfrm>
          <a:prstGeom prst="rect">
            <a:avLst/>
          </a:prstGeom>
          <a:noFill/>
          <a:ln w="9525" algn="ctr">
            <a:noFill/>
            <a:miter lim="800000"/>
            <a:headEnd/>
            <a:tailEnd/>
          </a:ln>
        </p:spPr>
        <p:txBody>
          <a:bodyPr wrap="none">
            <a:spAutoFit/>
          </a:bodyPr>
          <a:lstStyle/>
          <a:p>
            <a:r>
              <a:rPr lang="en-US" sz="2000" dirty="0" smtClean="0"/>
              <a:t>4. Two Stage Internal Seismic Isolator - Overview</a:t>
            </a:r>
            <a:endParaRPr lang="en-US" sz="20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1"/>
          <p:cNvSpPr>
            <a:spLocks noChangeArrowheads="1"/>
          </p:cNvSpPr>
          <p:nvPr/>
        </p:nvSpPr>
        <p:spPr bwMode="auto">
          <a:xfrm>
            <a:off x="432115" y="577850"/>
            <a:ext cx="3470275" cy="307975"/>
          </a:xfrm>
          <a:prstGeom prst="rect">
            <a:avLst/>
          </a:prstGeom>
          <a:noFill/>
          <a:ln w="9525">
            <a:noFill/>
            <a:miter lim="800000"/>
            <a:headEnd/>
            <a:tailEnd/>
          </a:ln>
        </p:spPr>
        <p:txBody>
          <a:bodyPr>
            <a:spAutoFit/>
          </a:bodyPr>
          <a:lstStyle/>
          <a:p>
            <a:pPr algn="l"/>
            <a:r>
              <a:rPr lang="en-US" sz="1400" dirty="0">
                <a:solidFill>
                  <a:srgbClr val="000000"/>
                </a:solidFill>
              </a:rPr>
              <a:t>Global isolation (Active &amp; Passive) </a:t>
            </a:r>
          </a:p>
        </p:txBody>
      </p:sp>
      <p:sp>
        <p:nvSpPr>
          <p:cNvPr id="11267" name="Slide Number Placeholder 3"/>
          <p:cNvSpPr>
            <a:spLocks noGrp="1"/>
          </p:cNvSpPr>
          <p:nvPr>
            <p:ph type="sldNum" sz="quarter" idx="12"/>
          </p:nvPr>
        </p:nvSpPr>
        <p:spPr>
          <a:xfrm>
            <a:off x="8612188" y="6594475"/>
            <a:ext cx="531812" cy="492125"/>
          </a:xfrm>
          <a:noFill/>
        </p:spPr>
        <p:txBody>
          <a:bodyPr/>
          <a:lstStyle/>
          <a:p>
            <a:fld id="{228F32B1-B15C-44C4-BE86-E0479D7C5FA2}" type="slidenum">
              <a:rPr lang="en-US" smtClean="0"/>
              <a:pPr/>
              <a:t>32</a:t>
            </a:fld>
            <a:endParaRPr lang="en-US" smtClean="0"/>
          </a:p>
        </p:txBody>
      </p:sp>
      <p:sp>
        <p:nvSpPr>
          <p:cNvPr id="11268" name="Rectangle 14"/>
          <p:cNvSpPr>
            <a:spLocks noChangeArrowheads="1"/>
          </p:cNvSpPr>
          <p:nvPr/>
        </p:nvSpPr>
        <p:spPr bwMode="auto">
          <a:xfrm>
            <a:off x="400050" y="944563"/>
            <a:ext cx="6858000" cy="1784350"/>
          </a:xfrm>
          <a:prstGeom prst="rect">
            <a:avLst/>
          </a:prstGeom>
          <a:noFill/>
          <a:ln w="9525">
            <a:noFill/>
            <a:miter lim="800000"/>
            <a:headEnd/>
            <a:tailEnd/>
          </a:ln>
        </p:spPr>
        <p:txBody>
          <a:bodyPr>
            <a:spAutoFit/>
          </a:bodyPr>
          <a:lstStyle/>
          <a:p>
            <a:pPr algn="l">
              <a:spcAft>
                <a:spcPts val="1200"/>
              </a:spcAft>
              <a:buClr>
                <a:srgbClr val="990099"/>
              </a:buClr>
              <a:buFont typeface="Wingdings" pitchFamily="2" charset="2"/>
              <a:buChar char="§"/>
            </a:pPr>
            <a:r>
              <a:rPr lang="en-US" sz="1400" dirty="0"/>
              <a:t> The ground motion is shown in Black. It is measured with a STS. </a:t>
            </a:r>
          </a:p>
          <a:p>
            <a:pPr algn="l">
              <a:spcAft>
                <a:spcPts val="1200"/>
              </a:spcAft>
              <a:buClr>
                <a:srgbClr val="990099"/>
              </a:buClr>
              <a:buFont typeface="Wingdings" pitchFamily="2" charset="2"/>
              <a:buChar char="§"/>
            </a:pPr>
            <a:r>
              <a:rPr lang="en-US" sz="1400" dirty="0"/>
              <a:t> The HEPI motion is shown in Blue. It is measured with HEPI L4Cs. </a:t>
            </a:r>
          </a:p>
          <a:p>
            <a:pPr algn="l">
              <a:spcAft>
                <a:spcPts val="1200"/>
              </a:spcAft>
              <a:buClr>
                <a:srgbClr val="990099"/>
              </a:buClr>
              <a:buFont typeface="Wingdings" pitchFamily="2" charset="2"/>
              <a:buChar char="§"/>
            </a:pPr>
            <a:r>
              <a:rPr lang="en-US" sz="1400" dirty="0"/>
              <a:t> The motion of stage 2 when the control is off is presented in Red</a:t>
            </a:r>
          </a:p>
          <a:p>
            <a:pPr algn="l">
              <a:spcAft>
                <a:spcPts val="1200"/>
              </a:spcAft>
              <a:buClr>
                <a:srgbClr val="990099"/>
              </a:buClr>
              <a:buFont typeface="Wingdings" pitchFamily="2" charset="2"/>
              <a:buChar char="§"/>
            </a:pPr>
            <a:r>
              <a:rPr lang="en-US" sz="1400" dirty="0"/>
              <a:t> The motion of stage 2 when the control is on is presented in Purple</a:t>
            </a:r>
          </a:p>
          <a:p>
            <a:pPr algn="l">
              <a:spcAft>
                <a:spcPts val="1200"/>
              </a:spcAft>
              <a:buClr>
                <a:srgbClr val="990099"/>
              </a:buClr>
              <a:buFont typeface="Wingdings" pitchFamily="2" charset="2"/>
              <a:buChar char="§"/>
            </a:pPr>
            <a:r>
              <a:rPr lang="en-US" sz="1400" dirty="0"/>
              <a:t> The relative requirements are presented in Grey</a:t>
            </a:r>
          </a:p>
        </p:txBody>
      </p:sp>
      <p:pic>
        <p:nvPicPr>
          <p:cNvPr id="11269" name="Picture 3"/>
          <p:cNvPicPr>
            <a:picLocks noChangeAspect="1" noChangeArrowheads="1"/>
          </p:cNvPicPr>
          <p:nvPr/>
        </p:nvPicPr>
        <p:blipFill>
          <a:blip r:embed="rId4" cstate="print"/>
          <a:srcRect l="5273" t="3392" r="8498" b="4100"/>
          <a:stretch>
            <a:fillRect/>
          </a:stretch>
        </p:blipFill>
        <p:spPr bwMode="auto">
          <a:xfrm>
            <a:off x="84138" y="2827338"/>
            <a:ext cx="4672012" cy="3429000"/>
          </a:xfrm>
          <a:prstGeom prst="rect">
            <a:avLst/>
          </a:prstGeom>
          <a:noFill/>
          <a:ln w="9525">
            <a:noFill/>
            <a:miter lim="800000"/>
            <a:headEnd/>
            <a:tailEnd/>
          </a:ln>
        </p:spPr>
      </p:pic>
      <p:sp>
        <p:nvSpPr>
          <p:cNvPr id="19" name="Text Placeholder 4"/>
          <p:cNvSpPr txBox="1">
            <a:spLocks/>
          </p:cNvSpPr>
          <p:nvPr/>
        </p:nvSpPr>
        <p:spPr>
          <a:xfrm>
            <a:off x="2727325" y="-22225"/>
            <a:ext cx="4930775" cy="433388"/>
          </a:xfrm>
          <a:prstGeom prst="rect">
            <a:avLst/>
          </a:prstGeom>
        </p:spPr>
        <p:txBody>
          <a:bodyPr/>
          <a:lstStyle/>
          <a:p>
            <a:pPr marL="342900" indent="-342900" algn="l" eaLnBrk="0" hangingPunct="0">
              <a:spcBef>
                <a:spcPct val="20000"/>
              </a:spcBef>
              <a:defRPr/>
            </a:pPr>
            <a:endParaRPr lang="en-US" sz="2400" kern="0" dirty="0">
              <a:solidFill>
                <a:srgbClr val="3399FF"/>
              </a:solidFill>
              <a:latin typeface="+mn-lt"/>
            </a:endParaRPr>
          </a:p>
        </p:txBody>
      </p:sp>
      <p:pic>
        <p:nvPicPr>
          <p:cNvPr id="11272" name="Picture 3"/>
          <p:cNvPicPr>
            <a:picLocks noChangeAspect="1" noChangeArrowheads="1"/>
          </p:cNvPicPr>
          <p:nvPr/>
        </p:nvPicPr>
        <p:blipFill>
          <a:blip r:embed="rId5" cstate="print"/>
          <a:srcRect l="6473" t="3448" r="8958" b="4022"/>
          <a:stretch>
            <a:fillRect/>
          </a:stretch>
        </p:blipFill>
        <p:spPr bwMode="auto">
          <a:xfrm>
            <a:off x="4822825" y="2827338"/>
            <a:ext cx="4195763" cy="3429000"/>
          </a:xfrm>
          <a:prstGeom prst="rect">
            <a:avLst/>
          </a:prstGeom>
          <a:noFill/>
          <a:ln w="9525">
            <a:noFill/>
            <a:miter lim="800000"/>
            <a:headEnd/>
            <a:tailEnd/>
          </a:ln>
        </p:spPr>
      </p:pic>
      <p:graphicFrame>
        <p:nvGraphicFramePr>
          <p:cNvPr id="12" name="Object 29"/>
          <p:cNvGraphicFramePr>
            <a:graphicFrameLocks noChangeAspect="1"/>
          </p:cNvGraphicFramePr>
          <p:nvPr/>
        </p:nvGraphicFramePr>
        <p:xfrm>
          <a:off x="0" y="0"/>
          <a:ext cx="622300" cy="455613"/>
        </p:xfrm>
        <a:graphic>
          <a:graphicData uri="http://schemas.openxmlformats.org/presentationml/2006/ole">
            <p:oleObj spid="_x0000_s523266" r:id="rId6" imgW="4409524" imgH="3219899" progId="">
              <p:embed/>
            </p:oleObj>
          </a:graphicData>
        </a:graphic>
      </p:graphicFrame>
      <p:pic>
        <p:nvPicPr>
          <p:cNvPr id="13"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4"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5" name="Rectangle 28"/>
          <p:cNvSpPr>
            <a:spLocks noChangeArrowheads="1"/>
          </p:cNvSpPr>
          <p:nvPr/>
        </p:nvSpPr>
        <p:spPr bwMode="auto">
          <a:xfrm>
            <a:off x="1507534" y="0"/>
            <a:ext cx="6125588" cy="400110"/>
          </a:xfrm>
          <a:prstGeom prst="rect">
            <a:avLst/>
          </a:prstGeom>
          <a:noFill/>
          <a:ln w="9525" algn="ctr">
            <a:noFill/>
            <a:miter lim="800000"/>
            <a:headEnd/>
            <a:tailEnd/>
          </a:ln>
        </p:spPr>
        <p:txBody>
          <a:bodyPr wrap="none">
            <a:spAutoFit/>
          </a:bodyPr>
          <a:lstStyle/>
          <a:p>
            <a:r>
              <a:rPr lang="en-US" sz="2000" dirty="0" smtClean="0"/>
              <a:t>4. Two Stage Internal Seismic Isolator - Overview</a:t>
            </a:r>
            <a:endParaRPr 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12293"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pic>
        <p:nvPicPr>
          <p:cNvPr id="12297" name="Picture 3"/>
          <p:cNvPicPr>
            <a:picLocks noChangeAspect="1" noChangeArrowheads="1"/>
          </p:cNvPicPr>
          <p:nvPr/>
        </p:nvPicPr>
        <p:blipFill>
          <a:blip r:embed="rId4" cstate="print"/>
          <a:srcRect l="21642" t="25516" r="25743" b="9155"/>
          <a:stretch>
            <a:fillRect/>
          </a:stretch>
        </p:blipFill>
        <p:spPr bwMode="auto">
          <a:xfrm>
            <a:off x="4438650" y="2917825"/>
            <a:ext cx="4549775" cy="3513138"/>
          </a:xfrm>
          <a:prstGeom prst="rect">
            <a:avLst/>
          </a:prstGeom>
          <a:noFill/>
          <a:ln w="9525">
            <a:noFill/>
            <a:miter lim="800000"/>
            <a:headEnd/>
            <a:tailEnd/>
          </a:ln>
        </p:spPr>
      </p:pic>
      <p:sp>
        <p:nvSpPr>
          <p:cNvPr id="12298" name="Slide Number Placeholder 3"/>
          <p:cNvSpPr>
            <a:spLocks noGrp="1"/>
          </p:cNvSpPr>
          <p:nvPr>
            <p:ph type="sldNum" sz="quarter" idx="12"/>
          </p:nvPr>
        </p:nvSpPr>
        <p:spPr>
          <a:xfrm>
            <a:off x="8612188" y="6594475"/>
            <a:ext cx="531812" cy="492125"/>
          </a:xfrm>
          <a:noFill/>
        </p:spPr>
        <p:txBody>
          <a:bodyPr/>
          <a:lstStyle/>
          <a:p>
            <a:fld id="{94DAE56B-551A-45CA-98A0-CBE16A78BEF6}" type="slidenum">
              <a:rPr lang="en-US" smtClean="0"/>
              <a:pPr/>
              <a:t>33</a:t>
            </a:fld>
            <a:endParaRPr lang="en-US" smtClean="0"/>
          </a:p>
        </p:txBody>
      </p:sp>
      <p:sp>
        <p:nvSpPr>
          <p:cNvPr id="12299" name="Rectangle 15"/>
          <p:cNvSpPr>
            <a:spLocks noChangeArrowheads="1"/>
          </p:cNvSpPr>
          <p:nvPr/>
        </p:nvSpPr>
        <p:spPr bwMode="auto">
          <a:xfrm>
            <a:off x="341313" y="639763"/>
            <a:ext cx="7904162" cy="1539875"/>
          </a:xfrm>
          <a:prstGeom prst="rect">
            <a:avLst/>
          </a:prstGeom>
          <a:noFill/>
          <a:ln w="9525" algn="ctr">
            <a:noFill/>
            <a:miter lim="800000"/>
            <a:headEnd/>
            <a:tailEnd/>
          </a:ln>
        </p:spPr>
        <p:txBody>
          <a:bodyPr anchor="ctr">
            <a:spAutoFit/>
          </a:bodyPr>
          <a:lstStyle/>
          <a:p>
            <a:pPr algn="just" eaLnBrk="0" hangingPunct="0">
              <a:spcAft>
                <a:spcPts val="1200"/>
              </a:spcAft>
              <a:buClr>
                <a:srgbClr val="990099"/>
              </a:buClr>
              <a:buFont typeface="Wingdings" pitchFamily="2" charset="2"/>
              <a:buChar char="§"/>
            </a:pPr>
            <a:r>
              <a:rPr lang="en-US" sz="1600" dirty="0">
                <a:cs typeface="Times New Roman" pitchFamily="18" charset="0"/>
              </a:rPr>
              <a:t>  Predictive noise budget for Advanced LIGO, the document G0810021-v1</a:t>
            </a:r>
            <a:endParaRPr lang="en-US" sz="1600" dirty="0"/>
          </a:p>
          <a:p>
            <a:pPr algn="just" eaLnBrk="0" hangingPunct="0">
              <a:spcAft>
                <a:spcPts val="1200"/>
              </a:spcAft>
              <a:buClr>
                <a:srgbClr val="990099"/>
              </a:buClr>
              <a:buFont typeface="Wingdings" pitchFamily="2" charset="2"/>
              <a:buChar char="§"/>
            </a:pPr>
            <a:r>
              <a:rPr lang="en-US" sz="1600" dirty="0">
                <a:cs typeface="Times New Roman" pitchFamily="18" charset="0"/>
              </a:rPr>
              <a:t>  At 17Hz the seismic noise was below the other sources of noise.</a:t>
            </a:r>
            <a:endParaRPr lang="en-US" sz="1600" dirty="0"/>
          </a:p>
          <a:p>
            <a:pPr algn="just" eaLnBrk="0" hangingPunct="0">
              <a:spcAft>
                <a:spcPts val="1200"/>
              </a:spcAft>
              <a:buClr>
                <a:srgbClr val="990099"/>
              </a:buClr>
              <a:buFont typeface="Wingdings" pitchFamily="2" charset="2"/>
              <a:buChar char="§"/>
            </a:pPr>
            <a:r>
              <a:rPr lang="en-US" sz="1600" dirty="0">
                <a:cs typeface="Times New Roman" pitchFamily="18" charset="0"/>
              </a:rPr>
              <a:t>  Estimation based on the BSC-ISI performances as of November 2008. </a:t>
            </a:r>
            <a:endParaRPr lang="en-US" sz="1600" dirty="0"/>
          </a:p>
          <a:p>
            <a:pPr algn="just" eaLnBrk="0" hangingPunct="0">
              <a:spcAft>
                <a:spcPts val="1200"/>
              </a:spcAft>
              <a:buClr>
                <a:srgbClr val="990099"/>
              </a:buClr>
              <a:buFont typeface="Wingdings" pitchFamily="2" charset="2"/>
              <a:buChar char="§"/>
            </a:pPr>
            <a:r>
              <a:rPr lang="en-US" sz="1600" dirty="0">
                <a:cs typeface="Times New Roman" pitchFamily="18" charset="0"/>
              </a:rPr>
              <a:t>  Performance improved since</a:t>
            </a:r>
            <a:endParaRPr lang="en-US" sz="1600" dirty="0"/>
          </a:p>
        </p:txBody>
      </p:sp>
      <p:pic>
        <p:nvPicPr>
          <p:cNvPr id="12301" name="Picture 17"/>
          <p:cNvPicPr>
            <a:picLocks noChangeAspect="1" noChangeArrowheads="1"/>
          </p:cNvPicPr>
          <p:nvPr/>
        </p:nvPicPr>
        <p:blipFill>
          <a:blip r:embed="rId5" cstate="print"/>
          <a:srcRect l="5032" r="8907"/>
          <a:stretch>
            <a:fillRect/>
          </a:stretch>
        </p:blipFill>
        <p:spPr bwMode="auto">
          <a:xfrm>
            <a:off x="122238" y="2909888"/>
            <a:ext cx="4175125" cy="3673475"/>
          </a:xfrm>
          <a:prstGeom prst="rect">
            <a:avLst/>
          </a:prstGeom>
          <a:noFill/>
          <a:ln w="9525">
            <a:noFill/>
            <a:miter lim="800000"/>
            <a:headEnd/>
            <a:tailEnd/>
          </a:ln>
        </p:spPr>
      </p:pic>
      <p:cxnSp>
        <p:nvCxnSpPr>
          <p:cNvPr id="12302" name="Straight Arrow Connector 19"/>
          <p:cNvCxnSpPr>
            <a:cxnSpLocks noChangeShapeType="1"/>
          </p:cNvCxnSpPr>
          <p:nvPr/>
        </p:nvCxnSpPr>
        <p:spPr bwMode="auto">
          <a:xfrm rot="5400000">
            <a:off x="2803293" y="4402364"/>
            <a:ext cx="807808" cy="1588"/>
          </a:xfrm>
          <a:prstGeom prst="straightConnector1">
            <a:avLst/>
          </a:prstGeom>
          <a:noFill/>
          <a:ln w="28575" algn="ctr">
            <a:solidFill>
              <a:srgbClr val="990099"/>
            </a:solidFill>
            <a:round/>
            <a:headEnd/>
            <a:tailEnd type="arrow" w="med" len="med"/>
          </a:ln>
        </p:spPr>
      </p:cxnSp>
      <p:sp>
        <p:nvSpPr>
          <p:cNvPr id="12303" name="TextBox 20"/>
          <p:cNvSpPr txBox="1">
            <a:spLocks noChangeArrowheads="1"/>
          </p:cNvSpPr>
          <p:nvPr/>
        </p:nvSpPr>
        <p:spPr bwMode="auto">
          <a:xfrm>
            <a:off x="366647" y="2500247"/>
            <a:ext cx="3976688" cy="338138"/>
          </a:xfrm>
          <a:prstGeom prst="rect">
            <a:avLst/>
          </a:prstGeom>
          <a:noFill/>
          <a:ln w="9525">
            <a:noFill/>
            <a:miter lim="800000"/>
            <a:headEnd/>
            <a:tailEnd/>
          </a:ln>
        </p:spPr>
        <p:txBody>
          <a:bodyPr>
            <a:spAutoFit/>
          </a:bodyPr>
          <a:lstStyle/>
          <a:p>
            <a:r>
              <a:rPr lang="en-US" sz="1600" dirty="0">
                <a:solidFill>
                  <a:srgbClr val="000000"/>
                </a:solidFill>
              </a:rPr>
              <a:t>Factor of 50 Improvement at 10 Hz.</a:t>
            </a:r>
          </a:p>
        </p:txBody>
      </p:sp>
      <p:sp>
        <p:nvSpPr>
          <p:cNvPr id="12305" name="TextBox 20"/>
          <p:cNvSpPr txBox="1">
            <a:spLocks noChangeArrowheads="1"/>
          </p:cNvSpPr>
          <p:nvPr/>
        </p:nvSpPr>
        <p:spPr bwMode="auto">
          <a:xfrm>
            <a:off x="4976813" y="2530475"/>
            <a:ext cx="3976687" cy="338138"/>
          </a:xfrm>
          <a:prstGeom prst="rect">
            <a:avLst/>
          </a:prstGeom>
          <a:noFill/>
          <a:ln w="9525">
            <a:noFill/>
            <a:miter lim="800000"/>
            <a:headEnd/>
            <a:tailEnd/>
          </a:ln>
        </p:spPr>
        <p:txBody>
          <a:bodyPr>
            <a:spAutoFit/>
          </a:bodyPr>
          <a:lstStyle/>
          <a:p>
            <a:r>
              <a:rPr lang="en-US" sz="1600" dirty="0">
                <a:solidFill>
                  <a:srgbClr val="000000"/>
                </a:solidFill>
              </a:rPr>
              <a:t>Low Frequency noise</a:t>
            </a:r>
          </a:p>
        </p:txBody>
      </p:sp>
      <p:sp>
        <p:nvSpPr>
          <p:cNvPr id="12306" name="TextBox 20"/>
          <p:cNvSpPr txBox="1">
            <a:spLocks noChangeArrowheads="1"/>
          </p:cNvSpPr>
          <p:nvPr/>
        </p:nvSpPr>
        <p:spPr bwMode="auto">
          <a:xfrm>
            <a:off x="4511675" y="6196013"/>
            <a:ext cx="852488" cy="215900"/>
          </a:xfrm>
          <a:prstGeom prst="rect">
            <a:avLst/>
          </a:prstGeom>
          <a:noFill/>
          <a:ln w="9525">
            <a:noFill/>
            <a:miter lim="800000"/>
            <a:headEnd/>
            <a:tailEnd/>
          </a:ln>
        </p:spPr>
        <p:txBody>
          <a:bodyPr>
            <a:spAutoFit/>
          </a:bodyPr>
          <a:lstStyle/>
          <a:p>
            <a:pPr algn="l"/>
            <a:r>
              <a:rPr lang="en-US" sz="800">
                <a:solidFill>
                  <a:srgbClr val="00B0F0"/>
                </a:solidFill>
              </a:rPr>
              <a:t>G0810021-v1</a:t>
            </a:r>
          </a:p>
        </p:txBody>
      </p:sp>
      <p:graphicFrame>
        <p:nvGraphicFramePr>
          <p:cNvPr id="21" name="Object 29"/>
          <p:cNvGraphicFramePr>
            <a:graphicFrameLocks noChangeAspect="1"/>
          </p:cNvGraphicFramePr>
          <p:nvPr/>
        </p:nvGraphicFramePr>
        <p:xfrm>
          <a:off x="0" y="0"/>
          <a:ext cx="622300" cy="455613"/>
        </p:xfrm>
        <a:graphic>
          <a:graphicData uri="http://schemas.openxmlformats.org/presentationml/2006/ole">
            <p:oleObj spid="_x0000_s524290" r:id="rId6" imgW="4409524" imgH="3219899" progId="">
              <p:embed/>
            </p:oleObj>
          </a:graphicData>
        </a:graphic>
      </p:graphicFrame>
      <p:pic>
        <p:nvPicPr>
          <p:cNvPr id="22"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23"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6" name="Rectangle 28"/>
          <p:cNvSpPr>
            <a:spLocks noChangeArrowheads="1"/>
          </p:cNvSpPr>
          <p:nvPr/>
        </p:nvSpPr>
        <p:spPr bwMode="auto">
          <a:xfrm>
            <a:off x="1507534" y="0"/>
            <a:ext cx="6125588" cy="400110"/>
          </a:xfrm>
          <a:prstGeom prst="rect">
            <a:avLst/>
          </a:prstGeom>
          <a:noFill/>
          <a:ln w="9525" algn="ctr">
            <a:noFill/>
            <a:miter lim="800000"/>
            <a:headEnd/>
            <a:tailEnd/>
          </a:ln>
        </p:spPr>
        <p:txBody>
          <a:bodyPr wrap="none">
            <a:spAutoFit/>
          </a:bodyPr>
          <a:lstStyle/>
          <a:p>
            <a:r>
              <a:rPr lang="en-US" sz="2000" dirty="0" smtClean="0"/>
              <a:t>4. Two Stage Internal Seismic Isolator - Overview</a:t>
            </a:r>
            <a:endParaRPr lang="en-US" sz="20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86" name="Picture 18"/>
          <p:cNvPicPr>
            <a:picLocks noChangeAspect="1" noChangeArrowheads="1"/>
          </p:cNvPicPr>
          <p:nvPr/>
        </p:nvPicPr>
        <p:blipFill>
          <a:blip r:embed="rId4" cstate="print"/>
          <a:srcRect/>
          <a:stretch>
            <a:fillRect/>
          </a:stretch>
        </p:blipFill>
        <p:spPr bwMode="auto">
          <a:xfrm>
            <a:off x="5225814" y="1375257"/>
            <a:ext cx="1279596" cy="1728909"/>
          </a:xfrm>
          <a:prstGeom prst="rect">
            <a:avLst/>
          </a:prstGeom>
          <a:noFill/>
          <a:ln w="9525">
            <a:noFill/>
            <a:miter lim="800000"/>
            <a:headEnd/>
            <a:tailEnd/>
          </a:ln>
        </p:spPr>
      </p:pic>
      <p:pic>
        <p:nvPicPr>
          <p:cNvPr id="7188" name="Picture 2"/>
          <p:cNvPicPr>
            <a:picLocks noChangeAspect="1" noChangeArrowheads="1"/>
          </p:cNvPicPr>
          <p:nvPr/>
        </p:nvPicPr>
        <p:blipFill>
          <a:blip r:embed="rId5" cstate="print"/>
          <a:srcRect/>
          <a:stretch>
            <a:fillRect/>
          </a:stretch>
        </p:blipFill>
        <p:spPr bwMode="auto">
          <a:xfrm>
            <a:off x="6714326" y="1399627"/>
            <a:ext cx="2247721" cy="1694701"/>
          </a:xfrm>
          <a:prstGeom prst="rect">
            <a:avLst/>
          </a:prstGeom>
          <a:noFill/>
          <a:ln w="9525">
            <a:noFill/>
            <a:miter lim="800000"/>
            <a:headEnd/>
            <a:tailEnd/>
          </a:ln>
        </p:spPr>
      </p:pic>
      <p:graphicFrame>
        <p:nvGraphicFramePr>
          <p:cNvPr id="40" name="Object 29"/>
          <p:cNvGraphicFramePr>
            <a:graphicFrameLocks noChangeAspect="1"/>
          </p:cNvGraphicFramePr>
          <p:nvPr/>
        </p:nvGraphicFramePr>
        <p:xfrm>
          <a:off x="0" y="0"/>
          <a:ext cx="622300" cy="455613"/>
        </p:xfrm>
        <a:graphic>
          <a:graphicData uri="http://schemas.openxmlformats.org/presentationml/2006/ole">
            <p:oleObj spid="_x0000_s510978" r:id="rId6" imgW="4409524" imgH="3219899" progId="">
              <p:embed/>
            </p:oleObj>
          </a:graphicData>
        </a:graphic>
      </p:graphicFrame>
      <p:pic>
        <p:nvPicPr>
          <p:cNvPr id="41"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42"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pic>
        <p:nvPicPr>
          <p:cNvPr id="19" name="Picture 3"/>
          <p:cNvPicPr>
            <a:picLocks noChangeAspect="1" noChangeArrowheads="1"/>
          </p:cNvPicPr>
          <p:nvPr/>
        </p:nvPicPr>
        <p:blipFill>
          <a:blip r:embed="rId8" cstate="print"/>
          <a:srcRect/>
          <a:stretch>
            <a:fillRect/>
          </a:stretch>
        </p:blipFill>
        <p:spPr bwMode="auto">
          <a:xfrm>
            <a:off x="4833123" y="3907702"/>
            <a:ext cx="3227695" cy="2514600"/>
          </a:xfrm>
          <a:prstGeom prst="rect">
            <a:avLst/>
          </a:prstGeom>
          <a:noFill/>
          <a:ln w="9525">
            <a:solidFill>
              <a:srgbClr val="000000"/>
            </a:solidFill>
            <a:miter lim="800000"/>
            <a:headEnd/>
            <a:tailEnd/>
          </a:ln>
        </p:spPr>
      </p:pic>
      <p:pic>
        <p:nvPicPr>
          <p:cNvPr id="20" name="Picture 5"/>
          <p:cNvPicPr>
            <a:picLocks noChangeAspect="1" noChangeArrowheads="1"/>
          </p:cNvPicPr>
          <p:nvPr/>
        </p:nvPicPr>
        <p:blipFill>
          <a:blip r:embed="rId9" cstate="print"/>
          <a:srcRect t="-3077" b="-4928"/>
          <a:stretch>
            <a:fillRect/>
          </a:stretch>
        </p:blipFill>
        <p:spPr bwMode="auto">
          <a:xfrm>
            <a:off x="961704" y="3900111"/>
            <a:ext cx="3148080" cy="2570398"/>
          </a:xfrm>
          <a:prstGeom prst="rect">
            <a:avLst/>
          </a:prstGeom>
          <a:noFill/>
          <a:ln w="12700">
            <a:solidFill>
              <a:srgbClr val="000000"/>
            </a:solidFill>
            <a:miter lim="800000"/>
            <a:headEnd/>
            <a:tailEnd/>
          </a:ln>
        </p:spPr>
      </p:pic>
      <p:sp>
        <p:nvSpPr>
          <p:cNvPr id="21" name="TextBox 20"/>
          <p:cNvSpPr txBox="1"/>
          <p:nvPr/>
        </p:nvSpPr>
        <p:spPr>
          <a:xfrm>
            <a:off x="1711367" y="6493045"/>
            <a:ext cx="1890097" cy="335910"/>
          </a:xfrm>
          <a:prstGeom prst="rect">
            <a:avLst/>
          </a:prstGeom>
          <a:noFill/>
        </p:spPr>
        <p:txBody>
          <a:bodyPr wrap="square" rtlCol="0">
            <a:spAutoFit/>
          </a:bodyPr>
          <a:lstStyle/>
          <a:p>
            <a:pPr marL="287338" lvl="1" indent="-287338" algn="l" eaLnBrk="0" hangingPunct="0">
              <a:spcBef>
                <a:spcPct val="20000"/>
              </a:spcBef>
              <a:buClr>
                <a:srgbClr val="990099"/>
              </a:buClr>
              <a:buFont typeface="Wingdings" pitchFamily="2" charset="2"/>
              <a:buChar char="§"/>
              <a:defRPr/>
            </a:pPr>
            <a:r>
              <a:rPr lang="en-US" sz="1600" kern="0" dirty="0" smtClean="0"/>
              <a:t>Initial Design</a:t>
            </a:r>
            <a:endParaRPr lang="en-US" sz="1800" kern="0" dirty="0"/>
          </a:p>
        </p:txBody>
      </p:sp>
      <p:sp>
        <p:nvSpPr>
          <p:cNvPr id="22" name="TextBox 21"/>
          <p:cNvSpPr txBox="1"/>
          <p:nvPr/>
        </p:nvSpPr>
        <p:spPr>
          <a:xfrm>
            <a:off x="5827107" y="6443661"/>
            <a:ext cx="2052625" cy="338554"/>
          </a:xfrm>
          <a:prstGeom prst="rect">
            <a:avLst/>
          </a:prstGeom>
          <a:noFill/>
        </p:spPr>
        <p:txBody>
          <a:bodyPr wrap="square" rtlCol="0">
            <a:spAutoFit/>
          </a:bodyPr>
          <a:lstStyle/>
          <a:p>
            <a:pPr marL="287338" lvl="1" indent="-287338" algn="l" eaLnBrk="0" hangingPunct="0">
              <a:spcBef>
                <a:spcPct val="20000"/>
              </a:spcBef>
              <a:defRPr/>
            </a:pPr>
            <a:endParaRPr lang="en-US" sz="1600" kern="0" dirty="0"/>
          </a:p>
        </p:txBody>
      </p:sp>
      <p:pic>
        <p:nvPicPr>
          <p:cNvPr id="23" name="Picture 8"/>
          <p:cNvPicPr>
            <a:picLocks noChangeAspect="1" noChangeArrowheads="1"/>
          </p:cNvPicPr>
          <p:nvPr/>
        </p:nvPicPr>
        <p:blipFill>
          <a:blip r:embed="rId10" cstate="print">
            <a:clrChange>
              <a:clrFrom>
                <a:srgbClr val="969BAE"/>
              </a:clrFrom>
              <a:clrTo>
                <a:srgbClr val="969BAE">
                  <a:alpha val="0"/>
                </a:srgbClr>
              </a:clrTo>
            </a:clrChange>
          </a:blip>
          <a:srcRect l="10112" t="4102" r="5196" b="2727"/>
          <a:stretch>
            <a:fillRect/>
          </a:stretch>
        </p:blipFill>
        <p:spPr bwMode="auto">
          <a:xfrm>
            <a:off x="146038" y="1311046"/>
            <a:ext cx="1907964" cy="1785511"/>
          </a:xfrm>
          <a:prstGeom prst="rect">
            <a:avLst/>
          </a:prstGeom>
          <a:noFill/>
          <a:ln w="9525">
            <a:noFill/>
            <a:miter lim="800000"/>
            <a:headEnd/>
            <a:tailEnd/>
          </a:ln>
        </p:spPr>
      </p:pic>
      <p:pic>
        <p:nvPicPr>
          <p:cNvPr id="24" name="Picture 9"/>
          <p:cNvPicPr>
            <a:picLocks noChangeAspect="1" noChangeArrowheads="1"/>
          </p:cNvPicPr>
          <p:nvPr/>
        </p:nvPicPr>
        <p:blipFill>
          <a:blip r:embed="rId11" cstate="print">
            <a:lum bright="10000" contrast="10000"/>
          </a:blip>
          <a:srcRect l="4816" t="18243" r="17404" b="15262"/>
          <a:stretch>
            <a:fillRect/>
          </a:stretch>
        </p:blipFill>
        <p:spPr bwMode="auto">
          <a:xfrm>
            <a:off x="2288735" y="1382352"/>
            <a:ext cx="2039494" cy="1689922"/>
          </a:xfrm>
          <a:prstGeom prst="rect">
            <a:avLst/>
          </a:prstGeom>
          <a:noFill/>
          <a:ln w="9525">
            <a:noFill/>
            <a:miter lim="800000"/>
            <a:headEnd/>
            <a:tailEnd/>
          </a:ln>
        </p:spPr>
      </p:pic>
      <p:sp>
        <p:nvSpPr>
          <p:cNvPr id="27" name="Rectangle 13"/>
          <p:cNvSpPr>
            <a:spLocks noChangeArrowheads="1"/>
          </p:cNvSpPr>
          <p:nvPr/>
        </p:nvSpPr>
        <p:spPr bwMode="auto">
          <a:xfrm>
            <a:off x="2564577" y="645892"/>
            <a:ext cx="4567742" cy="400110"/>
          </a:xfrm>
          <a:prstGeom prst="rect">
            <a:avLst/>
          </a:prstGeom>
          <a:noFill/>
          <a:ln w="9525">
            <a:noFill/>
            <a:miter lim="800000"/>
            <a:headEnd/>
            <a:tailEnd/>
          </a:ln>
        </p:spPr>
        <p:txBody>
          <a:bodyPr wrap="square">
            <a:spAutoFit/>
          </a:bodyPr>
          <a:lstStyle/>
          <a:p>
            <a:pPr algn="l"/>
            <a:r>
              <a:rPr lang="en-US" sz="2000" dirty="0" smtClean="0"/>
              <a:t>BSC-ISI Re-design (2009-2010)</a:t>
            </a:r>
            <a:endParaRPr lang="en-US" sz="2000" dirty="0"/>
          </a:p>
        </p:txBody>
      </p:sp>
      <p:sp>
        <p:nvSpPr>
          <p:cNvPr id="28" name="Rectangle 28"/>
          <p:cNvSpPr>
            <a:spLocks noChangeArrowheads="1"/>
          </p:cNvSpPr>
          <p:nvPr/>
        </p:nvSpPr>
        <p:spPr bwMode="auto">
          <a:xfrm>
            <a:off x="1507534" y="0"/>
            <a:ext cx="6125588" cy="400110"/>
          </a:xfrm>
          <a:prstGeom prst="rect">
            <a:avLst/>
          </a:prstGeom>
          <a:noFill/>
          <a:ln w="9525" algn="ctr">
            <a:noFill/>
            <a:miter lim="800000"/>
            <a:headEnd/>
            <a:tailEnd/>
          </a:ln>
        </p:spPr>
        <p:txBody>
          <a:bodyPr wrap="none">
            <a:spAutoFit/>
          </a:bodyPr>
          <a:lstStyle/>
          <a:p>
            <a:r>
              <a:rPr lang="en-US" sz="2000" dirty="0" smtClean="0"/>
              <a:t>4. Two Stage Internal Seismic Isolator - Overview</a:t>
            </a:r>
            <a:endParaRPr lang="en-US" sz="2000" dirty="0"/>
          </a:p>
        </p:txBody>
      </p:sp>
      <p:sp>
        <p:nvSpPr>
          <p:cNvPr id="15" name="TextBox 14"/>
          <p:cNvSpPr txBox="1"/>
          <p:nvPr/>
        </p:nvSpPr>
        <p:spPr>
          <a:xfrm>
            <a:off x="5610368" y="6500361"/>
            <a:ext cx="1890097" cy="338554"/>
          </a:xfrm>
          <a:prstGeom prst="rect">
            <a:avLst/>
          </a:prstGeom>
          <a:noFill/>
        </p:spPr>
        <p:txBody>
          <a:bodyPr wrap="square" rtlCol="0">
            <a:spAutoFit/>
          </a:bodyPr>
          <a:lstStyle/>
          <a:p>
            <a:pPr marL="287338" lvl="1" indent="-287338" algn="l" eaLnBrk="0" hangingPunct="0">
              <a:spcBef>
                <a:spcPct val="20000"/>
              </a:spcBef>
              <a:buClr>
                <a:srgbClr val="990099"/>
              </a:buClr>
              <a:buFont typeface="Wingdings" pitchFamily="2" charset="2"/>
              <a:buChar char="§"/>
              <a:defRPr/>
            </a:pPr>
            <a:r>
              <a:rPr lang="en-US" sz="1600" kern="0" dirty="0" smtClean="0"/>
              <a:t>Final Design</a:t>
            </a:r>
            <a:endParaRPr lang="en-US" sz="1800" kern="0" dirty="0"/>
          </a:p>
        </p:txBody>
      </p:sp>
      <p:sp>
        <p:nvSpPr>
          <p:cNvPr id="16" name="TextBox 15"/>
          <p:cNvSpPr txBox="1"/>
          <p:nvPr/>
        </p:nvSpPr>
        <p:spPr>
          <a:xfrm>
            <a:off x="65835" y="3113422"/>
            <a:ext cx="1960864" cy="584775"/>
          </a:xfrm>
          <a:prstGeom prst="rect">
            <a:avLst/>
          </a:prstGeom>
          <a:noFill/>
        </p:spPr>
        <p:txBody>
          <a:bodyPr wrap="square" rtlCol="0">
            <a:spAutoFit/>
          </a:bodyPr>
          <a:lstStyle/>
          <a:p>
            <a:pPr marL="168275" lvl="1" indent="-168275" algn="l" eaLnBrk="0" hangingPunct="0">
              <a:spcBef>
                <a:spcPct val="20000"/>
              </a:spcBef>
              <a:buClr>
                <a:srgbClr val="990099"/>
              </a:buClr>
              <a:buFont typeface="Wingdings" pitchFamily="2" charset="2"/>
              <a:buChar char="§"/>
              <a:defRPr/>
            </a:pPr>
            <a:r>
              <a:rPr lang="en-US" sz="1600" kern="0" dirty="0" smtClean="0"/>
              <a:t>Stage 0 Before Re-Design</a:t>
            </a:r>
            <a:endParaRPr lang="en-US" sz="1800" kern="0" dirty="0"/>
          </a:p>
        </p:txBody>
      </p:sp>
      <p:sp>
        <p:nvSpPr>
          <p:cNvPr id="17" name="TextBox 16"/>
          <p:cNvSpPr txBox="1"/>
          <p:nvPr/>
        </p:nvSpPr>
        <p:spPr>
          <a:xfrm>
            <a:off x="2260396" y="3113422"/>
            <a:ext cx="1960864" cy="584775"/>
          </a:xfrm>
          <a:prstGeom prst="rect">
            <a:avLst/>
          </a:prstGeom>
          <a:noFill/>
        </p:spPr>
        <p:txBody>
          <a:bodyPr wrap="square" rtlCol="0">
            <a:spAutoFit/>
          </a:bodyPr>
          <a:lstStyle/>
          <a:p>
            <a:pPr marL="168275" lvl="1" indent="-168275" algn="l" eaLnBrk="0" hangingPunct="0">
              <a:spcBef>
                <a:spcPct val="20000"/>
              </a:spcBef>
              <a:buClr>
                <a:srgbClr val="990099"/>
              </a:buClr>
              <a:buFont typeface="Wingdings" pitchFamily="2" charset="2"/>
              <a:buChar char="§"/>
              <a:defRPr/>
            </a:pPr>
            <a:r>
              <a:rPr lang="en-US" sz="1600" kern="0" dirty="0" smtClean="0"/>
              <a:t>Stage 0 After Re-Design</a:t>
            </a:r>
            <a:endParaRPr lang="en-US" sz="1800" kern="0" dirty="0"/>
          </a:p>
        </p:txBody>
      </p:sp>
      <p:sp>
        <p:nvSpPr>
          <p:cNvPr id="18" name="TextBox 17"/>
          <p:cNvSpPr txBox="1"/>
          <p:nvPr/>
        </p:nvSpPr>
        <p:spPr>
          <a:xfrm>
            <a:off x="5135266" y="3128053"/>
            <a:ext cx="1463429" cy="584775"/>
          </a:xfrm>
          <a:prstGeom prst="rect">
            <a:avLst/>
          </a:prstGeom>
          <a:noFill/>
        </p:spPr>
        <p:txBody>
          <a:bodyPr wrap="square" rtlCol="0">
            <a:spAutoFit/>
          </a:bodyPr>
          <a:lstStyle/>
          <a:p>
            <a:pPr marL="168275" lvl="1" indent="-168275" algn="l" eaLnBrk="0" hangingPunct="0">
              <a:spcBef>
                <a:spcPct val="20000"/>
              </a:spcBef>
              <a:buClr>
                <a:srgbClr val="990099"/>
              </a:buClr>
              <a:buFont typeface="Wingdings" pitchFamily="2" charset="2"/>
              <a:buChar char="§"/>
              <a:defRPr/>
            </a:pPr>
            <a:r>
              <a:rPr lang="en-US" sz="1600" kern="0" dirty="0" smtClean="0"/>
              <a:t>Pods Stiffener </a:t>
            </a:r>
            <a:endParaRPr lang="en-US" sz="1800" kern="0" dirty="0"/>
          </a:p>
        </p:txBody>
      </p:sp>
      <p:sp>
        <p:nvSpPr>
          <p:cNvPr id="25" name="TextBox 24"/>
          <p:cNvSpPr txBox="1"/>
          <p:nvPr/>
        </p:nvSpPr>
        <p:spPr>
          <a:xfrm>
            <a:off x="6671464" y="3113423"/>
            <a:ext cx="1814558" cy="584775"/>
          </a:xfrm>
          <a:prstGeom prst="rect">
            <a:avLst/>
          </a:prstGeom>
          <a:noFill/>
        </p:spPr>
        <p:txBody>
          <a:bodyPr wrap="square" rtlCol="0">
            <a:spAutoFit/>
          </a:bodyPr>
          <a:lstStyle/>
          <a:p>
            <a:pPr marL="168275" lvl="1" indent="-168275" algn="l" eaLnBrk="0" hangingPunct="0">
              <a:spcBef>
                <a:spcPct val="20000"/>
              </a:spcBef>
              <a:buClr>
                <a:srgbClr val="990099"/>
              </a:buClr>
              <a:buFont typeface="Wingdings" pitchFamily="2" charset="2"/>
              <a:buChar char="§"/>
              <a:defRPr/>
            </a:pPr>
            <a:r>
              <a:rPr lang="en-US" sz="1600" kern="0" dirty="0" smtClean="0"/>
              <a:t>Stiffness Optimization</a:t>
            </a:r>
            <a:endParaRPr lang="en-US" sz="1800" kern="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32482"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599379" y="879684"/>
            <a:ext cx="5243743" cy="1200329"/>
          </a:xfrm>
          <a:prstGeom prst="rect">
            <a:avLst/>
          </a:prstGeom>
        </p:spPr>
        <p:txBody>
          <a:bodyPr wrap="none">
            <a:spAutoFit/>
          </a:bodyPr>
          <a:lstStyle/>
          <a:p>
            <a:pPr algn="l"/>
            <a:r>
              <a:rPr lang="en-US" sz="2400" dirty="0" smtClean="0"/>
              <a:t>April 2010 – April 2011 </a:t>
            </a:r>
          </a:p>
          <a:p>
            <a:pPr algn="l"/>
            <a:endParaRPr lang="en-US" sz="2400" dirty="0" smtClean="0"/>
          </a:p>
          <a:p>
            <a:pPr algn="l"/>
            <a:r>
              <a:rPr lang="en-US" sz="2400" dirty="0" smtClean="0"/>
              <a:t>	BSC-ISI Progress Highlights</a:t>
            </a:r>
            <a:endParaRPr lang="en-US" sz="2400" dirty="0"/>
          </a:p>
        </p:txBody>
      </p:sp>
      <p:sp>
        <p:nvSpPr>
          <p:cNvPr id="14" name="Rectangle 28"/>
          <p:cNvSpPr>
            <a:spLocks noChangeArrowheads="1"/>
          </p:cNvSpPr>
          <p:nvPr/>
        </p:nvSpPr>
        <p:spPr bwMode="auto">
          <a:xfrm>
            <a:off x="2269373" y="2548997"/>
            <a:ext cx="2982548" cy="3416320"/>
          </a:xfrm>
          <a:prstGeom prst="rect">
            <a:avLst/>
          </a:prstGeom>
          <a:noFill/>
          <a:ln w="9525" algn="ctr">
            <a:noFill/>
            <a:miter lim="800000"/>
            <a:headEnd/>
            <a:tailEnd/>
          </a:ln>
        </p:spPr>
        <p:txBody>
          <a:bodyPr wrap="none">
            <a:spAutoFit/>
          </a:bodyPr>
          <a:lstStyle/>
          <a:p>
            <a:pPr algn="l">
              <a:buClr>
                <a:srgbClr val="990099"/>
              </a:buClr>
              <a:buFont typeface="Wingdings" pitchFamily="2" charset="2"/>
              <a:buChar char="§"/>
            </a:pPr>
            <a:r>
              <a:rPr lang="en-US" sz="2400" dirty="0" smtClean="0"/>
              <a:t>  4.1 Design</a:t>
            </a:r>
          </a:p>
          <a:p>
            <a:pPr algn="l">
              <a:buClr>
                <a:srgbClr val="990099"/>
              </a:buClr>
              <a:buFont typeface="Wingdings" pitchFamily="2" charset="2"/>
              <a:buChar char="§"/>
            </a:pPr>
            <a:endParaRPr lang="en-US" sz="2400" dirty="0" smtClean="0"/>
          </a:p>
          <a:p>
            <a:pPr algn="l">
              <a:buClr>
                <a:srgbClr val="990099"/>
              </a:buClr>
              <a:buFont typeface="Wingdings" pitchFamily="2" charset="2"/>
              <a:buChar char="§"/>
            </a:pPr>
            <a:r>
              <a:rPr lang="en-US" sz="2400" dirty="0" smtClean="0"/>
              <a:t>  4.2 Procurement</a:t>
            </a:r>
          </a:p>
          <a:p>
            <a:pPr algn="l">
              <a:buClr>
                <a:srgbClr val="990099"/>
              </a:buClr>
              <a:buFont typeface="Wingdings" pitchFamily="2" charset="2"/>
              <a:buChar char="§"/>
            </a:pPr>
            <a:endParaRPr lang="en-US" sz="2400" dirty="0" smtClean="0"/>
          </a:p>
          <a:p>
            <a:pPr algn="l">
              <a:buClr>
                <a:srgbClr val="990099"/>
              </a:buClr>
              <a:buFont typeface="Wingdings" pitchFamily="2" charset="2"/>
              <a:buChar char="§"/>
            </a:pPr>
            <a:r>
              <a:rPr lang="en-US" sz="2400" dirty="0" smtClean="0"/>
              <a:t>  4.3 Assembly</a:t>
            </a:r>
          </a:p>
          <a:p>
            <a:pPr algn="l">
              <a:buClr>
                <a:srgbClr val="990099"/>
              </a:buClr>
              <a:buFont typeface="Wingdings" pitchFamily="2" charset="2"/>
              <a:buChar char="§"/>
            </a:pPr>
            <a:endParaRPr lang="en-US" sz="2400" dirty="0" smtClean="0"/>
          </a:p>
          <a:p>
            <a:pPr algn="l">
              <a:buClr>
                <a:srgbClr val="990099"/>
              </a:buClr>
              <a:buFont typeface="Wingdings" pitchFamily="2" charset="2"/>
              <a:buChar char="§"/>
            </a:pPr>
            <a:r>
              <a:rPr lang="en-US" sz="2400" dirty="0" smtClean="0"/>
              <a:t>  4.4 Performance</a:t>
            </a:r>
          </a:p>
          <a:p>
            <a:pPr algn="l">
              <a:buClr>
                <a:srgbClr val="990099"/>
              </a:buClr>
              <a:buFont typeface="Wingdings" pitchFamily="2" charset="2"/>
              <a:buChar char="§"/>
            </a:pPr>
            <a:endParaRPr lang="en-US" sz="2400" dirty="0" smtClean="0"/>
          </a:p>
          <a:p>
            <a:pPr algn="l">
              <a:buClr>
                <a:srgbClr val="990099"/>
              </a:buClr>
              <a:buFont typeface="Wingdings" pitchFamily="2" charset="2"/>
              <a:buChar char="§"/>
            </a:pPr>
            <a:r>
              <a:rPr lang="en-US" sz="2400" dirty="0" smtClean="0"/>
              <a:t>  4.5 Testing </a:t>
            </a:r>
            <a:endParaRPr lang="en-US" sz="2400" dirty="0"/>
          </a:p>
        </p:txBody>
      </p:sp>
      <p:sp>
        <p:nvSpPr>
          <p:cNvPr id="15" name="Rectangle 28"/>
          <p:cNvSpPr>
            <a:spLocks noChangeArrowheads="1"/>
          </p:cNvSpPr>
          <p:nvPr/>
        </p:nvSpPr>
        <p:spPr bwMode="auto">
          <a:xfrm>
            <a:off x="2201720" y="0"/>
            <a:ext cx="4846391" cy="400110"/>
          </a:xfrm>
          <a:prstGeom prst="rect">
            <a:avLst/>
          </a:prstGeom>
          <a:noFill/>
          <a:ln w="9525" algn="ctr">
            <a:noFill/>
            <a:miter lim="800000"/>
            <a:headEnd/>
            <a:tailEnd/>
          </a:ln>
        </p:spPr>
        <p:txBody>
          <a:bodyPr wrap="none">
            <a:spAutoFit/>
          </a:bodyPr>
          <a:lstStyle/>
          <a:p>
            <a:r>
              <a:rPr lang="en-US" sz="2000" dirty="0" smtClean="0"/>
              <a:t>4. Two Stage Internal Seismic Isolator</a:t>
            </a:r>
            <a:endParaRPr lang="en-US" sz="20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33506"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28"/>
          <p:cNvSpPr>
            <a:spLocks noChangeArrowheads="1"/>
          </p:cNvSpPr>
          <p:nvPr/>
        </p:nvSpPr>
        <p:spPr bwMode="auto">
          <a:xfrm>
            <a:off x="3555864" y="0"/>
            <a:ext cx="1537600" cy="400110"/>
          </a:xfrm>
          <a:prstGeom prst="rect">
            <a:avLst/>
          </a:prstGeom>
          <a:noFill/>
          <a:ln w="9525" algn="ctr">
            <a:noFill/>
            <a:miter lim="800000"/>
            <a:headEnd/>
            <a:tailEnd/>
          </a:ln>
        </p:spPr>
        <p:txBody>
          <a:bodyPr wrap="none">
            <a:spAutoFit/>
          </a:bodyPr>
          <a:lstStyle/>
          <a:p>
            <a:r>
              <a:rPr lang="en-US" sz="2000" dirty="0" smtClean="0"/>
              <a:t>4.1  Design</a:t>
            </a:r>
            <a:endParaRPr lang="en-US" sz="2000" dirty="0"/>
          </a:p>
        </p:txBody>
      </p:sp>
      <p:pic>
        <p:nvPicPr>
          <p:cNvPr id="533507" name="Picture 3"/>
          <p:cNvPicPr>
            <a:picLocks noChangeAspect="1" noChangeArrowheads="1"/>
          </p:cNvPicPr>
          <p:nvPr/>
        </p:nvPicPr>
        <p:blipFill>
          <a:blip r:embed="rId6" cstate="print"/>
          <a:srcRect l="3731" t="9950" r="2612" b="9453"/>
          <a:stretch>
            <a:fillRect/>
          </a:stretch>
        </p:blipFill>
        <p:spPr bwMode="auto">
          <a:xfrm>
            <a:off x="5076968" y="586855"/>
            <a:ext cx="3589361" cy="2316639"/>
          </a:xfrm>
          <a:prstGeom prst="rect">
            <a:avLst/>
          </a:prstGeom>
          <a:noFill/>
          <a:ln w="9525">
            <a:noFill/>
            <a:miter lim="800000"/>
            <a:headEnd/>
            <a:tailEnd/>
          </a:ln>
        </p:spPr>
      </p:pic>
      <p:sp>
        <p:nvSpPr>
          <p:cNvPr id="8" name="Rectangle 28"/>
          <p:cNvSpPr>
            <a:spLocks noChangeArrowheads="1"/>
          </p:cNvSpPr>
          <p:nvPr/>
        </p:nvSpPr>
        <p:spPr bwMode="auto">
          <a:xfrm>
            <a:off x="440573" y="3358738"/>
            <a:ext cx="8225756" cy="3431709"/>
          </a:xfrm>
          <a:prstGeom prst="rect">
            <a:avLst/>
          </a:prstGeom>
          <a:noFill/>
          <a:ln w="9525" algn="ctr">
            <a:noFill/>
            <a:miter lim="800000"/>
            <a:headEnd/>
            <a:tailEnd/>
          </a:ln>
        </p:spPr>
        <p:txBody>
          <a:bodyPr wrap="square">
            <a:spAutoFit/>
          </a:bodyPr>
          <a:lstStyle/>
          <a:p>
            <a:pPr algn="l">
              <a:spcBef>
                <a:spcPts val="600"/>
              </a:spcBef>
              <a:buClr>
                <a:srgbClr val="990099"/>
              </a:buClr>
              <a:buFont typeface="Wingdings" pitchFamily="2" charset="2"/>
              <a:buChar char="§"/>
            </a:pPr>
            <a:r>
              <a:rPr lang="en-US" sz="2400" dirty="0" smtClean="0"/>
              <a:t>  Design Completed (+200 drawings)</a:t>
            </a:r>
          </a:p>
          <a:p>
            <a:pPr algn="l">
              <a:spcBef>
                <a:spcPts val="600"/>
              </a:spcBef>
              <a:buClr>
                <a:srgbClr val="990099"/>
              </a:buClr>
              <a:buFont typeface="Wingdings" pitchFamily="2" charset="2"/>
              <a:buChar char="§"/>
            </a:pPr>
            <a:r>
              <a:rPr lang="en-US" sz="2400" dirty="0" smtClean="0"/>
              <a:t>  Design adjustments upon discussions with shops</a:t>
            </a:r>
          </a:p>
          <a:p>
            <a:pPr algn="l">
              <a:spcBef>
                <a:spcPts val="600"/>
              </a:spcBef>
              <a:buClr>
                <a:srgbClr val="990099"/>
              </a:buClr>
              <a:buFont typeface="Wingdings" pitchFamily="2" charset="2"/>
              <a:buChar char="§"/>
            </a:pPr>
            <a:r>
              <a:rPr lang="en-US" sz="2400" dirty="0" smtClean="0"/>
              <a:t>  Assembly Drawings</a:t>
            </a:r>
          </a:p>
          <a:p>
            <a:pPr algn="l">
              <a:spcBef>
                <a:spcPts val="600"/>
              </a:spcBef>
              <a:buClr>
                <a:srgbClr val="990099"/>
              </a:buClr>
              <a:buFont typeface="Wingdings" pitchFamily="2" charset="2"/>
              <a:buChar char="§"/>
            </a:pPr>
            <a:r>
              <a:rPr lang="en-US" sz="2400" dirty="0" smtClean="0"/>
              <a:t>  Bill of materials</a:t>
            </a:r>
          </a:p>
          <a:p>
            <a:pPr algn="l">
              <a:spcBef>
                <a:spcPts val="600"/>
              </a:spcBef>
              <a:buClr>
                <a:srgbClr val="990099"/>
              </a:buClr>
              <a:buFont typeface="Wingdings" pitchFamily="2" charset="2"/>
              <a:buChar char="§"/>
            </a:pPr>
            <a:r>
              <a:rPr lang="en-US" sz="2400" dirty="0" smtClean="0"/>
              <a:t>  List of Parts</a:t>
            </a:r>
          </a:p>
          <a:p>
            <a:pPr algn="l">
              <a:spcBef>
                <a:spcPts val="600"/>
              </a:spcBef>
              <a:buClr>
                <a:srgbClr val="990099"/>
              </a:buClr>
              <a:buFont typeface="Wingdings" pitchFamily="2" charset="2"/>
              <a:buChar char="§"/>
            </a:pPr>
            <a:r>
              <a:rPr lang="en-US" sz="2400" dirty="0" smtClean="0"/>
              <a:t>  Assembly Procedure. Main assembly and sub-assemblies: Sensors, Actuators, Flexures Assembly, Lockers…</a:t>
            </a:r>
          </a:p>
        </p:txBody>
      </p:sp>
      <p:pic>
        <p:nvPicPr>
          <p:cNvPr id="14" name="Picture 7"/>
          <p:cNvPicPr>
            <a:picLocks noChangeAspect="1" noChangeArrowheads="1"/>
          </p:cNvPicPr>
          <p:nvPr/>
        </p:nvPicPr>
        <p:blipFill>
          <a:blip r:embed="rId7" cstate="print"/>
          <a:srcRect/>
          <a:stretch>
            <a:fillRect/>
          </a:stretch>
        </p:blipFill>
        <p:spPr bwMode="auto">
          <a:xfrm>
            <a:off x="532262" y="619225"/>
            <a:ext cx="3466532" cy="2254449"/>
          </a:xfrm>
          <a:prstGeom prst="rect">
            <a:avLst/>
          </a:prstGeom>
          <a:noFill/>
          <a:ln w="9525" algn="ctr">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43746"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28"/>
          <p:cNvSpPr>
            <a:spLocks noChangeArrowheads="1"/>
          </p:cNvSpPr>
          <p:nvPr/>
        </p:nvSpPr>
        <p:spPr bwMode="auto">
          <a:xfrm>
            <a:off x="3555864" y="0"/>
            <a:ext cx="1537600" cy="400110"/>
          </a:xfrm>
          <a:prstGeom prst="rect">
            <a:avLst/>
          </a:prstGeom>
          <a:noFill/>
          <a:ln w="9525" algn="ctr">
            <a:noFill/>
            <a:miter lim="800000"/>
            <a:headEnd/>
            <a:tailEnd/>
          </a:ln>
        </p:spPr>
        <p:txBody>
          <a:bodyPr wrap="none">
            <a:spAutoFit/>
          </a:bodyPr>
          <a:lstStyle/>
          <a:p>
            <a:r>
              <a:rPr lang="en-US" sz="2000" dirty="0" smtClean="0"/>
              <a:t>4.1  Design</a:t>
            </a:r>
            <a:endParaRPr lang="en-US" sz="2000" dirty="0"/>
          </a:p>
        </p:txBody>
      </p:sp>
      <p:sp>
        <p:nvSpPr>
          <p:cNvPr id="8" name="Rectangle 28"/>
          <p:cNvSpPr>
            <a:spLocks noChangeArrowheads="1"/>
          </p:cNvSpPr>
          <p:nvPr/>
        </p:nvSpPr>
        <p:spPr bwMode="auto">
          <a:xfrm>
            <a:off x="2404105" y="595560"/>
            <a:ext cx="4962302" cy="400110"/>
          </a:xfrm>
          <a:prstGeom prst="rect">
            <a:avLst/>
          </a:prstGeom>
          <a:noFill/>
          <a:ln w="9525" algn="ctr">
            <a:noFill/>
            <a:miter lim="800000"/>
            <a:headEnd/>
            <a:tailEnd/>
          </a:ln>
        </p:spPr>
        <p:txBody>
          <a:bodyPr wrap="square">
            <a:spAutoFit/>
          </a:bodyPr>
          <a:lstStyle/>
          <a:p>
            <a:pPr algn="l">
              <a:spcBef>
                <a:spcPts val="600"/>
              </a:spcBef>
            </a:pPr>
            <a:r>
              <a:rPr lang="en-US" sz="2000" dirty="0" smtClean="0"/>
              <a:t>  SEI Integration at the system Level</a:t>
            </a:r>
          </a:p>
        </p:txBody>
      </p:sp>
      <p:pic>
        <p:nvPicPr>
          <p:cNvPr id="543747" name="Picture 3"/>
          <p:cNvPicPr>
            <a:picLocks noChangeAspect="1" noChangeArrowheads="1"/>
          </p:cNvPicPr>
          <p:nvPr/>
        </p:nvPicPr>
        <p:blipFill>
          <a:blip r:embed="rId6" cstate="print"/>
          <a:srcRect l="23088" t="28172" r="22761" b="16231"/>
          <a:stretch>
            <a:fillRect/>
          </a:stretch>
        </p:blipFill>
        <p:spPr bwMode="auto">
          <a:xfrm>
            <a:off x="1076209" y="1622336"/>
            <a:ext cx="2643110" cy="2035263"/>
          </a:xfrm>
          <a:prstGeom prst="rect">
            <a:avLst/>
          </a:prstGeom>
          <a:noFill/>
          <a:ln w="9525">
            <a:noFill/>
            <a:miter lim="800000"/>
            <a:headEnd/>
            <a:tailEnd/>
          </a:ln>
        </p:spPr>
      </p:pic>
      <p:pic>
        <p:nvPicPr>
          <p:cNvPr id="15" name="Picture 3"/>
          <p:cNvPicPr>
            <a:picLocks noChangeAspect="1" noChangeArrowheads="1"/>
          </p:cNvPicPr>
          <p:nvPr/>
        </p:nvPicPr>
        <p:blipFill>
          <a:blip r:embed="rId7" cstate="print"/>
          <a:srcRect/>
          <a:stretch>
            <a:fillRect/>
          </a:stretch>
        </p:blipFill>
        <p:spPr bwMode="auto">
          <a:xfrm>
            <a:off x="5094982" y="1641588"/>
            <a:ext cx="3385355" cy="1988805"/>
          </a:xfrm>
          <a:prstGeom prst="rect">
            <a:avLst/>
          </a:prstGeom>
          <a:noFill/>
          <a:ln w="9525" algn="ctr">
            <a:noFill/>
            <a:miter lim="800000"/>
            <a:headEnd/>
            <a:tailEnd/>
          </a:ln>
        </p:spPr>
      </p:pic>
      <p:sp>
        <p:nvSpPr>
          <p:cNvPr id="16" name="Rounded Rectangle 16"/>
          <p:cNvSpPr>
            <a:spLocks noChangeArrowheads="1"/>
          </p:cNvSpPr>
          <p:nvPr/>
        </p:nvSpPr>
        <p:spPr bwMode="auto">
          <a:xfrm>
            <a:off x="6678123" y="1866467"/>
            <a:ext cx="873456" cy="641445"/>
          </a:xfrm>
          <a:prstGeom prst="roundRect">
            <a:avLst>
              <a:gd name="adj" fmla="val 16667"/>
            </a:avLst>
          </a:prstGeom>
          <a:noFill/>
          <a:ln w="38100" algn="ctr">
            <a:solidFill>
              <a:srgbClr val="FF33CC"/>
            </a:solidFill>
            <a:round/>
            <a:headEnd/>
            <a:tailEnd/>
          </a:ln>
        </p:spPr>
        <p:txBody>
          <a:bodyPr/>
          <a:lstStyle/>
          <a:p>
            <a:endParaRPr lang="en-US"/>
          </a:p>
        </p:txBody>
      </p:sp>
      <p:pic>
        <p:nvPicPr>
          <p:cNvPr id="543748" name="Picture 4"/>
          <p:cNvPicPr>
            <a:picLocks noChangeAspect="1" noChangeArrowheads="1"/>
          </p:cNvPicPr>
          <p:nvPr/>
        </p:nvPicPr>
        <p:blipFill>
          <a:blip r:embed="rId8" cstate="print"/>
          <a:srcRect l="28265" t="24813" r="26119" b="13433"/>
          <a:stretch>
            <a:fillRect/>
          </a:stretch>
        </p:blipFill>
        <p:spPr bwMode="auto">
          <a:xfrm>
            <a:off x="1003193" y="4352543"/>
            <a:ext cx="2414861" cy="2451899"/>
          </a:xfrm>
          <a:prstGeom prst="rect">
            <a:avLst/>
          </a:prstGeom>
          <a:noFill/>
          <a:ln w="9525">
            <a:noFill/>
            <a:miter lim="800000"/>
            <a:headEnd/>
            <a:tailEnd/>
          </a:ln>
        </p:spPr>
      </p:pic>
      <p:pic>
        <p:nvPicPr>
          <p:cNvPr id="543750" name="Picture 6"/>
          <p:cNvPicPr>
            <a:picLocks noChangeAspect="1" noChangeArrowheads="1"/>
          </p:cNvPicPr>
          <p:nvPr/>
        </p:nvPicPr>
        <p:blipFill>
          <a:blip r:embed="rId9" cstate="print"/>
          <a:srcRect l="21922" t="41185" r="17630" b="34561"/>
          <a:stretch>
            <a:fillRect/>
          </a:stretch>
        </p:blipFill>
        <p:spPr bwMode="auto">
          <a:xfrm>
            <a:off x="4433321" y="5314656"/>
            <a:ext cx="4263142" cy="1282889"/>
          </a:xfrm>
          <a:prstGeom prst="rect">
            <a:avLst/>
          </a:prstGeom>
          <a:noFill/>
          <a:ln w="9525">
            <a:noFill/>
            <a:miter lim="800000"/>
            <a:headEnd/>
            <a:tailEnd/>
          </a:ln>
        </p:spPr>
      </p:pic>
      <p:sp>
        <p:nvSpPr>
          <p:cNvPr id="14" name="Rectangle 28"/>
          <p:cNvSpPr>
            <a:spLocks noChangeArrowheads="1"/>
          </p:cNvSpPr>
          <p:nvPr/>
        </p:nvSpPr>
        <p:spPr bwMode="auto">
          <a:xfrm>
            <a:off x="121762" y="1114940"/>
            <a:ext cx="5788919" cy="400110"/>
          </a:xfrm>
          <a:prstGeom prst="rect">
            <a:avLst/>
          </a:prstGeom>
          <a:noFill/>
          <a:ln w="9525" algn="ctr">
            <a:noFill/>
            <a:miter lim="800000"/>
            <a:headEnd/>
            <a:tailEnd/>
          </a:ln>
        </p:spPr>
        <p:txBody>
          <a:bodyPr wrap="square">
            <a:spAutoFit/>
          </a:bodyPr>
          <a:lstStyle/>
          <a:p>
            <a:pPr algn="l">
              <a:spcBef>
                <a:spcPts val="600"/>
              </a:spcBef>
              <a:buClr>
                <a:srgbClr val="990099"/>
              </a:buClr>
              <a:buFont typeface="Wingdings" pitchFamily="2" charset="2"/>
              <a:buChar char="§"/>
            </a:pPr>
            <a:r>
              <a:rPr lang="en-US" sz="2000" dirty="0" smtClean="0"/>
              <a:t>  Layout, Mass budgets and Balancing:</a:t>
            </a:r>
          </a:p>
        </p:txBody>
      </p:sp>
      <p:sp>
        <p:nvSpPr>
          <p:cNvPr id="17" name="Rectangle 28"/>
          <p:cNvSpPr>
            <a:spLocks noChangeArrowheads="1"/>
          </p:cNvSpPr>
          <p:nvPr/>
        </p:nvSpPr>
        <p:spPr bwMode="auto">
          <a:xfrm>
            <a:off x="136394" y="3828879"/>
            <a:ext cx="4962302" cy="400110"/>
          </a:xfrm>
          <a:prstGeom prst="rect">
            <a:avLst/>
          </a:prstGeom>
          <a:noFill/>
          <a:ln w="9525" algn="ctr">
            <a:noFill/>
            <a:miter lim="800000"/>
            <a:headEnd/>
            <a:tailEnd/>
          </a:ln>
        </p:spPr>
        <p:txBody>
          <a:bodyPr wrap="square">
            <a:spAutoFit/>
          </a:bodyPr>
          <a:lstStyle/>
          <a:p>
            <a:pPr algn="l">
              <a:spcBef>
                <a:spcPts val="600"/>
              </a:spcBef>
              <a:buClr>
                <a:srgbClr val="990099"/>
              </a:buClr>
              <a:buFont typeface="Wingdings" pitchFamily="2" charset="2"/>
              <a:buChar char="§"/>
            </a:pPr>
            <a:r>
              <a:rPr lang="en-US" sz="2000" dirty="0" smtClean="0"/>
              <a:t>  Cabling and Flanges Layout:</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45794"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28"/>
          <p:cNvSpPr>
            <a:spLocks noChangeArrowheads="1"/>
          </p:cNvSpPr>
          <p:nvPr/>
        </p:nvSpPr>
        <p:spPr bwMode="auto">
          <a:xfrm>
            <a:off x="203208" y="704232"/>
            <a:ext cx="4006056" cy="5170646"/>
          </a:xfrm>
          <a:prstGeom prst="rect">
            <a:avLst/>
          </a:prstGeom>
          <a:noFill/>
          <a:ln w="9525" algn="ctr">
            <a:noFill/>
            <a:miter lim="800000"/>
            <a:headEnd/>
            <a:tailEnd/>
          </a:ln>
        </p:spPr>
        <p:txBody>
          <a:bodyPr wrap="square">
            <a:spAutoFit/>
          </a:bodyPr>
          <a:lstStyle/>
          <a:p>
            <a:pPr algn="l">
              <a:buClr>
                <a:srgbClr val="990099"/>
              </a:buClr>
              <a:buFont typeface="Wingdings" pitchFamily="2" charset="2"/>
              <a:buChar char="§"/>
            </a:pPr>
            <a:r>
              <a:rPr lang="en-US" sz="2000" dirty="0" smtClean="0"/>
              <a:t>  Procurement  Process</a:t>
            </a:r>
          </a:p>
          <a:p>
            <a:pPr algn="l">
              <a:spcBef>
                <a:spcPts val="600"/>
              </a:spcBef>
              <a:buFontTx/>
              <a:buChar char="-"/>
            </a:pPr>
            <a:r>
              <a:rPr lang="en-US" sz="2000" dirty="0" smtClean="0"/>
              <a:t> Statements of work</a:t>
            </a:r>
          </a:p>
          <a:p>
            <a:pPr algn="l">
              <a:spcBef>
                <a:spcPts val="600"/>
              </a:spcBef>
              <a:buFontTx/>
              <a:buChar char="-"/>
            </a:pPr>
            <a:r>
              <a:rPr lang="en-US" sz="2000" dirty="0" smtClean="0"/>
              <a:t> Bidding Process</a:t>
            </a:r>
          </a:p>
          <a:p>
            <a:pPr algn="l">
              <a:spcBef>
                <a:spcPts val="600"/>
              </a:spcBef>
              <a:buFontTx/>
              <a:buChar char="-"/>
            </a:pPr>
            <a:r>
              <a:rPr lang="en-US" sz="2000" dirty="0" smtClean="0"/>
              <a:t> PO issuing</a:t>
            </a:r>
          </a:p>
          <a:p>
            <a:pPr algn="l">
              <a:spcBef>
                <a:spcPts val="600"/>
              </a:spcBef>
              <a:buFontTx/>
              <a:buChar char="-"/>
            </a:pPr>
            <a:r>
              <a:rPr lang="en-US" sz="2000" dirty="0" smtClean="0"/>
              <a:t> Communication with shops</a:t>
            </a:r>
          </a:p>
          <a:p>
            <a:pPr algn="l"/>
            <a:r>
              <a:rPr lang="en-US" sz="2000" dirty="0" smtClean="0"/>
              <a:t> </a:t>
            </a:r>
          </a:p>
          <a:p>
            <a:endParaRPr lang="en-US" sz="2000" dirty="0" smtClean="0"/>
          </a:p>
          <a:p>
            <a:pPr algn="l">
              <a:buClr>
                <a:srgbClr val="990099"/>
              </a:buClr>
              <a:buFont typeface="Wingdings" pitchFamily="2" charset="2"/>
              <a:buChar char="§"/>
            </a:pPr>
            <a:r>
              <a:rPr lang="en-US" sz="2000" dirty="0" smtClean="0"/>
              <a:t> Quality Control</a:t>
            </a:r>
          </a:p>
          <a:p>
            <a:pPr algn="l">
              <a:spcBef>
                <a:spcPts val="600"/>
              </a:spcBef>
              <a:buFontTx/>
              <a:buChar char="-"/>
            </a:pPr>
            <a:r>
              <a:rPr lang="en-US" sz="2000" dirty="0" smtClean="0"/>
              <a:t> Shipment</a:t>
            </a:r>
          </a:p>
          <a:p>
            <a:pPr algn="l">
              <a:spcBef>
                <a:spcPts val="600"/>
              </a:spcBef>
              <a:buFontTx/>
              <a:buChar char="-"/>
            </a:pPr>
            <a:r>
              <a:rPr lang="en-US" sz="2000" dirty="0" smtClean="0"/>
              <a:t> Cleanliness</a:t>
            </a:r>
          </a:p>
          <a:p>
            <a:pPr algn="l">
              <a:spcBef>
                <a:spcPts val="600"/>
              </a:spcBef>
              <a:buFontTx/>
              <a:buChar char="-"/>
            </a:pPr>
            <a:r>
              <a:rPr lang="en-US" sz="2000" dirty="0" smtClean="0"/>
              <a:t> Parts Cleaning</a:t>
            </a:r>
          </a:p>
          <a:p>
            <a:pPr algn="l">
              <a:spcBef>
                <a:spcPts val="600"/>
              </a:spcBef>
              <a:buFontTx/>
              <a:buChar char="-"/>
            </a:pPr>
            <a:r>
              <a:rPr lang="en-US" sz="2000" dirty="0" smtClean="0"/>
              <a:t> Inspection</a:t>
            </a:r>
          </a:p>
          <a:p>
            <a:pPr algn="l">
              <a:spcBef>
                <a:spcPts val="600"/>
              </a:spcBef>
              <a:buFontTx/>
              <a:buChar char="-"/>
            </a:pPr>
            <a:r>
              <a:rPr lang="en-US" sz="2000" dirty="0" smtClean="0"/>
              <a:t> Process improvements (Machining, Cleaning…)</a:t>
            </a:r>
            <a:endParaRPr lang="en-US" sz="2000" dirty="0"/>
          </a:p>
        </p:txBody>
      </p:sp>
      <p:sp>
        <p:nvSpPr>
          <p:cNvPr id="23" name="Rectangle 28"/>
          <p:cNvSpPr>
            <a:spLocks noChangeArrowheads="1"/>
          </p:cNvSpPr>
          <p:nvPr/>
        </p:nvSpPr>
        <p:spPr bwMode="auto">
          <a:xfrm>
            <a:off x="2200912" y="27296"/>
            <a:ext cx="4711546" cy="400110"/>
          </a:xfrm>
          <a:prstGeom prst="rect">
            <a:avLst/>
          </a:prstGeom>
          <a:noFill/>
          <a:ln w="9525" algn="ctr">
            <a:noFill/>
            <a:miter lim="800000"/>
            <a:headEnd/>
            <a:tailEnd/>
          </a:ln>
        </p:spPr>
        <p:txBody>
          <a:bodyPr wrap="none">
            <a:spAutoFit/>
          </a:bodyPr>
          <a:lstStyle/>
          <a:p>
            <a:r>
              <a:rPr lang="en-US" sz="2000" dirty="0" smtClean="0"/>
              <a:t>4.2  Procurement and Quality Control</a:t>
            </a:r>
            <a:endParaRPr lang="en-US" sz="2000" dirty="0"/>
          </a:p>
        </p:txBody>
      </p:sp>
      <p:cxnSp>
        <p:nvCxnSpPr>
          <p:cNvPr id="9" name="Straight Connector 8"/>
          <p:cNvCxnSpPr/>
          <p:nvPr/>
        </p:nvCxnSpPr>
        <p:spPr bwMode="auto">
          <a:xfrm rot="5400000">
            <a:off x="1341373" y="3638711"/>
            <a:ext cx="5826469"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pic>
        <p:nvPicPr>
          <p:cNvPr id="10" name="Picture 6" descr="D:\LVC_2011\SEI_Update\Participations\Ben\SEIpics\BSCTrilliumInterfaceChassis.JPG"/>
          <p:cNvPicPr>
            <a:picLocks noChangeAspect="1" noChangeArrowheads="1"/>
          </p:cNvPicPr>
          <p:nvPr/>
        </p:nvPicPr>
        <p:blipFill>
          <a:blip r:embed="rId6" cstate="print"/>
          <a:srcRect/>
          <a:stretch>
            <a:fillRect/>
          </a:stretch>
        </p:blipFill>
        <p:spPr bwMode="auto">
          <a:xfrm>
            <a:off x="7254744" y="1994092"/>
            <a:ext cx="1593294" cy="1194971"/>
          </a:xfrm>
          <a:prstGeom prst="rect">
            <a:avLst/>
          </a:prstGeom>
          <a:noFill/>
          <a:ln>
            <a:solidFill>
              <a:srgbClr val="000000"/>
            </a:solidFill>
          </a:ln>
        </p:spPr>
      </p:pic>
      <p:pic>
        <p:nvPicPr>
          <p:cNvPr id="11" name="Picture 7" descr="D:\LVC_2011\SEI_Update\Participations\Ben\SEIpics\BSCGS13Preamps.JPG"/>
          <p:cNvPicPr>
            <a:picLocks noChangeAspect="1" noChangeArrowheads="1"/>
          </p:cNvPicPr>
          <p:nvPr/>
        </p:nvPicPr>
        <p:blipFill>
          <a:blip r:embed="rId7" cstate="print"/>
          <a:srcRect/>
          <a:stretch>
            <a:fillRect/>
          </a:stretch>
        </p:blipFill>
        <p:spPr bwMode="auto">
          <a:xfrm>
            <a:off x="4975897" y="2017726"/>
            <a:ext cx="1591158" cy="1193368"/>
          </a:xfrm>
          <a:prstGeom prst="rect">
            <a:avLst/>
          </a:prstGeom>
          <a:noFill/>
          <a:ln>
            <a:solidFill>
              <a:srgbClr val="000000"/>
            </a:solidFill>
          </a:ln>
        </p:spPr>
      </p:pic>
      <p:pic>
        <p:nvPicPr>
          <p:cNvPr id="12" name="Picture 8" descr="D:\LVC_2011\SEI_Update\Participations\Ben\SEIpics\BSCGS13SocketBoards.JPG"/>
          <p:cNvPicPr>
            <a:picLocks noChangeAspect="1" noChangeArrowheads="1"/>
          </p:cNvPicPr>
          <p:nvPr/>
        </p:nvPicPr>
        <p:blipFill>
          <a:blip r:embed="rId8" cstate="print"/>
          <a:srcRect/>
          <a:stretch>
            <a:fillRect/>
          </a:stretch>
        </p:blipFill>
        <p:spPr bwMode="auto">
          <a:xfrm>
            <a:off x="4534213" y="575605"/>
            <a:ext cx="1556748" cy="1167561"/>
          </a:xfrm>
          <a:prstGeom prst="rect">
            <a:avLst/>
          </a:prstGeom>
          <a:noFill/>
          <a:ln>
            <a:solidFill>
              <a:srgbClr val="000000"/>
            </a:solidFill>
          </a:ln>
        </p:spPr>
      </p:pic>
      <p:pic>
        <p:nvPicPr>
          <p:cNvPr id="13" name="Picture 9" descr="D:\LVC_2011\SEI_Update\Participations\Ben\SEIpics\BSCL4CCalblesnPreamps.JPG"/>
          <p:cNvPicPr>
            <a:picLocks noChangeAspect="1" noChangeArrowheads="1"/>
          </p:cNvPicPr>
          <p:nvPr/>
        </p:nvPicPr>
        <p:blipFill>
          <a:blip r:embed="rId9" cstate="print"/>
          <a:srcRect/>
          <a:stretch>
            <a:fillRect/>
          </a:stretch>
        </p:blipFill>
        <p:spPr bwMode="auto">
          <a:xfrm>
            <a:off x="6801323" y="575426"/>
            <a:ext cx="1586975" cy="1190231"/>
          </a:xfrm>
          <a:prstGeom prst="rect">
            <a:avLst/>
          </a:prstGeom>
          <a:noFill/>
          <a:ln>
            <a:solidFill>
              <a:srgbClr val="000000"/>
            </a:solidFill>
          </a:ln>
        </p:spPr>
      </p:pic>
      <p:pic>
        <p:nvPicPr>
          <p:cNvPr id="545795" name="Picture 3"/>
          <p:cNvPicPr>
            <a:picLocks noChangeAspect="1" noChangeArrowheads="1"/>
          </p:cNvPicPr>
          <p:nvPr/>
        </p:nvPicPr>
        <p:blipFill>
          <a:blip r:embed="rId10" cstate="print"/>
          <a:srcRect/>
          <a:stretch>
            <a:fillRect/>
          </a:stretch>
        </p:blipFill>
        <p:spPr bwMode="auto">
          <a:xfrm>
            <a:off x="4715730" y="5100993"/>
            <a:ext cx="1848449" cy="1299809"/>
          </a:xfrm>
          <a:prstGeom prst="rect">
            <a:avLst/>
          </a:prstGeom>
          <a:noFill/>
          <a:ln w="9525">
            <a:noFill/>
            <a:miter lim="800000"/>
            <a:headEnd/>
            <a:tailEnd/>
          </a:ln>
        </p:spPr>
      </p:pic>
      <p:pic>
        <p:nvPicPr>
          <p:cNvPr id="545796" name="Picture 4"/>
          <p:cNvPicPr>
            <a:picLocks noChangeAspect="1" noChangeArrowheads="1"/>
          </p:cNvPicPr>
          <p:nvPr/>
        </p:nvPicPr>
        <p:blipFill>
          <a:blip r:embed="rId11" cstate="print"/>
          <a:srcRect/>
          <a:stretch>
            <a:fillRect/>
          </a:stretch>
        </p:blipFill>
        <p:spPr bwMode="auto">
          <a:xfrm>
            <a:off x="7239630" y="5373232"/>
            <a:ext cx="1677658" cy="1258244"/>
          </a:xfrm>
          <a:prstGeom prst="rect">
            <a:avLst/>
          </a:prstGeom>
          <a:noFill/>
          <a:ln w="9525">
            <a:noFill/>
            <a:miter lim="800000"/>
            <a:headEnd/>
            <a:tailEnd/>
          </a:ln>
        </p:spPr>
      </p:pic>
      <p:pic>
        <p:nvPicPr>
          <p:cNvPr id="545797" name="Picture 5"/>
          <p:cNvPicPr>
            <a:picLocks noChangeAspect="1" noChangeArrowheads="1"/>
          </p:cNvPicPr>
          <p:nvPr/>
        </p:nvPicPr>
        <p:blipFill>
          <a:blip r:embed="rId12" cstate="print"/>
          <a:srcRect t="16460" r="2115"/>
          <a:stretch>
            <a:fillRect/>
          </a:stretch>
        </p:blipFill>
        <p:spPr bwMode="auto">
          <a:xfrm>
            <a:off x="4459904" y="3571521"/>
            <a:ext cx="1835098" cy="1174657"/>
          </a:xfrm>
          <a:prstGeom prst="rect">
            <a:avLst/>
          </a:prstGeom>
          <a:noFill/>
          <a:ln w="9525">
            <a:noFill/>
            <a:miter lim="800000"/>
            <a:headEnd/>
            <a:tailEnd/>
          </a:ln>
          <a:effectLst/>
        </p:spPr>
      </p:pic>
      <p:pic>
        <p:nvPicPr>
          <p:cNvPr id="545798" name="Picture 6"/>
          <p:cNvPicPr>
            <a:picLocks noChangeAspect="1" noChangeArrowheads="1"/>
          </p:cNvPicPr>
          <p:nvPr/>
        </p:nvPicPr>
        <p:blipFill>
          <a:blip r:embed="rId13" cstate="print"/>
          <a:srcRect l="9191" t="12397" r="14257" b="24793"/>
          <a:stretch>
            <a:fillRect/>
          </a:stretch>
        </p:blipFill>
        <p:spPr bwMode="auto">
          <a:xfrm>
            <a:off x="6869335" y="3755842"/>
            <a:ext cx="1866585" cy="11486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3862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28"/>
          <p:cNvSpPr>
            <a:spLocks noChangeArrowheads="1"/>
          </p:cNvSpPr>
          <p:nvPr/>
        </p:nvSpPr>
        <p:spPr bwMode="auto">
          <a:xfrm>
            <a:off x="2928320" y="515420"/>
            <a:ext cx="2845651" cy="400110"/>
          </a:xfrm>
          <a:prstGeom prst="rect">
            <a:avLst/>
          </a:prstGeom>
          <a:noFill/>
          <a:ln w="9525" algn="ctr">
            <a:noFill/>
            <a:miter lim="800000"/>
            <a:headEnd/>
            <a:tailEnd/>
          </a:ln>
        </p:spPr>
        <p:txBody>
          <a:bodyPr wrap="none">
            <a:spAutoFit/>
          </a:bodyPr>
          <a:lstStyle/>
          <a:p>
            <a:r>
              <a:rPr lang="en-US" sz="2000" dirty="0" smtClean="0"/>
              <a:t>  Inventory ,  Cleaning</a:t>
            </a:r>
            <a:endParaRPr lang="en-US" sz="2000" dirty="0"/>
          </a:p>
        </p:txBody>
      </p:sp>
      <p:pic>
        <p:nvPicPr>
          <p:cNvPr id="349187" name="Picture 3" descr="D:\LVC_2011\SEI_Update\Participations\Mitch_Pics\Staged to be cleaned2.JPG"/>
          <p:cNvPicPr>
            <a:picLocks noChangeAspect="1" noChangeArrowheads="1"/>
          </p:cNvPicPr>
          <p:nvPr/>
        </p:nvPicPr>
        <p:blipFill>
          <a:blip r:embed="rId6" cstate="print"/>
          <a:srcRect/>
          <a:stretch>
            <a:fillRect/>
          </a:stretch>
        </p:blipFill>
        <p:spPr bwMode="auto">
          <a:xfrm>
            <a:off x="466436" y="1036695"/>
            <a:ext cx="3169920" cy="2377440"/>
          </a:xfrm>
          <a:prstGeom prst="rect">
            <a:avLst/>
          </a:prstGeom>
          <a:noFill/>
          <a:ln>
            <a:solidFill>
              <a:srgbClr val="000000"/>
            </a:solidFill>
          </a:ln>
        </p:spPr>
      </p:pic>
      <p:pic>
        <p:nvPicPr>
          <p:cNvPr id="349188" name="Picture 4" descr="D:\LVC_2011\SEI_Update\Participations\Mitch_Pics\Labeled by sub assembly.JPG"/>
          <p:cNvPicPr>
            <a:picLocks noChangeAspect="1" noChangeArrowheads="1"/>
          </p:cNvPicPr>
          <p:nvPr/>
        </p:nvPicPr>
        <p:blipFill>
          <a:blip r:embed="rId7" cstate="print"/>
          <a:srcRect/>
          <a:stretch>
            <a:fillRect/>
          </a:stretch>
        </p:blipFill>
        <p:spPr bwMode="auto">
          <a:xfrm>
            <a:off x="6590734" y="4040804"/>
            <a:ext cx="1783080" cy="2377440"/>
          </a:xfrm>
          <a:prstGeom prst="rect">
            <a:avLst/>
          </a:prstGeom>
          <a:noFill/>
          <a:ln>
            <a:solidFill>
              <a:srgbClr val="000000"/>
            </a:solidFill>
          </a:ln>
        </p:spPr>
      </p:pic>
      <p:pic>
        <p:nvPicPr>
          <p:cNvPr id="349189" name="Picture 5" descr="D:\LVC_2011\SEI_Update\Participations\Mitch_Pics\staged to be cleaned5.JPG"/>
          <p:cNvPicPr>
            <a:picLocks noChangeAspect="1" noChangeArrowheads="1"/>
          </p:cNvPicPr>
          <p:nvPr/>
        </p:nvPicPr>
        <p:blipFill>
          <a:blip r:embed="rId8" cstate="print"/>
          <a:srcRect/>
          <a:stretch>
            <a:fillRect/>
          </a:stretch>
        </p:blipFill>
        <p:spPr bwMode="auto">
          <a:xfrm>
            <a:off x="4253335" y="4055918"/>
            <a:ext cx="1783080" cy="2377440"/>
          </a:xfrm>
          <a:prstGeom prst="rect">
            <a:avLst/>
          </a:prstGeom>
          <a:noFill/>
          <a:ln>
            <a:solidFill>
              <a:srgbClr val="000000"/>
            </a:solidFill>
          </a:ln>
        </p:spPr>
      </p:pic>
      <p:pic>
        <p:nvPicPr>
          <p:cNvPr id="349190" name="Picture 6" descr="D:\LVC_2011\SEI_Update\Participations\Mitch_Pics\VPW over view.JPG"/>
          <p:cNvPicPr>
            <a:picLocks noChangeAspect="1" noChangeArrowheads="1"/>
          </p:cNvPicPr>
          <p:nvPr/>
        </p:nvPicPr>
        <p:blipFill>
          <a:blip r:embed="rId9" cstate="print"/>
          <a:srcRect/>
          <a:stretch>
            <a:fillRect/>
          </a:stretch>
        </p:blipFill>
        <p:spPr bwMode="auto">
          <a:xfrm>
            <a:off x="549565" y="4055918"/>
            <a:ext cx="3169920" cy="2377440"/>
          </a:xfrm>
          <a:prstGeom prst="rect">
            <a:avLst/>
          </a:prstGeom>
          <a:noFill/>
          <a:ln>
            <a:solidFill>
              <a:srgbClr val="000000"/>
            </a:solidFill>
          </a:ln>
        </p:spPr>
      </p:pic>
      <p:pic>
        <p:nvPicPr>
          <p:cNvPr id="349191" name="Picture 7" descr="D:\LVC_2011\SEI_Update\Participations\Mitch_Pics\Staged to be cleaned3.JPG"/>
          <p:cNvPicPr>
            <a:picLocks noChangeAspect="1" noChangeArrowheads="1"/>
          </p:cNvPicPr>
          <p:nvPr/>
        </p:nvPicPr>
        <p:blipFill>
          <a:blip r:embed="rId10" cstate="print"/>
          <a:srcRect/>
          <a:stretch>
            <a:fillRect/>
          </a:stretch>
        </p:blipFill>
        <p:spPr bwMode="auto">
          <a:xfrm>
            <a:off x="5246255" y="1036695"/>
            <a:ext cx="3169920" cy="2377440"/>
          </a:xfrm>
          <a:prstGeom prst="rect">
            <a:avLst/>
          </a:prstGeom>
          <a:noFill/>
          <a:ln>
            <a:solidFill>
              <a:srgbClr val="000000"/>
            </a:solidFill>
          </a:ln>
        </p:spPr>
      </p:pic>
      <p:sp>
        <p:nvSpPr>
          <p:cNvPr id="18" name="Rectangle 28"/>
          <p:cNvSpPr>
            <a:spLocks noChangeArrowheads="1"/>
          </p:cNvSpPr>
          <p:nvPr/>
        </p:nvSpPr>
        <p:spPr bwMode="auto">
          <a:xfrm>
            <a:off x="901742" y="3453431"/>
            <a:ext cx="2591159" cy="307777"/>
          </a:xfrm>
          <a:prstGeom prst="rect">
            <a:avLst/>
          </a:prstGeom>
          <a:noFill/>
          <a:ln w="9525" algn="ctr">
            <a:noFill/>
            <a:miter lim="800000"/>
            <a:headEnd/>
            <a:tailEnd/>
          </a:ln>
        </p:spPr>
        <p:txBody>
          <a:bodyPr wrap="none">
            <a:spAutoFit/>
          </a:bodyPr>
          <a:lstStyle/>
          <a:p>
            <a:pPr algn="l">
              <a:buClr>
                <a:srgbClr val="990099"/>
              </a:buClr>
              <a:buFont typeface="Wingdings" pitchFamily="2" charset="2"/>
              <a:buChar char="§"/>
            </a:pPr>
            <a:r>
              <a:rPr lang="en-US" sz="1400" dirty="0" smtClean="0"/>
              <a:t> Actuators Posts and Parts</a:t>
            </a:r>
            <a:endParaRPr lang="en-US" sz="1400" dirty="0"/>
          </a:p>
        </p:txBody>
      </p:sp>
      <p:sp>
        <p:nvSpPr>
          <p:cNvPr id="19" name="Rectangle 28"/>
          <p:cNvSpPr>
            <a:spLocks noChangeArrowheads="1"/>
          </p:cNvSpPr>
          <p:nvPr/>
        </p:nvSpPr>
        <p:spPr bwMode="auto">
          <a:xfrm>
            <a:off x="5556869" y="3466432"/>
            <a:ext cx="2399055" cy="307777"/>
          </a:xfrm>
          <a:prstGeom prst="rect">
            <a:avLst/>
          </a:prstGeom>
          <a:noFill/>
          <a:ln w="9525" algn="ctr">
            <a:noFill/>
            <a:miter lim="800000"/>
            <a:headEnd/>
            <a:tailEnd/>
          </a:ln>
        </p:spPr>
        <p:txBody>
          <a:bodyPr wrap="none">
            <a:spAutoFit/>
          </a:bodyPr>
          <a:lstStyle/>
          <a:p>
            <a:pPr algn="l">
              <a:buClr>
                <a:srgbClr val="990099"/>
              </a:buClr>
              <a:buFont typeface="Wingdings" pitchFamily="2" charset="2"/>
              <a:buChar char="§"/>
            </a:pPr>
            <a:r>
              <a:rPr lang="en-US" sz="1400" dirty="0" smtClean="0"/>
              <a:t> Parts ready for cleaning</a:t>
            </a:r>
            <a:endParaRPr lang="en-US" sz="1400" dirty="0"/>
          </a:p>
        </p:txBody>
      </p:sp>
      <p:sp>
        <p:nvSpPr>
          <p:cNvPr id="22" name="Rectangle 28"/>
          <p:cNvSpPr>
            <a:spLocks noChangeArrowheads="1"/>
          </p:cNvSpPr>
          <p:nvPr/>
        </p:nvSpPr>
        <p:spPr bwMode="auto">
          <a:xfrm>
            <a:off x="4247588" y="6264368"/>
            <a:ext cx="1677447" cy="523220"/>
          </a:xfrm>
          <a:prstGeom prst="rect">
            <a:avLst/>
          </a:prstGeom>
          <a:noFill/>
          <a:ln w="9525" algn="ctr">
            <a:noFill/>
            <a:miter lim="800000"/>
            <a:headEnd/>
            <a:tailEnd/>
          </a:ln>
        </p:spPr>
        <p:txBody>
          <a:bodyPr wrap="none">
            <a:spAutoFit/>
          </a:bodyPr>
          <a:lstStyle/>
          <a:p>
            <a:pPr algn="l">
              <a:buBlip>
                <a:blip r:embed="rId11"/>
              </a:buBlip>
            </a:pPr>
            <a:endParaRPr lang="en-US" sz="1400" dirty="0" smtClean="0"/>
          </a:p>
          <a:p>
            <a:pPr algn="l">
              <a:buClr>
                <a:srgbClr val="990099"/>
              </a:buClr>
              <a:buFont typeface="Wingdings" pitchFamily="2" charset="2"/>
              <a:buChar char="§"/>
            </a:pPr>
            <a:r>
              <a:rPr lang="en-US" sz="1400" dirty="0" smtClean="0"/>
              <a:t> And more parts</a:t>
            </a:r>
            <a:endParaRPr lang="en-US" sz="1400" dirty="0"/>
          </a:p>
        </p:txBody>
      </p:sp>
      <p:sp>
        <p:nvSpPr>
          <p:cNvPr id="23" name="Rectangle 28"/>
          <p:cNvSpPr>
            <a:spLocks noChangeArrowheads="1"/>
          </p:cNvSpPr>
          <p:nvPr/>
        </p:nvSpPr>
        <p:spPr bwMode="auto">
          <a:xfrm>
            <a:off x="3424798" y="27296"/>
            <a:ext cx="2263761" cy="400110"/>
          </a:xfrm>
          <a:prstGeom prst="rect">
            <a:avLst/>
          </a:prstGeom>
          <a:noFill/>
          <a:ln w="9525" algn="ctr">
            <a:noFill/>
            <a:miter lim="800000"/>
            <a:headEnd/>
            <a:tailEnd/>
          </a:ln>
        </p:spPr>
        <p:txBody>
          <a:bodyPr wrap="none">
            <a:spAutoFit/>
          </a:bodyPr>
          <a:lstStyle/>
          <a:p>
            <a:r>
              <a:rPr lang="en-US" sz="2000" dirty="0" smtClean="0"/>
              <a:t>4.2  Procurement</a:t>
            </a:r>
            <a:endParaRPr lang="en-US" sz="2000" dirty="0"/>
          </a:p>
        </p:txBody>
      </p:sp>
      <p:sp>
        <p:nvSpPr>
          <p:cNvPr id="24" name="Rectangle 28"/>
          <p:cNvSpPr>
            <a:spLocks noChangeArrowheads="1"/>
          </p:cNvSpPr>
          <p:nvPr/>
        </p:nvSpPr>
        <p:spPr bwMode="auto">
          <a:xfrm>
            <a:off x="731646" y="6462850"/>
            <a:ext cx="2876750" cy="307777"/>
          </a:xfrm>
          <a:prstGeom prst="rect">
            <a:avLst/>
          </a:prstGeom>
          <a:noFill/>
          <a:ln w="9525" algn="ctr">
            <a:noFill/>
            <a:miter lim="800000"/>
            <a:headEnd/>
            <a:tailEnd/>
          </a:ln>
        </p:spPr>
        <p:txBody>
          <a:bodyPr wrap="none">
            <a:spAutoFit/>
          </a:bodyPr>
          <a:lstStyle/>
          <a:p>
            <a:pPr algn="l">
              <a:buClr>
                <a:srgbClr val="990099"/>
              </a:buClr>
              <a:buFont typeface="Wingdings" pitchFamily="2" charset="2"/>
              <a:buChar char="§"/>
            </a:pPr>
            <a:r>
              <a:rPr lang="en-US" sz="1400" dirty="0" smtClean="0"/>
              <a:t> More Parts ready for cleaning</a:t>
            </a:r>
            <a:endParaRPr lang="en-US" sz="1400" dirty="0"/>
          </a:p>
        </p:txBody>
      </p:sp>
      <p:sp>
        <p:nvSpPr>
          <p:cNvPr id="25" name="Rectangle 28"/>
          <p:cNvSpPr>
            <a:spLocks noChangeArrowheads="1"/>
          </p:cNvSpPr>
          <p:nvPr/>
        </p:nvSpPr>
        <p:spPr bwMode="auto">
          <a:xfrm>
            <a:off x="6518333" y="6242137"/>
            <a:ext cx="2255372" cy="738664"/>
          </a:xfrm>
          <a:prstGeom prst="rect">
            <a:avLst/>
          </a:prstGeom>
          <a:noFill/>
          <a:ln w="9525" algn="ctr">
            <a:noFill/>
            <a:miter lim="800000"/>
            <a:headEnd/>
            <a:tailEnd/>
          </a:ln>
        </p:spPr>
        <p:txBody>
          <a:bodyPr wrap="square">
            <a:spAutoFit/>
          </a:bodyPr>
          <a:lstStyle/>
          <a:p>
            <a:pPr algn="l">
              <a:buBlip>
                <a:blip r:embed="rId11"/>
              </a:buBlip>
            </a:pPr>
            <a:endParaRPr lang="en-US" sz="1400" dirty="0" smtClean="0"/>
          </a:p>
          <a:p>
            <a:pPr algn="l">
              <a:buClr>
                <a:srgbClr val="990099"/>
              </a:buClr>
              <a:buFont typeface="Wingdings" pitchFamily="2" charset="2"/>
              <a:buChar char="§"/>
            </a:pPr>
            <a:r>
              <a:rPr lang="en-US" sz="1400" dirty="0" smtClean="0"/>
              <a:t> Cleaned and labeled</a:t>
            </a:r>
          </a:p>
          <a:p>
            <a:pPr algn="l">
              <a:buClr>
                <a:srgbClr val="990099"/>
              </a:buClr>
            </a:pPr>
            <a:r>
              <a:rPr lang="en-US" sz="1400" dirty="0" smtClean="0"/>
              <a:t> by sub-assembly</a:t>
            </a:r>
            <a:endParaRPr lang="en-US" sz="14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8230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7263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8" name="Picture 2"/>
          <p:cNvPicPr>
            <a:picLocks noChangeAspect="1" noChangeArrowheads="1"/>
          </p:cNvPicPr>
          <p:nvPr/>
        </p:nvPicPr>
        <p:blipFill>
          <a:blip r:embed="rId6" cstate="print"/>
          <a:srcRect l="17377" t="11111" r="15860" b="12500"/>
          <a:stretch>
            <a:fillRect/>
          </a:stretch>
        </p:blipFill>
        <p:spPr bwMode="auto">
          <a:xfrm>
            <a:off x="1969481" y="2125980"/>
            <a:ext cx="4753495" cy="3700780"/>
          </a:xfrm>
          <a:prstGeom prst="rect">
            <a:avLst/>
          </a:prstGeom>
          <a:noFill/>
          <a:ln w="19050">
            <a:solidFill>
              <a:schemeClr val="tx1"/>
            </a:solidFill>
            <a:miter lim="800000"/>
            <a:headEnd/>
            <a:tailEnd/>
          </a:ln>
        </p:spPr>
      </p:pic>
      <p:pic>
        <p:nvPicPr>
          <p:cNvPr id="9" name="Picture 5"/>
          <p:cNvPicPr>
            <a:picLocks noChangeAspect="1" noChangeArrowheads="1"/>
          </p:cNvPicPr>
          <p:nvPr/>
        </p:nvPicPr>
        <p:blipFill>
          <a:blip r:embed="rId7" cstate="print"/>
          <a:srcRect/>
          <a:stretch>
            <a:fillRect/>
          </a:stretch>
        </p:blipFill>
        <p:spPr bwMode="auto">
          <a:xfrm>
            <a:off x="6668089" y="590454"/>
            <a:ext cx="1828800" cy="967926"/>
          </a:xfrm>
          <a:prstGeom prst="rect">
            <a:avLst/>
          </a:prstGeom>
          <a:noFill/>
          <a:ln w="19050">
            <a:solidFill>
              <a:schemeClr val="tx1"/>
            </a:solidFill>
            <a:miter lim="800000"/>
            <a:headEnd/>
            <a:tailEnd/>
          </a:ln>
        </p:spPr>
      </p:pic>
      <p:sp>
        <p:nvSpPr>
          <p:cNvPr id="10" name="TextBox 9"/>
          <p:cNvSpPr txBox="1"/>
          <p:nvPr/>
        </p:nvSpPr>
        <p:spPr>
          <a:xfrm>
            <a:off x="1977686" y="5418797"/>
            <a:ext cx="1981200" cy="400110"/>
          </a:xfrm>
          <a:prstGeom prst="rect">
            <a:avLst/>
          </a:prstGeom>
          <a:noFill/>
        </p:spPr>
        <p:txBody>
          <a:bodyPr wrap="square" rtlCol="0">
            <a:spAutoFit/>
          </a:bodyPr>
          <a:lstStyle/>
          <a:p>
            <a:r>
              <a:rPr lang="en-US" sz="2000" dirty="0" smtClean="0">
                <a:solidFill>
                  <a:srgbClr val="000000"/>
                </a:solidFill>
              </a:rPr>
              <a:t>Corner Station</a:t>
            </a:r>
            <a:endParaRPr lang="en-US" sz="2000" dirty="0">
              <a:solidFill>
                <a:srgbClr val="000000"/>
              </a:solidFill>
            </a:endParaRPr>
          </a:p>
        </p:txBody>
      </p:sp>
      <p:pic>
        <p:nvPicPr>
          <p:cNvPr id="11" name="Picture 6"/>
          <p:cNvPicPr>
            <a:picLocks noChangeAspect="1" noChangeArrowheads="1"/>
          </p:cNvPicPr>
          <p:nvPr/>
        </p:nvPicPr>
        <p:blipFill>
          <a:blip r:embed="rId8" cstate="print"/>
          <a:srcRect/>
          <a:stretch>
            <a:fillRect/>
          </a:stretch>
        </p:blipFill>
        <p:spPr bwMode="auto">
          <a:xfrm>
            <a:off x="7116790" y="6040512"/>
            <a:ext cx="1606354" cy="944880"/>
          </a:xfrm>
          <a:prstGeom prst="rect">
            <a:avLst/>
          </a:prstGeom>
          <a:noFill/>
          <a:ln w="19050">
            <a:solidFill>
              <a:schemeClr val="tx1"/>
            </a:solidFill>
            <a:miter lim="800000"/>
            <a:headEnd/>
            <a:tailEnd/>
          </a:ln>
        </p:spPr>
      </p:pic>
      <p:sp>
        <p:nvSpPr>
          <p:cNvPr id="12" name="TextBox 11"/>
          <p:cNvSpPr txBox="1"/>
          <p:nvPr/>
        </p:nvSpPr>
        <p:spPr>
          <a:xfrm>
            <a:off x="5449328" y="501748"/>
            <a:ext cx="1447800" cy="584775"/>
          </a:xfrm>
          <a:prstGeom prst="rect">
            <a:avLst/>
          </a:prstGeom>
          <a:noFill/>
        </p:spPr>
        <p:txBody>
          <a:bodyPr wrap="square" rtlCol="0">
            <a:spAutoFit/>
          </a:bodyPr>
          <a:lstStyle/>
          <a:p>
            <a:r>
              <a:rPr lang="en-US" sz="1600" dirty="0">
                <a:solidFill>
                  <a:srgbClr val="000000"/>
                </a:solidFill>
              </a:rPr>
              <a:t>Y End Station</a:t>
            </a:r>
          </a:p>
        </p:txBody>
      </p:sp>
      <p:cxnSp>
        <p:nvCxnSpPr>
          <p:cNvPr id="13" name="Straight Arrow Connector 12"/>
          <p:cNvCxnSpPr/>
          <p:nvPr/>
        </p:nvCxnSpPr>
        <p:spPr>
          <a:xfrm flipV="1">
            <a:off x="3874480" y="815981"/>
            <a:ext cx="3919022" cy="2727319"/>
          </a:xfrm>
          <a:prstGeom prst="straightConnector1">
            <a:avLst/>
          </a:prstGeom>
          <a:ln w="28575">
            <a:solidFill>
              <a:srgbClr val="C0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215140" y="1692570"/>
            <a:ext cx="1981200" cy="400110"/>
          </a:xfrm>
          <a:prstGeom prst="rect">
            <a:avLst/>
          </a:prstGeom>
          <a:noFill/>
        </p:spPr>
        <p:txBody>
          <a:bodyPr wrap="square" rtlCol="0">
            <a:spAutoFit/>
          </a:bodyPr>
          <a:lstStyle/>
          <a:p>
            <a:r>
              <a:rPr lang="en-US" sz="2000" b="1" dirty="0" smtClean="0">
                <a:solidFill>
                  <a:srgbClr val="C00000"/>
                </a:solidFill>
              </a:rPr>
              <a:t>4 Km Y Arm</a:t>
            </a:r>
            <a:endParaRPr lang="en-US" sz="2000" b="1" dirty="0">
              <a:solidFill>
                <a:srgbClr val="C00000"/>
              </a:solidFill>
            </a:endParaRPr>
          </a:p>
        </p:txBody>
      </p:sp>
      <p:cxnSp>
        <p:nvCxnSpPr>
          <p:cNvPr id="15" name="Straight Arrow Connector 14"/>
          <p:cNvCxnSpPr/>
          <p:nvPr/>
        </p:nvCxnSpPr>
        <p:spPr>
          <a:xfrm>
            <a:off x="3950680" y="4488180"/>
            <a:ext cx="3962400" cy="2204720"/>
          </a:xfrm>
          <a:prstGeom prst="straightConnector1">
            <a:avLst/>
          </a:prstGeom>
          <a:ln w="28575">
            <a:solidFill>
              <a:srgbClr val="C0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36791" y="5926281"/>
            <a:ext cx="2966314" cy="400110"/>
          </a:xfrm>
          <a:prstGeom prst="rect">
            <a:avLst/>
          </a:prstGeom>
          <a:noFill/>
        </p:spPr>
        <p:txBody>
          <a:bodyPr wrap="square" rtlCol="0">
            <a:spAutoFit/>
          </a:bodyPr>
          <a:lstStyle/>
          <a:p>
            <a:r>
              <a:rPr lang="en-US" sz="2000" b="1" dirty="0" smtClean="0">
                <a:solidFill>
                  <a:srgbClr val="C00000"/>
                </a:solidFill>
              </a:rPr>
              <a:t>4 Km X Arm</a:t>
            </a:r>
            <a:endParaRPr lang="en-US" sz="2000" b="1" dirty="0">
              <a:solidFill>
                <a:srgbClr val="C00000"/>
              </a:solidFill>
            </a:endParaRPr>
          </a:p>
        </p:txBody>
      </p:sp>
      <p:sp>
        <p:nvSpPr>
          <p:cNvPr id="17" name="TextBox 16"/>
          <p:cNvSpPr txBox="1"/>
          <p:nvPr/>
        </p:nvSpPr>
        <p:spPr>
          <a:xfrm>
            <a:off x="5278119" y="6492300"/>
            <a:ext cx="2603602" cy="584775"/>
          </a:xfrm>
          <a:prstGeom prst="rect">
            <a:avLst/>
          </a:prstGeom>
          <a:noFill/>
        </p:spPr>
        <p:txBody>
          <a:bodyPr wrap="square" rtlCol="0">
            <a:spAutoFit/>
          </a:bodyPr>
          <a:lstStyle/>
          <a:p>
            <a:r>
              <a:rPr lang="en-US" sz="1600" dirty="0" smtClean="0">
                <a:solidFill>
                  <a:srgbClr val="000000"/>
                </a:solidFill>
              </a:rPr>
              <a:t>X End</a:t>
            </a:r>
          </a:p>
          <a:p>
            <a:r>
              <a:rPr lang="en-US" sz="1600" dirty="0" smtClean="0">
                <a:solidFill>
                  <a:srgbClr val="000000"/>
                </a:solidFill>
              </a:rPr>
              <a:t> </a:t>
            </a:r>
            <a:r>
              <a:rPr lang="en-US" sz="1600" dirty="0">
                <a:solidFill>
                  <a:srgbClr val="000000"/>
                </a:solidFill>
              </a:rPr>
              <a:t>Station</a:t>
            </a:r>
          </a:p>
        </p:txBody>
      </p:sp>
      <p:sp>
        <p:nvSpPr>
          <p:cNvPr id="18" name="TextBox 17"/>
          <p:cNvSpPr txBox="1"/>
          <p:nvPr/>
        </p:nvSpPr>
        <p:spPr>
          <a:xfrm>
            <a:off x="1068559" y="682479"/>
            <a:ext cx="3249168" cy="707886"/>
          </a:xfrm>
          <a:prstGeom prst="rect">
            <a:avLst/>
          </a:prstGeom>
          <a:noFill/>
        </p:spPr>
        <p:txBody>
          <a:bodyPr wrap="square" rtlCol="0">
            <a:spAutoFit/>
          </a:bodyPr>
          <a:lstStyle/>
          <a:p>
            <a:pPr algn="l"/>
            <a:r>
              <a:rPr lang="en-US" sz="2000" dirty="0" smtClean="0"/>
              <a:t>LIGO Livingston </a:t>
            </a:r>
          </a:p>
          <a:p>
            <a:pPr algn="l"/>
            <a:r>
              <a:rPr lang="en-US" sz="2000" dirty="0" smtClean="0"/>
              <a:t>System Layout</a:t>
            </a:r>
          </a:p>
        </p:txBody>
      </p:sp>
      <p:sp>
        <p:nvSpPr>
          <p:cNvPr id="19" name="TextBox 18"/>
          <p:cNvSpPr txBox="1"/>
          <p:nvPr/>
        </p:nvSpPr>
        <p:spPr>
          <a:xfrm>
            <a:off x="-273924" y="3226570"/>
            <a:ext cx="2396359" cy="1200329"/>
          </a:xfrm>
          <a:prstGeom prst="rect">
            <a:avLst/>
          </a:prstGeom>
          <a:noFill/>
        </p:spPr>
        <p:txBody>
          <a:bodyPr wrap="square" rtlCol="0">
            <a:spAutoFit/>
          </a:bodyPr>
          <a:lstStyle/>
          <a:p>
            <a:r>
              <a:rPr lang="en-US" sz="1800" dirty="0" smtClean="0">
                <a:solidFill>
                  <a:srgbClr val="000000"/>
                </a:solidFill>
              </a:rPr>
              <a:t>Auxiliary</a:t>
            </a:r>
          </a:p>
          <a:p>
            <a:r>
              <a:rPr lang="en-US" sz="1800" dirty="0" smtClean="0">
                <a:solidFill>
                  <a:srgbClr val="000000"/>
                </a:solidFill>
              </a:rPr>
              <a:t>Optics</a:t>
            </a:r>
          </a:p>
          <a:p>
            <a:pPr algn="ctr"/>
            <a:r>
              <a:rPr lang="en-US" sz="1800" dirty="0" smtClean="0">
                <a:solidFill>
                  <a:srgbClr val="000000"/>
                </a:solidFill>
              </a:rPr>
              <a:t>(5 + 1 </a:t>
            </a:r>
          </a:p>
          <a:p>
            <a:pPr algn="ctr"/>
            <a:r>
              <a:rPr lang="en-US" sz="1800" dirty="0" smtClean="0">
                <a:solidFill>
                  <a:srgbClr val="000000"/>
                </a:solidFill>
              </a:rPr>
              <a:t>Chambers)</a:t>
            </a:r>
            <a:endParaRPr lang="en-US" sz="1800" dirty="0">
              <a:solidFill>
                <a:srgbClr val="000000"/>
              </a:solidFill>
            </a:endParaRPr>
          </a:p>
        </p:txBody>
      </p:sp>
      <p:sp>
        <p:nvSpPr>
          <p:cNvPr id="27" name="TextBox 26"/>
          <p:cNvSpPr txBox="1"/>
          <p:nvPr/>
        </p:nvSpPr>
        <p:spPr>
          <a:xfrm>
            <a:off x="6977576" y="3295261"/>
            <a:ext cx="2180492" cy="646331"/>
          </a:xfrm>
          <a:prstGeom prst="rect">
            <a:avLst/>
          </a:prstGeom>
          <a:ln>
            <a:no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sz="1800" dirty="0" smtClean="0">
                <a:solidFill>
                  <a:srgbClr val="000000"/>
                </a:solidFill>
                <a:latin typeface="Arial" charset="0"/>
              </a:rPr>
              <a:t>Core Optics </a:t>
            </a:r>
          </a:p>
          <a:p>
            <a:r>
              <a:rPr lang="en-US" sz="1800" dirty="0" smtClean="0">
                <a:solidFill>
                  <a:srgbClr val="000000"/>
                </a:solidFill>
                <a:latin typeface="Arial" charset="0"/>
              </a:rPr>
              <a:t>(5 Chambers)</a:t>
            </a:r>
            <a:endParaRPr lang="en-US" sz="1800" dirty="0">
              <a:solidFill>
                <a:srgbClr val="000000"/>
              </a:solidFill>
              <a:latin typeface="Arial" charset="0"/>
            </a:endParaRPr>
          </a:p>
        </p:txBody>
      </p:sp>
      <p:sp>
        <p:nvSpPr>
          <p:cNvPr id="28" name="Oval 27"/>
          <p:cNvSpPr/>
          <p:nvPr/>
        </p:nvSpPr>
        <p:spPr>
          <a:xfrm>
            <a:off x="3482740" y="3820269"/>
            <a:ext cx="154195" cy="682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29" name="Oval 28"/>
          <p:cNvSpPr/>
          <p:nvPr/>
        </p:nvSpPr>
        <p:spPr>
          <a:xfrm>
            <a:off x="3712675" y="3664158"/>
            <a:ext cx="154195" cy="682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31" name="Oval 30"/>
          <p:cNvSpPr/>
          <p:nvPr/>
        </p:nvSpPr>
        <p:spPr>
          <a:xfrm>
            <a:off x="3738250" y="3968874"/>
            <a:ext cx="154195" cy="682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32" name="Oval 31"/>
          <p:cNvSpPr/>
          <p:nvPr/>
        </p:nvSpPr>
        <p:spPr>
          <a:xfrm>
            <a:off x="7904123" y="633948"/>
            <a:ext cx="154195" cy="682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33" name="Oval 32"/>
          <p:cNvSpPr/>
          <p:nvPr/>
        </p:nvSpPr>
        <p:spPr>
          <a:xfrm>
            <a:off x="8168052" y="6457738"/>
            <a:ext cx="154195" cy="68229"/>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pic>
        <p:nvPicPr>
          <p:cNvPr id="36" name="Picture 35"/>
          <p:cNvPicPr>
            <a:picLocks noChangeAspect="1"/>
          </p:cNvPicPr>
          <p:nvPr/>
        </p:nvPicPr>
        <p:blipFill>
          <a:blip r:embed="rId9" cstate="print"/>
          <a:srcRect l="49517"/>
          <a:stretch>
            <a:fillRect/>
          </a:stretch>
        </p:blipFill>
        <p:spPr bwMode="auto">
          <a:xfrm>
            <a:off x="0" y="463533"/>
            <a:ext cx="959655" cy="1112048"/>
          </a:xfrm>
          <a:prstGeom prst="rect">
            <a:avLst/>
          </a:prstGeom>
          <a:noFill/>
          <a:ln w="9525">
            <a:noFill/>
            <a:miter lim="800000"/>
            <a:headEnd/>
            <a:tailEnd/>
          </a:ln>
        </p:spPr>
      </p:pic>
      <p:pic>
        <p:nvPicPr>
          <p:cNvPr id="37" name="Picture 3"/>
          <p:cNvPicPr>
            <a:picLocks noChangeAspect="1" noChangeArrowheads="1"/>
          </p:cNvPicPr>
          <p:nvPr/>
        </p:nvPicPr>
        <p:blipFill>
          <a:blip r:embed="rId10" cstate="print"/>
          <a:srcRect l="12990" r="9484"/>
          <a:stretch>
            <a:fillRect/>
          </a:stretch>
        </p:blipFill>
        <p:spPr bwMode="auto">
          <a:xfrm>
            <a:off x="7293831" y="4051495"/>
            <a:ext cx="1498477" cy="1434905"/>
          </a:xfrm>
          <a:prstGeom prst="roundRect">
            <a:avLst/>
          </a:prstGeom>
          <a:noFill/>
          <a:ln w="9525">
            <a:solidFill>
              <a:schemeClr val="tx1"/>
            </a:solidFill>
            <a:miter lim="800000"/>
            <a:headEnd/>
            <a:tailEnd/>
          </a:ln>
        </p:spPr>
      </p:pic>
      <p:pic>
        <p:nvPicPr>
          <p:cNvPr id="38" name="Picture 4"/>
          <p:cNvPicPr>
            <a:picLocks noChangeAspect="1" noChangeArrowheads="1"/>
          </p:cNvPicPr>
          <p:nvPr/>
        </p:nvPicPr>
        <p:blipFill>
          <a:blip r:embed="rId11" cstate="print">
            <a:lum bright="10000"/>
          </a:blip>
          <a:srcRect l="10115" r="9633"/>
          <a:stretch>
            <a:fillRect/>
          </a:stretch>
        </p:blipFill>
        <p:spPr bwMode="auto">
          <a:xfrm>
            <a:off x="239153" y="4519860"/>
            <a:ext cx="1469770" cy="1080442"/>
          </a:xfrm>
          <a:prstGeom prst="roundRect">
            <a:avLst/>
          </a:prstGeom>
          <a:noFill/>
          <a:ln w="9525">
            <a:solidFill>
              <a:srgbClr val="000000"/>
            </a:solidFill>
            <a:miter lim="800000"/>
            <a:headEnd/>
            <a:tailEnd/>
          </a:ln>
        </p:spPr>
      </p:pic>
      <p:pic>
        <p:nvPicPr>
          <p:cNvPr id="39" name="Picture 4"/>
          <p:cNvPicPr>
            <a:picLocks noChangeAspect="1" noChangeArrowheads="1"/>
          </p:cNvPicPr>
          <p:nvPr/>
        </p:nvPicPr>
        <p:blipFill>
          <a:blip r:embed="rId12" cstate="print">
            <a:lum bright="10000"/>
          </a:blip>
          <a:srcRect l="29388" t="3330" r="16245" b="9551"/>
          <a:stretch>
            <a:fillRect/>
          </a:stretch>
        </p:blipFill>
        <p:spPr bwMode="auto">
          <a:xfrm>
            <a:off x="550934" y="2363372"/>
            <a:ext cx="841769" cy="767829"/>
          </a:xfrm>
          <a:prstGeom prst="ellipse">
            <a:avLst/>
          </a:prstGeom>
          <a:noFill/>
          <a:ln w="9525">
            <a:solidFill>
              <a:srgbClr val="000000"/>
            </a:solidFill>
            <a:miter lim="800000"/>
            <a:headEnd/>
            <a:tailEnd/>
          </a:ln>
        </p:spPr>
      </p:pic>
      <p:pic>
        <p:nvPicPr>
          <p:cNvPr id="40" name="Picture 2"/>
          <p:cNvPicPr>
            <a:picLocks noChangeAspect="1" noChangeArrowheads="1"/>
          </p:cNvPicPr>
          <p:nvPr/>
        </p:nvPicPr>
        <p:blipFill>
          <a:blip r:embed="rId13" cstate="print"/>
          <a:srcRect l="22282" r="29780" b="16854"/>
          <a:stretch>
            <a:fillRect/>
          </a:stretch>
        </p:blipFill>
        <p:spPr bwMode="auto">
          <a:xfrm>
            <a:off x="7526216" y="2298974"/>
            <a:ext cx="959393" cy="978799"/>
          </a:xfrm>
          <a:prstGeom prst="ellipse">
            <a:avLst/>
          </a:prstGeom>
          <a:noFill/>
          <a:ln w="9525">
            <a:solidFill>
              <a:srgbClr val="000000"/>
            </a:solidFill>
            <a:miter lim="800000"/>
            <a:headEnd/>
            <a:tailEnd/>
          </a:ln>
        </p:spPr>
      </p:pic>
      <p:sp>
        <p:nvSpPr>
          <p:cNvPr id="42" name="Rounded Rectangle 41"/>
          <p:cNvSpPr/>
          <p:nvPr/>
        </p:nvSpPr>
        <p:spPr bwMode="auto">
          <a:xfrm>
            <a:off x="98476" y="2301524"/>
            <a:ext cx="1730326" cy="3376248"/>
          </a:xfrm>
          <a:prstGeom prst="roundRect">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45" name="Rounded Rectangle 44"/>
          <p:cNvSpPr/>
          <p:nvPr/>
        </p:nvSpPr>
        <p:spPr bwMode="auto">
          <a:xfrm>
            <a:off x="7005710" y="2222694"/>
            <a:ext cx="2025746" cy="3376248"/>
          </a:xfrm>
          <a:prstGeom prst="roundRect">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47"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35554"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393220" name="Picture 4" descr="D:\LVC_2011\BSC_ISI_Pictures\Assembly Stage0-1-2\DSC01322.JPG"/>
          <p:cNvPicPr>
            <a:picLocks noChangeAspect="1" noChangeArrowheads="1"/>
          </p:cNvPicPr>
          <p:nvPr/>
        </p:nvPicPr>
        <p:blipFill>
          <a:blip r:embed="rId6" cstate="print"/>
          <a:srcRect/>
          <a:stretch>
            <a:fillRect/>
          </a:stretch>
        </p:blipFill>
        <p:spPr bwMode="auto">
          <a:xfrm>
            <a:off x="422893" y="3019836"/>
            <a:ext cx="2194560" cy="1645920"/>
          </a:xfrm>
          <a:prstGeom prst="rect">
            <a:avLst/>
          </a:prstGeom>
          <a:noFill/>
          <a:ln>
            <a:solidFill>
              <a:srgbClr val="000000"/>
            </a:solidFill>
          </a:ln>
        </p:spPr>
      </p:pic>
      <p:pic>
        <p:nvPicPr>
          <p:cNvPr id="393221" name="Picture 5" descr="D:\LVC_2011\BSC_ISI_Pictures\Assembly Stage0-1-2\DSC01330.JPG"/>
          <p:cNvPicPr>
            <a:picLocks noChangeAspect="1" noChangeArrowheads="1"/>
          </p:cNvPicPr>
          <p:nvPr/>
        </p:nvPicPr>
        <p:blipFill>
          <a:blip r:embed="rId7" cstate="print"/>
          <a:srcRect/>
          <a:stretch>
            <a:fillRect/>
          </a:stretch>
        </p:blipFill>
        <p:spPr bwMode="auto">
          <a:xfrm>
            <a:off x="6376860" y="3019836"/>
            <a:ext cx="2194560" cy="1645920"/>
          </a:xfrm>
          <a:prstGeom prst="rect">
            <a:avLst/>
          </a:prstGeom>
          <a:noFill/>
          <a:ln>
            <a:solidFill>
              <a:srgbClr val="000000"/>
            </a:solidFill>
          </a:ln>
        </p:spPr>
      </p:pic>
      <p:pic>
        <p:nvPicPr>
          <p:cNvPr id="393222" name="Picture 6" descr="D:\LVC_2011\BSC_ISI_Pictures\Assembly Stage0-1-2\DSC01288.JPG"/>
          <p:cNvPicPr>
            <a:picLocks noChangeAspect="1" noChangeArrowheads="1"/>
          </p:cNvPicPr>
          <p:nvPr/>
        </p:nvPicPr>
        <p:blipFill>
          <a:blip r:embed="rId8" cstate="print"/>
          <a:srcRect/>
          <a:stretch>
            <a:fillRect/>
          </a:stretch>
        </p:blipFill>
        <p:spPr bwMode="auto">
          <a:xfrm>
            <a:off x="6376862" y="945202"/>
            <a:ext cx="2194560" cy="1645920"/>
          </a:xfrm>
          <a:prstGeom prst="rect">
            <a:avLst/>
          </a:prstGeom>
          <a:noFill/>
          <a:ln>
            <a:solidFill>
              <a:srgbClr val="000000"/>
            </a:solidFill>
          </a:ln>
        </p:spPr>
      </p:pic>
      <p:pic>
        <p:nvPicPr>
          <p:cNvPr id="393223" name="Picture 7" descr="D:\LVC_2011\BSC_ISI_Pictures\GS13 Installation\GS13 Assembly\IMG_2827.JPG"/>
          <p:cNvPicPr>
            <a:picLocks noChangeAspect="1" noChangeArrowheads="1"/>
          </p:cNvPicPr>
          <p:nvPr/>
        </p:nvPicPr>
        <p:blipFill>
          <a:blip r:embed="rId9" cstate="print"/>
          <a:srcRect/>
          <a:stretch>
            <a:fillRect/>
          </a:stretch>
        </p:blipFill>
        <p:spPr bwMode="auto">
          <a:xfrm>
            <a:off x="6390081" y="5099999"/>
            <a:ext cx="2194490" cy="1645920"/>
          </a:xfrm>
          <a:prstGeom prst="rect">
            <a:avLst/>
          </a:prstGeom>
          <a:noFill/>
          <a:ln>
            <a:solidFill>
              <a:srgbClr val="000000"/>
            </a:solidFill>
          </a:ln>
        </p:spPr>
      </p:pic>
      <p:pic>
        <p:nvPicPr>
          <p:cNvPr id="393224" name="Picture 8" descr="D:\LVC_2011\BSC_ISI_Pictures\Stage 2 Assembly\DSC_0093.jpg"/>
          <p:cNvPicPr>
            <a:picLocks noChangeAspect="1" noChangeArrowheads="1"/>
          </p:cNvPicPr>
          <p:nvPr/>
        </p:nvPicPr>
        <p:blipFill>
          <a:blip r:embed="rId10" cstate="print"/>
          <a:srcRect/>
          <a:stretch>
            <a:fillRect/>
          </a:stretch>
        </p:blipFill>
        <p:spPr bwMode="auto">
          <a:xfrm>
            <a:off x="3298568" y="3019836"/>
            <a:ext cx="2478211" cy="1645920"/>
          </a:xfrm>
          <a:prstGeom prst="rect">
            <a:avLst/>
          </a:prstGeom>
          <a:noFill/>
          <a:ln>
            <a:solidFill>
              <a:srgbClr val="000000"/>
            </a:solidFill>
          </a:ln>
        </p:spPr>
      </p:pic>
      <p:sp>
        <p:nvSpPr>
          <p:cNvPr id="17" name="Rectangle 28"/>
          <p:cNvSpPr>
            <a:spLocks noChangeArrowheads="1"/>
          </p:cNvSpPr>
          <p:nvPr/>
        </p:nvSpPr>
        <p:spPr bwMode="auto">
          <a:xfrm>
            <a:off x="166908" y="4673460"/>
            <a:ext cx="2862895"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Sub-structures Connection</a:t>
            </a:r>
            <a:endParaRPr lang="en-US" sz="1400" dirty="0"/>
          </a:p>
        </p:txBody>
      </p:sp>
      <p:sp>
        <p:nvSpPr>
          <p:cNvPr id="18" name="Rectangle 28"/>
          <p:cNvSpPr>
            <a:spLocks noChangeArrowheads="1"/>
          </p:cNvSpPr>
          <p:nvPr/>
        </p:nvSpPr>
        <p:spPr bwMode="auto">
          <a:xfrm>
            <a:off x="6431021" y="4462864"/>
            <a:ext cx="2431624" cy="523220"/>
          </a:xfrm>
          <a:prstGeom prst="rect">
            <a:avLst/>
          </a:prstGeom>
          <a:noFill/>
          <a:ln w="9525" algn="ctr">
            <a:noFill/>
            <a:miter lim="800000"/>
            <a:headEnd/>
            <a:tailEnd/>
          </a:ln>
        </p:spPr>
        <p:txBody>
          <a:bodyPr wrap="square">
            <a:spAutoFit/>
          </a:bodyPr>
          <a:lstStyle/>
          <a:p>
            <a:pPr algn="l">
              <a:buBlip>
                <a:blip r:embed="rId11"/>
              </a:buBlip>
            </a:pPr>
            <a:endParaRPr lang="en-US" sz="1400" dirty="0" smtClean="0"/>
          </a:p>
          <a:p>
            <a:pPr marL="225425" indent="-225425" algn="l">
              <a:buClr>
                <a:srgbClr val="990099"/>
              </a:buClr>
              <a:buFont typeface="Wingdings" pitchFamily="2" charset="2"/>
              <a:buChar char="§"/>
            </a:pPr>
            <a:r>
              <a:rPr lang="en-US" sz="1400" dirty="0" smtClean="0"/>
              <a:t>Closing Stage 1</a:t>
            </a:r>
            <a:endParaRPr lang="en-US" sz="1400" dirty="0"/>
          </a:p>
        </p:txBody>
      </p:sp>
      <p:sp>
        <p:nvSpPr>
          <p:cNvPr id="19" name="Rectangle 28"/>
          <p:cNvSpPr>
            <a:spLocks noChangeArrowheads="1"/>
          </p:cNvSpPr>
          <p:nvPr/>
        </p:nvSpPr>
        <p:spPr bwMode="auto">
          <a:xfrm>
            <a:off x="3723096" y="4673880"/>
            <a:ext cx="1798579"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Stage 0, 1 and 2</a:t>
            </a:r>
            <a:endParaRPr lang="en-US" sz="1400" dirty="0"/>
          </a:p>
        </p:txBody>
      </p:sp>
      <p:sp>
        <p:nvSpPr>
          <p:cNvPr id="22" name="Rectangle 28"/>
          <p:cNvSpPr>
            <a:spLocks noChangeArrowheads="1"/>
          </p:cNvSpPr>
          <p:nvPr/>
        </p:nvSpPr>
        <p:spPr bwMode="auto">
          <a:xfrm>
            <a:off x="592930" y="6751527"/>
            <a:ext cx="1770444"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Closing Stage 2</a:t>
            </a:r>
            <a:endParaRPr lang="en-US" sz="1400" dirty="0"/>
          </a:p>
        </p:txBody>
      </p:sp>
      <p:sp>
        <p:nvSpPr>
          <p:cNvPr id="23" name="Rectangle 28"/>
          <p:cNvSpPr>
            <a:spLocks noChangeArrowheads="1"/>
          </p:cNvSpPr>
          <p:nvPr/>
        </p:nvSpPr>
        <p:spPr bwMode="auto">
          <a:xfrm>
            <a:off x="3948814" y="6778823"/>
            <a:ext cx="1770444"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Actuators</a:t>
            </a:r>
            <a:endParaRPr lang="en-US" sz="1400" dirty="0"/>
          </a:p>
        </p:txBody>
      </p:sp>
      <p:sp>
        <p:nvSpPr>
          <p:cNvPr id="24" name="Rectangle 28"/>
          <p:cNvSpPr>
            <a:spLocks noChangeArrowheads="1"/>
          </p:cNvSpPr>
          <p:nvPr/>
        </p:nvSpPr>
        <p:spPr bwMode="auto">
          <a:xfrm>
            <a:off x="7190889" y="6778823"/>
            <a:ext cx="1379906"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GS13</a:t>
            </a:r>
            <a:endParaRPr lang="en-US" sz="1400" dirty="0"/>
          </a:p>
        </p:txBody>
      </p:sp>
      <p:pic>
        <p:nvPicPr>
          <p:cNvPr id="393225" name="Picture 9" descr="D:\LVC_2011\BSC_ISI_Pictures\Assy4\DSC_0004.jpg"/>
          <p:cNvPicPr>
            <a:picLocks noChangeAspect="1" noChangeArrowheads="1"/>
          </p:cNvPicPr>
          <p:nvPr/>
        </p:nvPicPr>
        <p:blipFill>
          <a:blip r:embed="rId12" cstate="print"/>
          <a:srcRect l="5271" t="9308" r="8899"/>
          <a:stretch>
            <a:fillRect/>
          </a:stretch>
        </p:blipFill>
        <p:spPr bwMode="auto">
          <a:xfrm>
            <a:off x="337624" y="945202"/>
            <a:ext cx="2345349" cy="1645920"/>
          </a:xfrm>
          <a:prstGeom prst="rect">
            <a:avLst/>
          </a:prstGeom>
          <a:noFill/>
          <a:ln>
            <a:solidFill>
              <a:srgbClr val="000000"/>
            </a:solidFill>
          </a:ln>
        </p:spPr>
      </p:pic>
      <p:pic>
        <p:nvPicPr>
          <p:cNvPr id="393226" name="Picture 10" descr="D:\LVC_2011\BSC_ISI_Pictures\Assy6\DSC_0009.jpg"/>
          <p:cNvPicPr>
            <a:picLocks noChangeAspect="1" noChangeArrowheads="1"/>
          </p:cNvPicPr>
          <p:nvPr/>
        </p:nvPicPr>
        <p:blipFill>
          <a:blip r:embed="rId13" cstate="print"/>
          <a:srcRect/>
          <a:stretch>
            <a:fillRect/>
          </a:stretch>
        </p:blipFill>
        <p:spPr bwMode="auto">
          <a:xfrm>
            <a:off x="3288736" y="945202"/>
            <a:ext cx="2478211" cy="1645920"/>
          </a:xfrm>
          <a:prstGeom prst="rect">
            <a:avLst/>
          </a:prstGeom>
          <a:noFill/>
          <a:ln>
            <a:solidFill>
              <a:srgbClr val="000000"/>
            </a:solidFill>
          </a:ln>
        </p:spPr>
      </p:pic>
      <p:pic>
        <p:nvPicPr>
          <p:cNvPr id="393227" name="Picture 11" descr="D:\LVC_2011\BSC_ISI_Pictures\Stage 2 Assembly Part B\DSC_0122.jpg"/>
          <p:cNvPicPr>
            <a:picLocks noChangeAspect="1" noChangeArrowheads="1"/>
          </p:cNvPicPr>
          <p:nvPr/>
        </p:nvPicPr>
        <p:blipFill>
          <a:blip r:embed="rId14" cstate="print"/>
          <a:srcRect/>
          <a:stretch>
            <a:fillRect/>
          </a:stretch>
        </p:blipFill>
        <p:spPr bwMode="auto">
          <a:xfrm>
            <a:off x="267289" y="5099999"/>
            <a:ext cx="2478211" cy="1645920"/>
          </a:xfrm>
          <a:prstGeom prst="rect">
            <a:avLst/>
          </a:prstGeom>
          <a:noFill/>
          <a:ln>
            <a:solidFill>
              <a:srgbClr val="000000"/>
            </a:solidFill>
          </a:ln>
        </p:spPr>
      </p:pic>
      <p:sp>
        <p:nvSpPr>
          <p:cNvPr id="27" name="Rectangle 28"/>
          <p:cNvSpPr>
            <a:spLocks noChangeArrowheads="1"/>
          </p:cNvSpPr>
          <p:nvPr/>
        </p:nvSpPr>
        <p:spPr bwMode="auto">
          <a:xfrm>
            <a:off x="819482" y="2591863"/>
            <a:ext cx="1323218"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Stage 0</a:t>
            </a:r>
            <a:endParaRPr lang="en-US" sz="1400" dirty="0"/>
          </a:p>
        </p:txBody>
      </p:sp>
      <p:sp>
        <p:nvSpPr>
          <p:cNvPr id="28" name="Rectangle 28"/>
          <p:cNvSpPr>
            <a:spLocks noChangeArrowheads="1"/>
          </p:cNvSpPr>
          <p:nvPr/>
        </p:nvSpPr>
        <p:spPr bwMode="auto">
          <a:xfrm>
            <a:off x="6470879" y="2591863"/>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Optical Table</a:t>
            </a:r>
            <a:endParaRPr lang="en-US" sz="1400" dirty="0"/>
          </a:p>
        </p:txBody>
      </p:sp>
      <p:sp>
        <p:nvSpPr>
          <p:cNvPr id="29" name="Rectangle 28"/>
          <p:cNvSpPr>
            <a:spLocks noChangeArrowheads="1"/>
          </p:cNvSpPr>
          <p:nvPr/>
        </p:nvSpPr>
        <p:spPr bwMode="auto">
          <a:xfrm>
            <a:off x="3972889" y="2605511"/>
            <a:ext cx="1363386"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Stage 1</a:t>
            </a:r>
            <a:endParaRPr lang="en-US" sz="1400" dirty="0"/>
          </a:p>
        </p:txBody>
      </p:sp>
      <p:sp>
        <p:nvSpPr>
          <p:cNvPr id="30" name="Rectangle 28"/>
          <p:cNvSpPr>
            <a:spLocks noChangeArrowheads="1"/>
          </p:cNvSpPr>
          <p:nvPr/>
        </p:nvSpPr>
        <p:spPr bwMode="auto">
          <a:xfrm>
            <a:off x="2869543" y="473637"/>
            <a:ext cx="3193630" cy="400110"/>
          </a:xfrm>
          <a:prstGeom prst="rect">
            <a:avLst/>
          </a:prstGeom>
          <a:noFill/>
          <a:ln w="9525" algn="ctr">
            <a:noFill/>
            <a:miter lim="800000"/>
            <a:headEnd/>
            <a:tailEnd/>
          </a:ln>
        </p:spPr>
        <p:txBody>
          <a:bodyPr wrap="none">
            <a:spAutoFit/>
          </a:bodyPr>
          <a:lstStyle/>
          <a:p>
            <a:r>
              <a:rPr lang="en-US" sz="2000" dirty="0" smtClean="0"/>
              <a:t> First Assembly at LASTI</a:t>
            </a:r>
            <a:endParaRPr lang="en-US" sz="2000" dirty="0"/>
          </a:p>
        </p:txBody>
      </p:sp>
      <p:pic>
        <p:nvPicPr>
          <p:cNvPr id="393228" name="Picture 12" descr="D:\LVC_2011\BSC_ISI_Pictures\Actuators and sensors\Stage 1-2 Actuator Installation\DSC_0166.jpg"/>
          <p:cNvPicPr>
            <a:picLocks noChangeAspect="1" noChangeArrowheads="1"/>
          </p:cNvPicPr>
          <p:nvPr/>
        </p:nvPicPr>
        <p:blipFill>
          <a:blip r:embed="rId15" cstate="print"/>
          <a:srcRect/>
          <a:stretch>
            <a:fillRect/>
          </a:stretch>
        </p:blipFill>
        <p:spPr bwMode="auto">
          <a:xfrm>
            <a:off x="3305886" y="5112556"/>
            <a:ext cx="2478211" cy="1645920"/>
          </a:xfrm>
          <a:prstGeom prst="rect">
            <a:avLst/>
          </a:prstGeom>
          <a:noFill/>
          <a:ln>
            <a:solidFill>
              <a:srgbClr val="000000"/>
            </a:solidFill>
          </a:ln>
        </p:spPr>
      </p:pic>
      <p:sp>
        <p:nvSpPr>
          <p:cNvPr id="31" name="Rectangle 28"/>
          <p:cNvSpPr>
            <a:spLocks noChangeArrowheads="1"/>
          </p:cNvSpPr>
          <p:nvPr/>
        </p:nvSpPr>
        <p:spPr bwMode="auto">
          <a:xfrm>
            <a:off x="3382678" y="0"/>
            <a:ext cx="1883977" cy="400110"/>
          </a:xfrm>
          <a:prstGeom prst="rect">
            <a:avLst/>
          </a:prstGeom>
          <a:noFill/>
          <a:ln w="9525" algn="ctr">
            <a:noFill/>
            <a:miter lim="800000"/>
            <a:headEnd/>
            <a:tailEnd/>
          </a:ln>
        </p:spPr>
        <p:txBody>
          <a:bodyPr wrap="none">
            <a:spAutoFit/>
          </a:bodyPr>
          <a:lstStyle/>
          <a:p>
            <a:r>
              <a:rPr lang="en-US" sz="2000" dirty="0" smtClean="0"/>
              <a:t>4.3  Assembly</a:t>
            </a:r>
            <a:endParaRPr lang="en-US" sz="20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536578"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262147" name="Picture 3"/>
          <p:cNvPicPr>
            <a:picLocks noChangeAspect="1" noChangeArrowheads="1"/>
          </p:cNvPicPr>
          <p:nvPr/>
        </p:nvPicPr>
        <p:blipFill>
          <a:blip r:embed="rId6" cstate="print"/>
          <a:srcRect/>
          <a:stretch>
            <a:fillRect/>
          </a:stretch>
        </p:blipFill>
        <p:spPr bwMode="auto">
          <a:xfrm>
            <a:off x="4919401" y="4312957"/>
            <a:ext cx="3467680" cy="2300908"/>
          </a:xfrm>
          <a:prstGeom prst="rect">
            <a:avLst/>
          </a:prstGeom>
          <a:noFill/>
          <a:ln w="9525">
            <a:solidFill>
              <a:srgbClr val="000000"/>
            </a:solidFill>
            <a:miter lim="800000"/>
            <a:headEnd/>
            <a:tailEnd/>
          </a:ln>
        </p:spPr>
      </p:pic>
      <p:pic>
        <p:nvPicPr>
          <p:cNvPr id="262148" name="Picture 4"/>
          <p:cNvPicPr>
            <a:picLocks noChangeAspect="1" noChangeArrowheads="1"/>
          </p:cNvPicPr>
          <p:nvPr/>
        </p:nvPicPr>
        <p:blipFill>
          <a:blip r:embed="rId7" cstate="print"/>
          <a:srcRect/>
          <a:stretch>
            <a:fillRect/>
          </a:stretch>
        </p:blipFill>
        <p:spPr bwMode="auto">
          <a:xfrm>
            <a:off x="807165" y="5465398"/>
            <a:ext cx="2114312" cy="1402908"/>
          </a:xfrm>
          <a:prstGeom prst="rect">
            <a:avLst/>
          </a:prstGeom>
          <a:noFill/>
          <a:ln w="9525">
            <a:solidFill>
              <a:srgbClr val="000000"/>
            </a:solidFill>
            <a:miter lim="800000"/>
            <a:headEnd/>
            <a:tailEnd/>
          </a:ln>
        </p:spPr>
      </p:pic>
      <p:pic>
        <p:nvPicPr>
          <p:cNvPr id="262150" name="Picture 6"/>
          <p:cNvPicPr>
            <a:picLocks noChangeAspect="1" noChangeArrowheads="1"/>
          </p:cNvPicPr>
          <p:nvPr/>
        </p:nvPicPr>
        <p:blipFill>
          <a:blip r:embed="rId8" cstate="print"/>
          <a:srcRect/>
          <a:stretch>
            <a:fillRect/>
          </a:stretch>
        </p:blipFill>
        <p:spPr bwMode="auto">
          <a:xfrm>
            <a:off x="795293" y="3946700"/>
            <a:ext cx="2102327" cy="1394956"/>
          </a:xfrm>
          <a:prstGeom prst="rect">
            <a:avLst/>
          </a:prstGeom>
          <a:noFill/>
          <a:ln w="9525">
            <a:solidFill>
              <a:srgbClr val="000000"/>
            </a:solidFill>
            <a:miter lim="800000"/>
            <a:headEnd/>
            <a:tailEnd/>
          </a:ln>
        </p:spPr>
      </p:pic>
      <p:pic>
        <p:nvPicPr>
          <p:cNvPr id="2" name="Picture 3" descr="D:\LVC_2011\BSC_ISI_Pictures\Seismometer_Assy\Selection\DSC_0011.jpg"/>
          <p:cNvPicPr>
            <a:picLocks noChangeAspect="1" noChangeArrowheads="1"/>
          </p:cNvPicPr>
          <p:nvPr/>
        </p:nvPicPr>
        <p:blipFill>
          <a:blip r:embed="rId9" cstate="print"/>
          <a:srcRect/>
          <a:stretch>
            <a:fillRect/>
          </a:stretch>
        </p:blipFill>
        <p:spPr bwMode="auto">
          <a:xfrm>
            <a:off x="559557" y="1163725"/>
            <a:ext cx="3441960" cy="2286000"/>
          </a:xfrm>
          <a:prstGeom prst="rect">
            <a:avLst/>
          </a:prstGeom>
          <a:noFill/>
          <a:ln>
            <a:solidFill>
              <a:srgbClr val="000000"/>
            </a:solidFill>
          </a:ln>
        </p:spPr>
      </p:pic>
      <p:pic>
        <p:nvPicPr>
          <p:cNvPr id="3" name="Picture 4" descr="D:\LVC_2011\BSC_ISI_Pictures\Seismometers_Assy_2\All\IMG_2575.jpg"/>
          <p:cNvPicPr>
            <a:picLocks noChangeAspect="1" noChangeArrowheads="1"/>
          </p:cNvPicPr>
          <p:nvPr/>
        </p:nvPicPr>
        <p:blipFill>
          <a:blip r:embed="rId10" cstate="print"/>
          <a:srcRect/>
          <a:stretch>
            <a:fillRect/>
          </a:stretch>
        </p:blipFill>
        <p:spPr bwMode="auto">
          <a:xfrm>
            <a:off x="5130758" y="1215163"/>
            <a:ext cx="3047902" cy="2286000"/>
          </a:xfrm>
          <a:prstGeom prst="rect">
            <a:avLst/>
          </a:prstGeom>
          <a:noFill/>
          <a:ln>
            <a:solidFill>
              <a:srgbClr val="000000"/>
            </a:solidFill>
          </a:ln>
        </p:spPr>
      </p:pic>
      <p:sp>
        <p:nvSpPr>
          <p:cNvPr id="14" name="Rectangle 28"/>
          <p:cNvSpPr>
            <a:spLocks noChangeArrowheads="1"/>
          </p:cNvSpPr>
          <p:nvPr/>
        </p:nvSpPr>
        <p:spPr bwMode="auto">
          <a:xfrm>
            <a:off x="1225764" y="3480231"/>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A few seismometers</a:t>
            </a:r>
            <a:endParaRPr lang="en-US" sz="1400" dirty="0"/>
          </a:p>
        </p:txBody>
      </p:sp>
      <p:sp>
        <p:nvSpPr>
          <p:cNvPr id="15" name="Rectangle 28"/>
          <p:cNvSpPr>
            <a:spLocks noChangeArrowheads="1"/>
          </p:cNvSpPr>
          <p:nvPr/>
        </p:nvSpPr>
        <p:spPr bwMode="auto">
          <a:xfrm>
            <a:off x="5615094" y="3590671"/>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Trilliums in pods</a:t>
            </a:r>
            <a:endParaRPr lang="en-US" sz="1400" dirty="0"/>
          </a:p>
        </p:txBody>
      </p:sp>
      <p:sp>
        <p:nvSpPr>
          <p:cNvPr id="16" name="Rectangle 28"/>
          <p:cNvSpPr>
            <a:spLocks noChangeArrowheads="1"/>
          </p:cNvSpPr>
          <p:nvPr/>
        </p:nvSpPr>
        <p:spPr bwMode="auto">
          <a:xfrm>
            <a:off x="2942231" y="5841501"/>
            <a:ext cx="1432821" cy="738664"/>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Large Blades Loading</a:t>
            </a:r>
            <a:endParaRPr lang="en-US" sz="1400" dirty="0"/>
          </a:p>
        </p:txBody>
      </p:sp>
      <p:sp>
        <p:nvSpPr>
          <p:cNvPr id="17" name="Rectangle 28"/>
          <p:cNvSpPr>
            <a:spLocks noChangeArrowheads="1"/>
          </p:cNvSpPr>
          <p:nvPr/>
        </p:nvSpPr>
        <p:spPr bwMode="auto">
          <a:xfrm>
            <a:off x="2869543" y="558043"/>
            <a:ext cx="3193630" cy="400110"/>
          </a:xfrm>
          <a:prstGeom prst="rect">
            <a:avLst/>
          </a:prstGeom>
          <a:noFill/>
          <a:ln w="9525" algn="ctr">
            <a:noFill/>
            <a:miter lim="800000"/>
            <a:headEnd/>
            <a:tailEnd/>
          </a:ln>
        </p:spPr>
        <p:txBody>
          <a:bodyPr wrap="none">
            <a:spAutoFit/>
          </a:bodyPr>
          <a:lstStyle/>
          <a:p>
            <a:r>
              <a:rPr lang="en-US" sz="2000" dirty="0" smtClean="0"/>
              <a:t> First Assembly at LASTI</a:t>
            </a:r>
            <a:endParaRPr lang="en-US" sz="2000" dirty="0"/>
          </a:p>
        </p:txBody>
      </p:sp>
      <p:sp>
        <p:nvSpPr>
          <p:cNvPr id="19" name="Rectangle 28"/>
          <p:cNvSpPr>
            <a:spLocks noChangeArrowheads="1"/>
          </p:cNvSpPr>
          <p:nvPr/>
        </p:nvSpPr>
        <p:spPr bwMode="auto">
          <a:xfrm>
            <a:off x="5840175" y="6601156"/>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Blades Loaded</a:t>
            </a:r>
            <a:endParaRPr lang="en-US" sz="1400" dirty="0"/>
          </a:p>
        </p:txBody>
      </p:sp>
      <p:sp>
        <p:nvSpPr>
          <p:cNvPr id="21" name="Rectangle 28"/>
          <p:cNvSpPr>
            <a:spLocks noChangeArrowheads="1"/>
          </p:cNvSpPr>
          <p:nvPr/>
        </p:nvSpPr>
        <p:spPr bwMode="auto">
          <a:xfrm>
            <a:off x="2942231" y="4223714"/>
            <a:ext cx="1432821" cy="738664"/>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Small Blades Loading</a:t>
            </a:r>
            <a:endParaRPr lang="en-US" sz="1400" dirty="0"/>
          </a:p>
        </p:txBody>
      </p:sp>
      <p:sp>
        <p:nvSpPr>
          <p:cNvPr id="22" name="Rectangle 28"/>
          <p:cNvSpPr>
            <a:spLocks noChangeArrowheads="1"/>
          </p:cNvSpPr>
          <p:nvPr/>
        </p:nvSpPr>
        <p:spPr bwMode="auto">
          <a:xfrm>
            <a:off x="3382678" y="0"/>
            <a:ext cx="1883977" cy="400110"/>
          </a:xfrm>
          <a:prstGeom prst="rect">
            <a:avLst/>
          </a:prstGeom>
          <a:noFill/>
          <a:ln w="9525" algn="ctr">
            <a:noFill/>
            <a:miter lim="800000"/>
            <a:headEnd/>
            <a:tailEnd/>
          </a:ln>
        </p:spPr>
        <p:txBody>
          <a:bodyPr wrap="none">
            <a:spAutoFit/>
          </a:bodyPr>
          <a:lstStyle/>
          <a:p>
            <a:r>
              <a:rPr lang="en-US" sz="2000" dirty="0" smtClean="0"/>
              <a:t>4.3  Assembly</a:t>
            </a:r>
            <a:endParaRPr lang="en-US" sz="20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638978"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261123" name="Picture 3"/>
          <p:cNvPicPr>
            <a:picLocks noChangeAspect="1" noChangeArrowheads="1"/>
          </p:cNvPicPr>
          <p:nvPr/>
        </p:nvPicPr>
        <p:blipFill>
          <a:blip r:embed="rId6" cstate="print"/>
          <a:srcRect/>
          <a:stretch>
            <a:fillRect/>
          </a:stretch>
        </p:blipFill>
        <p:spPr bwMode="auto">
          <a:xfrm>
            <a:off x="4558012" y="1219205"/>
            <a:ext cx="2326896" cy="1545204"/>
          </a:xfrm>
          <a:prstGeom prst="rect">
            <a:avLst/>
          </a:prstGeom>
          <a:noFill/>
          <a:ln w="9525">
            <a:noFill/>
            <a:miter lim="800000"/>
            <a:headEnd/>
            <a:tailEnd/>
          </a:ln>
        </p:spPr>
      </p:pic>
      <p:pic>
        <p:nvPicPr>
          <p:cNvPr id="261124" name="Picture 4"/>
          <p:cNvPicPr>
            <a:picLocks noChangeAspect="1" noChangeArrowheads="1"/>
          </p:cNvPicPr>
          <p:nvPr/>
        </p:nvPicPr>
        <p:blipFill>
          <a:blip r:embed="rId7" cstate="print"/>
          <a:srcRect l="19064" t="35550" r="21519" b="39584"/>
          <a:stretch>
            <a:fillRect/>
          </a:stretch>
        </p:blipFill>
        <p:spPr bwMode="auto">
          <a:xfrm>
            <a:off x="4547740" y="3277772"/>
            <a:ext cx="2694555" cy="748240"/>
          </a:xfrm>
          <a:prstGeom prst="rect">
            <a:avLst/>
          </a:prstGeom>
          <a:noFill/>
          <a:ln w="9525">
            <a:noFill/>
            <a:miter lim="800000"/>
            <a:headEnd/>
            <a:tailEnd/>
          </a:ln>
        </p:spPr>
      </p:pic>
      <p:pic>
        <p:nvPicPr>
          <p:cNvPr id="11" name="Picture 10" descr="IMG_2781.jpg"/>
          <p:cNvPicPr>
            <a:picLocks noChangeAspect="1"/>
          </p:cNvPicPr>
          <p:nvPr/>
        </p:nvPicPr>
        <p:blipFill>
          <a:blip r:embed="rId8" cstate="print"/>
          <a:srcRect l="10672" t="18174" r="35757"/>
          <a:stretch>
            <a:fillRect/>
          </a:stretch>
        </p:blipFill>
        <p:spPr>
          <a:xfrm>
            <a:off x="4556033" y="4540399"/>
            <a:ext cx="1671624" cy="1916671"/>
          </a:xfrm>
          <a:prstGeom prst="rect">
            <a:avLst/>
          </a:prstGeom>
        </p:spPr>
      </p:pic>
      <p:pic>
        <p:nvPicPr>
          <p:cNvPr id="3" name="Picture 4" descr="D:\LVC_2011\BSC_ISI_Pictures\Locker_Parts_Issue\DSC_0019.jpg"/>
          <p:cNvPicPr>
            <a:picLocks noChangeAspect="1" noChangeArrowheads="1"/>
          </p:cNvPicPr>
          <p:nvPr/>
        </p:nvPicPr>
        <p:blipFill>
          <a:blip r:embed="rId9" cstate="print"/>
          <a:srcRect l="17873" t="20072" r="25385" b="15852"/>
          <a:stretch>
            <a:fillRect/>
          </a:stretch>
        </p:blipFill>
        <p:spPr bwMode="auto">
          <a:xfrm>
            <a:off x="7638757" y="3235570"/>
            <a:ext cx="1069145" cy="801858"/>
          </a:xfrm>
          <a:prstGeom prst="rect">
            <a:avLst/>
          </a:prstGeom>
          <a:noFill/>
        </p:spPr>
      </p:pic>
      <p:sp>
        <p:nvSpPr>
          <p:cNvPr id="13" name="Rectangle 28"/>
          <p:cNvSpPr>
            <a:spLocks noChangeArrowheads="1"/>
          </p:cNvSpPr>
          <p:nvPr/>
        </p:nvSpPr>
        <p:spPr bwMode="auto">
          <a:xfrm>
            <a:off x="3614688" y="27296"/>
            <a:ext cx="1883977" cy="400110"/>
          </a:xfrm>
          <a:prstGeom prst="rect">
            <a:avLst/>
          </a:prstGeom>
          <a:noFill/>
          <a:ln w="9525" algn="ctr">
            <a:noFill/>
            <a:miter lim="800000"/>
            <a:headEnd/>
            <a:tailEnd/>
          </a:ln>
        </p:spPr>
        <p:txBody>
          <a:bodyPr wrap="none">
            <a:spAutoFit/>
          </a:bodyPr>
          <a:lstStyle/>
          <a:p>
            <a:r>
              <a:rPr lang="en-US" sz="2000" dirty="0" smtClean="0"/>
              <a:t>4.3  Assembly</a:t>
            </a:r>
            <a:endParaRPr lang="en-US" sz="2000" dirty="0"/>
          </a:p>
        </p:txBody>
      </p:sp>
      <p:pic>
        <p:nvPicPr>
          <p:cNvPr id="14" name="Picture 3"/>
          <p:cNvPicPr>
            <a:picLocks noChangeAspect="1" noChangeArrowheads="1"/>
          </p:cNvPicPr>
          <p:nvPr/>
        </p:nvPicPr>
        <p:blipFill>
          <a:blip r:embed="rId10" cstate="print"/>
          <a:srcRect/>
          <a:stretch>
            <a:fillRect/>
          </a:stretch>
        </p:blipFill>
        <p:spPr bwMode="auto">
          <a:xfrm>
            <a:off x="450166" y="1072465"/>
            <a:ext cx="3467812" cy="2848145"/>
          </a:xfrm>
          <a:prstGeom prst="rect">
            <a:avLst/>
          </a:prstGeom>
          <a:noFill/>
          <a:ln w="9525">
            <a:noFill/>
            <a:miter lim="800000"/>
            <a:headEnd/>
            <a:tailEnd/>
          </a:ln>
        </p:spPr>
      </p:pic>
      <p:pic>
        <p:nvPicPr>
          <p:cNvPr id="15" name="Picture 3"/>
          <p:cNvPicPr>
            <a:picLocks noChangeAspect="1" noChangeArrowheads="1"/>
          </p:cNvPicPr>
          <p:nvPr/>
        </p:nvPicPr>
        <p:blipFill>
          <a:blip r:embed="rId11" cstate="print"/>
          <a:srcRect/>
          <a:stretch>
            <a:fillRect/>
          </a:stretch>
        </p:blipFill>
        <p:spPr bwMode="auto">
          <a:xfrm>
            <a:off x="413275" y="4342508"/>
            <a:ext cx="3430084" cy="2409984"/>
          </a:xfrm>
          <a:prstGeom prst="rect">
            <a:avLst/>
          </a:prstGeom>
          <a:noFill/>
          <a:ln w="9525">
            <a:noFill/>
            <a:miter lim="800000"/>
            <a:headEnd/>
            <a:tailEnd/>
          </a:ln>
          <a:effectLst/>
        </p:spPr>
      </p:pic>
      <p:sp>
        <p:nvSpPr>
          <p:cNvPr id="16" name="Rectangle 28"/>
          <p:cNvSpPr>
            <a:spLocks noChangeArrowheads="1"/>
          </p:cNvSpPr>
          <p:nvPr/>
        </p:nvSpPr>
        <p:spPr bwMode="auto">
          <a:xfrm>
            <a:off x="564792" y="3914228"/>
            <a:ext cx="3177211"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Actuators and Sensors Cabling</a:t>
            </a:r>
            <a:endParaRPr lang="en-US" sz="1400" dirty="0"/>
          </a:p>
        </p:txBody>
      </p:sp>
      <p:sp>
        <p:nvSpPr>
          <p:cNvPr id="17" name="Rectangle 28"/>
          <p:cNvSpPr>
            <a:spLocks noChangeArrowheads="1"/>
          </p:cNvSpPr>
          <p:nvPr/>
        </p:nvSpPr>
        <p:spPr bwMode="auto">
          <a:xfrm>
            <a:off x="944616" y="6764755"/>
            <a:ext cx="3289753"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 First Transfer Functions</a:t>
            </a:r>
            <a:endParaRPr lang="en-US" sz="1400" dirty="0"/>
          </a:p>
        </p:txBody>
      </p:sp>
      <p:pic>
        <p:nvPicPr>
          <p:cNvPr id="261125" name="Picture 5"/>
          <p:cNvPicPr>
            <a:picLocks noChangeAspect="1" noChangeArrowheads="1"/>
          </p:cNvPicPr>
          <p:nvPr/>
        </p:nvPicPr>
        <p:blipFill>
          <a:blip r:embed="rId13" cstate="print"/>
          <a:srcRect/>
          <a:stretch>
            <a:fillRect/>
          </a:stretch>
        </p:blipFill>
        <p:spPr bwMode="auto">
          <a:xfrm>
            <a:off x="6335150" y="4473524"/>
            <a:ext cx="2808850" cy="2106638"/>
          </a:xfrm>
          <a:prstGeom prst="rect">
            <a:avLst/>
          </a:prstGeom>
          <a:noFill/>
          <a:ln w="9525">
            <a:noFill/>
            <a:miter lim="800000"/>
            <a:headEnd/>
            <a:tailEnd/>
          </a:ln>
          <a:effectLst/>
        </p:spPr>
      </p:pic>
      <p:pic>
        <p:nvPicPr>
          <p:cNvPr id="261126" name="Picture 6" descr="D:\LVC_2011\BSC_ISI_Pictures\Flexure Bench\DSC_0082.JPG"/>
          <p:cNvPicPr>
            <a:picLocks noChangeAspect="1" noChangeArrowheads="1"/>
          </p:cNvPicPr>
          <p:nvPr/>
        </p:nvPicPr>
        <p:blipFill>
          <a:blip r:embed="rId14" cstate="print"/>
          <a:srcRect/>
          <a:stretch>
            <a:fillRect/>
          </a:stretch>
        </p:blipFill>
        <p:spPr bwMode="auto">
          <a:xfrm>
            <a:off x="7187749" y="1260814"/>
            <a:ext cx="1787174" cy="1186963"/>
          </a:xfrm>
          <a:prstGeom prst="rect">
            <a:avLst/>
          </a:prstGeom>
          <a:noFill/>
        </p:spPr>
      </p:pic>
      <p:sp>
        <p:nvSpPr>
          <p:cNvPr id="21" name="Rectangle 28"/>
          <p:cNvSpPr>
            <a:spLocks noChangeArrowheads="1"/>
          </p:cNvSpPr>
          <p:nvPr/>
        </p:nvSpPr>
        <p:spPr bwMode="auto">
          <a:xfrm>
            <a:off x="4950613" y="575935"/>
            <a:ext cx="3488712" cy="400110"/>
          </a:xfrm>
          <a:prstGeom prst="rect">
            <a:avLst/>
          </a:prstGeom>
          <a:noFill/>
          <a:ln w="9525" algn="ctr">
            <a:noFill/>
            <a:miter lim="800000"/>
            <a:headEnd/>
            <a:tailEnd/>
          </a:ln>
        </p:spPr>
        <p:txBody>
          <a:bodyPr wrap="none">
            <a:spAutoFit/>
          </a:bodyPr>
          <a:lstStyle/>
          <a:p>
            <a:pPr>
              <a:buClr>
                <a:srgbClr val="CC00CC"/>
              </a:buClr>
              <a:buFont typeface="Wingdings" pitchFamily="2" charset="2"/>
              <a:buChar char="§"/>
            </a:pPr>
            <a:r>
              <a:rPr lang="en-US" sz="2000" dirty="0" smtClean="0"/>
              <a:t>   Problems fixed, Training</a:t>
            </a:r>
            <a:endParaRPr lang="en-US" sz="2000" dirty="0"/>
          </a:p>
        </p:txBody>
      </p:sp>
      <p:sp>
        <p:nvSpPr>
          <p:cNvPr id="22" name="Rectangle 28"/>
          <p:cNvSpPr>
            <a:spLocks noChangeArrowheads="1"/>
          </p:cNvSpPr>
          <p:nvPr/>
        </p:nvSpPr>
        <p:spPr bwMode="auto">
          <a:xfrm>
            <a:off x="638644" y="575935"/>
            <a:ext cx="2884251" cy="400110"/>
          </a:xfrm>
          <a:prstGeom prst="rect">
            <a:avLst/>
          </a:prstGeom>
          <a:noFill/>
          <a:ln w="9525" algn="ctr">
            <a:noFill/>
            <a:miter lim="800000"/>
            <a:headEnd/>
            <a:tailEnd/>
          </a:ln>
        </p:spPr>
        <p:txBody>
          <a:bodyPr wrap="none">
            <a:spAutoFit/>
          </a:bodyPr>
          <a:lstStyle/>
          <a:p>
            <a:pPr>
              <a:buClr>
                <a:srgbClr val="CC00CC"/>
              </a:buClr>
              <a:buFont typeface="Wingdings" pitchFamily="2" charset="2"/>
              <a:buChar char="§"/>
            </a:pPr>
            <a:r>
              <a:rPr lang="en-US" sz="2000" dirty="0" smtClean="0"/>
              <a:t>  Assembly Complete</a:t>
            </a:r>
            <a:endParaRPr lang="en-US" sz="2000" dirty="0"/>
          </a:p>
        </p:txBody>
      </p:sp>
      <p:sp>
        <p:nvSpPr>
          <p:cNvPr id="24" name="Rectangle 28"/>
          <p:cNvSpPr>
            <a:spLocks noChangeArrowheads="1"/>
          </p:cNvSpPr>
          <p:nvPr/>
        </p:nvSpPr>
        <p:spPr bwMode="auto">
          <a:xfrm>
            <a:off x="6993727" y="6497467"/>
            <a:ext cx="1812650"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 Compliance</a:t>
            </a:r>
            <a:endParaRPr lang="en-US" sz="1400" dirty="0"/>
          </a:p>
        </p:txBody>
      </p:sp>
      <p:sp>
        <p:nvSpPr>
          <p:cNvPr id="25" name="Rectangle 28"/>
          <p:cNvSpPr>
            <a:spLocks noChangeArrowheads="1"/>
          </p:cNvSpPr>
          <p:nvPr/>
        </p:nvSpPr>
        <p:spPr bwMode="auto">
          <a:xfrm>
            <a:off x="4616288" y="6497467"/>
            <a:ext cx="1812650"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 Inspection</a:t>
            </a:r>
            <a:endParaRPr lang="en-US" sz="1400" dirty="0"/>
          </a:p>
        </p:txBody>
      </p:sp>
      <p:sp>
        <p:nvSpPr>
          <p:cNvPr id="26" name="Rectangle 28"/>
          <p:cNvSpPr>
            <a:spLocks noChangeArrowheads="1"/>
          </p:cNvSpPr>
          <p:nvPr/>
        </p:nvSpPr>
        <p:spPr bwMode="auto">
          <a:xfrm>
            <a:off x="5052385" y="4035624"/>
            <a:ext cx="1812650"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 Re-Design</a:t>
            </a:r>
            <a:endParaRPr lang="en-US" sz="1400" dirty="0"/>
          </a:p>
        </p:txBody>
      </p:sp>
      <p:sp>
        <p:nvSpPr>
          <p:cNvPr id="27" name="Rectangle 28"/>
          <p:cNvSpPr>
            <a:spLocks noChangeArrowheads="1"/>
          </p:cNvSpPr>
          <p:nvPr/>
        </p:nvSpPr>
        <p:spPr bwMode="auto">
          <a:xfrm>
            <a:off x="7598638" y="4079630"/>
            <a:ext cx="1221805" cy="305972"/>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 Coating</a:t>
            </a:r>
            <a:endParaRPr lang="en-US" sz="1400" dirty="0"/>
          </a:p>
        </p:txBody>
      </p:sp>
      <p:sp>
        <p:nvSpPr>
          <p:cNvPr id="28" name="Rectangle 28"/>
          <p:cNvSpPr>
            <a:spLocks noChangeArrowheads="1"/>
          </p:cNvSpPr>
          <p:nvPr/>
        </p:nvSpPr>
        <p:spPr bwMode="auto">
          <a:xfrm>
            <a:off x="4925778" y="2783596"/>
            <a:ext cx="1418753" cy="307777"/>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Machining</a:t>
            </a:r>
            <a:endParaRPr lang="en-US" sz="1400" dirty="0"/>
          </a:p>
        </p:txBody>
      </p:sp>
      <p:sp>
        <p:nvSpPr>
          <p:cNvPr id="29" name="Rectangle 28"/>
          <p:cNvSpPr>
            <a:spLocks noChangeArrowheads="1"/>
          </p:cNvSpPr>
          <p:nvPr/>
        </p:nvSpPr>
        <p:spPr bwMode="auto">
          <a:xfrm>
            <a:off x="7443894" y="2474108"/>
            <a:ext cx="1418753" cy="523220"/>
          </a:xfrm>
          <a:prstGeom prst="rect">
            <a:avLst/>
          </a:prstGeom>
          <a:noFill/>
          <a:ln w="9525" algn="ctr">
            <a:noFill/>
            <a:miter lim="800000"/>
            <a:headEnd/>
            <a:tailEnd/>
          </a:ln>
        </p:spPr>
        <p:txBody>
          <a:bodyPr wrap="square">
            <a:spAutoFit/>
          </a:bodyPr>
          <a:lstStyle/>
          <a:p>
            <a:pPr marL="225425" indent="-225425" algn="l">
              <a:buBlip>
                <a:blip r:embed="rId12"/>
              </a:buBlip>
            </a:pPr>
            <a:r>
              <a:rPr lang="en-US" sz="1400" dirty="0" smtClean="0"/>
              <a:t>Assembly Sequence</a:t>
            </a:r>
            <a:endParaRPr lang="en-US" sz="1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38912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28"/>
          <p:cNvSpPr>
            <a:spLocks noChangeArrowheads="1"/>
          </p:cNvSpPr>
          <p:nvPr/>
        </p:nvSpPr>
        <p:spPr bwMode="auto">
          <a:xfrm>
            <a:off x="2123513" y="610485"/>
            <a:ext cx="5118901" cy="400110"/>
          </a:xfrm>
          <a:prstGeom prst="rect">
            <a:avLst/>
          </a:prstGeom>
          <a:noFill/>
          <a:ln w="9525" algn="ctr">
            <a:noFill/>
            <a:miter lim="800000"/>
            <a:headEnd/>
            <a:tailEnd/>
          </a:ln>
        </p:spPr>
        <p:txBody>
          <a:bodyPr wrap="none">
            <a:spAutoFit/>
          </a:bodyPr>
          <a:lstStyle/>
          <a:p>
            <a:r>
              <a:rPr lang="en-US" sz="2000" dirty="0" smtClean="0"/>
              <a:t>Modal Testing results of the new Stage 1</a:t>
            </a:r>
            <a:endParaRPr lang="en-US" sz="2000" dirty="0"/>
          </a:p>
        </p:txBody>
      </p:sp>
      <p:pic>
        <p:nvPicPr>
          <p:cNvPr id="10" name="Picture 9" descr="J:\fabrice\BSC_ISI_Documents\BSC_ISI_Pictures\Stage1 Testing\DSC_0026.jpg"/>
          <p:cNvPicPr/>
          <p:nvPr/>
        </p:nvPicPr>
        <p:blipFill>
          <a:blip r:embed="rId6" cstate="print"/>
          <a:srcRect/>
          <a:stretch>
            <a:fillRect/>
          </a:stretch>
        </p:blipFill>
        <p:spPr bwMode="auto">
          <a:xfrm>
            <a:off x="309488" y="1308297"/>
            <a:ext cx="3219955" cy="2147080"/>
          </a:xfrm>
          <a:prstGeom prst="rect">
            <a:avLst/>
          </a:prstGeom>
          <a:noFill/>
          <a:ln w="9525">
            <a:solidFill>
              <a:srgbClr val="000000"/>
            </a:solidFill>
            <a:miter lim="800000"/>
            <a:headEnd/>
            <a:tailEnd/>
          </a:ln>
        </p:spPr>
      </p:pic>
      <p:pic>
        <p:nvPicPr>
          <p:cNvPr id="11" name="Picture 10" descr="J:\fabrice\BSC_ISI_Documents\BSC_ISI_Pictures\Stage1 Testing\DSC_0030.jpg"/>
          <p:cNvPicPr/>
          <p:nvPr/>
        </p:nvPicPr>
        <p:blipFill>
          <a:blip r:embed="rId7" cstate="print"/>
          <a:srcRect/>
          <a:stretch>
            <a:fillRect/>
          </a:stretch>
        </p:blipFill>
        <p:spPr bwMode="auto">
          <a:xfrm>
            <a:off x="357779" y="4100260"/>
            <a:ext cx="3125337" cy="2156346"/>
          </a:xfrm>
          <a:prstGeom prst="rect">
            <a:avLst/>
          </a:prstGeom>
          <a:noFill/>
          <a:ln w="9525">
            <a:solidFill>
              <a:srgbClr val="000000"/>
            </a:solidFill>
            <a:miter lim="800000"/>
            <a:headEnd/>
            <a:tailEnd/>
          </a:ln>
        </p:spPr>
      </p:pic>
      <p:pic>
        <p:nvPicPr>
          <p:cNvPr id="14" name="Picture 13"/>
          <p:cNvPicPr/>
          <p:nvPr/>
        </p:nvPicPr>
        <p:blipFill>
          <a:blip r:embed="rId8" cstate="print"/>
          <a:srcRect l="7156" r="8229" b="35389"/>
          <a:stretch>
            <a:fillRect/>
          </a:stretch>
        </p:blipFill>
        <p:spPr bwMode="auto">
          <a:xfrm>
            <a:off x="3825057" y="1871003"/>
            <a:ext cx="5220467" cy="3696287"/>
          </a:xfrm>
          <a:prstGeom prst="rect">
            <a:avLst/>
          </a:prstGeom>
          <a:noFill/>
          <a:ln w="9525">
            <a:solidFill>
              <a:srgbClr val="000000"/>
            </a:solidFill>
            <a:miter lim="800000"/>
            <a:headEnd/>
            <a:tailEnd/>
          </a:ln>
        </p:spPr>
      </p:pic>
      <p:sp>
        <p:nvSpPr>
          <p:cNvPr id="16" name="Rectangle 28"/>
          <p:cNvSpPr>
            <a:spLocks noChangeArrowheads="1"/>
          </p:cNvSpPr>
          <p:nvPr/>
        </p:nvSpPr>
        <p:spPr bwMode="auto">
          <a:xfrm>
            <a:off x="846148" y="3506265"/>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Testing Set Up</a:t>
            </a:r>
            <a:endParaRPr lang="en-US" sz="1400" dirty="0"/>
          </a:p>
        </p:txBody>
      </p:sp>
      <p:sp>
        <p:nvSpPr>
          <p:cNvPr id="17" name="Rectangle 28"/>
          <p:cNvSpPr>
            <a:spLocks noChangeArrowheads="1"/>
          </p:cNvSpPr>
          <p:nvPr/>
        </p:nvSpPr>
        <p:spPr bwMode="auto">
          <a:xfrm>
            <a:off x="888352" y="6319804"/>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Damping Tests</a:t>
            </a:r>
            <a:endParaRPr lang="en-US" sz="1400" dirty="0"/>
          </a:p>
        </p:txBody>
      </p:sp>
      <p:sp>
        <p:nvSpPr>
          <p:cNvPr id="18" name="Rectangle 28"/>
          <p:cNvSpPr>
            <a:spLocks noChangeArrowheads="1"/>
          </p:cNvSpPr>
          <p:nvPr/>
        </p:nvSpPr>
        <p:spPr bwMode="auto">
          <a:xfrm>
            <a:off x="5629163" y="5644557"/>
            <a:ext cx="2333151" cy="307777"/>
          </a:xfrm>
          <a:prstGeom prst="rect">
            <a:avLst/>
          </a:prstGeom>
          <a:noFill/>
          <a:ln w="9525" algn="ctr">
            <a:noFill/>
            <a:miter lim="800000"/>
            <a:headEnd/>
            <a:tailEnd/>
          </a:ln>
        </p:spPr>
        <p:txBody>
          <a:bodyPr wrap="square">
            <a:spAutoFit/>
          </a:bodyPr>
          <a:lstStyle/>
          <a:p>
            <a:pPr marL="225425" indent="-225425" algn="l">
              <a:buClr>
                <a:srgbClr val="990099"/>
              </a:buClr>
              <a:buFont typeface="Wingdings" pitchFamily="2" charset="2"/>
              <a:buChar char="§"/>
            </a:pPr>
            <a:r>
              <a:rPr lang="en-US" sz="1400" dirty="0" smtClean="0"/>
              <a:t>Testing Results</a:t>
            </a:r>
            <a:endParaRPr lang="en-US" sz="1400" dirty="0"/>
          </a:p>
        </p:txBody>
      </p:sp>
      <p:sp>
        <p:nvSpPr>
          <p:cNvPr id="21" name="Rectangle 28"/>
          <p:cNvSpPr>
            <a:spLocks noChangeArrowheads="1"/>
          </p:cNvSpPr>
          <p:nvPr/>
        </p:nvSpPr>
        <p:spPr bwMode="auto">
          <a:xfrm>
            <a:off x="3199999" y="0"/>
            <a:ext cx="2249334" cy="400110"/>
          </a:xfrm>
          <a:prstGeom prst="rect">
            <a:avLst/>
          </a:prstGeom>
          <a:noFill/>
          <a:ln w="9525" algn="ctr">
            <a:noFill/>
            <a:miter lim="800000"/>
            <a:headEnd/>
            <a:tailEnd/>
          </a:ln>
        </p:spPr>
        <p:txBody>
          <a:bodyPr wrap="none">
            <a:spAutoFit/>
          </a:bodyPr>
          <a:lstStyle/>
          <a:p>
            <a:r>
              <a:rPr lang="en-US" sz="2000" smtClean="0"/>
              <a:t>4.4  </a:t>
            </a:r>
            <a:r>
              <a:rPr lang="en-US" sz="2000" dirty="0" smtClean="0"/>
              <a:t>Performance</a:t>
            </a:r>
            <a:endParaRPr lang="en-US" sz="2000"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16"/>
          <p:cNvPicPr>
            <a:picLocks noChangeAspect="1" noChangeArrowheads="1"/>
          </p:cNvPicPr>
          <p:nvPr/>
        </p:nvPicPr>
        <p:blipFill>
          <a:blip r:embed="rId4" cstate="print"/>
          <a:srcRect/>
          <a:stretch>
            <a:fillRect/>
          </a:stretch>
        </p:blipFill>
        <p:spPr bwMode="auto">
          <a:xfrm>
            <a:off x="-128469" y="1069383"/>
            <a:ext cx="5902840" cy="4427855"/>
          </a:xfrm>
          <a:prstGeom prst="rect">
            <a:avLst/>
          </a:prstGeom>
          <a:noFill/>
          <a:ln w="9525" algn="ctr">
            <a:noFill/>
            <a:miter lim="800000"/>
            <a:headEnd/>
            <a:tailEnd/>
          </a:ln>
        </p:spPr>
      </p:pic>
      <p:sp>
        <p:nvSpPr>
          <p:cNvPr id="9219" name="Slide Number Placeholder 3"/>
          <p:cNvSpPr>
            <a:spLocks noGrp="1"/>
          </p:cNvSpPr>
          <p:nvPr>
            <p:ph type="sldNum" sz="quarter" idx="12"/>
          </p:nvPr>
        </p:nvSpPr>
        <p:spPr>
          <a:xfrm>
            <a:off x="8613775" y="6751638"/>
            <a:ext cx="530225" cy="492125"/>
          </a:xfrm>
          <a:noFill/>
        </p:spPr>
        <p:txBody>
          <a:bodyPr/>
          <a:lstStyle/>
          <a:p>
            <a:fld id="{3FF3D967-B086-435E-A8A0-FF5527746F93}" type="slidenum">
              <a:rPr lang="en-US" smtClean="0"/>
              <a:pPr/>
              <a:t>44</a:t>
            </a:fld>
            <a:endParaRPr lang="en-US" smtClean="0"/>
          </a:p>
        </p:txBody>
      </p:sp>
      <p:sp>
        <p:nvSpPr>
          <p:cNvPr id="9220"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9221"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9224" name="Rectangle 19"/>
          <p:cNvSpPr>
            <a:spLocks noChangeArrowheads="1"/>
          </p:cNvSpPr>
          <p:nvPr/>
        </p:nvSpPr>
        <p:spPr bwMode="auto">
          <a:xfrm>
            <a:off x="375488" y="668849"/>
            <a:ext cx="5065569" cy="338554"/>
          </a:xfrm>
          <a:prstGeom prst="rect">
            <a:avLst/>
          </a:prstGeom>
          <a:noFill/>
          <a:ln w="9525">
            <a:noFill/>
            <a:miter lim="800000"/>
            <a:headEnd/>
            <a:tailEnd/>
          </a:ln>
        </p:spPr>
        <p:txBody>
          <a:bodyPr wrap="square">
            <a:spAutoFit/>
          </a:bodyPr>
          <a:lstStyle/>
          <a:p>
            <a:pPr algn="l"/>
            <a:r>
              <a:rPr lang="en-US" sz="1600" dirty="0">
                <a:solidFill>
                  <a:srgbClr val="000000"/>
                </a:solidFill>
              </a:rPr>
              <a:t>Low Frequency and high frequency investigation </a:t>
            </a:r>
            <a:r>
              <a:rPr lang="en-US" sz="1600" dirty="0" smtClean="0">
                <a:solidFill>
                  <a:srgbClr val="000000"/>
                </a:solidFill>
              </a:rPr>
              <a:t>:</a:t>
            </a:r>
            <a:endParaRPr lang="en-US" sz="1600" dirty="0">
              <a:solidFill>
                <a:srgbClr val="000000"/>
              </a:solidFill>
            </a:endParaRPr>
          </a:p>
        </p:txBody>
      </p:sp>
      <p:sp>
        <p:nvSpPr>
          <p:cNvPr id="25" name="Oval 3"/>
          <p:cNvSpPr>
            <a:spLocks noChangeArrowheads="1"/>
          </p:cNvSpPr>
          <p:nvPr/>
        </p:nvSpPr>
        <p:spPr bwMode="auto">
          <a:xfrm rot="20253660">
            <a:off x="648243" y="2384783"/>
            <a:ext cx="1258887" cy="306387"/>
          </a:xfrm>
          <a:prstGeom prst="ellipse">
            <a:avLst/>
          </a:prstGeom>
          <a:noFill/>
          <a:ln w="38100">
            <a:solidFill>
              <a:srgbClr val="990099"/>
            </a:solidFill>
            <a:round/>
            <a:headEnd/>
            <a:tailEnd/>
          </a:ln>
          <a:effectLst>
            <a:outerShdw dist="28398" dir="3806097" algn="ctr" rotWithShape="0">
              <a:srgbClr val="7F7F7F">
                <a:alpha val="50000"/>
              </a:srgbClr>
            </a:outerShdw>
          </a:effectLst>
        </p:spPr>
        <p:txBody>
          <a:bodyPr/>
          <a:lstStyle/>
          <a:p>
            <a:pPr>
              <a:defRPr/>
            </a:pPr>
            <a:endParaRPr lang="en-US"/>
          </a:p>
        </p:txBody>
      </p:sp>
      <p:sp>
        <p:nvSpPr>
          <p:cNvPr id="27" name="Oval 3"/>
          <p:cNvSpPr>
            <a:spLocks noChangeArrowheads="1"/>
          </p:cNvSpPr>
          <p:nvPr/>
        </p:nvSpPr>
        <p:spPr bwMode="auto">
          <a:xfrm rot="20104830">
            <a:off x="4007820" y="1288040"/>
            <a:ext cx="1385888" cy="1158875"/>
          </a:xfrm>
          <a:prstGeom prst="ellipse">
            <a:avLst/>
          </a:prstGeom>
          <a:noFill/>
          <a:ln w="38100">
            <a:solidFill>
              <a:srgbClr val="990099"/>
            </a:solidFill>
            <a:round/>
            <a:headEnd/>
            <a:tailEnd/>
          </a:ln>
          <a:effectLst>
            <a:outerShdw dist="28398" dir="3806097" algn="ctr" rotWithShape="0">
              <a:srgbClr val="7F7F7F">
                <a:alpha val="50000"/>
              </a:srgbClr>
            </a:outerShdw>
          </a:effectLst>
        </p:spPr>
        <p:txBody>
          <a:bodyPr/>
          <a:lstStyle/>
          <a:p>
            <a:pPr>
              <a:defRPr/>
            </a:pPr>
            <a:endParaRPr lang="en-US"/>
          </a:p>
        </p:txBody>
      </p:sp>
      <p:cxnSp>
        <p:nvCxnSpPr>
          <p:cNvPr id="9229" name="Straight Arrow Connector 17"/>
          <p:cNvCxnSpPr>
            <a:cxnSpLocks noChangeShapeType="1"/>
          </p:cNvCxnSpPr>
          <p:nvPr/>
        </p:nvCxnSpPr>
        <p:spPr bwMode="auto">
          <a:xfrm rot="5400000" flipH="1" flipV="1">
            <a:off x="-36655" y="4092792"/>
            <a:ext cx="2813198" cy="4246"/>
          </a:xfrm>
          <a:prstGeom prst="straightConnector1">
            <a:avLst/>
          </a:prstGeom>
          <a:noFill/>
          <a:ln w="57150" algn="ctr">
            <a:solidFill>
              <a:srgbClr val="990099"/>
            </a:solidFill>
            <a:round/>
            <a:headEnd/>
            <a:tailEnd type="arrow" w="med" len="med"/>
          </a:ln>
        </p:spPr>
      </p:cxnSp>
      <p:sp>
        <p:nvSpPr>
          <p:cNvPr id="9230" name="Rectangle 19"/>
          <p:cNvSpPr>
            <a:spLocks noChangeArrowheads="1"/>
          </p:cNvSpPr>
          <p:nvPr/>
        </p:nvSpPr>
        <p:spPr bwMode="auto">
          <a:xfrm>
            <a:off x="249382" y="5679288"/>
            <a:ext cx="4163921" cy="338554"/>
          </a:xfrm>
          <a:prstGeom prst="rect">
            <a:avLst/>
          </a:prstGeom>
          <a:noFill/>
          <a:ln w="9525">
            <a:noFill/>
            <a:miter lim="800000"/>
            <a:headEnd/>
            <a:tailEnd/>
          </a:ln>
        </p:spPr>
        <p:txBody>
          <a:bodyPr wrap="square">
            <a:spAutoFit/>
          </a:bodyPr>
          <a:lstStyle/>
          <a:p>
            <a:pPr algn="l"/>
            <a:r>
              <a:rPr lang="en-US" sz="1600" dirty="0">
                <a:solidFill>
                  <a:srgbClr val="000000"/>
                </a:solidFill>
              </a:rPr>
              <a:t>Electromagnetic Couplings</a:t>
            </a:r>
          </a:p>
        </p:txBody>
      </p:sp>
      <p:cxnSp>
        <p:nvCxnSpPr>
          <p:cNvPr id="9233" name="Straight Arrow Connector 27"/>
          <p:cNvCxnSpPr>
            <a:cxnSpLocks noChangeShapeType="1"/>
          </p:cNvCxnSpPr>
          <p:nvPr/>
        </p:nvCxnSpPr>
        <p:spPr bwMode="auto">
          <a:xfrm rot="16200000" flipV="1">
            <a:off x="3071938" y="3995077"/>
            <a:ext cx="3018533" cy="9455"/>
          </a:xfrm>
          <a:prstGeom prst="straightConnector1">
            <a:avLst/>
          </a:prstGeom>
          <a:noFill/>
          <a:ln w="57150" algn="ctr">
            <a:solidFill>
              <a:srgbClr val="990099"/>
            </a:solidFill>
            <a:round/>
            <a:headEnd/>
            <a:tailEnd type="arrow" w="med" len="med"/>
          </a:ln>
        </p:spPr>
      </p:cxnSp>
      <p:sp>
        <p:nvSpPr>
          <p:cNvPr id="9234" name="Rectangle 19"/>
          <p:cNvSpPr>
            <a:spLocks noChangeArrowheads="1"/>
          </p:cNvSpPr>
          <p:nvPr/>
        </p:nvSpPr>
        <p:spPr bwMode="auto">
          <a:xfrm>
            <a:off x="3401043" y="5743772"/>
            <a:ext cx="2508552" cy="1015663"/>
          </a:xfrm>
          <a:prstGeom prst="rect">
            <a:avLst/>
          </a:prstGeom>
          <a:noFill/>
          <a:ln w="9525">
            <a:noFill/>
            <a:miter lim="800000"/>
            <a:headEnd/>
            <a:tailEnd/>
          </a:ln>
        </p:spPr>
        <p:txBody>
          <a:bodyPr wrap="square">
            <a:spAutoFit/>
          </a:bodyPr>
          <a:lstStyle/>
          <a:p>
            <a:pPr algn="l"/>
            <a:r>
              <a:rPr lang="en-US" sz="1600" dirty="0" smtClean="0">
                <a:solidFill>
                  <a:srgbClr val="000000"/>
                </a:solidFill>
              </a:rPr>
              <a:t>Structural Resonances</a:t>
            </a:r>
            <a:r>
              <a:rPr lang="en-US" sz="1600" dirty="0">
                <a:solidFill>
                  <a:srgbClr val="000000"/>
                </a:solidFill>
              </a:rPr>
              <a:t>:</a:t>
            </a:r>
          </a:p>
          <a:p>
            <a:pPr marL="225425" indent="-225425" algn="l">
              <a:buClr>
                <a:srgbClr val="990099"/>
              </a:buClr>
              <a:buFont typeface="Wingdings" pitchFamily="2" charset="2"/>
              <a:buChar char="§"/>
            </a:pPr>
            <a:r>
              <a:rPr lang="en-US" sz="1400" dirty="0" smtClean="0"/>
              <a:t> </a:t>
            </a:r>
            <a:r>
              <a:rPr lang="en-US" sz="1400" dirty="0"/>
              <a:t>Global Modes</a:t>
            </a:r>
          </a:p>
          <a:p>
            <a:pPr marL="225425" indent="-225425" algn="l">
              <a:buClr>
                <a:srgbClr val="990099"/>
              </a:buClr>
              <a:buFont typeface="Wingdings" pitchFamily="2" charset="2"/>
              <a:buChar char="§"/>
            </a:pPr>
            <a:r>
              <a:rPr lang="en-US" sz="1400" dirty="0"/>
              <a:t> </a:t>
            </a:r>
            <a:r>
              <a:rPr lang="en-US" sz="1400" dirty="0" smtClean="0"/>
              <a:t>Pods</a:t>
            </a:r>
          </a:p>
          <a:p>
            <a:pPr marL="225425" indent="-225425" algn="l">
              <a:buClr>
                <a:srgbClr val="990099"/>
              </a:buClr>
              <a:buFont typeface="Wingdings" pitchFamily="2" charset="2"/>
              <a:buChar char="§"/>
            </a:pPr>
            <a:r>
              <a:rPr lang="en-US" sz="1400" dirty="0" smtClean="0"/>
              <a:t> Quad Structure</a:t>
            </a:r>
            <a:endParaRPr lang="en-US" sz="1400" dirty="0"/>
          </a:p>
        </p:txBody>
      </p:sp>
      <p:graphicFrame>
        <p:nvGraphicFramePr>
          <p:cNvPr id="24" name="Object 29"/>
          <p:cNvGraphicFramePr>
            <a:graphicFrameLocks noChangeAspect="1"/>
          </p:cNvGraphicFramePr>
          <p:nvPr/>
        </p:nvGraphicFramePr>
        <p:xfrm>
          <a:off x="0" y="0"/>
          <a:ext cx="622300" cy="455613"/>
        </p:xfrm>
        <a:graphic>
          <a:graphicData uri="http://schemas.openxmlformats.org/presentationml/2006/ole">
            <p:oleObj spid="_x0000_s517122" r:id="rId5" imgW="4409524" imgH="3219899" progId="">
              <p:embed/>
            </p:oleObj>
          </a:graphicData>
        </a:graphic>
      </p:graphicFrame>
      <p:pic>
        <p:nvPicPr>
          <p:cNvPr id="26" name="Picture 30"/>
          <p:cNvPicPr>
            <a:picLocks noChangeAspect="1" noChangeArrowheads="1"/>
          </p:cNvPicPr>
          <p:nvPr/>
        </p:nvPicPr>
        <p:blipFill>
          <a:blip r:embed="rId6"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2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22" name="Rectangle 28"/>
          <p:cNvSpPr>
            <a:spLocks noChangeArrowheads="1"/>
          </p:cNvSpPr>
          <p:nvPr/>
        </p:nvSpPr>
        <p:spPr bwMode="auto">
          <a:xfrm>
            <a:off x="3199999" y="0"/>
            <a:ext cx="2249334" cy="400110"/>
          </a:xfrm>
          <a:prstGeom prst="rect">
            <a:avLst/>
          </a:prstGeom>
          <a:noFill/>
          <a:ln w="9525" algn="ctr">
            <a:noFill/>
            <a:miter lim="800000"/>
            <a:headEnd/>
            <a:tailEnd/>
          </a:ln>
        </p:spPr>
        <p:txBody>
          <a:bodyPr wrap="none">
            <a:spAutoFit/>
          </a:bodyPr>
          <a:lstStyle/>
          <a:p>
            <a:r>
              <a:rPr lang="en-US" sz="2000" dirty="0" smtClean="0"/>
              <a:t>4.4  Performance</a:t>
            </a:r>
            <a:endParaRPr lang="en-US" sz="2000" dirty="0"/>
          </a:p>
        </p:txBody>
      </p:sp>
      <p:pic>
        <p:nvPicPr>
          <p:cNvPr id="32" name="Picture 2"/>
          <p:cNvPicPr>
            <a:picLocks noChangeAspect="1" noChangeArrowheads="1"/>
          </p:cNvPicPr>
          <p:nvPr/>
        </p:nvPicPr>
        <p:blipFill>
          <a:blip r:embed="rId7" cstate="print"/>
          <a:srcRect/>
          <a:stretch>
            <a:fillRect/>
          </a:stretch>
        </p:blipFill>
        <p:spPr bwMode="auto">
          <a:xfrm>
            <a:off x="7194402" y="2849000"/>
            <a:ext cx="1397935" cy="1745993"/>
          </a:xfrm>
          <a:prstGeom prst="rect">
            <a:avLst/>
          </a:prstGeom>
          <a:noFill/>
          <a:ln w="9525">
            <a:noFill/>
            <a:miter lim="800000"/>
            <a:headEnd/>
            <a:tailEnd/>
          </a:ln>
        </p:spPr>
      </p:pic>
      <p:cxnSp>
        <p:nvCxnSpPr>
          <p:cNvPr id="34" name="Straight Connector 33"/>
          <p:cNvCxnSpPr/>
          <p:nvPr/>
        </p:nvCxnSpPr>
        <p:spPr bwMode="auto">
          <a:xfrm rot="5400000">
            <a:off x="3306199" y="3714279"/>
            <a:ext cx="5826469" cy="0"/>
          </a:xfrm>
          <a:prstGeom prst="line">
            <a:avLst/>
          </a:prstGeom>
          <a:solidFill>
            <a:schemeClr val="accent1"/>
          </a:solidFill>
          <a:ln w="12700" cap="flat" cmpd="sng" algn="ctr">
            <a:solidFill>
              <a:schemeClr val="tx1"/>
            </a:solidFill>
            <a:prstDash val="dash"/>
            <a:round/>
            <a:headEnd type="none" w="med" len="med"/>
            <a:tailEnd type="none" w="med" len="med"/>
          </a:ln>
          <a:effectLst/>
        </p:spPr>
      </p:cxnSp>
      <p:pic>
        <p:nvPicPr>
          <p:cNvPr id="517123" name="Picture 3"/>
          <p:cNvPicPr>
            <a:picLocks noChangeAspect="1" noChangeArrowheads="1"/>
          </p:cNvPicPr>
          <p:nvPr/>
        </p:nvPicPr>
        <p:blipFill>
          <a:blip r:embed="rId8" cstate="print"/>
          <a:srcRect/>
          <a:stretch>
            <a:fillRect/>
          </a:stretch>
        </p:blipFill>
        <p:spPr bwMode="auto">
          <a:xfrm>
            <a:off x="6551940" y="1103324"/>
            <a:ext cx="2412949" cy="1564305"/>
          </a:xfrm>
          <a:prstGeom prst="rect">
            <a:avLst/>
          </a:prstGeom>
          <a:noFill/>
          <a:ln w="9525">
            <a:noFill/>
            <a:miter lim="800000"/>
            <a:headEnd/>
            <a:tailEnd/>
          </a:ln>
        </p:spPr>
      </p:pic>
      <p:sp>
        <p:nvSpPr>
          <p:cNvPr id="36" name="Rectangle 19"/>
          <p:cNvSpPr>
            <a:spLocks noChangeArrowheads="1"/>
          </p:cNvSpPr>
          <p:nvPr/>
        </p:nvSpPr>
        <p:spPr bwMode="auto">
          <a:xfrm>
            <a:off x="6763538" y="668980"/>
            <a:ext cx="1800477" cy="338554"/>
          </a:xfrm>
          <a:prstGeom prst="rect">
            <a:avLst/>
          </a:prstGeom>
          <a:noFill/>
          <a:ln w="9525">
            <a:noFill/>
            <a:miter lim="800000"/>
            <a:headEnd/>
            <a:tailEnd/>
          </a:ln>
        </p:spPr>
        <p:txBody>
          <a:bodyPr wrap="square">
            <a:spAutoFit/>
          </a:bodyPr>
          <a:lstStyle/>
          <a:p>
            <a:pPr algn="l"/>
            <a:r>
              <a:rPr lang="en-US" sz="1600" dirty="0" smtClean="0">
                <a:solidFill>
                  <a:srgbClr val="000000"/>
                </a:solidFill>
              </a:rPr>
              <a:t>Mu Metal Cans:</a:t>
            </a:r>
            <a:endParaRPr lang="en-US" sz="1600" dirty="0">
              <a:solidFill>
                <a:srgbClr val="000000"/>
              </a:solidFill>
            </a:endParaRPr>
          </a:p>
        </p:txBody>
      </p:sp>
      <p:pic>
        <p:nvPicPr>
          <p:cNvPr id="517125" name="Picture 5"/>
          <p:cNvPicPr>
            <a:picLocks noChangeAspect="1" noChangeArrowheads="1"/>
          </p:cNvPicPr>
          <p:nvPr/>
        </p:nvPicPr>
        <p:blipFill>
          <a:blip r:embed="rId9" cstate="print"/>
          <a:srcRect l="39981"/>
          <a:stretch>
            <a:fillRect/>
          </a:stretch>
        </p:blipFill>
        <p:spPr bwMode="auto">
          <a:xfrm>
            <a:off x="6733311" y="4874281"/>
            <a:ext cx="1463465" cy="18288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28"/>
          <p:cNvSpPr>
            <a:spLocks noChangeArrowheads="1"/>
          </p:cNvSpPr>
          <p:nvPr/>
        </p:nvSpPr>
        <p:spPr bwMode="auto">
          <a:xfrm>
            <a:off x="-17908" y="556425"/>
            <a:ext cx="3817072" cy="400110"/>
          </a:xfrm>
          <a:prstGeom prst="rect">
            <a:avLst/>
          </a:prstGeom>
          <a:noFill/>
          <a:ln w="9525" algn="ctr">
            <a:noFill/>
            <a:miter lim="800000"/>
            <a:headEnd/>
            <a:tailEnd/>
          </a:ln>
        </p:spPr>
        <p:txBody>
          <a:bodyPr wrap="none">
            <a:spAutoFit/>
          </a:bodyPr>
          <a:lstStyle/>
          <a:p>
            <a:pPr>
              <a:buFont typeface="Wingdings" pitchFamily="2" charset="2"/>
              <a:buChar char="q"/>
            </a:pPr>
            <a:r>
              <a:rPr lang="en-US" sz="2000" dirty="0" smtClean="0"/>
              <a:t>  Structural Modes Damping</a:t>
            </a:r>
            <a:endParaRPr lang="en-US" sz="2000" dirty="0"/>
          </a:p>
        </p:txBody>
      </p:sp>
      <p:pic>
        <p:nvPicPr>
          <p:cNvPr id="9" name="Picture 32" descr="E:\Documents and Settings\Fabrice  Matichard\Local Settings\Temporary Internet Files\Content.Word\DSC_0013.jpg"/>
          <p:cNvPicPr>
            <a:picLocks noChangeAspect="1" noChangeArrowheads="1"/>
          </p:cNvPicPr>
          <p:nvPr/>
        </p:nvPicPr>
        <p:blipFill>
          <a:blip r:embed="rId4" cstate="print"/>
          <a:srcRect/>
          <a:stretch>
            <a:fillRect/>
          </a:stretch>
        </p:blipFill>
        <p:spPr bwMode="auto">
          <a:xfrm>
            <a:off x="195932" y="1367094"/>
            <a:ext cx="2934691" cy="4386591"/>
          </a:xfrm>
          <a:prstGeom prst="rect">
            <a:avLst/>
          </a:prstGeom>
          <a:noFill/>
          <a:ln w="9525">
            <a:noFill/>
            <a:miter lim="800000"/>
            <a:headEnd/>
            <a:tailEnd/>
          </a:ln>
        </p:spPr>
      </p:pic>
      <p:pic>
        <p:nvPicPr>
          <p:cNvPr id="10" name="Picture 35"/>
          <p:cNvPicPr>
            <a:picLocks noChangeAspect="1" noChangeArrowheads="1"/>
          </p:cNvPicPr>
          <p:nvPr/>
        </p:nvPicPr>
        <p:blipFill>
          <a:blip r:embed="rId5" cstate="print"/>
          <a:srcRect l="5533" r="9267" b="1790"/>
          <a:stretch>
            <a:fillRect/>
          </a:stretch>
        </p:blipFill>
        <p:spPr bwMode="auto">
          <a:xfrm>
            <a:off x="3167389" y="3242846"/>
            <a:ext cx="5788089" cy="3608120"/>
          </a:xfrm>
          <a:prstGeom prst="rect">
            <a:avLst/>
          </a:prstGeom>
          <a:noFill/>
          <a:ln w="9525">
            <a:noFill/>
            <a:miter lim="800000"/>
            <a:headEnd/>
            <a:tailEnd/>
          </a:ln>
        </p:spPr>
      </p:pic>
      <p:graphicFrame>
        <p:nvGraphicFramePr>
          <p:cNvPr id="13" name="Object 29"/>
          <p:cNvGraphicFramePr>
            <a:graphicFrameLocks noChangeAspect="1"/>
          </p:cNvGraphicFramePr>
          <p:nvPr/>
        </p:nvGraphicFramePr>
        <p:xfrm>
          <a:off x="0" y="0"/>
          <a:ext cx="622300" cy="455613"/>
        </p:xfrm>
        <a:graphic>
          <a:graphicData uri="http://schemas.openxmlformats.org/presentationml/2006/ole">
            <p:oleObj spid="_x0000_s271363" r:id="rId6" imgW="4409524" imgH="3219899" progId="">
              <p:embed/>
            </p:oleObj>
          </a:graphicData>
        </a:graphic>
      </p:graphicFrame>
      <p:pic>
        <p:nvPicPr>
          <p:cNvPr id="14"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5"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pic>
        <p:nvPicPr>
          <p:cNvPr id="17" name="Picture 27"/>
          <p:cNvPicPr>
            <a:picLocks noChangeAspect="1" noChangeArrowheads="1"/>
          </p:cNvPicPr>
          <p:nvPr/>
        </p:nvPicPr>
        <p:blipFill>
          <a:blip r:embed="rId8" cstate="print"/>
          <a:srcRect/>
          <a:stretch>
            <a:fillRect/>
          </a:stretch>
        </p:blipFill>
        <p:spPr bwMode="auto">
          <a:xfrm>
            <a:off x="5853280" y="866870"/>
            <a:ext cx="3093772" cy="1765491"/>
          </a:xfrm>
          <a:prstGeom prst="rect">
            <a:avLst/>
          </a:prstGeom>
          <a:noFill/>
          <a:ln w="9525">
            <a:noFill/>
            <a:miter lim="800000"/>
            <a:headEnd/>
            <a:tailEnd/>
          </a:ln>
        </p:spPr>
      </p:pic>
      <p:pic>
        <p:nvPicPr>
          <p:cNvPr id="18" name="Picture 206"/>
          <p:cNvPicPr>
            <a:picLocks noChangeAspect="1" noChangeArrowheads="1"/>
          </p:cNvPicPr>
          <p:nvPr/>
        </p:nvPicPr>
        <p:blipFill>
          <a:blip r:embed="rId9" cstate="print"/>
          <a:srcRect l="35088" r="33850" b="13846"/>
          <a:stretch>
            <a:fillRect/>
          </a:stretch>
        </p:blipFill>
        <p:spPr bwMode="auto">
          <a:xfrm>
            <a:off x="3771030" y="1003406"/>
            <a:ext cx="1842868" cy="1911123"/>
          </a:xfrm>
          <a:prstGeom prst="rect">
            <a:avLst/>
          </a:prstGeom>
          <a:noFill/>
          <a:ln w="9525">
            <a:noFill/>
            <a:miter lim="800000"/>
            <a:headEnd/>
            <a:tailEnd/>
          </a:ln>
        </p:spPr>
      </p:pic>
      <p:sp>
        <p:nvSpPr>
          <p:cNvPr id="19" name="Rectangle 18"/>
          <p:cNvSpPr/>
          <p:nvPr/>
        </p:nvSpPr>
        <p:spPr>
          <a:xfrm>
            <a:off x="245030" y="5809848"/>
            <a:ext cx="2202748" cy="738664"/>
          </a:xfrm>
          <a:prstGeom prst="rect">
            <a:avLst/>
          </a:prstGeom>
        </p:spPr>
        <p:txBody>
          <a:bodyPr wrap="square">
            <a:spAutoFit/>
          </a:bodyPr>
          <a:lstStyle/>
          <a:p>
            <a:pPr marL="225425" indent="-225425" algn="l">
              <a:buClr>
                <a:srgbClr val="990099"/>
              </a:buClr>
              <a:buFont typeface="Wingdings" pitchFamily="2" charset="2"/>
              <a:buChar char="§"/>
            </a:pPr>
            <a:r>
              <a:rPr lang="en-US" sz="1400" dirty="0" smtClean="0"/>
              <a:t> Vibration absorbers on the Quad Structure at LASTI</a:t>
            </a:r>
            <a:endParaRPr lang="en-US" sz="1400" dirty="0"/>
          </a:p>
        </p:txBody>
      </p:sp>
      <p:sp>
        <p:nvSpPr>
          <p:cNvPr id="21" name="Rectangle 20"/>
          <p:cNvSpPr/>
          <p:nvPr/>
        </p:nvSpPr>
        <p:spPr>
          <a:xfrm>
            <a:off x="3740632" y="2896518"/>
            <a:ext cx="2161404" cy="307777"/>
          </a:xfrm>
          <a:prstGeom prst="rect">
            <a:avLst/>
          </a:prstGeom>
        </p:spPr>
        <p:txBody>
          <a:bodyPr wrap="square">
            <a:spAutoFit/>
          </a:bodyPr>
          <a:lstStyle/>
          <a:p>
            <a:pPr marL="225425" indent="-225425" algn="l">
              <a:buClr>
                <a:srgbClr val="990099"/>
              </a:buClr>
              <a:buFont typeface="Wingdings" pitchFamily="2" charset="2"/>
              <a:buChar char="§"/>
            </a:pPr>
            <a:r>
              <a:rPr lang="en-US" sz="1400" dirty="0" smtClean="0"/>
              <a:t>Vibration  absorbers</a:t>
            </a:r>
            <a:endParaRPr lang="en-US" sz="1400" dirty="0"/>
          </a:p>
        </p:txBody>
      </p:sp>
      <p:sp>
        <p:nvSpPr>
          <p:cNvPr id="22" name="Rectangle 21"/>
          <p:cNvSpPr/>
          <p:nvPr/>
        </p:nvSpPr>
        <p:spPr>
          <a:xfrm>
            <a:off x="6139465" y="2694570"/>
            <a:ext cx="2845838" cy="523220"/>
          </a:xfrm>
          <a:prstGeom prst="rect">
            <a:avLst/>
          </a:prstGeom>
        </p:spPr>
        <p:txBody>
          <a:bodyPr wrap="square">
            <a:spAutoFit/>
          </a:bodyPr>
          <a:lstStyle/>
          <a:p>
            <a:pPr marL="225425" indent="-225425" algn="l">
              <a:buClr>
                <a:srgbClr val="990099"/>
              </a:buClr>
              <a:buFont typeface="Wingdings" pitchFamily="2" charset="2"/>
              <a:buChar char="§"/>
            </a:pPr>
            <a:r>
              <a:rPr lang="en-US" sz="1400" dirty="0" smtClean="0"/>
              <a:t>Counter-balance masses used as Vibration absorbers</a:t>
            </a:r>
            <a:endParaRPr lang="en-US" sz="1400" dirty="0"/>
          </a:p>
        </p:txBody>
      </p:sp>
      <p:sp>
        <p:nvSpPr>
          <p:cNvPr id="23" name="Rectangle 22"/>
          <p:cNvSpPr/>
          <p:nvPr/>
        </p:nvSpPr>
        <p:spPr>
          <a:xfrm>
            <a:off x="4974270" y="6809601"/>
            <a:ext cx="3859892" cy="307777"/>
          </a:xfrm>
          <a:prstGeom prst="rect">
            <a:avLst/>
          </a:prstGeom>
        </p:spPr>
        <p:txBody>
          <a:bodyPr wrap="square">
            <a:spAutoFit/>
          </a:bodyPr>
          <a:lstStyle/>
          <a:p>
            <a:pPr marL="225425" indent="-225425" algn="l">
              <a:buClr>
                <a:srgbClr val="990099"/>
              </a:buClr>
              <a:buFont typeface="Wingdings" pitchFamily="2" charset="2"/>
              <a:buChar char="§"/>
            </a:pPr>
            <a:r>
              <a:rPr lang="en-US" sz="1400" dirty="0" smtClean="0"/>
              <a:t>Transfer Functions Improvement</a:t>
            </a:r>
            <a:endParaRPr lang="en-US" sz="1400" dirty="0"/>
          </a:p>
        </p:txBody>
      </p:sp>
      <p:sp>
        <p:nvSpPr>
          <p:cNvPr id="25" name="Rectangle 28"/>
          <p:cNvSpPr>
            <a:spLocks noChangeArrowheads="1"/>
          </p:cNvSpPr>
          <p:nvPr/>
        </p:nvSpPr>
        <p:spPr bwMode="auto">
          <a:xfrm>
            <a:off x="3199999" y="0"/>
            <a:ext cx="2249334" cy="400110"/>
          </a:xfrm>
          <a:prstGeom prst="rect">
            <a:avLst/>
          </a:prstGeom>
          <a:noFill/>
          <a:ln w="9525" algn="ctr">
            <a:noFill/>
            <a:miter lim="800000"/>
            <a:headEnd/>
            <a:tailEnd/>
          </a:ln>
        </p:spPr>
        <p:txBody>
          <a:bodyPr wrap="none">
            <a:spAutoFit/>
          </a:bodyPr>
          <a:lstStyle/>
          <a:p>
            <a:r>
              <a:rPr lang="en-US" sz="2000" dirty="0" smtClean="0"/>
              <a:t>4.4  Performance</a:t>
            </a:r>
            <a:endParaRPr lang="en-US" sz="20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graphicFrame>
        <p:nvGraphicFramePr>
          <p:cNvPr id="13" name="Object 29"/>
          <p:cNvGraphicFramePr>
            <a:graphicFrameLocks noChangeAspect="1"/>
          </p:cNvGraphicFramePr>
          <p:nvPr/>
        </p:nvGraphicFramePr>
        <p:xfrm>
          <a:off x="0" y="0"/>
          <a:ext cx="622300" cy="455613"/>
        </p:xfrm>
        <a:graphic>
          <a:graphicData uri="http://schemas.openxmlformats.org/presentationml/2006/ole">
            <p:oleObj spid="_x0000_s542722" r:id="rId4" imgW="4409524" imgH="3219899" progId="">
              <p:embed/>
            </p:oleObj>
          </a:graphicData>
        </a:graphic>
      </p:graphicFrame>
      <p:pic>
        <p:nvPicPr>
          <p:cNvPr id="14"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5"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25" name="Rectangle 28"/>
          <p:cNvSpPr>
            <a:spLocks noChangeArrowheads="1"/>
          </p:cNvSpPr>
          <p:nvPr/>
        </p:nvSpPr>
        <p:spPr bwMode="auto">
          <a:xfrm>
            <a:off x="3199999" y="0"/>
            <a:ext cx="2249334" cy="400110"/>
          </a:xfrm>
          <a:prstGeom prst="rect">
            <a:avLst/>
          </a:prstGeom>
          <a:noFill/>
          <a:ln w="9525" algn="ctr">
            <a:noFill/>
            <a:miter lim="800000"/>
            <a:headEnd/>
            <a:tailEnd/>
          </a:ln>
        </p:spPr>
        <p:txBody>
          <a:bodyPr wrap="none">
            <a:spAutoFit/>
          </a:bodyPr>
          <a:lstStyle/>
          <a:p>
            <a:r>
              <a:rPr lang="en-US" sz="2000" dirty="0" smtClean="0"/>
              <a:t>4.4  Performance</a:t>
            </a:r>
            <a:endParaRPr lang="en-US" sz="2000" dirty="0"/>
          </a:p>
        </p:txBody>
      </p:sp>
      <p:pic>
        <p:nvPicPr>
          <p:cNvPr id="16" name="Picture 15"/>
          <p:cNvPicPr/>
          <p:nvPr/>
        </p:nvPicPr>
        <p:blipFill>
          <a:blip r:embed="rId6" cstate="print"/>
          <a:srcRect/>
          <a:stretch>
            <a:fillRect/>
          </a:stretch>
        </p:blipFill>
        <p:spPr bwMode="auto">
          <a:xfrm>
            <a:off x="6683259" y="2039571"/>
            <a:ext cx="2081840" cy="1561381"/>
          </a:xfrm>
          <a:prstGeom prst="rect">
            <a:avLst/>
          </a:prstGeom>
          <a:noFill/>
          <a:ln w="9525">
            <a:noFill/>
            <a:miter lim="800000"/>
            <a:headEnd/>
            <a:tailEnd/>
          </a:ln>
        </p:spPr>
      </p:pic>
      <p:pic>
        <p:nvPicPr>
          <p:cNvPr id="542723" name="Picture 3" descr="Vib Abs ITM"/>
          <p:cNvPicPr>
            <a:picLocks noChangeAspect="1" noChangeArrowheads="1"/>
          </p:cNvPicPr>
          <p:nvPr/>
        </p:nvPicPr>
        <p:blipFill>
          <a:blip r:embed="rId7" cstate="print"/>
          <a:srcRect l="23937" r="37435"/>
          <a:stretch>
            <a:fillRect/>
          </a:stretch>
        </p:blipFill>
        <p:spPr bwMode="auto">
          <a:xfrm>
            <a:off x="286603" y="1195584"/>
            <a:ext cx="1232245" cy="2390012"/>
          </a:xfrm>
          <a:prstGeom prst="rect">
            <a:avLst/>
          </a:prstGeom>
          <a:noFill/>
          <a:ln w="9525">
            <a:noFill/>
            <a:miter lim="800000"/>
            <a:headEnd/>
            <a:tailEnd/>
          </a:ln>
        </p:spPr>
      </p:pic>
      <p:pic>
        <p:nvPicPr>
          <p:cNvPr id="542724" name="Picture 4" descr="FM-BS with Vibration Absorbers"/>
          <p:cNvPicPr>
            <a:picLocks noChangeAspect="1" noChangeArrowheads="1"/>
          </p:cNvPicPr>
          <p:nvPr/>
        </p:nvPicPr>
        <p:blipFill>
          <a:blip r:embed="rId8" cstate="print"/>
          <a:srcRect l="30450" r="41028"/>
          <a:stretch>
            <a:fillRect/>
          </a:stretch>
        </p:blipFill>
        <p:spPr bwMode="auto">
          <a:xfrm>
            <a:off x="1668636" y="1202944"/>
            <a:ext cx="1129092" cy="2382651"/>
          </a:xfrm>
          <a:prstGeom prst="rect">
            <a:avLst/>
          </a:prstGeom>
          <a:noFill/>
          <a:ln w="9525">
            <a:noFill/>
            <a:miter lim="800000"/>
            <a:headEnd/>
            <a:tailEnd/>
          </a:ln>
        </p:spPr>
      </p:pic>
      <p:pic>
        <p:nvPicPr>
          <p:cNvPr id="542725" name="Picture 0" descr="HSTS with Vibration Absorbers.JPG"/>
          <p:cNvPicPr>
            <a:picLocks noChangeAspect="1" noChangeArrowheads="1"/>
          </p:cNvPicPr>
          <p:nvPr/>
        </p:nvPicPr>
        <p:blipFill>
          <a:blip r:embed="rId9" cstate="print"/>
          <a:srcRect l="37103" r="37410"/>
          <a:stretch>
            <a:fillRect/>
          </a:stretch>
        </p:blipFill>
        <p:spPr bwMode="auto">
          <a:xfrm>
            <a:off x="2909455" y="1190459"/>
            <a:ext cx="1002458" cy="2395137"/>
          </a:xfrm>
          <a:prstGeom prst="rect">
            <a:avLst/>
          </a:prstGeom>
          <a:noFill/>
          <a:ln w="9525">
            <a:noFill/>
            <a:miter lim="800000"/>
            <a:headEnd/>
            <a:tailEnd/>
          </a:ln>
        </p:spPr>
      </p:pic>
      <p:pic>
        <p:nvPicPr>
          <p:cNvPr id="542726" name="Picture 1" descr="HLTS with Vibration Absorbers.JPG"/>
          <p:cNvPicPr>
            <a:picLocks noChangeAspect="1" noChangeArrowheads="1"/>
          </p:cNvPicPr>
          <p:nvPr/>
        </p:nvPicPr>
        <p:blipFill>
          <a:blip r:embed="rId10" cstate="print"/>
          <a:srcRect l="32371" r="33419"/>
          <a:stretch>
            <a:fillRect/>
          </a:stretch>
        </p:blipFill>
        <p:spPr bwMode="auto">
          <a:xfrm>
            <a:off x="4032595" y="1596380"/>
            <a:ext cx="1118024" cy="1990298"/>
          </a:xfrm>
          <a:prstGeom prst="rect">
            <a:avLst/>
          </a:prstGeom>
          <a:noFill/>
          <a:ln w="9525">
            <a:noFill/>
            <a:miter lim="800000"/>
            <a:headEnd/>
            <a:tailEnd/>
          </a:ln>
        </p:spPr>
      </p:pic>
      <p:pic>
        <p:nvPicPr>
          <p:cNvPr id="542727" name="Picture 2" descr="OMC with Vibration Absorbers.JPG"/>
          <p:cNvPicPr>
            <a:picLocks noChangeAspect="1" noChangeArrowheads="1"/>
          </p:cNvPicPr>
          <p:nvPr/>
        </p:nvPicPr>
        <p:blipFill>
          <a:blip r:embed="rId11" cstate="print"/>
          <a:srcRect l="25442" r="27421"/>
          <a:stretch>
            <a:fillRect/>
          </a:stretch>
        </p:blipFill>
        <p:spPr bwMode="auto">
          <a:xfrm>
            <a:off x="5289917" y="1920976"/>
            <a:ext cx="1292252" cy="1670911"/>
          </a:xfrm>
          <a:prstGeom prst="rect">
            <a:avLst/>
          </a:prstGeom>
          <a:noFill/>
          <a:ln w="9525">
            <a:noFill/>
            <a:miter lim="800000"/>
            <a:headEnd/>
            <a:tailEnd/>
          </a:ln>
        </p:spPr>
      </p:pic>
      <p:pic>
        <p:nvPicPr>
          <p:cNvPr id="17" name="Picture 3"/>
          <p:cNvPicPr>
            <a:picLocks noChangeAspect="1" noChangeArrowheads="1"/>
          </p:cNvPicPr>
          <p:nvPr/>
        </p:nvPicPr>
        <p:blipFill>
          <a:blip r:embed="rId12" cstate="print"/>
          <a:srcRect/>
          <a:stretch>
            <a:fillRect/>
          </a:stretch>
        </p:blipFill>
        <p:spPr bwMode="auto">
          <a:xfrm>
            <a:off x="5861532" y="4626663"/>
            <a:ext cx="3133468" cy="2015539"/>
          </a:xfrm>
          <a:prstGeom prst="rect">
            <a:avLst/>
          </a:prstGeom>
          <a:noFill/>
          <a:ln w="9525" algn="ctr">
            <a:noFill/>
            <a:miter lim="800000"/>
            <a:headEnd/>
            <a:tailEnd/>
          </a:ln>
        </p:spPr>
      </p:pic>
      <p:pic>
        <p:nvPicPr>
          <p:cNvPr id="18" name="Picture 6"/>
          <p:cNvPicPr>
            <a:picLocks noChangeAspect="1" noChangeArrowheads="1"/>
          </p:cNvPicPr>
          <p:nvPr/>
        </p:nvPicPr>
        <p:blipFill>
          <a:blip r:embed="rId13" cstate="print"/>
          <a:srcRect l="25571" t="2351" r="18777" b="20427"/>
          <a:stretch>
            <a:fillRect/>
          </a:stretch>
        </p:blipFill>
        <p:spPr bwMode="auto">
          <a:xfrm>
            <a:off x="278434" y="4651615"/>
            <a:ext cx="2434539" cy="1985131"/>
          </a:xfrm>
          <a:prstGeom prst="rect">
            <a:avLst/>
          </a:prstGeom>
          <a:noFill/>
          <a:ln w="9525" algn="ctr">
            <a:noFill/>
            <a:miter lim="800000"/>
            <a:headEnd/>
            <a:tailEnd/>
          </a:ln>
        </p:spPr>
      </p:pic>
      <p:sp>
        <p:nvSpPr>
          <p:cNvPr id="19" name="Rectangle 19"/>
          <p:cNvSpPr>
            <a:spLocks noChangeArrowheads="1"/>
          </p:cNvSpPr>
          <p:nvPr/>
        </p:nvSpPr>
        <p:spPr bwMode="auto">
          <a:xfrm>
            <a:off x="316966" y="668849"/>
            <a:ext cx="6259398" cy="338554"/>
          </a:xfrm>
          <a:prstGeom prst="rect">
            <a:avLst/>
          </a:prstGeom>
          <a:noFill/>
          <a:ln w="9525">
            <a:noFill/>
            <a:miter lim="800000"/>
            <a:headEnd/>
            <a:tailEnd/>
          </a:ln>
        </p:spPr>
        <p:txBody>
          <a:bodyPr wrap="square">
            <a:spAutoFit/>
          </a:bodyPr>
          <a:lstStyle/>
          <a:p>
            <a:pPr algn="l">
              <a:buClr>
                <a:srgbClr val="990099"/>
              </a:buClr>
              <a:buFont typeface="Wingdings" pitchFamily="2" charset="2"/>
              <a:buChar char="§"/>
            </a:pPr>
            <a:r>
              <a:rPr lang="en-US" sz="1600" dirty="0" smtClean="0">
                <a:solidFill>
                  <a:srgbClr val="000000"/>
                </a:solidFill>
              </a:rPr>
              <a:t>   About 150 Vibration absorbers for all types of suspensions:</a:t>
            </a:r>
            <a:endParaRPr lang="en-US" sz="1600" dirty="0">
              <a:solidFill>
                <a:srgbClr val="000000"/>
              </a:solidFill>
            </a:endParaRPr>
          </a:p>
        </p:txBody>
      </p:sp>
      <p:sp>
        <p:nvSpPr>
          <p:cNvPr id="21" name="Rectangle 19"/>
          <p:cNvSpPr>
            <a:spLocks noChangeArrowheads="1"/>
          </p:cNvSpPr>
          <p:nvPr/>
        </p:nvSpPr>
        <p:spPr bwMode="auto">
          <a:xfrm>
            <a:off x="265760" y="3975320"/>
            <a:ext cx="6259398" cy="338554"/>
          </a:xfrm>
          <a:prstGeom prst="rect">
            <a:avLst/>
          </a:prstGeom>
          <a:noFill/>
          <a:ln w="9525">
            <a:noFill/>
            <a:miter lim="800000"/>
            <a:headEnd/>
            <a:tailEnd/>
          </a:ln>
        </p:spPr>
        <p:txBody>
          <a:bodyPr wrap="square">
            <a:spAutoFit/>
          </a:bodyPr>
          <a:lstStyle/>
          <a:p>
            <a:pPr algn="l">
              <a:buClr>
                <a:srgbClr val="990099"/>
              </a:buClr>
              <a:buFont typeface="Wingdings" pitchFamily="2" charset="2"/>
              <a:buChar char="§"/>
            </a:pPr>
            <a:r>
              <a:rPr lang="en-US" sz="1600" dirty="0" smtClean="0">
                <a:solidFill>
                  <a:srgbClr val="000000"/>
                </a:solidFill>
              </a:rPr>
              <a:t>  Vibration absorbers for Stage 2 and Stage 1:</a:t>
            </a:r>
            <a:endParaRPr lang="en-US" sz="1600" dirty="0">
              <a:solidFill>
                <a:srgbClr val="000000"/>
              </a:solidFill>
            </a:endParaRPr>
          </a:p>
        </p:txBody>
      </p:sp>
      <p:pic>
        <p:nvPicPr>
          <p:cNvPr id="2" name="Picture 3"/>
          <p:cNvPicPr>
            <a:picLocks noChangeAspect="1" noChangeArrowheads="1"/>
          </p:cNvPicPr>
          <p:nvPr/>
        </p:nvPicPr>
        <p:blipFill>
          <a:blip r:embed="rId14" cstate="print"/>
          <a:srcRect l="20265" r="12337"/>
          <a:stretch>
            <a:fillRect/>
          </a:stretch>
        </p:blipFill>
        <p:spPr bwMode="auto">
          <a:xfrm>
            <a:off x="3269895" y="4645151"/>
            <a:ext cx="2370125" cy="20017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0" name="Slide Number Placeholder 3"/>
          <p:cNvSpPr>
            <a:spLocks noGrp="1"/>
          </p:cNvSpPr>
          <p:nvPr>
            <p:ph type="sldNum" sz="quarter" idx="12"/>
          </p:nvPr>
        </p:nvSpPr>
        <p:spPr>
          <a:xfrm>
            <a:off x="8435975" y="6462713"/>
            <a:ext cx="531813" cy="492125"/>
          </a:xfrm>
          <a:noFill/>
        </p:spPr>
        <p:txBody>
          <a:bodyPr/>
          <a:lstStyle/>
          <a:p>
            <a:fld id="{F4C5E664-EA72-4E62-BC57-73BAAD19FE0C}" type="slidenum">
              <a:rPr lang="en-US" smtClean="0"/>
              <a:pPr/>
              <a:t>47</a:t>
            </a:fld>
            <a:endParaRPr lang="en-US" dirty="0" smtClean="0"/>
          </a:p>
        </p:txBody>
      </p:sp>
      <p:sp>
        <p:nvSpPr>
          <p:cNvPr id="15371" name="Rectangle 11"/>
          <p:cNvSpPr>
            <a:spLocks noChangeArrowheads="1"/>
          </p:cNvSpPr>
          <p:nvPr/>
        </p:nvSpPr>
        <p:spPr bwMode="auto">
          <a:xfrm>
            <a:off x="228002" y="772075"/>
            <a:ext cx="8617865" cy="5324535"/>
          </a:xfrm>
          <a:prstGeom prst="rect">
            <a:avLst/>
          </a:prstGeom>
          <a:noFill/>
          <a:ln w="9525">
            <a:noFill/>
            <a:miter lim="800000"/>
            <a:headEnd/>
            <a:tailEnd/>
          </a:ln>
        </p:spPr>
        <p:txBody>
          <a:bodyPr wrap="square">
            <a:spAutoFit/>
          </a:bodyPr>
          <a:lstStyle/>
          <a:p>
            <a:pPr>
              <a:spcAft>
                <a:spcPts val="600"/>
              </a:spcAft>
            </a:pPr>
            <a:r>
              <a:rPr lang="en-US" sz="2000" dirty="0" smtClean="0"/>
              <a:t>Progress on Testing preparation list from April 2010</a:t>
            </a:r>
          </a:p>
          <a:p>
            <a:pPr algn="l">
              <a:spcAft>
                <a:spcPts val="600"/>
              </a:spcAft>
            </a:pPr>
            <a:endParaRPr lang="en-US" sz="2000" dirty="0" smtClean="0"/>
          </a:p>
          <a:p>
            <a:pPr algn="l">
              <a:spcAft>
                <a:spcPts val="600"/>
              </a:spcAft>
            </a:pPr>
            <a:r>
              <a:rPr lang="en-US" sz="2000" dirty="0" smtClean="0"/>
              <a:t>Preparation </a:t>
            </a:r>
            <a:r>
              <a:rPr lang="en-US" sz="2000" dirty="0"/>
              <a:t>of the commissioning of 15 articles:</a:t>
            </a:r>
          </a:p>
          <a:p>
            <a:pPr marL="463550" algn="l">
              <a:spcBef>
                <a:spcPts val="600"/>
              </a:spcBef>
              <a:spcAft>
                <a:spcPts val="600"/>
              </a:spcAft>
              <a:buClr>
                <a:srgbClr val="990099"/>
              </a:buClr>
              <a:buFont typeface="Wingdings" pitchFamily="2" charset="2"/>
              <a:buChar char="§"/>
            </a:pPr>
            <a:r>
              <a:rPr lang="en-US" sz="2000" dirty="0"/>
              <a:t> </a:t>
            </a:r>
            <a:r>
              <a:rPr lang="en-US" sz="2000" dirty="0" smtClean="0"/>
              <a:t> Procedure </a:t>
            </a:r>
            <a:r>
              <a:rPr lang="en-US" sz="2000" dirty="0"/>
              <a:t>and instruction </a:t>
            </a:r>
            <a:r>
              <a:rPr lang="en-US" sz="2000" dirty="0" smtClean="0"/>
              <a:t>for </a:t>
            </a:r>
            <a:r>
              <a:rPr lang="en-US" sz="2000" dirty="0"/>
              <a:t>testing, </a:t>
            </a:r>
            <a:r>
              <a:rPr lang="en-US" sz="2000" dirty="0" smtClean="0"/>
              <a:t>commissioning</a:t>
            </a:r>
          </a:p>
          <a:p>
            <a:pPr marL="463550" algn="l">
              <a:spcBef>
                <a:spcPts val="600"/>
              </a:spcBef>
              <a:spcAft>
                <a:spcPts val="600"/>
              </a:spcAft>
              <a:buClr>
                <a:srgbClr val="990099"/>
              </a:buClr>
              <a:buFont typeface="Wingdings" pitchFamily="2" charset="2"/>
              <a:buChar char="§"/>
            </a:pPr>
            <a:r>
              <a:rPr lang="en-US" sz="2000" dirty="0" smtClean="0"/>
              <a:t>  </a:t>
            </a:r>
            <a:r>
              <a:rPr lang="en-US" sz="2000" dirty="0"/>
              <a:t>Definition of standards for data acquisition and control </a:t>
            </a:r>
            <a:r>
              <a:rPr lang="en-US" sz="2000" dirty="0" smtClean="0"/>
              <a:t>design</a:t>
            </a:r>
          </a:p>
          <a:p>
            <a:pPr marL="463550" algn="l">
              <a:spcBef>
                <a:spcPts val="600"/>
              </a:spcBef>
              <a:spcAft>
                <a:spcPts val="600"/>
              </a:spcAft>
              <a:buClr>
                <a:srgbClr val="990099"/>
              </a:buClr>
              <a:buFont typeface="Wingdings" pitchFamily="2" charset="2"/>
              <a:buChar char="§"/>
            </a:pPr>
            <a:r>
              <a:rPr lang="en-US" sz="2000" dirty="0" smtClean="0"/>
              <a:t>  </a:t>
            </a:r>
            <a:r>
              <a:rPr lang="en-US" sz="2000" dirty="0"/>
              <a:t>Preparation of templates for expected </a:t>
            </a:r>
            <a:r>
              <a:rPr lang="en-US" sz="2000" dirty="0" smtClean="0"/>
              <a:t>results</a:t>
            </a:r>
          </a:p>
          <a:p>
            <a:pPr marL="463550" algn="l">
              <a:spcBef>
                <a:spcPts val="600"/>
              </a:spcBef>
              <a:spcAft>
                <a:spcPts val="600"/>
              </a:spcAft>
              <a:buClr>
                <a:srgbClr val="990099"/>
              </a:buClr>
              <a:buFont typeface="Wingdings" pitchFamily="2" charset="2"/>
              <a:buChar char="§"/>
            </a:pPr>
            <a:r>
              <a:rPr lang="en-US" sz="2000" dirty="0" smtClean="0"/>
              <a:t>  </a:t>
            </a:r>
            <a:r>
              <a:rPr lang="en-US" sz="2000" dirty="0"/>
              <a:t>Data storage subsystem by </a:t>
            </a:r>
            <a:r>
              <a:rPr lang="en-US" sz="2000" dirty="0" smtClean="0"/>
              <a:t>subsystem</a:t>
            </a:r>
          </a:p>
          <a:p>
            <a:pPr marL="463550" algn="l">
              <a:spcBef>
                <a:spcPts val="600"/>
              </a:spcBef>
              <a:spcAft>
                <a:spcPts val="600"/>
              </a:spcAft>
              <a:buClr>
                <a:srgbClr val="990099"/>
              </a:buClr>
              <a:buFont typeface="Wingdings" pitchFamily="2" charset="2"/>
              <a:buChar char="§"/>
            </a:pPr>
            <a:r>
              <a:rPr lang="en-US" sz="2000" dirty="0" smtClean="0"/>
              <a:t>  </a:t>
            </a:r>
            <a:r>
              <a:rPr lang="en-US" sz="2000" dirty="0"/>
              <a:t>Coordination of subsystems parallel </a:t>
            </a:r>
            <a:r>
              <a:rPr lang="en-US" sz="2000" dirty="0" smtClean="0"/>
              <a:t>commissioning</a:t>
            </a:r>
          </a:p>
          <a:p>
            <a:pPr marL="463550" algn="l">
              <a:spcBef>
                <a:spcPts val="600"/>
              </a:spcBef>
              <a:spcAft>
                <a:spcPts val="600"/>
              </a:spcAft>
              <a:buClr>
                <a:srgbClr val="990099"/>
              </a:buClr>
              <a:buFont typeface="Wingdings" pitchFamily="2" charset="2"/>
              <a:buChar char="§"/>
            </a:pPr>
            <a:r>
              <a:rPr lang="en-US" sz="2000" dirty="0" smtClean="0"/>
              <a:t>  </a:t>
            </a:r>
            <a:r>
              <a:rPr lang="en-US" sz="2000" dirty="0"/>
              <a:t>Handoffs </a:t>
            </a:r>
            <a:r>
              <a:rPr lang="en-US" sz="2000" dirty="0" smtClean="0"/>
              <a:t>preparation</a:t>
            </a:r>
          </a:p>
          <a:p>
            <a:pPr marL="463550" algn="l">
              <a:spcBef>
                <a:spcPts val="600"/>
              </a:spcBef>
              <a:spcAft>
                <a:spcPts val="600"/>
              </a:spcAft>
              <a:buClr>
                <a:srgbClr val="990099"/>
              </a:buClr>
              <a:buFont typeface="Wingdings" pitchFamily="2" charset="2"/>
              <a:buChar char="§"/>
            </a:pPr>
            <a:r>
              <a:rPr lang="en-US" sz="2000" dirty="0" smtClean="0"/>
              <a:t>  </a:t>
            </a:r>
            <a:r>
              <a:rPr lang="en-US" sz="2000" dirty="0"/>
              <a:t>Definition of acceptance </a:t>
            </a:r>
            <a:r>
              <a:rPr lang="en-US" sz="2000" dirty="0" smtClean="0"/>
              <a:t>tests</a:t>
            </a:r>
          </a:p>
          <a:p>
            <a:pPr marL="463550" algn="l">
              <a:spcBef>
                <a:spcPts val="600"/>
              </a:spcBef>
              <a:spcAft>
                <a:spcPts val="600"/>
              </a:spcAft>
              <a:buClr>
                <a:srgbClr val="990099"/>
              </a:buClr>
              <a:buFont typeface="Wingdings" pitchFamily="2" charset="2"/>
              <a:buChar char="§"/>
            </a:pPr>
            <a:r>
              <a:rPr lang="en-US" sz="2000" dirty="0" smtClean="0"/>
              <a:t>  Manpower</a:t>
            </a:r>
          </a:p>
          <a:p>
            <a:pPr marL="463550" algn="l">
              <a:spcBef>
                <a:spcPts val="600"/>
              </a:spcBef>
              <a:spcAft>
                <a:spcPts val="600"/>
              </a:spcAft>
              <a:buClr>
                <a:srgbClr val="990099"/>
              </a:buClr>
              <a:buFont typeface="Wingdings" pitchFamily="2" charset="2"/>
              <a:buChar char="§"/>
            </a:pPr>
            <a:r>
              <a:rPr lang="en-US" sz="2000" dirty="0" smtClean="0"/>
              <a:t>  Training</a:t>
            </a:r>
          </a:p>
        </p:txBody>
      </p:sp>
      <p:graphicFrame>
        <p:nvGraphicFramePr>
          <p:cNvPr id="4" name="Object 29"/>
          <p:cNvGraphicFramePr>
            <a:graphicFrameLocks noChangeAspect="1"/>
          </p:cNvGraphicFramePr>
          <p:nvPr/>
        </p:nvGraphicFramePr>
        <p:xfrm>
          <a:off x="0" y="0"/>
          <a:ext cx="622300" cy="455613"/>
        </p:xfrm>
        <a:graphic>
          <a:graphicData uri="http://schemas.openxmlformats.org/presentationml/2006/ole">
            <p:oleObj spid="_x0000_s359425" r:id="rId4" imgW="4409524" imgH="3219899" progId="">
              <p:embed/>
            </p:oleObj>
          </a:graphicData>
        </a:graphic>
      </p:graphicFrame>
      <p:pic>
        <p:nvPicPr>
          <p:cNvPr id="5"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6"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8" name="Rectangle 28"/>
          <p:cNvSpPr>
            <a:spLocks noChangeArrowheads="1"/>
          </p:cNvSpPr>
          <p:nvPr/>
        </p:nvSpPr>
        <p:spPr bwMode="auto">
          <a:xfrm>
            <a:off x="3537336" y="0"/>
            <a:ext cx="1574662" cy="400110"/>
          </a:xfrm>
          <a:prstGeom prst="rect">
            <a:avLst/>
          </a:prstGeom>
          <a:noFill/>
          <a:ln w="9525" algn="ctr">
            <a:noFill/>
            <a:miter lim="800000"/>
            <a:headEnd/>
            <a:tailEnd/>
          </a:ln>
        </p:spPr>
        <p:txBody>
          <a:bodyPr wrap="none">
            <a:spAutoFit/>
          </a:bodyPr>
          <a:lstStyle/>
          <a:p>
            <a:r>
              <a:rPr lang="en-US" sz="2000" dirty="0" smtClean="0"/>
              <a:t>4.5  Testing</a:t>
            </a:r>
            <a:endParaRPr lang="en-US" sz="2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7326" y="459822"/>
            <a:ext cx="8229600" cy="580708"/>
          </a:xfrm>
        </p:spPr>
        <p:txBody>
          <a:bodyPr rtlCol="0">
            <a:normAutofit/>
          </a:bodyPr>
          <a:lstStyle/>
          <a:p>
            <a:pPr fontAlgn="auto">
              <a:spcAft>
                <a:spcPts val="0"/>
              </a:spcAft>
              <a:defRPr/>
            </a:pPr>
            <a:r>
              <a:rPr lang="en-US" sz="2000" b="1" dirty="0" smtClean="0">
                <a:ea typeface="+mj-ea"/>
              </a:rPr>
              <a:t>Systematic Approach to Control Infrastructure</a:t>
            </a:r>
          </a:p>
        </p:txBody>
      </p:sp>
      <p:pic>
        <p:nvPicPr>
          <p:cNvPr id="13315" name="Content Placeholder 3" descr="m1seihamx_simulinkoverview.pdf"/>
          <p:cNvPicPr>
            <a:picLocks noGrp="1" noChangeAspect="1"/>
          </p:cNvPicPr>
          <p:nvPr>
            <p:ph idx="1"/>
          </p:nvPr>
        </p:nvPicPr>
        <p:blipFill>
          <a:blip r:embed="rId3" cstate="print"/>
          <a:srcRect l="-4483" r="-4483"/>
          <a:stretch>
            <a:fillRect/>
          </a:stretch>
        </p:blipFill>
        <p:spPr>
          <a:xfrm>
            <a:off x="178013" y="3036653"/>
            <a:ext cx="3959250" cy="2286000"/>
          </a:xfrm>
        </p:spPr>
      </p:pic>
      <p:pic>
        <p:nvPicPr>
          <p:cNvPr id="13316" name="Picture 4" descr="m1seihamx_medmoverview.pdf"/>
          <p:cNvPicPr>
            <a:picLocks noChangeAspect="1"/>
          </p:cNvPicPr>
          <p:nvPr/>
        </p:nvPicPr>
        <p:blipFill>
          <a:blip r:embed="rId4" cstate="print"/>
          <a:srcRect/>
          <a:stretch>
            <a:fillRect/>
          </a:stretch>
        </p:blipFill>
        <p:spPr bwMode="auto">
          <a:xfrm>
            <a:off x="5174193" y="4978374"/>
            <a:ext cx="3657600" cy="1779859"/>
          </a:xfrm>
          <a:prstGeom prst="rect">
            <a:avLst/>
          </a:prstGeom>
          <a:noFill/>
          <a:ln w="9525">
            <a:noFill/>
            <a:miter lim="800000"/>
            <a:headEnd/>
            <a:tailEnd/>
          </a:ln>
        </p:spPr>
      </p:pic>
      <p:pic>
        <p:nvPicPr>
          <p:cNvPr id="13317" name="Picture 5" descr="aLIGOControls_InGeneral.pdf"/>
          <p:cNvPicPr>
            <a:picLocks noChangeAspect="1"/>
          </p:cNvPicPr>
          <p:nvPr/>
        </p:nvPicPr>
        <p:blipFill>
          <a:blip r:embed="rId5" cstate="print"/>
          <a:srcRect/>
          <a:stretch>
            <a:fillRect/>
          </a:stretch>
        </p:blipFill>
        <p:spPr bwMode="auto">
          <a:xfrm>
            <a:off x="5828448" y="1023473"/>
            <a:ext cx="2862719" cy="2286000"/>
          </a:xfrm>
          <a:prstGeom prst="rect">
            <a:avLst/>
          </a:prstGeom>
          <a:noFill/>
          <a:ln w="9525">
            <a:noFill/>
            <a:miter lim="800000"/>
            <a:headEnd/>
            <a:tailEnd/>
          </a:ln>
        </p:spPr>
      </p:pic>
      <p:sp>
        <p:nvSpPr>
          <p:cNvPr id="13318" name="TextBox 6"/>
          <p:cNvSpPr txBox="1">
            <a:spLocks noChangeArrowheads="1"/>
          </p:cNvSpPr>
          <p:nvPr/>
        </p:nvSpPr>
        <p:spPr bwMode="auto">
          <a:xfrm>
            <a:off x="0" y="1072292"/>
            <a:ext cx="6116638" cy="1815882"/>
          </a:xfrm>
          <a:prstGeom prst="rect">
            <a:avLst/>
          </a:prstGeom>
          <a:noFill/>
          <a:ln w="9525">
            <a:noFill/>
            <a:miter lim="800000"/>
            <a:headEnd/>
            <a:tailEnd/>
          </a:ln>
        </p:spPr>
        <p:txBody>
          <a:bodyPr>
            <a:spAutoFit/>
          </a:bodyPr>
          <a:lstStyle/>
          <a:p>
            <a:pPr algn="l"/>
            <a:r>
              <a:rPr lang="en-US" sz="1600" dirty="0" smtClean="0">
                <a:latin typeface="+mn-lt"/>
              </a:rPr>
              <a:t>Control architecture:</a:t>
            </a:r>
            <a:endParaRPr lang="en-US" sz="1600" dirty="0">
              <a:latin typeface="+mn-lt"/>
            </a:endParaRPr>
          </a:p>
          <a:p>
            <a:pPr lvl="1" algn="l">
              <a:buClr>
                <a:srgbClr val="990099"/>
              </a:buClr>
              <a:buFont typeface="Wingdings" pitchFamily="2" charset="2"/>
              <a:buChar char="§"/>
            </a:pPr>
            <a:r>
              <a:rPr lang="en-US" sz="1600" dirty="0" smtClean="0">
                <a:latin typeface="+mn-lt"/>
              </a:rPr>
              <a:t> The </a:t>
            </a:r>
            <a:r>
              <a:rPr lang="en-US" sz="1600" dirty="0">
                <a:latin typeface="+mn-lt"/>
              </a:rPr>
              <a:t>same across all modules and isolation </a:t>
            </a:r>
            <a:r>
              <a:rPr lang="en-US" sz="1600" dirty="0" smtClean="0">
                <a:latin typeface="+mn-lt"/>
              </a:rPr>
              <a:t>stage</a:t>
            </a:r>
          </a:p>
          <a:p>
            <a:pPr lvl="1" algn="l">
              <a:buClr>
                <a:srgbClr val="990099"/>
              </a:buClr>
              <a:buFont typeface="Wingdings" pitchFamily="2" charset="2"/>
              <a:buChar char="§"/>
            </a:pPr>
            <a:r>
              <a:rPr lang="en-US" sz="1600" dirty="0" smtClean="0">
                <a:latin typeface="+mn-lt"/>
              </a:rPr>
              <a:t> Cognizant </a:t>
            </a:r>
            <a:r>
              <a:rPr lang="en-US" sz="1600" dirty="0">
                <a:latin typeface="+mn-lt"/>
              </a:rPr>
              <a:t>of other </a:t>
            </a:r>
            <a:r>
              <a:rPr lang="en-US" sz="1600" dirty="0" smtClean="0">
                <a:latin typeface="+mn-lt"/>
              </a:rPr>
              <a:t>sub-systems</a:t>
            </a:r>
          </a:p>
          <a:p>
            <a:pPr lvl="1" algn="l">
              <a:buClr>
                <a:srgbClr val="990099"/>
              </a:buClr>
              <a:buFont typeface="Wingdings" pitchFamily="2" charset="2"/>
              <a:buChar char="§"/>
            </a:pPr>
            <a:r>
              <a:rPr lang="en-US" sz="1600" dirty="0" smtClean="0">
                <a:latin typeface="+mn-lt"/>
              </a:rPr>
              <a:t> In </a:t>
            </a:r>
            <a:r>
              <a:rPr lang="en-US" sz="1600" dirty="0">
                <a:latin typeface="+mn-lt"/>
              </a:rPr>
              <a:t>calibrated, physical </a:t>
            </a:r>
            <a:r>
              <a:rPr lang="en-US" sz="1600" dirty="0" smtClean="0">
                <a:latin typeface="+mn-lt"/>
              </a:rPr>
              <a:t>units</a:t>
            </a:r>
          </a:p>
          <a:p>
            <a:pPr lvl="1" algn="l">
              <a:buClr>
                <a:srgbClr val="990099"/>
              </a:buClr>
              <a:buFont typeface="Wingdings" pitchFamily="2" charset="2"/>
              <a:buChar char="§"/>
            </a:pPr>
            <a:r>
              <a:rPr lang="en-US" sz="1600" dirty="0" smtClean="0">
                <a:latin typeface="+mn-lt"/>
              </a:rPr>
              <a:t> Informed </a:t>
            </a:r>
            <a:r>
              <a:rPr lang="en-US" sz="1600" dirty="0">
                <a:latin typeface="+mn-lt"/>
              </a:rPr>
              <a:t>by </a:t>
            </a:r>
            <a:r>
              <a:rPr lang="en-US" sz="1600" dirty="0" smtClean="0">
                <a:latin typeface="+mn-lt"/>
              </a:rPr>
              <a:t>mechanical design</a:t>
            </a:r>
          </a:p>
          <a:p>
            <a:pPr lvl="1" algn="l">
              <a:buClr>
                <a:srgbClr val="990099"/>
              </a:buClr>
              <a:buFont typeface="Wingdings" pitchFamily="2" charset="2"/>
              <a:buChar char="§"/>
            </a:pPr>
            <a:r>
              <a:rPr lang="en-US" sz="1600" dirty="0" smtClean="0">
                <a:latin typeface="+mn-lt"/>
              </a:rPr>
              <a:t> Consistent </a:t>
            </a:r>
            <a:r>
              <a:rPr lang="en-US" sz="1600" dirty="0">
                <a:latin typeface="+mn-lt"/>
              </a:rPr>
              <a:t>in naming of channels/filter banks</a:t>
            </a:r>
          </a:p>
          <a:p>
            <a:pPr lvl="1" algn="l">
              <a:buFont typeface="Arial" charset="0"/>
              <a:buChar char="•"/>
            </a:pPr>
            <a:endParaRPr lang="en-US" sz="1600" dirty="0">
              <a:latin typeface="+mn-lt"/>
            </a:endParaRPr>
          </a:p>
        </p:txBody>
      </p:sp>
      <p:sp>
        <p:nvSpPr>
          <p:cNvPr id="13319" name="TextBox 7"/>
          <p:cNvSpPr txBox="1">
            <a:spLocks noChangeArrowheads="1"/>
          </p:cNvSpPr>
          <p:nvPr/>
        </p:nvSpPr>
        <p:spPr bwMode="auto">
          <a:xfrm>
            <a:off x="4935378" y="3533482"/>
            <a:ext cx="4049925" cy="1077218"/>
          </a:xfrm>
          <a:prstGeom prst="rect">
            <a:avLst/>
          </a:prstGeom>
          <a:noFill/>
          <a:ln w="9525">
            <a:noFill/>
            <a:miter lim="800000"/>
            <a:headEnd/>
            <a:tailEnd/>
          </a:ln>
        </p:spPr>
        <p:txBody>
          <a:bodyPr wrap="square">
            <a:spAutoFit/>
          </a:bodyPr>
          <a:lstStyle/>
          <a:p>
            <a:pPr algn="l"/>
            <a:r>
              <a:rPr lang="en-US" sz="1600" dirty="0" smtClean="0">
                <a:latin typeface="+mn-lt"/>
              </a:rPr>
              <a:t>Control Diagrams:</a:t>
            </a:r>
          </a:p>
          <a:p>
            <a:pPr marL="176213" lvl="1" indent="-176213" algn="l">
              <a:buClr>
                <a:srgbClr val="990099"/>
              </a:buClr>
              <a:buFont typeface="Wingdings" pitchFamily="2" charset="2"/>
              <a:buChar char="§"/>
            </a:pPr>
            <a:r>
              <a:rPr lang="en-US" sz="1600" dirty="0" smtClean="0">
                <a:latin typeface="+mn-lt"/>
              </a:rPr>
              <a:t>Uses the latest-and-greatest CDS software</a:t>
            </a:r>
          </a:p>
          <a:p>
            <a:pPr marL="3175" lvl="1" algn="l">
              <a:buClr>
                <a:srgbClr val="990099"/>
              </a:buClr>
              <a:buFont typeface="Wingdings" pitchFamily="2" charset="2"/>
              <a:buChar char="§"/>
            </a:pPr>
            <a:r>
              <a:rPr lang="en-US" sz="1600" dirty="0" smtClean="0">
                <a:latin typeface="+mn-lt"/>
              </a:rPr>
              <a:t> Ready ahead of time</a:t>
            </a:r>
            <a:endParaRPr lang="en-US" sz="1600" dirty="0">
              <a:latin typeface="+mn-lt"/>
            </a:endParaRPr>
          </a:p>
        </p:txBody>
      </p:sp>
      <p:sp>
        <p:nvSpPr>
          <p:cNvPr id="13320" name="TextBox 8"/>
          <p:cNvSpPr txBox="1">
            <a:spLocks noChangeArrowheads="1"/>
          </p:cNvSpPr>
          <p:nvPr/>
        </p:nvSpPr>
        <p:spPr bwMode="auto">
          <a:xfrm>
            <a:off x="0" y="5445060"/>
            <a:ext cx="5073650" cy="1323439"/>
          </a:xfrm>
          <a:prstGeom prst="rect">
            <a:avLst/>
          </a:prstGeom>
          <a:noFill/>
          <a:ln w="9525">
            <a:noFill/>
            <a:miter lim="800000"/>
            <a:headEnd/>
            <a:tailEnd/>
          </a:ln>
        </p:spPr>
        <p:txBody>
          <a:bodyPr>
            <a:spAutoFit/>
          </a:bodyPr>
          <a:lstStyle/>
          <a:p>
            <a:pPr algn="l"/>
            <a:r>
              <a:rPr lang="en-US" sz="1600" dirty="0" smtClean="0">
                <a:latin typeface="+mn-lt"/>
              </a:rPr>
              <a:t>User interface </a:t>
            </a:r>
            <a:r>
              <a:rPr lang="en-US" sz="1600" dirty="0">
                <a:latin typeface="+mn-lt"/>
              </a:rPr>
              <a:t>(MEDM screens) </a:t>
            </a:r>
            <a:r>
              <a:rPr lang="en-US" sz="1600" dirty="0" smtClean="0">
                <a:latin typeface="+mn-lt"/>
              </a:rPr>
              <a:t> that </a:t>
            </a:r>
            <a:endParaRPr lang="en-US" sz="1600" dirty="0">
              <a:latin typeface="+mn-lt"/>
            </a:endParaRPr>
          </a:p>
          <a:p>
            <a:pPr lvl="1" algn="l">
              <a:buClr>
                <a:srgbClr val="990099"/>
              </a:buClr>
              <a:buFont typeface="Wingdings" pitchFamily="2" charset="2"/>
              <a:buChar char="§"/>
            </a:pPr>
            <a:r>
              <a:rPr lang="en-US" sz="1600" dirty="0" smtClean="0">
                <a:latin typeface="+mn-lt"/>
              </a:rPr>
              <a:t> Reflects </a:t>
            </a:r>
            <a:r>
              <a:rPr lang="en-US" sz="1600" dirty="0">
                <a:latin typeface="+mn-lt"/>
              </a:rPr>
              <a:t>the underlying real-time </a:t>
            </a:r>
            <a:r>
              <a:rPr lang="en-US" sz="1600" dirty="0" smtClean="0">
                <a:latin typeface="+mn-lt"/>
              </a:rPr>
              <a:t>structure</a:t>
            </a:r>
          </a:p>
          <a:p>
            <a:pPr lvl="1" algn="l">
              <a:buClr>
                <a:srgbClr val="990099"/>
              </a:buClr>
              <a:buFont typeface="Wingdings" pitchFamily="2" charset="2"/>
              <a:buChar char="§"/>
            </a:pPr>
            <a:r>
              <a:rPr lang="en-US" sz="1600" dirty="0" smtClean="0">
                <a:latin typeface="+mn-lt"/>
              </a:rPr>
              <a:t> Uses </a:t>
            </a:r>
            <a:r>
              <a:rPr lang="en-US" sz="1600" dirty="0">
                <a:latin typeface="+mn-lt"/>
              </a:rPr>
              <a:t>Clear left-to-right signal </a:t>
            </a:r>
            <a:r>
              <a:rPr lang="en-US" sz="1600" dirty="0" smtClean="0">
                <a:latin typeface="+mn-lt"/>
              </a:rPr>
              <a:t>flow</a:t>
            </a:r>
          </a:p>
          <a:p>
            <a:pPr lvl="1" algn="l">
              <a:buClr>
                <a:srgbClr val="990099"/>
              </a:buClr>
              <a:buFont typeface="Wingdings" pitchFamily="2" charset="2"/>
              <a:buChar char="§"/>
            </a:pPr>
            <a:r>
              <a:rPr lang="en-US" sz="1600" dirty="0" smtClean="0">
                <a:latin typeface="+mn-lt"/>
              </a:rPr>
              <a:t> At-a-glance </a:t>
            </a:r>
            <a:r>
              <a:rPr lang="en-US" sz="1600" dirty="0">
                <a:latin typeface="+mn-lt"/>
              </a:rPr>
              <a:t>status lights for entire </a:t>
            </a:r>
            <a:r>
              <a:rPr lang="en-US" sz="1600" dirty="0" smtClean="0">
                <a:latin typeface="+mn-lt"/>
              </a:rPr>
              <a:t>module</a:t>
            </a:r>
          </a:p>
          <a:p>
            <a:pPr lvl="1" algn="l">
              <a:buClr>
                <a:srgbClr val="990099"/>
              </a:buClr>
              <a:buFont typeface="Wingdings" pitchFamily="2" charset="2"/>
              <a:buChar char="§"/>
            </a:pPr>
            <a:r>
              <a:rPr lang="en-US" sz="1600" dirty="0" smtClean="0">
                <a:latin typeface="+mn-lt"/>
              </a:rPr>
              <a:t> Automated </a:t>
            </a:r>
            <a:r>
              <a:rPr lang="en-US" sz="1600" dirty="0">
                <a:latin typeface="+mn-lt"/>
              </a:rPr>
              <a:t>scripts for “the details”</a:t>
            </a:r>
          </a:p>
        </p:txBody>
      </p:sp>
      <p:sp>
        <p:nvSpPr>
          <p:cNvPr id="10" name="Right Arrow 9"/>
          <p:cNvSpPr>
            <a:spLocks noChangeArrowheads="1"/>
          </p:cNvSpPr>
          <p:nvPr/>
        </p:nvSpPr>
        <p:spPr bwMode="auto">
          <a:xfrm>
            <a:off x="4359277" y="1836727"/>
            <a:ext cx="617537" cy="265748"/>
          </a:xfrm>
          <a:prstGeom prst="rightArrow">
            <a:avLst>
              <a:gd name="adj1" fmla="val 50000"/>
              <a:gd name="adj2" fmla="val 49803"/>
            </a:avLst>
          </a:prstGeom>
          <a:solidFill>
            <a:srgbClr val="990099"/>
          </a:solidFill>
          <a:ln w="9525">
            <a:solidFill>
              <a:srgbClr val="4A7EBB"/>
            </a:solid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a:solidFill>
                <a:schemeClr val="lt1"/>
              </a:solidFill>
              <a:latin typeface="+mn-lt"/>
              <a:ea typeface="+mn-ea"/>
            </a:endParaRPr>
          </a:p>
        </p:txBody>
      </p:sp>
      <p:sp>
        <p:nvSpPr>
          <p:cNvPr id="14" name="Right Arrow 13"/>
          <p:cNvSpPr>
            <a:spLocks noChangeArrowheads="1"/>
          </p:cNvSpPr>
          <p:nvPr/>
        </p:nvSpPr>
        <p:spPr bwMode="auto">
          <a:xfrm>
            <a:off x="4441020" y="5921453"/>
            <a:ext cx="617538" cy="264107"/>
          </a:xfrm>
          <a:prstGeom prst="rightArrow">
            <a:avLst>
              <a:gd name="adj1" fmla="val 50000"/>
              <a:gd name="adj2" fmla="val 50113"/>
            </a:avLst>
          </a:prstGeom>
          <a:solidFill>
            <a:srgbClr val="990099"/>
          </a:solidFill>
          <a:ln w="9525">
            <a:solidFill>
              <a:srgbClr val="4A7EBB"/>
            </a:solidFill>
            <a:miter lim="800000"/>
            <a:headEnd/>
            <a:tailEnd/>
          </a:ln>
          <a:effectLst>
            <a:outerShdw dist="23000" dir="5400000" rotWithShape="0">
              <a:srgbClr val="808080">
                <a:alpha val="34999"/>
              </a:srgbClr>
            </a:outerShdw>
          </a:effectLst>
        </p:spPr>
        <p:txBody>
          <a:bodyPr anchor="ctr"/>
          <a:lstStyle/>
          <a:p>
            <a:pPr fontAlgn="auto">
              <a:spcBef>
                <a:spcPts val="0"/>
              </a:spcBef>
              <a:spcAft>
                <a:spcPts val="0"/>
              </a:spcAft>
              <a:defRPr/>
            </a:pPr>
            <a:endParaRPr lang="en-US">
              <a:solidFill>
                <a:schemeClr val="lt1"/>
              </a:solidFill>
              <a:latin typeface="+mn-lt"/>
            </a:endParaRPr>
          </a:p>
        </p:txBody>
      </p:sp>
      <p:sp>
        <p:nvSpPr>
          <p:cNvPr id="15" name="Right Arrow 14"/>
          <p:cNvSpPr>
            <a:spLocks noChangeArrowheads="1"/>
          </p:cNvSpPr>
          <p:nvPr/>
        </p:nvSpPr>
        <p:spPr bwMode="auto">
          <a:xfrm flipH="1">
            <a:off x="4210191" y="3918429"/>
            <a:ext cx="603250" cy="264107"/>
          </a:xfrm>
          <a:prstGeom prst="rightArrow">
            <a:avLst>
              <a:gd name="adj1" fmla="val 50000"/>
              <a:gd name="adj2" fmla="val 50112"/>
            </a:avLst>
          </a:prstGeom>
          <a:solidFill>
            <a:srgbClr val="990099"/>
          </a:solidFill>
          <a:ln w="9525">
            <a:solidFill>
              <a:srgbClr val="4A7EBB"/>
            </a:solidFill>
            <a:miter lim="800000"/>
            <a:headEnd/>
            <a:tailEnd/>
          </a:ln>
          <a:effectLst>
            <a:outerShdw dist="23000" dir="5400000" rotWithShape="0">
              <a:srgbClr val="808080">
                <a:alpha val="34999"/>
              </a:srgbClr>
            </a:outerShdw>
          </a:effectLst>
        </p:spPr>
        <p:txBody>
          <a:bodyPr anchor="ctr"/>
          <a:lstStyle/>
          <a:p>
            <a:pPr fontAlgn="auto">
              <a:spcBef>
                <a:spcPts val="0"/>
              </a:spcBef>
              <a:spcAft>
                <a:spcPts val="0"/>
              </a:spcAft>
              <a:defRPr/>
            </a:pPr>
            <a:endParaRPr lang="en-US">
              <a:solidFill>
                <a:schemeClr val="lt1"/>
              </a:solidFill>
              <a:latin typeface="+mn-lt"/>
            </a:endParaRPr>
          </a:p>
        </p:txBody>
      </p:sp>
      <p:graphicFrame>
        <p:nvGraphicFramePr>
          <p:cNvPr id="12" name="Object 29"/>
          <p:cNvGraphicFramePr>
            <a:graphicFrameLocks noChangeAspect="1"/>
          </p:cNvGraphicFramePr>
          <p:nvPr/>
        </p:nvGraphicFramePr>
        <p:xfrm>
          <a:off x="0" y="0"/>
          <a:ext cx="622300" cy="455613"/>
        </p:xfrm>
        <a:graphic>
          <a:graphicData uri="http://schemas.openxmlformats.org/presentationml/2006/ole">
            <p:oleObj spid="_x0000_s540674" r:id="rId6" imgW="4409524" imgH="3219899" progId="">
              <p:embed/>
            </p:oleObj>
          </a:graphicData>
        </a:graphic>
      </p:graphicFrame>
      <p:pic>
        <p:nvPicPr>
          <p:cNvPr id="13" name="Picture 30"/>
          <p:cNvPicPr>
            <a:picLocks noChangeAspect="1" noChangeArrowheads="1"/>
          </p:cNvPicPr>
          <p:nvPr/>
        </p:nvPicPr>
        <p:blipFill>
          <a:blip r:embed="rId7"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6"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7" name="Rectangle 28"/>
          <p:cNvSpPr>
            <a:spLocks noChangeArrowheads="1"/>
          </p:cNvSpPr>
          <p:nvPr/>
        </p:nvSpPr>
        <p:spPr bwMode="auto">
          <a:xfrm>
            <a:off x="3537336" y="0"/>
            <a:ext cx="1574662" cy="400110"/>
          </a:xfrm>
          <a:prstGeom prst="rect">
            <a:avLst/>
          </a:prstGeom>
          <a:noFill/>
          <a:ln w="9525" algn="ctr">
            <a:noFill/>
            <a:miter lim="800000"/>
            <a:headEnd/>
            <a:tailEnd/>
          </a:ln>
        </p:spPr>
        <p:txBody>
          <a:bodyPr wrap="none">
            <a:spAutoFit/>
          </a:bodyPr>
          <a:lstStyle/>
          <a:p>
            <a:r>
              <a:rPr lang="en-US" sz="2000" dirty="0" smtClean="0"/>
              <a:t>4.5  Testing</a:t>
            </a:r>
            <a:endParaRPr lang="en-US" sz="2000" dirty="0"/>
          </a:p>
        </p:txBody>
      </p:sp>
      <p:sp>
        <p:nvSpPr>
          <p:cNvPr id="18" name="Slide Number Placeholder 3"/>
          <p:cNvSpPr>
            <a:spLocks noGrp="1"/>
          </p:cNvSpPr>
          <p:nvPr>
            <p:ph type="sldNum" sz="quarter" idx="12"/>
          </p:nvPr>
        </p:nvSpPr>
        <p:spPr>
          <a:xfrm>
            <a:off x="8612187" y="6816004"/>
            <a:ext cx="531813" cy="270596"/>
          </a:xfrm>
          <a:noFill/>
        </p:spPr>
        <p:txBody>
          <a:bodyPr/>
          <a:lstStyle/>
          <a:p>
            <a:fld id="{F4C5E664-EA72-4E62-BC57-73BAAD19FE0C}" type="slidenum">
              <a:rPr lang="en-US" smtClean="0"/>
              <a:pPr/>
              <a:t>48</a:t>
            </a:fld>
            <a:endParaRPr lang="en-US" dirty="0" smtClean="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370690"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0" y="664940"/>
            <a:ext cx="8735342" cy="3416320"/>
          </a:xfrm>
          <a:prstGeom prst="rect">
            <a:avLst/>
          </a:prstGeom>
        </p:spPr>
        <p:txBody>
          <a:bodyPr wrap="square">
            <a:spAutoFit/>
          </a:bodyPr>
          <a:lstStyle/>
          <a:p>
            <a:pPr algn="l"/>
            <a:r>
              <a:rPr lang="en-US" sz="1800" dirty="0" smtClean="0"/>
              <a:t>Preparation </a:t>
            </a:r>
          </a:p>
          <a:p>
            <a:pPr marL="463550" algn="l">
              <a:buClr>
                <a:srgbClr val="990099"/>
              </a:buClr>
              <a:buFont typeface="Wingdings" pitchFamily="2" charset="2"/>
              <a:buChar char="§"/>
            </a:pPr>
            <a:r>
              <a:rPr lang="en-US" sz="1800" dirty="0" smtClean="0"/>
              <a:t> DCC Structure similar to the HAM-ISI</a:t>
            </a:r>
          </a:p>
          <a:p>
            <a:pPr marL="463550" algn="l">
              <a:buClr>
                <a:srgbClr val="990099"/>
              </a:buClr>
              <a:buFont typeface="Wingdings" pitchFamily="2" charset="2"/>
              <a:buChar char="§"/>
            </a:pPr>
            <a:r>
              <a:rPr lang="en-US" sz="1800" dirty="0" smtClean="0"/>
              <a:t> Testing procedure – Phase I in progress</a:t>
            </a:r>
          </a:p>
          <a:p>
            <a:pPr marL="463550" algn="l">
              <a:buClr>
                <a:srgbClr val="990099"/>
              </a:buClr>
              <a:buFont typeface="Wingdings" pitchFamily="2" charset="2"/>
              <a:buChar char="§"/>
            </a:pPr>
            <a:r>
              <a:rPr lang="en-US" sz="1800" dirty="0" smtClean="0"/>
              <a:t> Control commissioning scripts ready</a:t>
            </a:r>
          </a:p>
          <a:p>
            <a:pPr algn="l"/>
            <a:r>
              <a:rPr lang="en-US" sz="1800" dirty="0" smtClean="0"/>
              <a:t> </a:t>
            </a:r>
          </a:p>
          <a:p>
            <a:pPr algn="l"/>
            <a:r>
              <a:rPr lang="en-US" sz="1800" dirty="0" smtClean="0"/>
              <a:t>Needs for automation</a:t>
            </a:r>
          </a:p>
          <a:p>
            <a:pPr marL="463550" lvl="0" algn="l">
              <a:buClr>
                <a:srgbClr val="990099"/>
              </a:buClr>
              <a:buFont typeface="Wingdings" pitchFamily="2" charset="2"/>
              <a:buChar char="§"/>
            </a:pPr>
            <a:r>
              <a:rPr lang="en-US" sz="1800" dirty="0" smtClean="0"/>
              <a:t> Strongly coupled system (Stage by Stage and H=&gt;V)</a:t>
            </a:r>
          </a:p>
          <a:p>
            <a:pPr marL="463550" lvl="0" algn="l">
              <a:buClr>
                <a:srgbClr val="990099"/>
              </a:buClr>
              <a:buFont typeface="Wingdings" pitchFamily="2" charset="2"/>
              <a:buChar char="§"/>
            </a:pPr>
            <a:r>
              <a:rPr lang="en-US" sz="1800" dirty="0" smtClean="0"/>
              <a:t> Controlling one degree of freedom affects all the dynamic</a:t>
            </a:r>
          </a:p>
          <a:p>
            <a:pPr marL="463550" lvl="0" algn="l">
              <a:buClr>
                <a:srgbClr val="990099"/>
              </a:buClr>
              <a:buFont typeface="Wingdings" pitchFamily="2" charset="2"/>
              <a:buChar char="§"/>
            </a:pPr>
            <a:r>
              <a:rPr lang="en-US" sz="1800" dirty="0" smtClean="0"/>
              <a:t> Low frequency measurements (from 10mHz) =&gt; Long measurements</a:t>
            </a:r>
          </a:p>
          <a:p>
            <a:pPr marL="463550" lvl="0" algn="l">
              <a:buClr>
                <a:srgbClr val="990099"/>
              </a:buClr>
              <a:buFont typeface="Wingdings" pitchFamily="2" charset="2"/>
              <a:buChar char="§"/>
            </a:pPr>
            <a:r>
              <a:rPr lang="en-US" sz="1800" dirty="0" smtClean="0"/>
              <a:t> Implementation of the control in 15 Steps (~100 filters) </a:t>
            </a:r>
          </a:p>
          <a:p>
            <a:pPr marL="463550" lvl="0" algn="l">
              <a:buClr>
                <a:srgbClr val="990099"/>
              </a:buClr>
              <a:buFont typeface="Wingdings" pitchFamily="2" charset="2"/>
              <a:buChar char="§"/>
            </a:pPr>
            <a:r>
              <a:rPr lang="en-US" sz="1800" dirty="0" smtClean="0"/>
              <a:t> Experimental MIMO response (~400 transfer functions)</a:t>
            </a:r>
          </a:p>
          <a:p>
            <a:pPr marL="463550" lvl="0" algn="l">
              <a:buClr>
                <a:srgbClr val="990099"/>
              </a:buClr>
              <a:buFont typeface="Wingdings" pitchFamily="2" charset="2"/>
              <a:buChar char="§"/>
            </a:pPr>
            <a:r>
              <a:rPr lang="en-US" sz="1800" dirty="0" smtClean="0"/>
              <a:t> Needs to Reduce the number of measurements</a:t>
            </a:r>
          </a:p>
        </p:txBody>
      </p:sp>
      <p:pic>
        <p:nvPicPr>
          <p:cNvPr id="10" name="Picture 9"/>
          <p:cNvPicPr/>
          <p:nvPr/>
        </p:nvPicPr>
        <p:blipFill>
          <a:blip r:embed="rId6" cstate="print"/>
          <a:srcRect/>
          <a:stretch>
            <a:fillRect/>
          </a:stretch>
        </p:blipFill>
        <p:spPr bwMode="auto">
          <a:xfrm>
            <a:off x="697718" y="4217159"/>
            <a:ext cx="2797790" cy="2286000"/>
          </a:xfrm>
          <a:prstGeom prst="rect">
            <a:avLst/>
          </a:prstGeom>
          <a:solidFill>
            <a:schemeClr val="accent2"/>
          </a:solidFill>
          <a:ln w="9525">
            <a:solidFill>
              <a:srgbClr val="000000"/>
            </a:solidFill>
            <a:miter lim="800000"/>
            <a:headEnd/>
            <a:tailEnd/>
          </a:ln>
        </p:spPr>
      </p:pic>
      <p:sp>
        <p:nvSpPr>
          <p:cNvPr id="13" name="Rectangle 28"/>
          <p:cNvSpPr>
            <a:spLocks noChangeArrowheads="1"/>
          </p:cNvSpPr>
          <p:nvPr/>
        </p:nvSpPr>
        <p:spPr bwMode="auto">
          <a:xfrm>
            <a:off x="2009255" y="464024"/>
            <a:ext cx="5094857" cy="400110"/>
          </a:xfrm>
          <a:prstGeom prst="rect">
            <a:avLst/>
          </a:prstGeom>
          <a:noFill/>
          <a:ln w="9525" algn="ctr">
            <a:noFill/>
            <a:miter lim="800000"/>
            <a:headEnd/>
            <a:tailEnd/>
          </a:ln>
        </p:spPr>
        <p:txBody>
          <a:bodyPr wrap="none">
            <a:spAutoFit/>
          </a:bodyPr>
          <a:lstStyle/>
          <a:p>
            <a:r>
              <a:rPr lang="en-US" sz="2000" dirty="0" smtClean="0"/>
              <a:t>Testing and Commissioning Preparation</a:t>
            </a:r>
            <a:endParaRPr lang="en-US" sz="2000" dirty="0"/>
          </a:p>
        </p:txBody>
      </p:sp>
      <p:pic>
        <p:nvPicPr>
          <p:cNvPr id="14" name="Picture 3"/>
          <p:cNvPicPr>
            <a:picLocks noChangeAspect="1" noChangeArrowheads="1"/>
          </p:cNvPicPr>
          <p:nvPr/>
        </p:nvPicPr>
        <p:blipFill>
          <a:blip r:embed="rId7" cstate="print"/>
          <a:srcRect/>
          <a:stretch>
            <a:fillRect/>
          </a:stretch>
        </p:blipFill>
        <p:spPr bwMode="auto">
          <a:xfrm>
            <a:off x="4675518" y="4194084"/>
            <a:ext cx="3751622" cy="2286000"/>
          </a:xfrm>
          <a:prstGeom prst="rect">
            <a:avLst/>
          </a:prstGeom>
          <a:noFill/>
          <a:ln w="9525">
            <a:solidFill>
              <a:srgbClr val="000000"/>
            </a:solidFill>
            <a:miter lim="800000"/>
            <a:headEnd/>
            <a:tailEnd/>
          </a:ln>
        </p:spPr>
      </p:pic>
      <p:sp>
        <p:nvSpPr>
          <p:cNvPr id="15" name="Rectangle 14"/>
          <p:cNvSpPr/>
          <p:nvPr/>
        </p:nvSpPr>
        <p:spPr>
          <a:xfrm>
            <a:off x="4572000" y="6624935"/>
            <a:ext cx="4572000" cy="276999"/>
          </a:xfrm>
          <a:prstGeom prst="rect">
            <a:avLst/>
          </a:prstGeom>
        </p:spPr>
        <p:txBody>
          <a:bodyPr>
            <a:spAutoFit/>
          </a:bodyPr>
          <a:lstStyle/>
          <a:p>
            <a:pPr algn="l">
              <a:buBlip>
                <a:blip r:embed="rId8"/>
              </a:buBlip>
            </a:pPr>
            <a:r>
              <a:rPr lang="en-US" sz="1200" dirty="0" smtClean="0"/>
              <a:t> Control (Level II) with one set a measurements (13h) </a:t>
            </a:r>
            <a:endParaRPr lang="en-US" sz="1200" dirty="0"/>
          </a:p>
        </p:txBody>
      </p:sp>
      <p:sp>
        <p:nvSpPr>
          <p:cNvPr id="16" name="Rectangle 15"/>
          <p:cNvSpPr/>
          <p:nvPr/>
        </p:nvSpPr>
        <p:spPr>
          <a:xfrm>
            <a:off x="723331" y="6597639"/>
            <a:ext cx="2866030" cy="276999"/>
          </a:xfrm>
          <a:prstGeom prst="rect">
            <a:avLst/>
          </a:prstGeom>
        </p:spPr>
        <p:txBody>
          <a:bodyPr wrap="square">
            <a:spAutoFit/>
          </a:bodyPr>
          <a:lstStyle/>
          <a:p>
            <a:pPr algn="l">
              <a:buBlip>
                <a:blip r:embed="rId8"/>
              </a:buBlip>
            </a:pPr>
            <a:r>
              <a:rPr lang="en-US" sz="1200" dirty="0" smtClean="0"/>
              <a:t> Local to Local measurements</a:t>
            </a:r>
            <a:endParaRPr lang="en-US" sz="1200" dirty="0"/>
          </a:p>
        </p:txBody>
      </p:sp>
      <p:sp>
        <p:nvSpPr>
          <p:cNvPr id="17" name="Rectangle 28"/>
          <p:cNvSpPr>
            <a:spLocks noChangeArrowheads="1"/>
          </p:cNvSpPr>
          <p:nvPr/>
        </p:nvSpPr>
        <p:spPr bwMode="auto">
          <a:xfrm>
            <a:off x="3537336" y="0"/>
            <a:ext cx="1574662" cy="400110"/>
          </a:xfrm>
          <a:prstGeom prst="rect">
            <a:avLst/>
          </a:prstGeom>
          <a:noFill/>
          <a:ln w="9525" algn="ctr">
            <a:noFill/>
            <a:miter lim="800000"/>
            <a:headEnd/>
            <a:tailEnd/>
          </a:ln>
        </p:spPr>
        <p:txBody>
          <a:bodyPr wrap="none">
            <a:spAutoFit/>
          </a:bodyPr>
          <a:lstStyle/>
          <a:p>
            <a:r>
              <a:rPr lang="en-US" sz="2000" dirty="0" smtClean="0"/>
              <a:t>4.5  Testing</a:t>
            </a:r>
            <a:endParaRPr lang="en-US" sz="2000"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4355" name="Picture 3"/>
          <p:cNvPicPr>
            <a:picLocks noChangeAspect="1" noChangeArrowheads="1"/>
          </p:cNvPicPr>
          <p:nvPr/>
        </p:nvPicPr>
        <p:blipFill>
          <a:blip r:embed="rId4" cstate="print"/>
          <a:srcRect/>
          <a:stretch>
            <a:fillRect/>
          </a:stretch>
        </p:blipFill>
        <p:spPr bwMode="auto">
          <a:xfrm>
            <a:off x="28575" y="1200150"/>
            <a:ext cx="7077075" cy="5295842"/>
          </a:xfrm>
          <a:prstGeom prst="rect">
            <a:avLst/>
          </a:prstGeom>
          <a:noFill/>
          <a:ln w="9525">
            <a:noFill/>
            <a:miter lim="800000"/>
            <a:headEnd/>
            <a:tailEnd/>
          </a:ln>
        </p:spPr>
      </p:pic>
      <p:sp>
        <p:nvSpPr>
          <p:cNvPr id="3076"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84354" r:id="rId5" imgW="4409524" imgH="3219899" progId="">
              <p:embed/>
            </p:oleObj>
          </a:graphicData>
        </a:graphic>
      </p:graphicFrame>
      <p:pic>
        <p:nvPicPr>
          <p:cNvPr id="3077" name="Picture 30"/>
          <p:cNvPicPr>
            <a:picLocks noChangeAspect="1" noChangeArrowheads="1"/>
          </p:cNvPicPr>
          <p:nvPr/>
        </p:nvPicPr>
        <p:blipFill>
          <a:blip r:embed="rId6"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9" name="Picture 3"/>
          <p:cNvPicPr>
            <a:picLocks noChangeAspect="1" noChangeArrowheads="1"/>
          </p:cNvPicPr>
          <p:nvPr/>
        </p:nvPicPr>
        <p:blipFill>
          <a:blip r:embed="rId7" cstate="print"/>
          <a:srcRect l="13111" r="14889" b="7268"/>
          <a:stretch>
            <a:fillRect/>
          </a:stretch>
        </p:blipFill>
        <p:spPr bwMode="auto">
          <a:xfrm>
            <a:off x="6032525" y="566105"/>
            <a:ext cx="2535665" cy="2243770"/>
          </a:xfrm>
          <a:prstGeom prst="roundRect">
            <a:avLst/>
          </a:prstGeom>
          <a:noFill/>
          <a:ln w="38100">
            <a:solidFill>
              <a:srgbClr val="00B0F0"/>
            </a:solidFill>
            <a:miter lim="800000"/>
            <a:headEnd/>
            <a:tailEnd/>
          </a:ln>
        </p:spPr>
      </p:pic>
      <p:pic>
        <p:nvPicPr>
          <p:cNvPr id="12" name="Picture 3"/>
          <p:cNvPicPr>
            <a:picLocks noChangeAspect="1" noChangeArrowheads="1"/>
          </p:cNvPicPr>
          <p:nvPr/>
        </p:nvPicPr>
        <p:blipFill>
          <a:blip r:embed="rId8" cstate="print"/>
          <a:srcRect l="12990" r="9484"/>
          <a:stretch>
            <a:fillRect/>
          </a:stretch>
        </p:blipFill>
        <p:spPr bwMode="auto">
          <a:xfrm>
            <a:off x="5487969" y="4003128"/>
            <a:ext cx="3021143" cy="2892972"/>
          </a:xfrm>
          <a:prstGeom prst="roundRect">
            <a:avLst/>
          </a:prstGeom>
          <a:noFill/>
          <a:ln w="38100">
            <a:solidFill>
              <a:srgbClr val="00B0F0"/>
            </a:solidFill>
            <a:miter lim="800000"/>
            <a:headEnd/>
            <a:tailEnd/>
          </a:ln>
        </p:spPr>
      </p:pic>
      <p:pic>
        <p:nvPicPr>
          <p:cNvPr id="13" name="Picture 4"/>
          <p:cNvPicPr>
            <a:picLocks noChangeAspect="1" noChangeArrowheads="1"/>
          </p:cNvPicPr>
          <p:nvPr/>
        </p:nvPicPr>
        <p:blipFill>
          <a:blip r:embed="rId9" cstate="print">
            <a:lum bright="10000"/>
          </a:blip>
          <a:srcRect l="10115" r="9633"/>
          <a:stretch>
            <a:fillRect/>
          </a:stretch>
        </p:blipFill>
        <p:spPr bwMode="auto">
          <a:xfrm>
            <a:off x="293239" y="4321500"/>
            <a:ext cx="2962444" cy="2177721"/>
          </a:xfrm>
          <a:prstGeom prst="roundRect">
            <a:avLst/>
          </a:prstGeom>
          <a:noFill/>
          <a:ln w="38100">
            <a:solidFill>
              <a:srgbClr val="CC00CC"/>
            </a:solidFill>
            <a:miter lim="800000"/>
            <a:headEnd/>
            <a:tailEnd/>
          </a:ln>
        </p:spPr>
      </p:pic>
      <p:sp>
        <p:nvSpPr>
          <p:cNvPr id="18" name="Rounded Rectangle 17"/>
          <p:cNvSpPr/>
          <p:nvPr/>
        </p:nvSpPr>
        <p:spPr bwMode="auto">
          <a:xfrm>
            <a:off x="1186453" y="1988151"/>
            <a:ext cx="985247" cy="1412274"/>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2" name="Rounded Rectangle 21"/>
          <p:cNvSpPr/>
          <p:nvPr/>
        </p:nvSpPr>
        <p:spPr bwMode="auto">
          <a:xfrm>
            <a:off x="2219325" y="2988922"/>
            <a:ext cx="831958" cy="933174"/>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3" name="Rounded Rectangle 22"/>
          <p:cNvSpPr/>
          <p:nvPr/>
        </p:nvSpPr>
        <p:spPr bwMode="auto">
          <a:xfrm>
            <a:off x="3711137" y="2928772"/>
            <a:ext cx="457200" cy="472967"/>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5" name="Rounded Rectangle 24"/>
          <p:cNvSpPr/>
          <p:nvPr/>
        </p:nvSpPr>
        <p:spPr bwMode="auto">
          <a:xfrm>
            <a:off x="4038600" y="4981905"/>
            <a:ext cx="790904" cy="646386"/>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6" name="Rounded Rectangle 25"/>
          <p:cNvSpPr/>
          <p:nvPr/>
        </p:nvSpPr>
        <p:spPr bwMode="auto">
          <a:xfrm>
            <a:off x="3781425" y="3794233"/>
            <a:ext cx="657882" cy="472967"/>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7" name="Rounded Rectangle 26"/>
          <p:cNvSpPr/>
          <p:nvPr/>
        </p:nvSpPr>
        <p:spPr bwMode="auto">
          <a:xfrm>
            <a:off x="4333874" y="3352800"/>
            <a:ext cx="523875" cy="514350"/>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8" name="Rounded Rectangle 27"/>
          <p:cNvSpPr/>
          <p:nvPr/>
        </p:nvSpPr>
        <p:spPr bwMode="auto">
          <a:xfrm>
            <a:off x="4967780" y="3124200"/>
            <a:ext cx="613870" cy="814551"/>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29" name="Rounded Rectangle 28"/>
          <p:cNvSpPr/>
          <p:nvPr/>
        </p:nvSpPr>
        <p:spPr bwMode="auto">
          <a:xfrm>
            <a:off x="6600824" y="3238499"/>
            <a:ext cx="504825" cy="592521"/>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1" name="Rounded Rectangle 30"/>
          <p:cNvSpPr/>
          <p:nvPr/>
        </p:nvSpPr>
        <p:spPr bwMode="auto">
          <a:xfrm>
            <a:off x="4276726" y="2724150"/>
            <a:ext cx="904874" cy="504824"/>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2" name="TextBox 31"/>
          <p:cNvSpPr txBox="1"/>
          <p:nvPr/>
        </p:nvSpPr>
        <p:spPr>
          <a:xfrm>
            <a:off x="401441" y="799019"/>
            <a:ext cx="2955589" cy="461665"/>
          </a:xfrm>
          <a:prstGeom prst="rect">
            <a:avLst/>
          </a:prstGeom>
          <a:noFill/>
        </p:spPr>
        <p:txBody>
          <a:bodyPr wrap="square" rtlCol="0">
            <a:spAutoFit/>
          </a:bodyPr>
          <a:lstStyle/>
          <a:p>
            <a:pPr algn="l">
              <a:buClr>
                <a:srgbClr val="990099"/>
              </a:buClr>
              <a:buFont typeface="Wingdings" pitchFamily="2" charset="2"/>
              <a:buChar char="§"/>
            </a:pPr>
            <a:r>
              <a:rPr lang="en-US" sz="2400" dirty="0" smtClean="0">
                <a:solidFill>
                  <a:srgbClr val="000000"/>
                </a:solidFill>
              </a:rPr>
              <a:t>  Optical Layout</a:t>
            </a:r>
          </a:p>
        </p:txBody>
      </p:sp>
      <p:sp>
        <p:nvSpPr>
          <p:cNvPr id="33" name="Rounded Rectangle 32"/>
          <p:cNvSpPr/>
          <p:nvPr/>
        </p:nvSpPr>
        <p:spPr bwMode="auto">
          <a:xfrm>
            <a:off x="3914446" y="5705805"/>
            <a:ext cx="1105229" cy="799770"/>
          </a:xfrm>
          <a:prstGeom prst="roundRect">
            <a:avLst/>
          </a:prstGeom>
          <a:noFill/>
          <a:ln w="38100" cap="flat" cmpd="sng" algn="ctr">
            <a:solidFill>
              <a:srgbClr val="CC00CC"/>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
        <p:nvSpPr>
          <p:cNvPr id="34" name="Rounded Rectangle 33"/>
          <p:cNvSpPr/>
          <p:nvPr/>
        </p:nvSpPr>
        <p:spPr bwMode="auto">
          <a:xfrm>
            <a:off x="4295774" y="1066800"/>
            <a:ext cx="561976" cy="514350"/>
          </a:xfrm>
          <a:prstGeom prst="roundRect">
            <a:avLst/>
          </a:prstGeom>
          <a:noFill/>
          <a:ln w="38100" cap="flat" cmpd="sng" algn="ctr">
            <a:solidFill>
              <a:srgbClr val="00B0F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mtClean="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371714"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8" name="Rectangle 7"/>
          <p:cNvSpPr/>
          <p:nvPr/>
        </p:nvSpPr>
        <p:spPr>
          <a:xfrm>
            <a:off x="0" y="508512"/>
            <a:ext cx="8735342" cy="7125027"/>
          </a:xfrm>
          <a:prstGeom prst="rect">
            <a:avLst/>
          </a:prstGeom>
        </p:spPr>
        <p:txBody>
          <a:bodyPr wrap="square">
            <a:spAutoFit/>
          </a:bodyPr>
          <a:lstStyle/>
          <a:p>
            <a:pPr lvl="0" algn="l">
              <a:spcBef>
                <a:spcPts val="600"/>
              </a:spcBef>
            </a:pPr>
            <a:r>
              <a:rPr lang="en-US" sz="1600" dirty="0" smtClean="0"/>
              <a:t>Commissioning Scripts</a:t>
            </a:r>
          </a:p>
          <a:p>
            <a:pPr marL="287338" lvl="0" algn="l">
              <a:spcBef>
                <a:spcPts val="600"/>
              </a:spcBef>
              <a:buClr>
                <a:srgbClr val="990099"/>
              </a:buClr>
              <a:buFont typeface="Wingdings" pitchFamily="2" charset="2"/>
              <a:buChar char="§"/>
            </a:pPr>
            <a:r>
              <a:rPr lang="en-US" sz="1600" dirty="0" smtClean="0"/>
              <a:t> “Symetrization”, calibration, dynamic, electronic compensation</a:t>
            </a:r>
          </a:p>
          <a:p>
            <a:pPr marL="287338" lvl="0" algn="l">
              <a:spcBef>
                <a:spcPts val="600"/>
              </a:spcBef>
              <a:buClr>
                <a:srgbClr val="990099"/>
              </a:buClr>
              <a:buFont typeface="Wingdings" pitchFamily="2" charset="2"/>
              <a:buChar char="§"/>
            </a:pPr>
            <a:r>
              <a:rPr lang="en-US" sz="1600" dirty="0" smtClean="0"/>
              <a:t> Basis change (Local to Cartesian)</a:t>
            </a:r>
          </a:p>
          <a:p>
            <a:pPr marL="287338" lvl="0" algn="l">
              <a:spcBef>
                <a:spcPts val="600"/>
              </a:spcBef>
              <a:buClr>
                <a:srgbClr val="990099"/>
              </a:buClr>
              <a:buFont typeface="Wingdings" pitchFamily="2" charset="2"/>
              <a:buChar char="§"/>
            </a:pPr>
            <a:r>
              <a:rPr lang="en-US" sz="1600" dirty="0" smtClean="0"/>
              <a:t> Damping filters</a:t>
            </a:r>
          </a:p>
          <a:p>
            <a:pPr marL="287338" lvl="0" algn="l">
              <a:spcBef>
                <a:spcPts val="600"/>
              </a:spcBef>
              <a:buClr>
                <a:srgbClr val="990099"/>
              </a:buClr>
              <a:buFont typeface="Wingdings" pitchFamily="2" charset="2"/>
              <a:buChar char="§"/>
            </a:pPr>
            <a:r>
              <a:rPr lang="en-US" sz="1600" dirty="0" smtClean="0"/>
              <a:t> Blend filters</a:t>
            </a:r>
          </a:p>
          <a:p>
            <a:pPr marL="287338" lvl="0" algn="l">
              <a:spcBef>
                <a:spcPts val="600"/>
              </a:spcBef>
              <a:buClr>
                <a:srgbClr val="990099"/>
              </a:buClr>
              <a:buFont typeface="Wingdings" pitchFamily="2" charset="2"/>
              <a:buChar char="§"/>
            </a:pPr>
            <a:r>
              <a:rPr lang="en-US" sz="1600" dirty="0" smtClean="0"/>
              <a:t> Isolation filters</a:t>
            </a:r>
          </a:p>
          <a:p>
            <a:pPr marL="287338" lvl="0" algn="l">
              <a:spcBef>
                <a:spcPts val="600"/>
              </a:spcBef>
              <a:buClr>
                <a:srgbClr val="990099"/>
              </a:buClr>
              <a:buFont typeface="Wingdings" pitchFamily="2" charset="2"/>
              <a:buChar char="§"/>
            </a:pPr>
            <a:r>
              <a:rPr lang="en-US" sz="1600" dirty="0" smtClean="0"/>
              <a:t> Filters digitization</a:t>
            </a:r>
          </a:p>
          <a:p>
            <a:pPr marL="287338" lvl="0" algn="l">
              <a:spcBef>
                <a:spcPts val="600"/>
              </a:spcBef>
              <a:buClr>
                <a:srgbClr val="990099"/>
              </a:buClr>
              <a:buFont typeface="Wingdings" pitchFamily="2" charset="2"/>
              <a:buChar char="§"/>
            </a:pPr>
            <a:r>
              <a:rPr lang="en-US" sz="1600" dirty="0" smtClean="0"/>
              <a:t> Engaging/disengaging the filters</a:t>
            </a:r>
          </a:p>
          <a:p>
            <a:pPr marL="287338" lvl="0" algn="l">
              <a:spcBef>
                <a:spcPts val="600"/>
              </a:spcBef>
              <a:buClr>
                <a:srgbClr val="990099"/>
              </a:buClr>
              <a:buFont typeface="Wingdings" pitchFamily="2" charset="2"/>
              <a:buChar char="§"/>
            </a:pPr>
            <a:r>
              <a:rPr lang="en-US" sz="1600" dirty="0" smtClean="0"/>
              <a:t> Ramping up/down the gain</a:t>
            </a:r>
          </a:p>
          <a:p>
            <a:pPr lvl="0" algn="l">
              <a:spcBef>
                <a:spcPts val="600"/>
              </a:spcBef>
            </a:pPr>
            <a:endParaRPr lang="en-US" sz="1600" dirty="0" smtClean="0"/>
          </a:p>
          <a:p>
            <a:pPr lvl="0" algn="l">
              <a:spcBef>
                <a:spcPts val="600"/>
              </a:spcBef>
            </a:pPr>
            <a:r>
              <a:rPr lang="en-US" sz="1600" dirty="0" smtClean="0"/>
              <a:t>Levels of Control performances</a:t>
            </a:r>
          </a:p>
          <a:p>
            <a:pPr marL="287338" algn="l">
              <a:spcBef>
                <a:spcPts val="600"/>
              </a:spcBef>
              <a:buClr>
                <a:srgbClr val="990099"/>
              </a:buClr>
              <a:buFont typeface="Wingdings" pitchFamily="2" charset="2"/>
              <a:buChar char="§"/>
            </a:pPr>
            <a:r>
              <a:rPr lang="en-US" sz="1600" dirty="0" smtClean="0"/>
              <a:t> Level 0: Damping Loops </a:t>
            </a:r>
          </a:p>
          <a:p>
            <a:pPr marL="287338" algn="l">
              <a:spcBef>
                <a:spcPts val="600"/>
              </a:spcBef>
              <a:buClr>
                <a:srgbClr val="990099"/>
              </a:buClr>
              <a:buFont typeface="Wingdings" pitchFamily="2" charset="2"/>
              <a:buChar char="§"/>
            </a:pPr>
            <a:r>
              <a:rPr lang="en-US" sz="1600" dirty="0" smtClean="0"/>
              <a:t> Level 1 - UUG=7.5Hz - (Design ~ 3 min)</a:t>
            </a:r>
          </a:p>
          <a:p>
            <a:pPr marL="287338" algn="l">
              <a:spcBef>
                <a:spcPts val="600"/>
              </a:spcBef>
              <a:buClr>
                <a:srgbClr val="990099"/>
              </a:buClr>
              <a:buFont typeface="Wingdings" pitchFamily="2" charset="2"/>
              <a:buChar char="§"/>
            </a:pPr>
            <a:r>
              <a:rPr lang="en-US" sz="1600" dirty="0" smtClean="0"/>
              <a:t> Level 2 - UUG=15Hz  - (Design  ~ 3 h)</a:t>
            </a:r>
          </a:p>
          <a:p>
            <a:pPr marL="287338" algn="l">
              <a:spcBef>
                <a:spcPts val="600"/>
              </a:spcBef>
              <a:buClr>
                <a:srgbClr val="990099"/>
              </a:buClr>
              <a:buFont typeface="Wingdings" pitchFamily="2" charset="2"/>
              <a:buChar char="§"/>
            </a:pPr>
            <a:r>
              <a:rPr lang="en-US" sz="1600" dirty="0" smtClean="0"/>
              <a:t> Level 3 - UUG=30Hz  - (Design  ~ 3 days)</a:t>
            </a:r>
          </a:p>
          <a:p>
            <a:pPr marL="287338" algn="l">
              <a:spcBef>
                <a:spcPts val="600"/>
              </a:spcBef>
            </a:pPr>
            <a:endParaRPr lang="en-US" sz="1600" dirty="0" smtClean="0"/>
          </a:p>
          <a:p>
            <a:pPr algn="l">
              <a:spcBef>
                <a:spcPts val="600"/>
              </a:spcBef>
            </a:pPr>
            <a:r>
              <a:rPr lang="en-US" sz="1600" dirty="0" smtClean="0"/>
              <a:t>Status</a:t>
            </a:r>
          </a:p>
          <a:p>
            <a:pPr marL="287338" algn="l">
              <a:spcBef>
                <a:spcPts val="600"/>
              </a:spcBef>
              <a:buClr>
                <a:srgbClr val="990099"/>
              </a:buClr>
              <a:buFont typeface="Wingdings" pitchFamily="2" charset="2"/>
              <a:buChar char="§"/>
            </a:pPr>
            <a:r>
              <a:rPr lang="en-US" sz="1600" dirty="0" smtClean="0"/>
              <a:t> Testers trained and ready for the BSC</a:t>
            </a:r>
          </a:p>
          <a:p>
            <a:pPr marL="287338" algn="l">
              <a:spcBef>
                <a:spcPts val="600"/>
              </a:spcBef>
              <a:buClr>
                <a:srgbClr val="990099"/>
              </a:buClr>
              <a:buFont typeface="Wingdings" pitchFamily="2" charset="2"/>
              <a:buChar char="§"/>
            </a:pPr>
            <a:r>
              <a:rPr lang="en-US" sz="1600" dirty="0" smtClean="0"/>
              <a:t> Procedure, scripts ready</a:t>
            </a:r>
          </a:p>
          <a:p>
            <a:pPr marL="287338" algn="l">
              <a:spcBef>
                <a:spcPts val="600"/>
              </a:spcBef>
              <a:buClr>
                <a:srgbClr val="990099"/>
              </a:buClr>
              <a:buFont typeface="Wingdings" pitchFamily="2" charset="2"/>
              <a:buChar char="§"/>
            </a:pPr>
            <a:r>
              <a:rPr lang="en-US" sz="1600" dirty="0" smtClean="0"/>
              <a:t> Working on the hardware </a:t>
            </a:r>
          </a:p>
          <a:p>
            <a:pPr marL="287338" algn="l">
              <a:spcBef>
                <a:spcPts val="600"/>
              </a:spcBef>
              <a:buBlip>
                <a:blip r:embed="rId6"/>
              </a:buBlip>
            </a:pPr>
            <a:endParaRPr lang="en-US" sz="1600" dirty="0" smtClean="0"/>
          </a:p>
          <a:p>
            <a:pPr marL="287338" algn="l">
              <a:spcBef>
                <a:spcPts val="600"/>
              </a:spcBef>
              <a:buBlip>
                <a:blip r:embed="rId6"/>
              </a:buBlip>
            </a:pPr>
            <a:endParaRPr lang="en-US" sz="1600" dirty="0"/>
          </a:p>
        </p:txBody>
      </p:sp>
      <p:pic>
        <p:nvPicPr>
          <p:cNvPr id="11" name="Picture 3"/>
          <p:cNvPicPr>
            <a:picLocks noChangeAspect="1" noChangeArrowheads="1"/>
          </p:cNvPicPr>
          <p:nvPr/>
        </p:nvPicPr>
        <p:blipFill>
          <a:blip r:embed="rId7" cstate="print"/>
          <a:srcRect/>
          <a:stretch>
            <a:fillRect/>
          </a:stretch>
        </p:blipFill>
        <p:spPr bwMode="auto">
          <a:xfrm>
            <a:off x="4683964" y="1482814"/>
            <a:ext cx="4345502" cy="4748430"/>
          </a:xfrm>
          <a:prstGeom prst="rect">
            <a:avLst/>
          </a:prstGeom>
          <a:noFill/>
          <a:ln w="9525">
            <a:noFill/>
            <a:miter lim="800000"/>
            <a:headEnd/>
            <a:tailEnd/>
          </a:ln>
        </p:spPr>
      </p:pic>
      <p:sp>
        <p:nvSpPr>
          <p:cNvPr id="12" name="TextBox 11"/>
          <p:cNvSpPr txBox="1"/>
          <p:nvPr/>
        </p:nvSpPr>
        <p:spPr>
          <a:xfrm>
            <a:off x="5157005" y="6299385"/>
            <a:ext cx="3935790" cy="338554"/>
          </a:xfrm>
          <a:prstGeom prst="rect">
            <a:avLst/>
          </a:prstGeom>
          <a:noFill/>
        </p:spPr>
        <p:txBody>
          <a:bodyPr wrap="square" rtlCol="0">
            <a:spAutoFit/>
          </a:bodyPr>
          <a:lstStyle/>
          <a:p>
            <a:pPr marL="287338" lvl="1" indent="-287338" algn="l" eaLnBrk="0" hangingPunct="0">
              <a:spcBef>
                <a:spcPct val="20000"/>
              </a:spcBef>
              <a:buClr>
                <a:srgbClr val="990099"/>
              </a:buClr>
              <a:buFont typeface="Arial" pitchFamily="34" charset="0"/>
              <a:buChar char="•"/>
              <a:defRPr/>
            </a:pPr>
            <a:r>
              <a:rPr lang="en-US" sz="1600" dirty="0" smtClean="0"/>
              <a:t>Example with Stage 2 isolation</a:t>
            </a:r>
            <a:endParaRPr lang="en-US" sz="1600" kern="0" dirty="0"/>
          </a:p>
        </p:txBody>
      </p:sp>
      <p:sp>
        <p:nvSpPr>
          <p:cNvPr id="13" name="Rectangle 28"/>
          <p:cNvSpPr>
            <a:spLocks noChangeArrowheads="1"/>
          </p:cNvSpPr>
          <p:nvPr/>
        </p:nvSpPr>
        <p:spPr bwMode="auto">
          <a:xfrm>
            <a:off x="3537336" y="0"/>
            <a:ext cx="1574662" cy="400110"/>
          </a:xfrm>
          <a:prstGeom prst="rect">
            <a:avLst/>
          </a:prstGeom>
          <a:noFill/>
          <a:ln w="9525" algn="ctr">
            <a:noFill/>
            <a:miter lim="800000"/>
            <a:headEnd/>
            <a:tailEnd/>
          </a:ln>
        </p:spPr>
        <p:txBody>
          <a:bodyPr wrap="none">
            <a:spAutoFit/>
          </a:bodyPr>
          <a:lstStyle/>
          <a:p>
            <a:r>
              <a:rPr lang="en-US" sz="2000" dirty="0" smtClean="0"/>
              <a:t>4.5  Testing</a:t>
            </a:r>
            <a:endParaRPr lang="en-US" sz="20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632834"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28"/>
          <p:cNvSpPr>
            <a:spLocks noChangeArrowheads="1"/>
          </p:cNvSpPr>
          <p:nvPr/>
        </p:nvSpPr>
        <p:spPr bwMode="auto">
          <a:xfrm>
            <a:off x="1979694" y="0"/>
            <a:ext cx="5153976" cy="400110"/>
          </a:xfrm>
          <a:prstGeom prst="rect">
            <a:avLst/>
          </a:prstGeom>
          <a:noFill/>
          <a:ln w="9525" algn="ctr">
            <a:noFill/>
            <a:miter lim="800000"/>
            <a:headEnd/>
            <a:tailEnd/>
          </a:ln>
        </p:spPr>
        <p:txBody>
          <a:bodyPr wrap="none">
            <a:spAutoFit/>
          </a:bodyPr>
          <a:lstStyle/>
          <a:p>
            <a:r>
              <a:rPr lang="en-US" sz="2000" dirty="0" smtClean="0">
                <a:latin typeface="Arial" pitchFamily="34" charset="0"/>
                <a:cs typeface="Arial" pitchFamily="34" charset="0"/>
              </a:rPr>
              <a:t>Advanced LIGO SEI Risks and Mitigation</a:t>
            </a:r>
            <a:endParaRPr lang="en-US" sz="2000" dirty="0"/>
          </a:p>
        </p:txBody>
      </p:sp>
      <p:sp>
        <p:nvSpPr>
          <p:cNvPr id="7" name="Text Box 6"/>
          <p:cNvSpPr txBox="1">
            <a:spLocks/>
          </p:cNvSpPr>
          <p:nvPr/>
        </p:nvSpPr>
        <p:spPr bwMode="auto">
          <a:xfrm>
            <a:off x="200341" y="823632"/>
            <a:ext cx="8572500" cy="6017032"/>
          </a:xfrm>
          <a:prstGeom prst="rect">
            <a:avLst/>
          </a:prstGeom>
          <a:noFill/>
          <a:ln w="25400">
            <a:noFill/>
            <a:miter lim="800000"/>
            <a:headEnd/>
            <a:tailEnd/>
          </a:ln>
          <a:effectLst/>
        </p:spPr>
        <p:txBody>
          <a:bodyPr wrap="square">
            <a:spAutoFit/>
          </a:bodyPr>
          <a:lstStyle/>
          <a:p>
            <a:pPr algn="just"/>
            <a:r>
              <a:rPr lang="en-US" sz="1200" dirty="0" smtClean="0">
                <a:solidFill>
                  <a:schemeClr val="tx1"/>
                </a:solidFill>
                <a:latin typeface="Arial" pitchFamily="34" charset="0"/>
                <a:cs typeface="Arial" pitchFamily="34" charset="0"/>
              </a:rPr>
              <a:t>If </a:t>
            </a:r>
            <a:r>
              <a:rPr lang="en-US" sz="1200" dirty="0">
                <a:solidFill>
                  <a:schemeClr val="tx1"/>
                </a:solidFill>
                <a:latin typeface="Arial" pitchFamily="34" charset="0"/>
                <a:cs typeface="Arial" pitchFamily="34" charset="0"/>
              </a:rPr>
              <a:t>Hydraulic actuator assembly problems occur, then redesign and/or rework will be required</a:t>
            </a:r>
            <a:r>
              <a:rPr lang="en-US" sz="1200" dirty="0" smtClean="0">
                <a:solidFill>
                  <a:schemeClr val="tx1"/>
                </a:solidFill>
                <a:latin typeface="Arial" pitchFamily="34" charset="0"/>
                <a:cs typeface="Arial" pitchFamily="34" charset="0"/>
              </a:rPr>
              <a:t>.</a:t>
            </a:r>
          </a:p>
          <a:p>
            <a:pPr algn="just">
              <a:spcBef>
                <a:spcPts val="600"/>
              </a:spcBef>
            </a:pPr>
            <a:r>
              <a:rPr lang="en-US" sz="1200" dirty="0" smtClean="0">
                <a:solidFill>
                  <a:srgbClr val="7030A0"/>
                </a:solidFill>
                <a:latin typeface="Arial" pitchFamily="34" charset="0"/>
                <a:cs typeface="Arial" pitchFamily="34" charset="0"/>
              </a:rPr>
              <a:t>All actuators assembled and successfully tested.  Risk is retired.</a:t>
            </a:r>
            <a:endParaRPr lang="en-US" sz="1200" dirty="0">
              <a:solidFill>
                <a:schemeClr val="tx1"/>
              </a:solidFill>
              <a:latin typeface="Arial" pitchFamily="34" charset="0"/>
              <a:cs typeface="Arial" pitchFamily="34" charset="0"/>
            </a:endParaRPr>
          </a:p>
          <a:p>
            <a:pPr algn="just">
              <a:spcBef>
                <a:spcPts val="1200"/>
              </a:spcBef>
            </a:pPr>
            <a:r>
              <a:rPr lang="en-US" sz="1200" dirty="0" smtClean="0">
                <a:solidFill>
                  <a:schemeClr val="tx1"/>
                </a:solidFill>
                <a:latin typeface="Arial" pitchFamily="34" charset="0"/>
                <a:cs typeface="Arial" pitchFamily="34" charset="0"/>
              </a:rPr>
              <a:t>If </a:t>
            </a:r>
            <a:r>
              <a:rPr lang="en-US" sz="1200" dirty="0">
                <a:solidFill>
                  <a:schemeClr val="tx1"/>
                </a:solidFill>
                <a:latin typeface="Arial" pitchFamily="34" charset="0"/>
                <a:cs typeface="Arial" pitchFamily="34" charset="0"/>
              </a:rPr>
              <a:t>Parker servo valves become unavailable or fail during bench testing, then alternative design may be required. </a:t>
            </a:r>
            <a:endParaRPr lang="en-US" sz="1200" dirty="0" smtClean="0">
              <a:solidFill>
                <a:schemeClr val="tx1"/>
              </a:solidFill>
              <a:latin typeface="Arial" pitchFamily="34" charset="0"/>
              <a:cs typeface="Arial" pitchFamily="34" charset="0"/>
            </a:endParaRPr>
          </a:p>
          <a:p>
            <a:pPr algn="just">
              <a:spcBef>
                <a:spcPts val="600"/>
              </a:spcBef>
            </a:pPr>
            <a:r>
              <a:rPr lang="en-US" sz="1200" dirty="0" smtClean="0">
                <a:solidFill>
                  <a:srgbClr val="7030A0"/>
                </a:solidFill>
                <a:latin typeface="Arial" pitchFamily="34" charset="0"/>
                <a:cs typeface="Arial" pitchFamily="34" charset="0"/>
              </a:rPr>
              <a:t>No failure happened during bench testing. 20% spares have been procured. Risk is retired.</a:t>
            </a:r>
            <a:endParaRPr lang="en-US" sz="1200" dirty="0">
              <a:solidFill>
                <a:schemeClr val="tx1"/>
              </a:solidFill>
              <a:latin typeface="Arial" pitchFamily="34" charset="0"/>
              <a:cs typeface="Arial" pitchFamily="34" charset="0"/>
            </a:endParaRPr>
          </a:p>
          <a:p>
            <a:pPr algn="just">
              <a:spcBef>
                <a:spcPts val="1200"/>
              </a:spcBef>
            </a:pPr>
            <a:r>
              <a:rPr lang="en-US" sz="1200" dirty="0" smtClean="0">
                <a:solidFill>
                  <a:schemeClr val="tx1"/>
                </a:solidFill>
                <a:latin typeface="Arial" pitchFamily="34" charset="0"/>
                <a:cs typeface="Arial" pitchFamily="34" charset="0"/>
              </a:rPr>
              <a:t>If </a:t>
            </a:r>
            <a:r>
              <a:rPr lang="en-US" sz="1200" dirty="0">
                <a:latin typeface="Arial" pitchFamily="34" charset="0"/>
                <a:cs typeface="Arial" pitchFamily="34" charset="0"/>
              </a:rPr>
              <a:t>hydraulic</a:t>
            </a:r>
            <a:r>
              <a:rPr lang="en-US" sz="1200" dirty="0">
                <a:solidFill>
                  <a:schemeClr val="tx1"/>
                </a:solidFill>
                <a:latin typeface="Arial" pitchFamily="34" charset="0"/>
                <a:cs typeface="Arial" pitchFamily="34" charset="0"/>
              </a:rPr>
              <a:t> plumbing leak occurs, then repairs will be required</a:t>
            </a:r>
            <a:r>
              <a:rPr lang="en-US" sz="1200" dirty="0" smtClean="0">
                <a:solidFill>
                  <a:schemeClr val="tx1"/>
                </a:solidFill>
                <a:latin typeface="Arial" pitchFamily="34" charset="0"/>
                <a:cs typeface="Arial" pitchFamily="34" charset="0"/>
              </a:rPr>
              <a:t>.</a:t>
            </a:r>
          </a:p>
          <a:p>
            <a:pPr algn="just">
              <a:spcBef>
                <a:spcPts val="600"/>
              </a:spcBef>
            </a:pPr>
            <a:r>
              <a:rPr lang="en-US" sz="1200" dirty="0" smtClean="0">
                <a:solidFill>
                  <a:srgbClr val="7030A0"/>
                </a:solidFill>
                <a:latin typeface="Arial" pitchFamily="34" charset="0"/>
                <a:cs typeface="Arial" pitchFamily="34" charset="0"/>
              </a:rPr>
              <a:t>Design includes plenty of valves and purge plugs to isolate any potential leak. Thoroughly leak check manifolds and tubing before adding fluid. Initial </a:t>
            </a:r>
            <a:r>
              <a:rPr lang="en-US" sz="1200" dirty="0">
                <a:solidFill>
                  <a:srgbClr val="7030A0"/>
                </a:solidFill>
                <a:latin typeface="Arial" pitchFamily="34" charset="0"/>
                <a:cs typeface="Arial" pitchFamily="34" charset="0"/>
              </a:rPr>
              <a:t>LIGO plumbing went very smoothly</a:t>
            </a:r>
            <a:r>
              <a:rPr lang="en-US" sz="1200" dirty="0" smtClean="0">
                <a:solidFill>
                  <a:srgbClr val="7030A0"/>
                </a:solidFill>
                <a:latin typeface="Arial" pitchFamily="34" charset="0"/>
                <a:cs typeface="Arial" pitchFamily="34" charset="0"/>
              </a:rPr>
              <a:t>. No major leaks in 6 years of operations at LLO. Risk is low.</a:t>
            </a:r>
            <a:endParaRPr lang="en-US" sz="1200" dirty="0">
              <a:solidFill>
                <a:schemeClr val="tx1"/>
              </a:solidFill>
              <a:latin typeface="Arial" pitchFamily="34" charset="0"/>
              <a:cs typeface="Arial" pitchFamily="34" charset="0"/>
            </a:endParaRPr>
          </a:p>
          <a:p>
            <a:pPr algn="just">
              <a:spcBef>
                <a:spcPts val="1200"/>
              </a:spcBef>
              <a:spcAft>
                <a:spcPts val="600"/>
              </a:spcAft>
            </a:pPr>
            <a:r>
              <a:rPr lang="en-US" sz="1200" dirty="0" smtClean="0">
                <a:latin typeface="Arial" pitchFamily="34" charset="0"/>
                <a:cs typeface="Arial" pitchFamily="34" charset="0"/>
              </a:rPr>
              <a:t>Contamination </a:t>
            </a:r>
            <a:r>
              <a:rPr lang="en-US" sz="1200" dirty="0">
                <a:latin typeface="Arial" pitchFamily="34" charset="0"/>
                <a:cs typeface="Arial" pitchFamily="34" charset="0"/>
              </a:rPr>
              <a:t>of hydraulic system will cause valve failures</a:t>
            </a:r>
            <a:r>
              <a:rPr lang="en-US" sz="1200" dirty="0" smtClean="0">
                <a:latin typeface="Arial" pitchFamily="34" charset="0"/>
                <a:cs typeface="Arial" pitchFamily="34" charset="0"/>
              </a:rPr>
              <a:t>.</a:t>
            </a:r>
          </a:p>
          <a:p>
            <a:pPr algn="just"/>
            <a:r>
              <a:rPr lang="en-US" sz="1200" dirty="0" smtClean="0">
                <a:solidFill>
                  <a:srgbClr val="7030A0"/>
                </a:solidFill>
                <a:latin typeface="Arial" pitchFamily="34" charset="0"/>
                <a:cs typeface="Arial" pitchFamily="34" charset="0"/>
              </a:rPr>
              <a:t>Additional </a:t>
            </a:r>
            <a:r>
              <a:rPr lang="en-US" sz="1200" dirty="0">
                <a:solidFill>
                  <a:srgbClr val="7030A0"/>
                </a:solidFill>
                <a:latin typeface="Arial" pitchFamily="34" charset="0"/>
                <a:cs typeface="Arial" pitchFamily="34" charset="0"/>
              </a:rPr>
              <a:t>flushing steps </a:t>
            </a:r>
            <a:r>
              <a:rPr lang="en-US" sz="1200" dirty="0" smtClean="0">
                <a:solidFill>
                  <a:srgbClr val="7030A0"/>
                </a:solidFill>
                <a:latin typeface="Arial" pitchFamily="34" charset="0"/>
                <a:cs typeface="Arial" pitchFamily="34" charset="0"/>
              </a:rPr>
              <a:t>are being done for </a:t>
            </a:r>
            <a:r>
              <a:rPr lang="en-US" sz="1200" dirty="0">
                <a:solidFill>
                  <a:srgbClr val="7030A0"/>
                </a:solidFill>
                <a:latin typeface="Arial" pitchFamily="34" charset="0"/>
                <a:cs typeface="Arial" pitchFamily="34" charset="0"/>
              </a:rPr>
              <a:t>advanced LIGO plumbing</a:t>
            </a:r>
            <a:r>
              <a:rPr lang="en-US" sz="1200" dirty="0" smtClean="0">
                <a:solidFill>
                  <a:srgbClr val="7030A0"/>
                </a:solidFill>
                <a:latin typeface="Arial" pitchFamily="34" charset="0"/>
                <a:cs typeface="Arial" pitchFamily="34" charset="0"/>
              </a:rPr>
              <a:t>. All </a:t>
            </a:r>
            <a:r>
              <a:rPr lang="en-US" sz="1200" dirty="0">
                <a:solidFill>
                  <a:srgbClr val="7030A0"/>
                </a:solidFill>
                <a:latin typeface="Arial" pitchFamily="34" charset="0"/>
                <a:cs typeface="Arial" pitchFamily="34" charset="0"/>
              </a:rPr>
              <a:t>valves, actuators, and filters are being flushed. We have spare valves to minimize down time</a:t>
            </a:r>
            <a:r>
              <a:rPr lang="en-US" sz="1200" dirty="0" smtClean="0">
                <a:solidFill>
                  <a:srgbClr val="7030A0"/>
                </a:solidFill>
                <a:latin typeface="Arial" pitchFamily="34" charset="0"/>
                <a:cs typeface="Arial" pitchFamily="34" charset="0"/>
              </a:rPr>
              <a:t>. Accumulators are being changed. Risk is lower thanks to actions taken during the past year.</a:t>
            </a:r>
          </a:p>
          <a:p>
            <a:pPr algn="just">
              <a:spcBef>
                <a:spcPts val="1200"/>
              </a:spcBef>
              <a:spcAft>
                <a:spcPts val="600"/>
              </a:spcAft>
            </a:pPr>
            <a:r>
              <a:rPr lang="en-US" sz="1200" dirty="0" smtClean="0">
                <a:latin typeface="Arial" pitchFamily="34" charset="0"/>
                <a:cs typeface="Arial" pitchFamily="34" charset="0"/>
              </a:rPr>
              <a:t>If Sercel L-4C Geophones failure rate increases, new design may be required.</a:t>
            </a:r>
          </a:p>
          <a:p>
            <a:pPr algn="just"/>
            <a:r>
              <a:rPr lang="en-US" sz="1200" dirty="0" smtClean="0">
                <a:solidFill>
                  <a:srgbClr val="7030A0"/>
                </a:solidFill>
                <a:latin typeface="Arial" pitchFamily="34" charset="0"/>
                <a:cs typeface="Arial" pitchFamily="34" charset="0"/>
              </a:rPr>
              <a:t>Failures most likely to occur during shipment, initial assembly, and installation. Spares have been procured. Recent experience indicates all is in handling. They are handled very carefully. Risk is low.</a:t>
            </a:r>
            <a:endParaRPr lang="en-US" sz="1200" dirty="0" smtClean="0">
              <a:latin typeface="Arial" pitchFamily="34" charset="0"/>
              <a:cs typeface="Arial" pitchFamily="34" charset="0"/>
            </a:endParaRPr>
          </a:p>
          <a:p>
            <a:pPr algn="just">
              <a:spcBef>
                <a:spcPts val="1200"/>
              </a:spcBef>
              <a:spcAft>
                <a:spcPts val="600"/>
              </a:spcAft>
            </a:pPr>
            <a:r>
              <a:rPr lang="en-US" sz="1200" dirty="0" smtClean="0">
                <a:latin typeface="Arial" pitchFamily="34" charset="0"/>
                <a:cs typeface="Arial" pitchFamily="34" charset="0"/>
              </a:rPr>
              <a:t>If </a:t>
            </a:r>
            <a:r>
              <a:rPr lang="en-US" sz="1200" dirty="0" err="1" smtClean="0">
                <a:latin typeface="Arial" pitchFamily="34" charset="0"/>
                <a:cs typeface="Arial" pitchFamily="34" charset="0"/>
              </a:rPr>
              <a:t>Steckheisen</a:t>
            </a:r>
            <a:r>
              <a:rPr lang="en-US" sz="1200" dirty="0" smtClean="0">
                <a:latin typeface="Arial" pitchFamily="34" charset="0"/>
                <a:cs typeface="Arial" pitchFamily="34" charset="0"/>
              </a:rPr>
              <a:t> STS-2 seismometers are discontinued, then replacements may be required (STS-3); that may cause interface problems. </a:t>
            </a:r>
          </a:p>
          <a:p>
            <a:pPr algn="just"/>
            <a:r>
              <a:rPr lang="en-US" sz="1200" dirty="0" smtClean="0">
                <a:solidFill>
                  <a:srgbClr val="7030A0"/>
                </a:solidFill>
                <a:latin typeface="Arial" pitchFamily="34" charset="0"/>
                <a:cs typeface="Arial" pitchFamily="34" charset="0"/>
              </a:rPr>
              <a:t>Switched to </a:t>
            </a:r>
            <a:r>
              <a:rPr lang="en-US" sz="1200" dirty="0" err="1" smtClean="0">
                <a:solidFill>
                  <a:srgbClr val="7030A0"/>
                </a:solidFill>
                <a:latin typeface="Arial" pitchFamily="34" charset="0"/>
                <a:cs typeface="Arial" pitchFamily="34" charset="0"/>
              </a:rPr>
              <a:t>Nanometrics</a:t>
            </a:r>
            <a:r>
              <a:rPr lang="en-US" sz="1200" dirty="0" smtClean="0">
                <a:solidFill>
                  <a:srgbClr val="7030A0"/>
                </a:solidFill>
                <a:latin typeface="Arial" pitchFamily="34" charset="0"/>
                <a:cs typeface="Arial" pitchFamily="34" charset="0"/>
              </a:rPr>
              <a:t> T-240. All T-240s have been delivered. We have procured spares. Risk is retired.</a:t>
            </a:r>
          </a:p>
          <a:p>
            <a:pPr algn="just"/>
            <a:endParaRPr lang="en-US" sz="1200" dirty="0" smtClean="0">
              <a:solidFill>
                <a:srgbClr val="7030A0"/>
              </a:solidFill>
              <a:latin typeface="Arial" pitchFamily="34" charset="0"/>
              <a:cs typeface="Arial" pitchFamily="34" charset="0"/>
            </a:endParaRPr>
          </a:p>
          <a:p>
            <a:pPr algn="just">
              <a:spcBef>
                <a:spcPts val="0"/>
              </a:spcBef>
              <a:spcAft>
                <a:spcPts val="600"/>
              </a:spcAft>
            </a:pPr>
            <a:r>
              <a:rPr lang="en-US" sz="1200" dirty="0" smtClean="0">
                <a:latin typeface="Arial" pitchFamily="34" charset="0"/>
                <a:cs typeface="Arial" pitchFamily="34" charset="0"/>
              </a:rPr>
              <a:t>If Pod assemblies leak and require replacement, costs will be increased.</a:t>
            </a:r>
          </a:p>
          <a:p>
            <a:pPr algn="just">
              <a:spcBef>
                <a:spcPts val="0"/>
              </a:spcBef>
              <a:spcAft>
                <a:spcPts val="0"/>
              </a:spcAft>
            </a:pPr>
            <a:r>
              <a:rPr lang="en-US" sz="1200" dirty="0" smtClean="0">
                <a:solidFill>
                  <a:srgbClr val="7030A0"/>
                </a:solidFill>
                <a:latin typeface="Arial" pitchFamily="34" charset="0"/>
                <a:cs typeface="Arial" pitchFamily="34" charset="0"/>
              </a:rPr>
              <a:t>All pods components are Helium leak checked at supplier.  Pod assemblies are filled with Neon and RGA scanned.  </a:t>
            </a:r>
          </a:p>
          <a:p>
            <a:pPr algn="just">
              <a:spcBef>
                <a:spcPts val="0"/>
              </a:spcBef>
              <a:spcAft>
                <a:spcPts val="0"/>
              </a:spcAft>
            </a:pPr>
            <a:r>
              <a:rPr lang="en-US" sz="1200" dirty="0" smtClean="0">
                <a:solidFill>
                  <a:srgbClr val="7030A0"/>
                </a:solidFill>
                <a:latin typeface="Arial" pitchFamily="34" charset="0"/>
                <a:cs typeface="Arial" pitchFamily="34" charset="0"/>
              </a:rPr>
              <a:t>Production run to date, including installation, demonstrates success to date. Have internal pressure sensors to help ID catastrophic leaks if they occur. Maintain adequate supply of preassembled neon gas filled pods available. Risk is reduced.</a:t>
            </a:r>
            <a:endParaRPr lang="en-US" sz="1200" dirty="0">
              <a:solidFill>
                <a:srgbClr val="7030A0"/>
              </a:solidFill>
              <a:latin typeface="Arial" pitchFamily="34" charset="0"/>
              <a:cs typeface="Arial" pitchFamily="34" charset="0"/>
            </a:endParaRPr>
          </a:p>
          <a:p>
            <a:pPr algn="l"/>
            <a:endParaRPr lang="en-US" sz="1200" dirty="0">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633858"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7" name="Text Box 3"/>
          <p:cNvSpPr txBox="1">
            <a:spLocks/>
          </p:cNvSpPr>
          <p:nvPr/>
        </p:nvSpPr>
        <p:spPr bwMode="auto">
          <a:xfrm>
            <a:off x="128953" y="673423"/>
            <a:ext cx="8451944" cy="6324808"/>
          </a:xfrm>
          <a:prstGeom prst="rect">
            <a:avLst/>
          </a:prstGeom>
          <a:noFill/>
          <a:ln w="25400">
            <a:noFill/>
            <a:miter lim="800000"/>
            <a:headEnd/>
            <a:tailEnd/>
          </a:ln>
          <a:effectLst/>
        </p:spPr>
        <p:txBody>
          <a:bodyPr wrap="square">
            <a:spAutoFit/>
          </a:bodyPr>
          <a:lstStyle/>
          <a:p>
            <a:pPr algn="just">
              <a:spcBef>
                <a:spcPts val="1200"/>
              </a:spcBef>
              <a:spcAft>
                <a:spcPts val="600"/>
              </a:spcAft>
            </a:pPr>
            <a:r>
              <a:rPr lang="en-US" sz="1200" dirty="0" smtClean="0">
                <a:latin typeface="Arial" pitchFamily="34" charset="0"/>
                <a:cs typeface="Arial" pitchFamily="34" charset="0"/>
              </a:rPr>
              <a:t>If </a:t>
            </a:r>
            <a:r>
              <a:rPr lang="en-US" sz="1200" dirty="0">
                <a:latin typeface="Arial" pitchFamily="34" charset="0"/>
                <a:cs typeface="Arial" pitchFamily="34" charset="0"/>
              </a:rPr>
              <a:t>BSC isolation does not meet requirements, additional R&amp;D or lowered </a:t>
            </a:r>
            <a:r>
              <a:rPr lang="en-US" sz="1200" dirty="0" smtClean="0">
                <a:latin typeface="Arial" pitchFamily="34" charset="0"/>
                <a:cs typeface="Arial" pitchFamily="34" charset="0"/>
              </a:rPr>
              <a:t>performance </a:t>
            </a:r>
            <a:r>
              <a:rPr lang="en-US" sz="1200" dirty="0">
                <a:latin typeface="Arial" pitchFamily="34" charset="0"/>
                <a:cs typeface="Arial" pitchFamily="34" charset="0"/>
              </a:rPr>
              <a:t>may result. </a:t>
            </a:r>
            <a:endParaRPr lang="en-US" sz="1200" dirty="0" smtClean="0">
              <a:latin typeface="Arial" pitchFamily="34" charset="0"/>
              <a:cs typeface="Arial" pitchFamily="34" charset="0"/>
            </a:endParaRPr>
          </a:p>
          <a:p>
            <a:pPr algn="just">
              <a:spcBef>
                <a:spcPts val="0"/>
              </a:spcBef>
              <a:spcAft>
                <a:spcPts val="0"/>
              </a:spcAft>
            </a:pPr>
            <a:r>
              <a:rPr lang="en-US" sz="1200" dirty="0" smtClean="0">
                <a:solidFill>
                  <a:srgbClr val="7030A0"/>
                </a:solidFill>
                <a:latin typeface="Arial" pitchFamily="34" charset="0"/>
                <a:cs typeface="Arial" pitchFamily="34" charset="0"/>
              </a:rPr>
              <a:t>BSC </a:t>
            </a:r>
            <a:r>
              <a:rPr lang="en-US" sz="1200" dirty="0">
                <a:solidFill>
                  <a:srgbClr val="7030A0"/>
                </a:solidFill>
                <a:latin typeface="Arial" pitchFamily="34" charset="0"/>
                <a:cs typeface="Arial" pitchFamily="34" charset="0"/>
              </a:rPr>
              <a:t>at LASTI has demonstrated performance which does not limit the GW band</a:t>
            </a:r>
            <a:r>
              <a:rPr lang="en-US" sz="1200" dirty="0" smtClean="0">
                <a:solidFill>
                  <a:srgbClr val="7030A0"/>
                </a:solidFill>
                <a:latin typeface="Arial" pitchFamily="34" charset="0"/>
                <a:cs typeface="Arial" pitchFamily="34" charset="0"/>
              </a:rPr>
              <a:t>. Keep R&amp;D going on suppressing chamber modes, feedforward, tilt sensors. Focus on horizontal-tilt coupling. Very promising feed forward results. Also very promising testing on the first unit assembled. Risk is low.</a:t>
            </a:r>
          </a:p>
          <a:p>
            <a:pPr algn="l">
              <a:spcBef>
                <a:spcPts val="1200"/>
              </a:spcBef>
              <a:spcAft>
                <a:spcPts val="600"/>
              </a:spcAft>
            </a:pPr>
            <a:r>
              <a:rPr lang="en-US" sz="1200" dirty="0" smtClean="0">
                <a:latin typeface="Arial" pitchFamily="34" charset="0"/>
                <a:cs typeface="Arial" pitchFamily="34" charset="0"/>
              </a:rPr>
              <a:t>If HAM isolation does not meet requirements, then additional R&amp;D or lowered performance may result. </a:t>
            </a:r>
          </a:p>
          <a:p>
            <a:pPr algn="l">
              <a:spcBef>
                <a:spcPts val="0"/>
              </a:spcBef>
              <a:spcAft>
                <a:spcPts val="0"/>
              </a:spcAft>
            </a:pPr>
            <a:r>
              <a:rPr lang="en-US" sz="1200" dirty="0" smtClean="0">
                <a:solidFill>
                  <a:srgbClr val="7030A0"/>
                </a:solidFill>
                <a:latin typeface="Arial" pitchFamily="34" charset="0"/>
                <a:cs typeface="Arial" pitchFamily="34" charset="0"/>
              </a:rPr>
              <a:t>HAM6-ISI has demonstrated excellent performance. New cross beams will help. Feedforward isolation can improve the performance around 10 Hz. About to be tested at LASTI. Risk is low.</a:t>
            </a:r>
          </a:p>
          <a:p>
            <a:pPr algn="l">
              <a:spcBef>
                <a:spcPts val="1200"/>
              </a:spcBef>
              <a:spcAft>
                <a:spcPts val="600"/>
              </a:spcAft>
            </a:pPr>
            <a:r>
              <a:rPr lang="en-US" sz="1200" dirty="0" smtClean="0">
                <a:latin typeface="Arial" pitchFamily="34" charset="0"/>
                <a:cs typeface="Arial" pitchFamily="34" charset="0"/>
              </a:rPr>
              <a:t>Wandering plant resonances in combined SEI-SUS system limit performance in SEI</a:t>
            </a:r>
            <a:br>
              <a:rPr lang="en-US" sz="1200" dirty="0" smtClean="0">
                <a:latin typeface="Arial" pitchFamily="34" charset="0"/>
                <a:cs typeface="Arial" pitchFamily="34" charset="0"/>
              </a:rPr>
            </a:br>
            <a:r>
              <a:rPr lang="en-US" sz="1200" dirty="0" smtClean="0">
                <a:solidFill>
                  <a:srgbClr val="7030A0"/>
                </a:solidFill>
                <a:latin typeface="Arial" pitchFamily="34" charset="0"/>
                <a:cs typeface="Arial" pitchFamily="34" charset="0"/>
              </a:rPr>
              <a:t>One source of wandering resonance was the tall stacks of trim mass, which have been redesigned (and fixed). The other is from the quad frame, which will </a:t>
            </a:r>
            <a:r>
              <a:rPr lang="en-US" sz="1200" dirty="0" err="1" smtClean="0">
                <a:solidFill>
                  <a:srgbClr val="7030A0"/>
                </a:solidFill>
                <a:latin typeface="Arial" pitchFamily="34" charset="0"/>
                <a:cs typeface="Arial" pitchFamily="34" charset="0"/>
              </a:rPr>
              <a:t>bedamped</a:t>
            </a:r>
            <a:r>
              <a:rPr lang="en-US" sz="1200" dirty="0" smtClean="0">
                <a:solidFill>
                  <a:srgbClr val="7030A0"/>
                </a:solidFill>
                <a:latin typeface="Arial" pitchFamily="34" charset="0"/>
                <a:cs typeface="Arial" pitchFamily="34" charset="0"/>
              </a:rPr>
              <a:t> by the new vibration absorbers. Risk is much lower thanks to the damping development done this year.</a:t>
            </a:r>
          </a:p>
          <a:p>
            <a:pPr algn="l">
              <a:spcBef>
                <a:spcPts val="1200"/>
              </a:spcBef>
              <a:spcAft>
                <a:spcPts val="600"/>
              </a:spcAft>
            </a:pPr>
            <a:r>
              <a:rPr lang="en-US" sz="1200" dirty="0" smtClean="0">
                <a:latin typeface="Arial" pitchFamily="34" charset="0"/>
                <a:cs typeface="Arial" pitchFamily="34" charset="0"/>
              </a:rPr>
              <a:t>If GS-13 instrument vender is lost, then delays to schedule occur for long lead procurement items and costs are increased. </a:t>
            </a:r>
          </a:p>
          <a:p>
            <a:pPr algn="l">
              <a:spcBef>
                <a:spcPts val="0"/>
              </a:spcBef>
              <a:spcAft>
                <a:spcPts val="0"/>
              </a:spcAft>
            </a:pPr>
            <a:r>
              <a:rPr lang="en-US" sz="1200" dirty="0" smtClean="0">
                <a:solidFill>
                  <a:srgbClr val="7030A0"/>
                </a:solidFill>
                <a:latin typeface="Arial" pitchFamily="34" charset="0"/>
                <a:cs typeface="Arial" pitchFamily="34" charset="0"/>
              </a:rPr>
              <a:t>All GS-13s have been delivered, including spares. Risk is retired.</a:t>
            </a:r>
          </a:p>
          <a:p>
            <a:pPr algn="l">
              <a:spcBef>
                <a:spcPts val="1200"/>
              </a:spcBef>
              <a:spcAft>
                <a:spcPts val="600"/>
              </a:spcAft>
            </a:pPr>
            <a:r>
              <a:rPr lang="en-US" sz="1200" dirty="0" smtClean="0">
                <a:latin typeface="Arial" pitchFamily="34" charset="0"/>
                <a:cs typeface="Arial" pitchFamily="34" charset="0"/>
              </a:rPr>
              <a:t>Seismometer locks are weak point in reliability. </a:t>
            </a:r>
            <a:br>
              <a:rPr lang="en-US" sz="1200" dirty="0" smtClean="0">
                <a:latin typeface="Arial" pitchFamily="34" charset="0"/>
                <a:cs typeface="Arial" pitchFamily="34" charset="0"/>
              </a:rPr>
            </a:br>
            <a:r>
              <a:rPr lang="en-US" sz="1200" dirty="0" smtClean="0">
                <a:solidFill>
                  <a:srgbClr val="7030A0"/>
                </a:solidFill>
                <a:latin typeface="Arial" pitchFamily="34" charset="0"/>
                <a:cs typeface="Arial" pitchFamily="34" charset="0"/>
              </a:rPr>
              <a:t>Trillium substituted for STS-2: eliminates one locker. More robust flexures adopted for GS-13, eliminates other locker. Risk is retired.</a:t>
            </a:r>
          </a:p>
          <a:p>
            <a:pPr algn="l">
              <a:spcBef>
                <a:spcPts val="1200"/>
              </a:spcBef>
              <a:spcAft>
                <a:spcPts val="600"/>
              </a:spcAft>
            </a:pPr>
            <a:r>
              <a:rPr lang="en-US" sz="1200" dirty="0" smtClean="0">
                <a:latin typeface="Arial" pitchFamily="34" charset="0"/>
                <a:cs typeface="Arial" pitchFamily="34" charset="0"/>
              </a:rPr>
              <a:t>BSC-ISI take longer to build and clean than expected.</a:t>
            </a:r>
          </a:p>
          <a:p>
            <a:pPr algn="just">
              <a:spcBef>
                <a:spcPts val="0"/>
              </a:spcBef>
              <a:spcAft>
                <a:spcPts val="0"/>
              </a:spcAft>
            </a:pPr>
            <a:r>
              <a:rPr lang="en-US" sz="1200" dirty="0" smtClean="0">
                <a:solidFill>
                  <a:srgbClr val="7030A0"/>
                </a:solidFill>
                <a:latin typeface="Arial" pitchFamily="34" charset="0"/>
                <a:cs typeface="Arial" pitchFamily="34" charset="0"/>
              </a:rPr>
              <a:t>The first Advanced LIGO assembly at LASTI is promising. The re-design considerably speeds up the assembly process. One remaining issue regarding the balancing is currently investigated. Risk still exist.  Must define a plan to fix the balancing issues in a timely manner.</a:t>
            </a:r>
          </a:p>
          <a:p>
            <a:pPr algn="just">
              <a:spcBef>
                <a:spcPts val="1200"/>
              </a:spcBef>
              <a:spcAft>
                <a:spcPts val="600"/>
              </a:spcAft>
            </a:pPr>
            <a:r>
              <a:rPr lang="en-US" sz="1200" dirty="0" smtClean="0">
                <a:latin typeface="Arial" pitchFamily="34" charset="0"/>
                <a:cs typeface="Arial" pitchFamily="34" charset="0"/>
              </a:rPr>
              <a:t>SEI systems take longer to commission than expected.</a:t>
            </a:r>
          </a:p>
          <a:p>
            <a:pPr algn="just">
              <a:spcBef>
                <a:spcPts val="0"/>
              </a:spcBef>
              <a:spcAft>
                <a:spcPts val="600"/>
              </a:spcAft>
            </a:pPr>
            <a:r>
              <a:rPr lang="en-US" sz="1200" dirty="0" smtClean="0">
                <a:solidFill>
                  <a:srgbClr val="7030A0"/>
                </a:solidFill>
                <a:latin typeface="Arial" pitchFamily="34" charset="0"/>
                <a:cs typeface="Arial" pitchFamily="34" charset="0"/>
              </a:rPr>
              <a:t>Procedure has been designed and tested at LASTI. Control performance implementation will be incremental. We’ll start with very robust and easy to implement  servo control. Team has been completed and trained. We keep improving the procedure, automating the process, and work on training.</a:t>
            </a:r>
            <a:endParaRPr lang="en-US" sz="1600" dirty="0">
              <a:solidFill>
                <a:schemeClr val="tx1"/>
              </a:solidFill>
              <a:latin typeface="Arial" pitchFamily="34" charset="0"/>
              <a:cs typeface="Arial" pitchFamily="34" charset="0"/>
            </a:endParaRPr>
          </a:p>
        </p:txBody>
      </p:sp>
      <p:sp>
        <p:nvSpPr>
          <p:cNvPr id="8" name="Rectangle 28"/>
          <p:cNvSpPr>
            <a:spLocks noChangeArrowheads="1"/>
          </p:cNvSpPr>
          <p:nvPr/>
        </p:nvSpPr>
        <p:spPr bwMode="auto">
          <a:xfrm>
            <a:off x="1979694" y="0"/>
            <a:ext cx="5153976" cy="400110"/>
          </a:xfrm>
          <a:prstGeom prst="rect">
            <a:avLst/>
          </a:prstGeom>
          <a:noFill/>
          <a:ln w="9525" algn="ctr">
            <a:noFill/>
            <a:miter lim="800000"/>
            <a:headEnd/>
            <a:tailEnd/>
          </a:ln>
        </p:spPr>
        <p:txBody>
          <a:bodyPr wrap="none">
            <a:spAutoFit/>
          </a:bodyPr>
          <a:lstStyle/>
          <a:p>
            <a:r>
              <a:rPr lang="en-US" sz="2000" dirty="0" smtClean="0">
                <a:latin typeface="Arial" pitchFamily="34" charset="0"/>
                <a:cs typeface="Arial" pitchFamily="34" charset="0"/>
              </a:rPr>
              <a:t>Advanced LIGO SEI Risks and Mitigation</a:t>
            </a:r>
            <a:endParaRPr lang="en-US" sz="20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29"/>
          <p:cNvGraphicFramePr>
            <a:graphicFrameLocks noChangeAspect="1"/>
          </p:cNvGraphicFramePr>
          <p:nvPr/>
        </p:nvGraphicFramePr>
        <p:xfrm>
          <a:off x="0" y="0"/>
          <a:ext cx="622300" cy="455613"/>
        </p:xfrm>
        <a:graphic>
          <a:graphicData uri="http://schemas.openxmlformats.org/presentationml/2006/ole">
            <p:oleObj spid="_x0000_s566274" r:id="rId4" imgW="4409524" imgH="3219899" progId="">
              <p:embed/>
            </p:oleObj>
          </a:graphicData>
        </a:graphic>
      </p:graphicFrame>
      <p:pic>
        <p:nvPicPr>
          <p:cNvPr id="10"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11"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12"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13" name="Rectangle 28"/>
          <p:cNvSpPr>
            <a:spLocks noChangeArrowheads="1"/>
          </p:cNvSpPr>
          <p:nvPr/>
        </p:nvSpPr>
        <p:spPr bwMode="auto">
          <a:xfrm>
            <a:off x="3880049" y="0"/>
            <a:ext cx="1353256" cy="400110"/>
          </a:xfrm>
          <a:prstGeom prst="rect">
            <a:avLst/>
          </a:prstGeom>
          <a:noFill/>
          <a:ln w="9525" algn="ctr">
            <a:noFill/>
            <a:miter lim="800000"/>
            <a:headEnd/>
            <a:tailEnd/>
          </a:ln>
        </p:spPr>
        <p:txBody>
          <a:bodyPr wrap="none">
            <a:spAutoFit/>
          </a:bodyPr>
          <a:lstStyle/>
          <a:p>
            <a:r>
              <a:rPr lang="en-US" sz="2000" dirty="0" smtClean="0"/>
              <a:t>Summary</a:t>
            </a:r>
            <a:endParaRPr lang="en-US" sz="2000" dirty="0"/>
          </a:p>
        </p:txBody>
      </p:sp>
      <p:sp>
        <p:nvSpPr>
          <p:cNvPr id="7" name="Rectangle 2"/>
          <p:cNvSpPr txBox="1">
            <a:spLocks noChangeArrowheads="1"/>
          </p:cNvSpPr>
          <p:nvPr/>
        </p:nvSpPr>
        <p:spPr>
          <a:xfrm>
            <a:off x="399469" y="574794"/>
            <a:ext cx="7183272" cy="6167652"/>
          </a:xfrm>
          <a:prstGeom prst="rect">
            <a:avLst/>
          </a:prstGeom>
          <a:ln/>
        </p:spPr>
        <p:txBody>
          <a:bodyPr/>
          <a:lstStyle/>
          <a:p>
            <a:pPr marL="342900" marR="0" lvl="0" indent="-342900" algn="l" defTabSz="914400" rtl="0" eaLnBrk="0" fontAlgn="base" latinLnBrk="0" hangingPunct="0">
              <a:lnSpc>
                <a:spcPct val="90000"/>
              </a:lnSpc>
              <a:spcBef>
                <a:spcPct val="20000"/>
              </a:spcBef>
              <a:spcAft>
                <a:spcPct val="0"/>
              </a:spcAft>
              <a:buClrTx/>
              <a:buSzTx/>
              <a:tabLst/>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HEPI:</a:t>
            </a:r>
          </a:p>
          <a:p>
            <a:pPr marL="342900" marR="0" lvl="0" indent="-342900" algn="l" defTabSz="914400" rtl="0" eaLnBrk="0" fontAlgn="base" latinLnBrk="0" hangingPunct="0">
              <a:lnSpc>
                <a:spcPct val="90000"/>
              </a:lnSpc>
              <a:spcBef>
                <a:spcPct val="20000"/>
              </a:spcBef>
              <a:spcAft>
                <a:spcPct val="0"/>
              </a:spcAft>
              <a:buClr>
                <a:srgbClr val="990099"/>
              </a:buClr>
              <a:buSzTx/>
              <a:buFont typeface="Wingdings" pitchFamily="2" charset="2"/>
              <a:buChar char="§"/>
              <a:tabLst/>
              <a:defRPr/>
            </a:pPr>
            <a:r>
              <a:rPr lang="en-US" sz="1400" kern="0" dirty="0" smtClean="0">
                <a:latin typeface="Arial" pitchFamily="34" charset="0"/>
                <a:cs typeface="Arial" pitchFamily="34" charset="0"/>
              </a:rPr>
              <a:t>Strong experience from Initial LIGO</a:t>
            </a:r>
            <a:endPar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90000"/>
              </a:lnSpc>
              <a:spcBef>
                <a:spcPct val="20000"/>
              </a:spcBef>
              <a:spcAft>
                <a:spcPct val="0"/>
              </a:spcAft>
              <a:buClr>
                <a:srgbClr val="990099"/>
              </a:buClr>
              <a:buSzTx/>
              <a:buFont typeface="Wingdings" pitchFamily="2" charset="2"/>
              <a:buChar char="§"/>
              <a:tabLst/>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All HEPI hardware has already arrived. </a:t>
            </a:r>
          </a:p>
          <a:p>
            <a:pPr marL="342900" marR="0" lvl="0" indent="-342900" algn="l" defTabSz="914400" rtl="0" eaLnBrk="0" fontAlgn="base" latinLnBrk="0" hangingPunct="0">
              <a:lnSpc>
                <a:spcPct val="90000"/>
              </a:lnSpc>
              <a:spcBef>
                <a:spcPct val="20000"/>
              </a:spcBef>
              <a:spcAft>
                <a:spcPct val="0"/>
              </a:spcAft>
              <a:buClr>
                <a:srgbClr val="990099"/>
              </a:buClr>
              <a:buSzTx/>
              <a:buFont typeface="Wingdings" pitchFamily="2" charset="2"/>
              <a:buChar char="§"/>
              <a:tabLst/>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Assembly in progress. One BSC already installed at LHO.</a:t>
            </a:r>
            <a:r>
              <a:rPr kumimoji="0" lang="en-US" sz="1400" i="0" u="none" strike="noStrike" kern="0" cap="none" spc="0" normalizeH="0" noProof="0" dirty="0" smtClean="0">
                <a:ln>
                  <a:noFill/>
                </a:ln>
                <a:solidFill>
                  <a:schemeClr val="tx1"/>
                </a:solidFill>
                <a:effectLst/>
                <a:uLnTx/>
                <a:uFillTx/>
                <a:latin typeface="Arial" pitchFamily="34" charset="0"/>
                <a:ea typeface="+mn-ea"/>
                <a:cs typeface="Arial" pitchFamily="34" charset="0"/>
              </a:rPr>
              <a:t> One HAM already installed at LLO.</a:t>
            </a:r>
            <a:endPar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90000"/>
              </a:lnSpc>
              <a:spcBef>
                <a:spcPct val="20000"/>
              </a:spcBef>
              <a:spcAft>
                <a:spcPct val="0"/>
              </a:spcAft>
              <a:buClr>
                <a:srgbClr val="990099"/>
              </a:buClr>
              <a:buSzTx/>
              <a:buFont typeface="Wingdings" pitchFamily="2" charset="2"/>
              <a:buChar char="§"/>
              <a:tabLst/>
              <a:defRPr/>
            </a:pPr>
            <a:r>
              <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rPr>
              <a:t>Performance enhancements are investigated</a:t>
            </a:r>
          </a:p>
          <a:p>
            <a:pPr marL="342900" marR="0" lvl="0" indent="-342900" algn="l" defTabSz="914400" rtl="0" eaLnBrk="0" fontAlgn="base" latinLnBrk="0" hangingPunct="0">
              <a:lnSpc>
                <a:spcPct val="90000"/>
              </a:lnSpc>
              <a:spcBef>
                <a:spcPct val="20000"/>
              </a:spcBef>
              <a:spcAft>
                <a:spcPct val="0"/>
              </a:spcAft>
              <a:buClrTx/>
              <a:buSzTx/>
              <a:tabLst/>
              <a:defRPr/>
            </a:pPr>
            <a:endParaRPr lang="en-US" sz="1400" kern="0" dirty="0" smtClean="0">
              <a:latin typeface="Arial" pitchFamily="34" charset="0"/>
              <a:cs typeface="Arial" pitchFamily="34" charset="0"/>
            </a:endParaRPr>
          </a:p>
          <a:p>
            <a:pPr marL="342900" indent="-342900" algn="l" eaLnBrk="0" hangingPunct="0">
              <a:lnSpc>
                <a:spcPct val="90000"/>
              </a:lnSpc>
              <a:spcBef>
                <a:spcPct val="20000"/>
              </a:spcBef>
            </a:pPr>
            <a:r>
              <a:rPr lang="en-US" sz="1400" kern="0" dirty="0" smtClean="0">
                <a:latin typeface="Arial" pitchFamily="34" charset="0"/>
                <a:cs typeface="Arial" pitchFamily="34" charset="0"/>
              </a:rPr>
              <a:t>HAM:</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Two built and used in Enhanced LIGO. Very positive program.</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6 new assemblies were completed and tested for Advanced LIGO. </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Partial disassembly, re-assembly and re-testing due to part defects</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First aLIGO installation scheduled for this summer</a:t>
            </a: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lang="en-US" sz="1400" kern="0" dirty="0" smtClean="0">
              <a:latin typeface="Arial" pitchFamily="34" charset="0"/>
              <a:cs typeface="Arial" pitchFamily="34" charset="0"/>
            </a:endParaRPr>
          </a:p>
          <a:p>
            <a:pPr marL="342900" indent="-342900" algn="l" eaLnBrk="0" hangingPunct="0">
              <a:lnSpc>
                <a:spcPct val="90000"/>
              </a:lnSpc>
              <a:spcBef>
                <a:spcPct val="20000"/>
              </a:spcBef>
            </a:pPr>
            <a:r>
              <a:rPr lang="en-US" sz="1400" kern="0" dirty="0" smtClean="0">
                <a:latin typeface="Arial" pitchFamily="34" charset="0"/>
                <a:cs typeface="Arial" pitchFamily="34" charset="0"/>
              </a:rPr>
              <a:t>BSC:</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Procurement is in very good shape.</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First unit built at LASTI for testing</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Assembly went very well</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Balancing issue must be fixed</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Preliminary Testing very encouraging</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Assembly has started at LHO</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Ready for testing and commissioning</a:t>
            </a:r>
          </a:p>
          <a:p>
            <a:pPr marL="342900" indent="-342900" algn="l" eaLnBrk="0" hangingPunct="0">
              <a:lnSpc>
                <a:spcPct val="90000"/>
              </a:lnSpc>
              <a:spcBef>
                <a:spcPct val="20000"/>
              </a:spcBef>
              <a:buClr>
                <a:srgbClr val="990099"/>
              </a:buClr>
              <a:buFont typeface="Wingdings" pitchFamily="2" charset="2"/>
              <a:buChar char="§"/>
              <a:defRPr/>
            </a:pPr>
            <a:endParaRPr lang="en-US" sz="1400" kern="0" dirty="0" smtClean="0">
              <a:latin typeface="Arial" pitchFamily="34" charset="0"/>
              <a:cs typeface="Arial" pitchFamily="34" charset="0"/>
            </a:endParaRPr>
          </a:p>
          <a:p>
            <a:pPr marL="342900" indent="-342900" algn="l" eaLnBrk="0" hangingPunct="0">
              <a:lnSpc>
                <a:spcPct val="90000"/>
              </a:lnSpc>
              <a:spcBef>
                <a:spcPct val="20000"/>
              </a:spcBef>
              <a:buClr>
                <a:srgbClr val="990099"/>
              </a:buClr>
              <a:defRPr/>
            </a:pPr>
            <a:r>
              <a:rPr lang="en-US" sz="1400" kern="0" dirty="0" smtClean="0">
                <a:latin typeface="Arial" pitchFamily="34" charset="0"/>
                <a:cs typeface="Arial" pitchFamily="34" charset="0"/>
              </a:rPr>
              <a:t>Upcoming work:</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Build Two BSC at LHO</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One arm test commissioning at LHO</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Build the remaining HAM-ISI needed for the LLO IFO</a:t>
            </a:r>
          </a:p>
          <a:p>
            <a:pPr marL="342900" indent="-342900" algn="l" eaLnBrk="0" hangingPunct="0">
              <a:lnSpc>
                <a:spcPct val="90000"/>
              </a:lnSpc>
              <a:spcBef>
                <a:spcPct val="20000"/>
              </a:spcBef>
              <a:buClr>
                <a:srgbClr val="990099"/>
              </a:buClr>
              <a:buFont typeface="Wingdings" pitchFamily="2" charset="2"/>
              <a:buChar char="§"/>
              <a:defRPr/>
            </a:pPr>
            <a:r>
              <a:rPr lang="en-US" sz="1400" kern="0" dirty="0" smtClean="0">
                <a:latin typeface="Arial" pitchFamily="34" charset="0"/>
                <a:cs typeface="Arial" pitchFamily="34" charset="0"/>
              </a:rPr>
              <a:t>Start the BSC-ISI assembly at LLO</a:t>
            </a:r>
            <a:br>
              <a:rPr lang="en-US" sz="1400" kern="0" dirty="0" smtClean="0">
                <a:latin typeface="Arial" pitchFamily="34" charset="0"/>
                <a:cs typeface="Arial" pitchFamily="34" charset="0"/>
              </a:rPr>
            </a:br>
            <a:endParaRPr lang="en-US" sz="1400" kern="0" dirty="0" smtClean="0">
              <a:latin typeface="Arial" pitchFamily="34" charset="0"/>
              <a:cs typeface="Arial"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lang="en-US" sz="1400" kern="0" dirty="0" smtClean="0">
              <a:latin typeface="Arial" pitchFamily="34" charset="0"/>
              <a:cs typeface="Arial"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lang="en-US" sz="1400" kern="0" dirty="0" smtClean="0">
              <a:latin typeface="Arial" pitchFamily="34" charset="0"/>
              <a:cs typeface="Arial" pitchFamily="34" charset="0"/>
            </a:endParaRPr>
          </a:p>
          <a:p>
            <a:pPr marL="342900" marR="0" lvl="0" indent="-342900" algn="l" defTabSz="914400" rtl="0" eaLnBrk="0" fontAlgn="base" latinLnBrk="0" hangingPunct="0">
              <a:lnSpc>
                <a:spcPct val="90000"/>
              </a:lnSpc>
              <a:spcBef>
                <a:spcPct val="20000"/>
              </a:spcBef>
              <a:spcAft>
                <a:spcPct val="0"/>
              </a:spcAft>
              <a:buClrTx/>
              <a:buSzTx/>
              <a:buFontTx/>
              <a:buChar char="•"/>
              <a:tabLst/>
              <a:defRPr/>
            </a:pPr>
            <a:endParaRPr kumimoji="0" lang="en-US" sz="1400" i="0" u="none" strike="noStrike" kern="0" cap="none" spc="0" normalizeH="0" baseline="0" noProof="0" dirty="0" smtClean="0">
              <a:ln>
                <a:noFill/>
              </a:ln>
              <a:solidFill>
                <a:schemeClr val="tx1"/>
              </a:solidFill>
              <a:effectLst/>
              <a:uLnTx/>
              <a:uFillTx/>
              <a:latin typeface="Arial" pitchFamily="34" charset="0"/>
              <a:ea typeface="+mn-ea"/>
              <a:cs typeface="Arial"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50562"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a:p>
        </p:txBody>
      </p:sp>
      <p:sp>
        <p:nvSpPr>
          <p:cNvPr id="20" name="Slide Number Placeholder 3"/>
          <p:cNvSpPr txBox="1">
            <a:spLocks/>
          </p:cNvSpPr>
          <p:nvPr/>
        </p:nvSpPr>
        <p:spPr bwMode="auto">
          <a:xfrm>
            <a:off x="8702299" y="6766560"/>
            <a:ext cx="441702" cy="32004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9" name="Rectangle 28"/>
          <p:cNvSpPr>
            <a:spLocks noChangeArrowheads="1"/>
          </p:cNvSpPr>
          <p:nvPr/>
        </p:nvSpPr>
        <p:spPr bwMode="auto">
          <a:xfrm>
            <a:off x="3765436" y="27296"/>
            <a:ext cx="1582486" cy="400110"/>
          </a:xfrm>
          <a:prstGeom prst="rect">
            <a:avLst/>
          </a:prstGeom>
          <a:noFill/>
          <a:ln w="9525" algn="ctr">
            <a:noFill/>
            <a:miter lim="800000"/>
            <a:headEnd/>
            <a:tailEnd/>
          </a:ln>
        </p:spPr>
        <p:txBody>
          <a:bodyPr wrap="none">
            <a:spAutoFit/>
          </a:bodyPr>
          <a:lstStyle/>
          <a:p>
            <a:r>
              <a:rPr lang="en-US" sz="2000" dirty="0" smtClean="0"/>
              <a:t>Conclusion</a:t>
            </a:r>
            <a:endParaRPr lang="en-US" sz="2000" dirty="0"/>
          </a:p>
        </p:txBody>
      </p:sp>
      <p:pic>
        <p:nvPicPr>
          <p:cNvPr id="14" name="Picture 2"/>
          <p:cNvPicPr>
            <a:picLocks noChangeAspect="1" noChangeArrowheads="1"/>
          </p:cNvPicPr>
          <p:nvPr/>
        </p:nvPicPr>
        <p:blipFill>
          <a:blip r:embed="rId6" cstate="print"/>
          <a:srcRect l="9487" t="5556" r="18567" b="6944"/>
          <a:stretch>
            <a:fillRect/>
          </a:stretch>
        </p:blipFill>
        <p:spPr bwMode="auto">
          <a:xfrm>
            <a:off x="2016380" y="2283460"/>
            <a:ext cx="4622800" cy="3307080"/>
          </a:xfrm>
          <a:prstGeom prst="rect">
            <a:avLst/>
          </a:prstGeom>
          <a:noFill/>
          <a:ln w="19050">
            <a:solidFill>
              <a:schemeClr val="accent1">
                <a:lumMod val="75000"/>
              </a:schemeClr>
            </a:solidFill>
            <a:miter lim="800000"/>
            <a:headEnd/>
            <a:tailEnd/>
          </a:ln>
        </p:spPr>
      </p:pic>
      <p:sp>
        <p:nvSpPr>
          <p:cNvPr id="15" name="TextBox 14"/>
          <p:cNvSpPr txBox="1"/>
          <p:nvPr/>
        </p:nvSpPr>
        <p:spPr>
          <a:xfrm>
            <a:off x="976971" y="579362"/>
            <a:ext cx="4053841" cy="707886"/>
          </a:xfrm>
          <a:prstGeom prst="rect">
            <a:avLst/>
          </a:prstGeom>
          <a:noFill/>
        </p:spPr>
        <p:txBody>
          <a:bodyPr wrap="square" rtlCol="0">
            <a:spAutoFit/>
          </a:bodyPr>
          <a:lstStyle/>
          <a:p>
            <a:pPr algn="l"/>
            <a:r>
              <a:rPr lang="en-US" sz="2000" dirty="0" smtClean="0">
                <a:solidFill>
                  <a:srgbClr val="000000"/>
                </a:solidFill>
              </a:rPr>
              <a:t>LIGO Hanford System Layout (H1 and H2)</a:t>
            </a:r>
            <a:endParaRPr lang="en-US" sz="2000" dirty="0">
              <a:solidFill>
                <a:srgbClr val="000000"/>
              </a:solidFill>
            </a:endParaRPr>
          </a:p>
        </p:txBody>
      </p:sp>
      <p:sp>
        <p:nvSpPr>
          <p:cNvPr id="19" name="TextBox 18"/>
          <p:cNvSpPr txBox="1"/>
          <p:nvPr/>
        </p:nvSpPr>
        <p:spPr>
          <a:xfrm>
            <a:off x="2319148" y="5765359"/>
            <a:ext cx="2834744" cy="1200329"/>
          </a:xfrm>
          <a:prstGeom prst="rect">
            <a:avLst/>
          </a:prstGeom>
          <a:noFill/>
        </p:spPr>
        <p:txBody>
          <a:bodyPr wrap="square" rtlCol="0">
            <a:spAutoFit/>
          </a:bodyPr>
          <a:lstStyle/>
          <a:p>
            <a:pPr algn="l"/>
            <a:r>
              <a:rPr lang="en-US" sz="1800" dirty="0" smtClean="0">
                <a:solidFill>
                  <a:srgbClr val="000000"/>
                </a:solidFill>
              </a:rPr>
              <a:t>6 HAM Chambers for H1</a:t>
            </a:r>
          </a:p>
          <a:p>
            <a:pPr algn="l"/>
            <a:r>
              <a:rPr lang="en-US" sz="1800" dirty="0" smtClean="0">
                <a:solidFill>
                  <a:srgbClr val="000000"/>
                </a:solidFill>
              </a:rPr>
              <a:t>5 BSC  Chambers for H1</a:t>
            </a:r>
          </a:p>
          <a:p>
            <a:pPr algn="l"/>
            <a:r>
              <a:rPr lang="en-US" sz="1800" dirty="0" smtClean="0">
                <a:solidFill>
                  <a:srgbClr val="000000"/>
                </a:solidFill>
              </a:rPr>
              <a:t>6 HAM Chambers for H2</a:t>
            </a:r>
          </a:p>
          <a:p>
            <a:pPr algn="l"/>
            <a:r>
              <a:rPr lang="en-US" sz="1800" dirty="0" smtClean="0">
                <a:solidFill>
                  <a:srgbClr val="000000"/>
                </a:solidFill>
              </a:rPr>
              <a:t>5 BSC  Chambers for H2</a:t>
            </a:r>
          </a:p>
        </p:txBody>
      </p:sp>
      <p:pic>
        <p:nvPicPr>
          <p:cNvPr id="28" name="Picture 4"/>
          <p:cNvPicPr>
            <a:picLocks noChangeAspect="1" noChangeArrowheads="1"/>
          </p:cNvPicPr>
          <p:nvPr/>
        </p:nvPicPr>
        <p:blipFill>
          <a:blip r:embed="rId7" cstate="print"/>
          <a:srcRect l="7590"/>
          <a:stretch>
            <a:fillRect/>
          </a:stretch>
        </p:blipFill>
        <p:spPr bwMode="auto">
          <a:xfrm>
            <a:off x="7024773" y="5835160"/>
            <a:ext cx="1855541" cy="1181100"/>
          </a:xfrm>
          <a:prstGeom prst="rect">
            <a:avLst/>
          </a:prstGeom>
          <a:noFill/>
          <a:ln w="19050">
            <a:solidFill>
              <a:schemeClr val="accent1">
                <a:lumMod val="75000"/>
              </a:schemeClr>
            </a:solidFill>
            <a:miter lim="800000"/>
            <a:headEnd/>
            <a:tailEnd/>
          </a:ln>
        </p:spPr>
      </p:pic>
      <p:pic>
        <p:nvPicPr>
          <p:cNvPr id="29" name="Picture 5"/>
          <p:cNvPicPr>
            <a:picLocks noChangeAspect="1" noChangeArrowheads="1"/>
          </p:cNvPicPr>
          <p:nvPr/>
        </p:nvPicPr>
        <p:blipFill>
          <a:blip r:embed="rId8" cstate="print"/>
          <a:srcRect l="14231" b="8333"/>
          <a:stretch>
            <a:fillRect/>
          </a:stretch>
        </p:blipFill>
        <p:spPr bwMode="auto">
          <a:xfrm>
            <a:off x="7121780" y="866140"/>
            <a:ext cx="1917306" cy="1205336"/>
          </a:xfrm>
          <a:prstGeom prst="rect">
            <a:avLst/>
          </a:prstGeom>
          <a:noFill/>
          <a:ln w="19050">
            <a:solidFill>
              <a:schemeClr val="accent1">
                <a:lumMod val="75000"/>
              </a:schemeClr>
            </a:solidFill>
            <a:miter lim="800000"/>
            <a:headEnd/>
            <a:tailEnd/>
          </a:ln>
        </p:spPr>
      </p:pic>
      <p:sp>
        <p:nvSpPr>
          <p:cNvPr id="34" name="Oval 33"/>
          <p:cNvSpPr/>
          <p:nvPr/>
        </p:nvSpPr>
        <p:spPr>
          <a:xfrm>
            <a:off x="3679406" y="3636532"/>
            <a:ext cx="193836" cy="105344"/>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pic>
        <p:nvPicPr>
          <p:cNvPr id="43" name="Picture 42"/>
          <p:cNvPicPr>
            <a:picLocks noChangeAspect="1"/>
          </p:cNvPicPr>
          <p:nvPr/>
        </p:nvPicPr>
        <p:blipFill>
          <a:blip r:embed="rId9" cstate="print"/>
          <a:srcRect r="48735" b="11379"/>
          <a:stretch>
            <a:fillRect/>
          </a:stretch>
        </p:blipFill>
        <p:spPr bwMode="auto">
          <a:xfrm>
            <a:off x="0" y="481572"/>
            <a:ext cx="956603" cy="967400"/>
          </a:xfrm>
          <a:prstGeom prst="rect">
            <a:avLst/>
          </a:prstGeom>
          <a:noFill/>
          <a:ln w="9525">
            <a:noFill/>
            <a:miter lim="800000"/>
            <a:headEnd/>
            <a:tailEnd/>
          </a:ln>
        </p:spPr>
      </p:pic>
      <p:sp>
        <p:nvSpPr>
          <p:cNvPr id="45" name="TextBox 44"/>
          <p:cNvSpPr txBox="1"/>
          <p:nvPr/>
        </p:nvSpPr>
        <p:spPr>
          <a:xfrm>
            <a:off x="-56268" y="3131320"/>
            <a:ext cx="2053884" cy="1200329"/>
          </a:xfrm>
          <a:prstGeom prst="rect">
            <a:avLst/>
          </a:prstGeom>
          <a:noFill/>
        </p:spPr>
        <p:txBody>
          <a:bodyPr wrap="square" rtlCol="0">
            <a:spAutoFit/>
          </a:bodyPr>
          <a:lstStyle/>
          <a:p>
            <a:r>
              <a:rPr lang="en-US" sz="1800" dirty="0" smtClean="0">
                <a:solidFill>
                  <a:srgbClr val="000000"/>
                </a:solidFill>
              </a:rPr>
              <a:t>Support</a:t>
            </a:r>
          </a:p>
          <a:p>
            <a:r>
              <a:rPr lang="en-US" sz="1800" dirty="0" smtClean="0">
                <a:solidFill>
                  <a:srgbClr val="000000"/>
                </a:solidFill>
              </a:rPr>
              <a:t>Auxiliary</a:t>
            </a:r>
          </a:p>
          <a:p>
            <a:r>
              <a:rPr lang="en-US" sz="1800" dirty="0" smtClean="0">
                <a:solidFill>
                  <a:srgbClr val="000000"/>
                </a:solidFill>
              </a:rPr>
              <a:t>Optics</a:t>
            </a:r>
          </a:p>
          <a:p>
            <a:pPr algn="ctr"/>
            <a:r>
              <a:rPr lang="en-US" sz="1800" dirty="0" smtClean="0">
                <a:solidFill>
                  <a:srgbClr val="000000"/>
                </a:solidFill>
              </a:rPr>
              <a:t>(10+2 Chambers)</a:t>
            </a:r>
          </a:p>
        </p:txBody>
      </p:sp>
      <p:pic>
        <p:nvPicPr>
          <p:cNvPr id="46" name="Picture 4"/>
          <p:cNvPicPr>
            <a:picLocks noChangeAspect="1" noChangeArrowheads="1"/>
          </p:cNvPicPr>
          <p:nvPr/>
        </p:nvPicPr>
        <p:blipFill>
          <a:blip r:embed="rId10" cstate="print">
            <a:lum bright="10000"/>
          </a:blip>
          <a:srcRect l="10115" r="9633"/>
          <a:stretch>
            <a:fillRect/>
          </a:stretch>
        </p:blipFill>
        <p:spPr bwMode="auto">
          <a:xfrm>
            <a:off x="225085" y="4431321"/>
            <a:ext cx="1469770" cy="1080442"/>
          </a:xfrm>
          <a:prstGeom prst="roundRect">
            <a:avLst/>
          </a:prstGeom>
          <a:noFill/>
          <a:ln w="9525">
            <a:solidFill>
              <a:srgbClr val="000000"/>
            </a:solidFill>
            <a:miter lim="800000"/>
            <a:headEnd/>
            <a:tailEnd/>
          </a:ln>
        </p:spPr>
      </p:pic>
      <p:pic>
        <p:nvPicPr>
          <p:cNvPr id="47" name="Picture 4"/>
          <p:cNvPicPr>
            <a:picLocks noChangeAspect="1" noChangeArrowheads="1"/>
          </p:cNvPicPr>
          <p:nvPr/>
        </p:nvPicPr>
        <p:blipFill>
          <a:blip r:embed="rId11" cstate="print">
            <a:lum bright="10000"/>
          </a:blip>
          <a:srcRect l="29388" t="3330" r="16245" b="9551"/>
          <a:stretch>
            <a:fillRect/>
          </a:stretch>
        </p:blipFill>
        <p:spPr bwMode="auto">
          <a:xfrm>
            <a:off x="565003" y="2349307"/>
            <a:ext cx="841769" cy="767829"/>
          </a:xfrm>
          <a:prstGeom prst="ellipse">
            <a:avLst/>
          </a:prstGeom>
          <a:noFill/>
          <a:ln w="9525">
            <a:solidFill>
              <a:srgbClr val="000000"/>
            </a:solidFill>
            <a:miter lim="800000"/>
            <a:headEnd/>
            <a:tailEnd/>
          </a:ln>
        </p:spPr>
      </p:pic>
      <p:sp>
        <p:nvSpPr>
          <p:cNvPr id="48" name="Rounded Rectangle 47"/>
          <p:cNvSpPr/>
          <p:nvPr/>
        </p:nvSpPr>
        <p:spPr bwMode="auto">
          <a:xfrm>
            <a:off x="42204" y="2250830"/>
            <a:ext cx="1927275" cy="3376248"/>
          </a:xfrm>
          <a:prstGeom prst="roundRect">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57" name="TextBox 56"/>
          <p:cNvSpPr txBox="1"/>
          <p:nvPr/>
        </p:nvSpPr>
        <p:spPr>
          <a:xfrm>
            <a:off x="6696222" y="3234007"/>
            <a:ext cx="2644726" cy="923330"/>
          </a:xfrm>
          <a:prstGeom prst="rect">
            <a:avLst/>
          </a:prstGeom>
          <a:ln>
            <a:noFill/>
            <a:tailEnd type="arrow"/>
          </a:ln>
        </p:spPr>
        <p:style>
          <a:lnRef idx="1">
            <a:schemeClr val="accent1"/>
          </a:lnRef>
          <a:fillRef idx="0">
            <a:schemeClr val="accent1"/>
          </a:fillRef>
          <a:effectRef idx="0">
            <a:schemeClr val="accent1"/>
          </a:effectRef>
          <a:fontRef idx="minor">
            <a:schemeClr val="tx1"/>
          </a:fontRef>
        </p:style>
        <p:txBody>
          <a:bodyPr wrap="square" rtlCol="0">
            <a:spAutoFit/>
          </a:bodyPr>
          <a:lstStyle/>
          <a:p>
            <a:r>
              <a:rPr lang="en-US" sz="1800" dirty="0" smtClean="0">
                <a:solidFill>
                  <a:srgbClr val="000000"/>
                </a:solidFill>
                <a:latin typeface="Arial" charset="0"/>
              </a:rPr>
              <a:t>Support </a:t>
            </a:r>
          </a:p>
          <a:p>
            <a:r>
              <a:rPr lang="en-US" sz="1800" dirty="0" smtClean="0">
                <a:solidFill>
                  <a:srgbClr val="000000"/>
                </a:solidFill>
                <a:latin typeface="Arial" charset="0"/>
              </a:rPr>
              <a:t>Core Optics </a:t>
            </a:r>
          </a:p>
          <a:p>
            <a:r>
              <a:rPr lang="en-US" sz="1800" dirty="0" smtClean="0">
                <a:solidFill>
                  <a:srgbClr val="000000"/>
                </a:solidFill>
                <a:latin typeface="Arial" charset="0"/>
              </a:rPr>
              <a:t>(10 Chambers)</a:t>
            </a:r>
            <a:endParaRPr lang="en-US" sz="1800" dirty="0">
              <a:solidFill>
                <a:srgbClr val="000000"/>
              </a:solidFill>
              <a:latin typeface="Arial" charset="0"/>
            </a:endParaRPr>
          </a:p>
        </p:txBody>
      </p:sp>
      <p:pic>
        <p:nvPicPr>
          <p:cNvPr id="58" name="Picture 3"/>
          <p:cNvPicPr>
            <a:picLocks noChangeAspect="1" noChangeArrowheads="1"/>
          </p:cNvPicPr>
          <p:nvPr/>
        </p:nvPicPr>
        <p:blipFill>
          <a:blip r:embed="rId12" cstate="print"/>
          <a:srcRect l="12990" r="9484"/>
          <a:stretch>
            <a:fillRect/>
          </a:stretch>
        </p:blipFill>
        <p:spPr bwMode="auto">
          <a:xfrm>
            <a:off x="7279763" y="4164037"/>
            <a:ext cx="1498477" cy="1434905"/>
          </a:xfrm>
          <a:prstGeom prst="roundRect">
            <a:avLst/>
          </a:prstGeom>
          <a:noFill/>
          <a:ln w="9525">
            <a:solidFill>
              <a:schemeClr val="tx1"/>
            </a:solidFill>
            <a:miter lim="800000"/>
            <a:headEnd/>
            <a:tailEnd/>
          </a:ln>
        </p:spPr>
      </p:pic>
      <p:pic>
        <p:nvPicPr>
          <p:cNvPr id="59" name="Picture 2"/>
          <p:cNvPicPr>
            <a:picLocks noChangeAspect="1" noChangeArrowheads="1"/>
          </p:cNvPicPr>
          <p:nvPr/>
        </p:nvPicPr>
        <p:blipFill>
          <a:blip r:embed="rId13" cstate="print"/>
          <a:srcRect l="22282" r="29780" b="16854"/>
          <a:stretch>
            <a:fillRect/>
          </a:stretch>
        </p:blipFill>
        <p:spPr bwMode="auto">
          <a:xfrm>
            <a:off x="7484012" y="2284907"/>
            <a:ext cx="959393" cy="978799"/>
          </a:xfrm>
          <a:prstGeom prst="ellipse">
            <a:avLst/>
          </a:prstGeom>
          <a:noFill/>
          <a:ln w="9525">
            <a:solidFill>
              <a:srgbClr val="000000"/>
            </a:solidFill>
            <a:miter lim="800000"/>
            <a:headEnd/>
            <a:tailEnd/>
          </a:ln>
        </p:spPr>
      </p:pic>
      <p:sp>
        <p:nvSpPr>
          <p:cNvPr id="61" name="Rounded Rectangle 60"/>
          <p:cNvSpPr/>
          <p:nvPr/>
        </p:nvSpPr>
        <p:spPr bwMode="auto">
          <a:xfrm>
            <a:off x="6991642" y="2222694"/>
            <a:ext cx="2025746" cy="3446586"/>
          </a:xfrm>
          <a:prstGeom prst="roundRect">
            <a:avLst/>
          </a:prstGeom>
          <a:noFill/>
          <a:ln w="95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62" name="TextBox 61"/>
          <p:cNvSpPr txBox="1"/>
          <p:nvPr/>
        </p:nvSpPr>
        <p:spPr>
          <a:xfrm>
            <a:off x="5811135" y="722728"/>
            <a:ext cx="1447800" cy="584775"/>
          </a:xfrm>
          <a:prstGeom prst="rect">
            <a:avLst/>
          </a:prstGeom>
          <a:noFill/>
        </p:spPr>
        <p:txBody>
          <a:bodyPr wrap="square" rtlCol="0">
            <a:spAutoFit/>
          </a:bodyPr>
          <a:lstStyle/>
          <a:p>
            <a:r>
              <a:rPr lang="en-US" sz="1600" dirty="0">
                <a:solidFill>
                  <a:srgbClr val="000000"/>
                </a:solidFill>
              </a:rPr>
              <a:t>Y End Station</a:t>
            </a:r>
          </a:p>
        </p:txBody>
      </p:sp>
      <p:cxnSp>
        <p:nvCxnSpPr>
          <p:cNvPr id="63" name="Straight Arrow Connector 62"/>
          <p:cNvCxnSpPr/>
          <p:nvPr/>
        </p:nvCxnSpPr>
        <p:spPr>
          <a:xfrm flipV="1">
            <a:off x="3910818" y="1294227"/>
            <a:ext cx="4065563" cy="2194560"/>
          </a:xfrm>
          <a:prstGeom prst="straightConnector1">
            <a:avLst/>
          </a:prstGeom>
          <a:ln w="28575">
            <a:solidFill>
              <a:srgbClr val="C00000"/>
            </a:solidFill>
            <a:prstDash val="sysDash"/>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4841445" y="1646265"/>
            <a:ext cx="1981200" cy="400110"/>
          </a:xfrm>
          <a:prstGeom prst="rect">
            <a:avLst/>
          </a:prstGeom>
          <a:noFill/>
        </p:spPr>
        <p:txBody>
          <a:bodyPr wrap="square" rtlCol="0">
            <a:spAutoFit/>
          </a:bodyPr>
          <a:lstStyle/>
          <a:p>
            <a:r>
              <a:rPr lang="en-US" sz="2000" b="1" dirty="0" smtClean="0">
                <a:solidFill>
                  <a:srgbClr val="C00000"/>
                </a:solidFill>
              </a:rPr>
              <a:t>4 Km Y Arm</a:t>
            </a:r>
            <a:endParaRPr lang="en-US" sz="2000" b="1" dirty="0">
              <a:solidFill>
                <a:srgbClr val="C00000"/>
              </a:solidFill>
            </a:endParaRPr>
          </a:p>
        </p:txBody>
      </p:sp>
      <p:sp>
        <p:nvSpPr>
          <p:cNvPr id="42" name="TextBox 41"/>
          <p:cNvSpPr txBox="1"/>
          <p:nvPr/>
        </p:nvSpPr>
        <p:spPr>
          <a:xfrm>
            <a:off x="5658735" y="6501825"/>
            <a:ext cx="1447800" cy="584775"/>
          </a:xfrm>
          <a:prstGeom prst="rect">
            <a:avLst/>
          </a:prstGeom>
          <a:noFill/>
        </p:spPr>
        <p:txBody>
          <a:bodyPr wrap="square" rtlCol="0">
            <a:spAutoFit/>
          </a:bodyPr>
          <a:lstStyle/>
          <a:p>
            <a:r>
              <a:rPr lang="en-US" sz="1600" dirty="0" smtClean="0">
                <a:solidFill>
                  <a:srgbClr val="000000"/>
                </a:solidFill>
              </a:rPr>
              <a:t>X </a:t>
            </a:r>
            <a:r>
              <a:rPr lang="en-US" sz="1600" dirty="0">
                <a:solidFill>
                  <a:srgbClr val="000000"/>
                </a:solidFill>
              </a:rPr>
              <a:t>End Station</a:t>
            </a:r>
          </a:p>
        </p:txBody>
      </p:sp>
      <p:sp>
        <p:nvSpPr>
          <p:cNvPr id="52" name="Oval 51"/>
          <p:cNvSpPr/>
          <p:nvPr/>
        </p:nvSpPr>
        <p:spPr>
          <a:xfrm rot="20458457">
            <a:off x="2445189" y="3167854"/>
            <a:ext cx="108956" cy="149643"/>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53" name="Oval 52"/>
          <p:cNvSpPr/>
          <p:nvPr/>
        </p:nvSpPr>
        <p:spPr>
          <a:xfrm rot="20458457">
            <a:off x="2582349" y="3259294"/>
            <a:ext cx="108956" cy="149643"/>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54" name="Oval 53"/>
          <p:cNvSpPr/>
          <p:nvPr/>
        </p:nvSpPr>
        <p:spPr>
          <a:xfrm rot="20458457">
            <a:off x="3456909" y="3753665"/>
            <a:ext cx="112433" cy="162932"/>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endParaRPr>
          </a:p>
        </p:txBody>
      </p:sp>
      <p:sp>
        <p:nvSpPr>
          <p:cNvPr id="55" name="Oval 54"/>
          <p:cNvSpPr/>
          <p:nvPr/>
        </p:nvSpPr>
        <p:spPr>
          <a:xfrm rot="1469297">
            <a:off x="2553939" y="4534715"/>
            <a:ext cx="112433" cy="162932"/>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endParaRPr>
          </a:p>
        </p:txBody>
      </p:sp>
      <p:sp>
        <p:nvSpPr>
          <p:cNvPr id="56" name="Oval 55"/>
          <p:cNvSpPr/>
          <p:nvPr/>
        </p:nvSpPr>
        <p:spPr>
          <a:xfrm rot="1469297">
            <a:off x="2706339" y="4462325"/>
            <a:ext cx="112433" cy="162932"/>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endParaRPr>
          </a:p>
        </p:txBody>
      </p:sp>
      <p:sp>
        <p:nvSpPr>
          <p:cNvPr id="65" name="Oval 64"/>
          <p:cNvSpPr/>
          <p:nvPr/>
        </p:nvSpPr>
        <p:spPr>
          <a:xfrm rot="1469297">
            <a:off x="3571209" y="3982265"/>
            <a:ext cx="112433" cy="162932"/>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endParaRPr>
          </a:p>
        </p:txBody>
      </p:sp>
      <p:sp>
        <p:nvSpPr>
          <p:cNvPr id="66" name="Oval 65"/>
          <p:cNvSpPr/>
          <p:nvPr/>
        </p:nvSpPr>
        <p:spPr>
          <a:xfrm rot="20528725">
            <a:off x="2427412" y="4552826"/>
            <a:ext cx="96424" cy="122272"/>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rgbClr val="7030A0"/>
                </a:solidFill>
              </a:ln>
            </a:endParaRPr>
          </a:p>
        </p:txBody>
      </p:sp>
      <p:sp>
        <p:nvSpPr>
          <p:cNvPr id="67" name="Oval 66"/>
          <p:cNvSpPr/>
          <p:nvPr/>
        </p:nvSpPr>
        <p:spPr>
          <a:xfrm>
            <a:off x="3922782" y="3500936"/>
            <a:ext cx="193836" cy="105344"/>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68" name="Oval 67"/>
          <p:cNvSpPr/>
          <p:nvPr/>
        </p:nvSpPr>
        <p:spPr>
          <a:xfrm>
            <a:off x="3922782" y="3779080"/>
            <a:ext cx="193836" cy="105344"/>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69" name="Oval 68"/>
          <p:cNvSpPr/>
          <p:nvPr/>
        </p:nvSpPr>
        <p:spPr>
          <a:xfrm>
            <a:off x="4180065" y="3361864"/>
            <a:ext cx="193836" cy="105344"/>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0" name="Oval 69"/>
          <p:cNvSpPr/>
          <p:nvPr/>
        </p:nvSpPr>
        <p:spPr>
          <a:xfrm>
            <a:off x="4180065" y="3925107"/>
            <a:ext cx="193836" cy="105344"/>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1" name="Oval 70"/>
          <p:cNvSpPr/>
          <p:nvPr/>
        </p:nvSpPr>
        <p:spPr>
          <a:xfrm>
            <a:off x="4668883" y="3646962"/>
            <a:ext cx="193836" cy="105344"/>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5" name="Oval 74"/>
          <p:cNvSpPr/>
          <p:nvPr/>
        </p:nvSpPr>
        <p:spPr>
          <a:xfrm>
            <a:off x="8274724" y="6414725"/>
            <a:ext cx="193836" cy="117102"/>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6" name="Oval 75"/>
          <p:cNvSpPr/>
          <p:nvPr/>
        </p:nvSpPr>
        <p:spPr>
          <a:xfrm>
            <a:off x="8464403" y="936725"/>
            <a:ext cx="193836" cy="131004"/>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7" name="Oval 76"/>
          <p:cNvSpPr/>
          <p:nvPr/>
        </p:nvSpPr>
        <p:spPr>
          <a:xfrm>
            <a:off x="8076898" y="1159749"/>
            <a:ext cx="193836" cy="131004"/>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8" name="Oval 77"/>
          <p:cNvSpPr/>
          <p:nvPr/>
        </p:nvSpPr>
        <p:spPr>
          <a:xfrm>
            <a:off x="7936926" y="6197224"/>
            <a:ext cx="193836" cy="122730"/>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79" name="Oval 78"/>
          <p:cNvSpPr/>
          <p:nvPr/>
        </p:nvSpPr>
        <p:spPr>
          <a:xfrm rot="21431477">
            <a:off x="2120685" y="5875768"/>
            <a:ext cx="164626" cy="122077"/>
          </a:xfrm>
          <a:prstGeom prst="ellipse">
            <a:avLst/>
          </a:prstGeom>
          <a:solidFill>
            <a:srgbClr val="92D05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80" name="Oval 79"/>
          <p:cNvSpPr/>
          <p:nvPr/>
        </p:nvSpPr>
        <p:spPr>
          <a:xfrm rot="21431477">
            <a:off x="2120685" y="6178049"/>
            <a:ext cx="164626" cy="122077"/>
          </a:xfrm>
          <a:prstGeom prst="ellipse">
            <a:avLst/>
          </a:prstGeom>
          <a:solidFill>
            <a:srgbClr val="FE631E"/>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81" name="Oval 80"/>
          <p:cNvSpPr/>
          <p:nvPr/>
        </p:nvSpPr>
        <p:spPr>
          <a:xfrm rot="21431477">
            <a:off x="2120685" y="6450101"/>
            <a:ext cx="164626" cy="122077"/>
          </a:xfrm>
          <a:prstGeom prst="ellipse">
            <a:avLst/>
          </a:prstGeom>
          <a:solidFill>
            <a:srgbClr val="FFFF0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
        <p:nvSpPr>
          <p:cNvPr id="82" name="Oval 81"/>
          <p:cNvSpPr/>
          <p:nvPr/>
        </p:nvSpPr>
        <p:spPr>
          <a:xfrm rot="21431477">
            <a:off x="2120685" y="6714597"/>
            <a:ext cx="164626" cy="122077"/>
          </a:xfrm>
          <a:prstGeom prst="ellipse">
            <a:avLst/>
          </a:prstGeom>
          <a:solidFill>
            <a:srgbClr val="00B0F0"/>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7030A0"/>
                </a:solidFill>
              </a:ln>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92546"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12" name="Picture 3"/>
          <p:cNvPicPr>
            <a:picLocks noChangeAspect="1" noChangeArrowheads="1"/>
          </p:cNvPicPr>
          <p:nvPr/>
        </p:nvPicPr>
        <p:blipFill>
          <a:blip r:embed="rId6" cstate="print"/>
          <a:srcRect l="12990" r="9484"/>
          <a:stretch>
            <a:fillRect/>
          </a:stretch>
        </p:blipFill>
        <p:spPr bwMode="auto">
          <a:xfrm>
            <a:off x="266282" y="529892"/>
            <a:ext cx="3151209" cy="3017520"/>
          </a:xfrm>
          <a:prstGeom prst="rect">
            <a:avLst/>
          </a:prstGeom>
          <a:noFill/>
          <a:ln w="9525">
            <a:solidFill>
              <a:srgbClr val="000000"/>
            </a:solidFill>
            <a:miter lim="800000"/>
            <a:headEnd/>
            <a:tailEnd/>
          </a:ln>
        </p:spPr>
      </p:pic>
      <p:pic>
        <p:nvPicPr>
          <p:cNvPr id="13" name="Picture 4"/>
          <p:cNvPicPr>
            <a:picLocks noChangeAspect="1" noChangeArrowheads="1"/>
          </p:cNvPicPr>
          <p:nvPr/>
        </p:nvPicPr>
        <p:blipFill>
          <a:blip r:embed="rId7" cstate="print">
            <a:lum bright="10000"/>
          </a:blip>
          <a:srcRect l="13603" r="11934"/>
          <a:stretch>
            <a:fillRect/>
          </a:stretch>
        </p:blipFill>
        <p:spPr bwMode="auto">
          <a:xfrm>
            <a:off x="4995193" y="567122"/>
            <a:ext cx="3808741" cy="3017520"/>
          </a:xfrm>
          <a:prstGeom prst="rect">
            <a:avLst/>
          </a:prstGeom>
          <a:noFill/>
          <a:ln w="9525">
            <a:solidFill>
              <a:srgbClr val="000000"/>
            </a:solidFill>
            <a:miter lim="800000"/>
            <a:headEnd/>
            <a:tailEnd/>
          </a:ln>
        </p:spPr>
      </p:pic>
      <p:sp>
        <p:nvSpPr>
          <p:cNvPr id="14" name="Rectangle 13"/>
          <p:cNvSpPr/>
          <p:nvPr/>
        </p:nvSpPr>
        <p:spPr>
          <a:xfrm>
            <a:off x="4930327" y="3737056"/>
            <a:ext cx="4100076" cy="3508653"/>
          </a:xfrm>
          <a:prstGeom prst="rect">
            <a:avLst/>
          </a:prstGeom>
        </p:spPr>
        <p:txBody>
          <a:bodyPr wrap="square">
            <a:spAutoFit/>
          </a:bodyPr>
          <a:lstStyle/>
          <a:p>
            <a:pPr algn="l"/>
            <a:r>
              <a:rPr lang="en-US" sz="1600" dirty="0" smtClean="0"/>
              <a:t>Up to 5 Stages of Isolation in Series</a:t>
            </a:r>
          </a:p>
          <a:p>
            <a:pPr algn="l">
              <a:spcBef>
                <a:spcPts val="1200"/>
              </a:spcBef>
              <a:buClr>
                <a:srgbClr val="990099"/>
              </a:buClr>
              <a:buSzPct val="110000"/>
              <a:buFont typeface="Wingdings" pitchFamily="2" charset="2"/>
              <a:buChar char="§"/>
            </a:pPr>
            <a:r>
              <a:rPr lang="en-US" sz="1600" dirty="0" smtClean="0"/>
              <a:t>  HEPI (1) - SEI subsystem</a:t>
            </a:r>
          </a:p>
          <a:p>
            <a:pPr marL="227013" algn="l">
              <a:buClr>
                <a:srgbClr val="990099"/>
              </a:buClr>
            </a:pPr>
            <a:r>
              <a:rPr lang="en-US" sz="1600" dirty="0" smtClean="0"/>
              <a:t>Pre-Isolator</a:t>
            </a:r>
          </a:p>
          <a:p>
            <a:pPr marL="227013" algn="l">
              <a:buClr>
                <a:srgbClr val="990099"/>
              </a:buClr>
            </a:pPr>
            <a:r>
              <a:rPr lang="en-US" sz="1600" dirty="0" smtClean="0"/>
              <a:t>Low frequency positioning</a:t>
            </a:r>
          </a:p>
          <a:p>
            <a:pPr marL="227013" algn="l">
              <a:buClr>
                <a:srgbClr val="990099"/>
              </a:buClr>
            </a:pPr>
            <a:r>
              <a:rPr lang="en-US" sz="1600" dirty="0" smtClean="0"/>
              <a:t>Isolation from 0.1 to ~5 Hz</a:t>
            </a:r>
          </a:p>
          <a:p>
            <a:pPr algn="l">
              <a:spcBef>
                <a:spcPts val="600"/>
              </a:spcBef>
              <a:buClr>
                <a:srgbClr val="990099"/>
              </a:buClr>
              <a:buSzPct val="110000"/>
              <a:buFont typeface="Wingdings" pitchFamily="2" charset="2"/>
              <a:buChar char="§"/>
            </a:pPr>
            <a:r>
              <a:rPr lang="en-US" sz="1600" dirty="0" smtClean="0"/>
              <a:t>  BSC-ISI (1) - SEI subsystem</a:t>
            </a:r>
          </a:p>
          <a:p>
            <a:pPr marL="227013" algn="l">
              <a:buClr>
                <a:srgbClr val="990099"/>
              </a:buClr>
              <a:buSzPct val="110000"/>
            </a:pPr>
            <a:r>
              <a:rPr lang="en-US" sz="1600" dirty="0" smtClean="0"/>
              <a:t>Internal Seismic Isolation</a:t>
            </a:r>
          </a:p>
          <a:p>
            <a:pPr marL="227013" algn="l">
              <a:buClr>
                <a:srgbClr val="990099"/>
              </a:buClr>
              <a:buSzPct val="110000"/>
            </a:pPr>
            <a:r>
              <a:rPr lang="en-US" sz="1600" dirty="0" smtClean="0"/>
              <a:t>Isolates above ~0.2 Hz</a:t>
            </a:r>
          </a:p>
          <a:p>
            <a:pPr marL="227013" algn="l">
              <a:buClr>
                <a:srgbClr val="990099"/>
              </a:buClr>
              <a:buSzPct val="110000"/>
            </a:pPr>
            <a:r>
              <a:rPr lang="en-US" sz="1600" dirty="0" smtClean="0"/>
              <a:t>Quiet, well controlled table</a:t>
            </a:r>
          </a:p>
          <a:p>
            <a:pPr algn="l">
              <a:spcBef>
                <a:spcPts val="600"/>
              </a:spcBef>
              <a:buClr>
                <a:srgbClr val="990099"/>
              </a:buClr>
              <a:buSzPct val="110000"/>
              <a:buFont typeface="Wingdings" pitchFamily="2" charset="2"/>
              <a:buChar char="§"/>
            </a:pPr>
            <a:r>
              <a:rPr lang="en-US" sz="1600" dirty="0" smtClean="0"/>
              <a:t>  Triple pendulum (up to 3) – SUS</a:t>
            </a:r>
          </a:p>
          <a:p>
            <a:pPr algn="l">
              <a:spcBef>
                <a:spcPts val="600"/>
              </a:spcBef>
              <a:buClr>
                <a:srgbClr val="990099"/>
              </a:buClr>
              <a:buSzPct val="110000"/>
              <a:buFont typeface="Wingdings" pitchFamily="2" charset="2"/>
              <a:buChar char="§"/>
            </a:pPr>
            <a:r>
              <a:rPr lang="en-US" sz="1600" dirty="0" smtClean="0"/>
              <a:t>   </a:t>
            </a:r>
            <a:r>
              <a:rPr lang="en-US" sz="1600" dirty="0" err="1" smtClean="0"/>
              <a:t>Req</a:t>
            </a:r>
            <a:r>
              <a:rPr lang="en-US" sz="1600" dirty="0" smtClean="0"/>
              <a:t>: </a:t>
            </a:r>
            <a:r>
              <a:rPr lang="da-DK" sz="1600" dirty="0" smtClean="0"/>
              <a:t>10</a:t>
            </a:r>
            <a:r>
              <a:rPr lang="da-DK" sz="1600" baseline="30000" dirty="0" smtClean="0"/>
              <a:t>-17</a:t>
            </a:r>
            <a:r>
              <a:rPr lang="da-DK" sz="1600" dirty="0" smtClean="0"/>
              <a:t> m/√Hz at 10 Hz</a:t>
            </a:r>
            <a:endParaRPr lang="en-US" sz="1600" dirty="0" smtClean="0"/>
          </a:p>
          <a:p>
            <a:pPr algn="l">
              <a:spcBef>
                <a:spcPts val="600"/>
              </a:spcBef>
              <a:buClr>
                <a:srgbClr val="990099"/>
              </a:buClr>
              <a:buSzPct val="110000"/>
            </a:pPr>
            <a:endParaRPr lang="en-US" sz="1600" dirty="0" smtClean="0"/>
          </a:p>
        </p:txBody>
      </p:sp>
      <p:sp>
        <p:nvSpPr>
          <p:cNvPr id="15" name="Rectangle 14"/>
          <p:cNvSpPr/>
          <p:nvPr/>
        </p:nvSpPr>
        <p:spPr>
          <a:xfrm>
            <a:off x="208418" y="3693166"/>
            <a:ext cx="4575179" cy="3185487"/>
          </a:xfrm>
          <a:prstGeom prst="rect">
            <a:avLst/>
          </a:prstGeom>
        </p:spPr>
        <p:txBody>
          <a:bodyPr wrap="square">
            <a:spAutoFit/>
          </a:bodyPr>
          <a:lstStyle/>
          <a:p>
            <a:pPr algn="l">
              <a:spcAft>
                <a:spcPts val="600"/>
              </a:spcAft>
            </a:pPr>
            <a:r>
              <a:rPr lang="en-US" sz="1600" dirty="0" smtClean="0"/>
              <a:t>Up to 7 Stages of Isolation in Series</a:t>
            </a:r>
          </a:p>
          <a:p>
            <a:pPr marL="173038" indent="-173038" algn="l">
              <a:spcBef>
                <a:spcPts val="600"/>
              </a:spcBef>
              <a:buClr>
                <a:srgbClr val="990099"/>
              </a:buClr>
              <a:buSzPct val="110000"/>
              <a:buFont typeface="Wingdings" pitchFamily="2" charset="2"/>
              <a:buChar char="§"/>
            </a:pPr>
            <a:r>
              <a:rPr lang="en-US" sz="1600" dirty="0" smtClean="0"/>
              <a:t> HEPI (1) - SEI subsystem</a:t>
            </a:r>
          </a:p>
          <a:p>
            <a:pPr marL="227013" algn="l">
              <a:buClr>
                <a:srgbClr val="990099"/>
              </a:buClr>
            </a:pPr>
            <a:r>
              <a:rPr lang="en-US" sz="1600" dirty="0" smtClean="0"/>
              <a:t>Pre-Isolator</a:t>
            </a:r>
          </a:p>
          <a:p>
            <a:pPr marL="227013" algn="l">
              <a:buClr>
                <a:srgbClr val="990099"/>
              </a:buClr>
            </a:pPr>
            <a:r>
              <a:rPr lang="en-US" sz="1600" dirty="0" smtClean="0"/>
              <a:t>Low frequency positioning</a:t>
            </a:r>
          </a:p>
          <a:p>
            <a:pPr marL="227013" algn="l">
              <a:buClr>
                <a:srgbClr val="990099"/>
              </a:buClr>
            </a:pPr>
            <a:r>
              <a:rPr lang="en-US" sz="1600" dirty="0" smtClean="0"/>
              <a:t>Isolation from 0.1 to ~5 Hz</a:t>
            </a:r>
          </a:p>
          <a:p>
            <a:pPr marL="173038" indent="-173038" algn="l">
              <a:spcBef>
                <a:spcPts val="600"/>
              </a:spcBef>
              <a:buClr>
                <a:srgbClr val="990099"/>
              </a:buClr>
              <a:buFont typeface="Wingdings" pitchFamily="2" charset="2"/>
              <a:buChar char="§"/>
            </a:pPr>
            <a:r>
              <a:rPr lang="en-US" sz="1600" dirty="0" smtClean="0"/>
              <a:t> BSC-ISI (2) - SEI subsystem</a:t>
            </a:r>
          </a:p>
          <a:p>
            <a:pPr marL="227013" algn="l">
              <a:buClr>
                <a:srgbClr val="990099"/>
              </a:buClr>
            </a:pPr>
            <a:r>
              <a:rPr lang="en-US" sz="1600" dirty="0" smtClean="0"/>
              <a:t>Internal Seismic Isolation</a:t>
            </a:r>
          </a:p>
          <a:p>
            <a:pPr marL="227013" algn="l">
              <a:buClr>
                <a:srgbClr val="990099"/>
              </a:buClr>
            </a:pPr>
            <a:r>
              <a:rPr lang="en-US" sz="1600" dirty="0" smtClean="0"/>
              <a:t>Isolates above ~0.2 Hz</a:t>
            </a:r>
          </a:p>
          <a:p>
            <a:pPr marL="227013" algn="l">
              <a:buClr>
                <a:srgbClr val="990099"/>
              </a:buClr>
            </a:pPr>
            <a:r>
              <a:rPr lang="en-US" sz="1600" dirty="0" smtClean="0"/>
              <a:t>Quiet, well controlled table</a:t>
            </a:r>
          </a:p>
          <a:p>
            <a:pPr marL="173038" indent="-173038" algn="l">
              <a:spcBef>
                <a:spcPts val="600"/>
              </a:spcBef>
              <a:buClr>
                <a:srgbClr val="990099"/>
              </a:buClr>
              <a:buFont typeface="Wingdings" pitchFamily="2" charset="2"/>
              <a:buChar char="§"/>
            </a:pPr>
            <a:r>
              <a:rPr lang="en-US" sz="1600" dirty="0" smtClean="0"/>
              <a:t> Quad pendulum (up to 4) – SUS</a:t>
            </a:r>
          </a:p>
          <a:p>
            <a:pPr marL="227013" indent="-227013" algn="l">
              <a:spcBef>
                <a:spcPts val="600"/>
              </a:spcBef>
              <a:buClr>
                <a:srgbClr val="990099"/>
              </a:buClr>
              <a:buFont typeface="Wingdings" pitchFamily="2" charset="2"/>
              <a:buChar char="§"/>
            </a:pPr>
            <a:r>
              <a:rPr lang="en-US" sz="1600" dirty="0" err="1" smtClean="0"/>
              <a:t>Req</a:t>
            </a:r>
            <a:r>
              <a:rPr lang="en-US" sz="1600" dirty="0" smtClean="0"/>
              <a:t>: </a:t>
            </a:r>
            <a:r>
              <a:rPr lang="da-DK" sz="1600" dirty="0" smtClean="0"/>
              <a:t>10</a:t>
            </a:r>
            <a:r>
              <a:rPr lang="da-DK" sz="1600" baseline="30000" dirty="0" smtClean="0"/>
              <a:t>-19</a:t>
            </a:r>
            <a:r>
              <a:rPr lang="da-DK" sz="1600" dirty="0" smtClean="0"/>
              <a:t> m/√ Hz at 10 Hz</a:t>
            </a:r>
            <a:endParaRPr lang="en-US" sz="1600"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1529732" y="0"/>
            <a:ext cx="5753626" cy="400110"/>
          </a:xfrm>
          <a:prstGeom prst="rect">
            <a:avLst/>
          </a:prstGeom>
          <a:noFill/>
          <a:ln w="9525" algn="ctr">
            <a:noFill/>
            <a:miter lim="800000"/>
            <a:headEnd/>
            <a:tailEnd/>
          </a:ln>
        </p:spPr>
        <p:txBody>
          <a:bodyPr wrap="none">
            <a:spAutoFit/>
          </a:bodyPr>
          <a:lstStyle/>
          <a:p>
            <a:r>
              <a:rPr lang="en-US" sz="2000" dirty="0"/>
              <a:t>1. </a:t>
            </a:r>
            <a:r>
              <a:rPr lang="en-US" sz="2000" dirty="0" smtClean="0"/>
              <a:t>Advanced LIGO Seismic Isolation Overview</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416770"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8"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sp>
        <p:nvSpPr>
          <p:cNvPr id="9" name="Rectangle 2"/>
          <p:cNvSpPr txBox="1">
            <a:spLocks noChangeArrowheads="1"/>
          </p:cNvSpPr>
          <p:nvPr/>
        </p:nvSpPr>
        <p:spPr>
          <a:xfrm>
            <a:off x="5524185" y="5930838"/>
            <a:ext cx="3514017" cy="583317"/>
          </a:xfrm>
          <a:prstGeom prst="rect">
            <a:avLst/>
          </a:prstGeom>
          <a:ln/>
        </p:spPr>
        <p:txBody>
          <a:bodyPr/>
          <a:lstStyle/>
          <a:p>
            <a:pPr marL="742950" lvl="1" indent="-285750" algn="l" eaLnBrk="0" hangingPunct="0">
              <a:spcBef>
                <a:spcPct val="20000"/>
              </a:spcBef>
              <a:defRPr/>
            </a:pPr>
            <a:r>
              <a:rPr lang="en-US" sz="1200" kern="0" dirty="0" smtClean="0"/>
              <a:t>BSC-ISI: </a:t>
            </a:r>
          </a:p>
          <a:p>
            <a:pPr marL="742950" lvl="1" indent="-285750" algn="l" eaLnBrk="0" hangingPunct="0">
              <a:spcBef>
                <a:spcPct val="20000"/>
              </a:spcBef>
              <a:defRPr/>
            </a:pPr>
            <a:r>
              <a:rPr lang="en-US" sz="1200" kern="0" dirty="0" smtClean="0"/>
              <a:t>Two-Stage Internal  Seismic  Isolator</a:t>
            </a:r>
          </a:p>
        </p:txBody>
      </p:sp>
      <p:pic>
        <p:nvPicPr>
          <p:cNvPr id="270339" name="Picture 3"/>
          <p:cNvPicPr>
            <a:picLocks noChangeAspect="1" noChangeArrowheads="1"/>
          </p:cNvPicPr>
          <p:nvPr/>
        </p:nvPicPr>
        <p:blipFill>
          <a:blip r:embed="rId6" cstate="print"/>
          <a:srcRect l="12990" r="9484"/>
          <a:stretch>
            <a:fillRect/>
          </a:stretch>
        </p:blipFill>
        <p:spPr bwMode="auto">
          <a:xfrm>
            <a:off x="138931" y="3786068"/>
            <a:ext cx="2509602" cy="2403133"/>
          </a:xfrm>
          <a:prstGeom prst="rect">
            <a:avLst/>
          </a:prstGeom>
          <a:noFill/>
          <a:ln w="9525">
            <a:solidFill>
              <a:srgbClr val="000000"/>
            </a:solidFill>
            <a:miter lim="800000"/>
            <a:headEnd/>
            <a:tailEnd/>
          </a:ln>
        </p:spPr>
      </p:pic>
      <p:pic>
        <p:nvPicPr>
          <p:cNvPr id="12" name="Picture 4"/>
          <p:cNvPicPr>
            <a:picLocks noChangeAspect="1" noChangeArrowheads="1"/>
          </p:cNvPicPr>
          <p:nvPr/>
        </p:nvPicPr>
        <p:blipFill>
          <a:blip r:embed="rId7" cstate="print">
            <a:lum bright="10000"/>
          </a:blip>
          <a:srcRect l="10115" r="9633"/>
          <a:stretch>
            <a:fillRect/>
          </a:stretch>
        </p:blipFill>
        <p:spPr bwMode="auto">
          <a:xfrm>
            <a:off x="128468" y="1270369"/>
            <a:ext cx="2630641" cy="1933809"/>
          </a:xfrm>
          <a:prstGeom prst="rect">
            <a:avLst/>
          </a:prstGeom>
          <a:noFill/>
          <a:ln w="9525">
            <a:solidFill>
              <a:srgbClr val="000000"/>
            </a:solidFill>
            <a:miter lim="800000"/>
            <a:headEnd/>
            <a:tailEnd/>
          </a:ln>
        </p:spPr>
      </p:pic>
      <p:sp>
        <p:nvSpPr>
          <p:cNvPr id="15" name="Rectangle 2"/>
          <p:cNvSpPr txBox="1">
            <a:spLocks noChangeArrowheads="1"/>
          </p:cNvSpPr>
          <p:nvPr/>
        </p:nvSpPr>
        <p:spPr>
          <a:xfrm>
            <a:off x="5826466" y="2931761"/>
            <a:ext cx="2735643" cy="778737"/>
          </a:xfrm>
          <a:prstGeom prst="rect">
            <a:avLst/>
          </a:prstGeom>
          <a:ln/>
        </p:spPr>
        <p:txBody>
          <a:bodyPr/>
          <a:lstStyle/>
          <a:p>
            <a:pPr marL="568325" lvl="1" indent="-111125" algn="l" eaLnBrk="0" hangingPunct="0">
              <a:spcBef>
                <a:spcPct val="20000"/>
              </a:spcBef>
              <a:defRPr/>
            </a:pPr>
            <a:r>
              <a:rPr lang="en-US" sz="1200" kern="0" dirty="0" smtClean="0"/>
              <a:t>HAM-ISI: </a:t>
            </a:r>
          </a:p>
          <a:p>
            <a:pPr marL="568325" lvl="1" indent="-111125" algn="l" eaLnBrk="0" hangingPunct="0">
              <a:spcBef>
                <a:spcPct val="20000"/>
              </a:spcBef>
              <a:defRPr/>
            </a:pPr>
            <a:r>
              <a:rPr lang="en-US" sz="1200" kern="0" dirty="0" smtClean="0"/>
              <a:t>Single Stage </a:t>
            </a:r>
          </a:p>
          <a:p>
            <a:pPr marL="568325" lvl="1" indent="-111125" algn="l" eaLnBrk="0" hangingPunct="0">
              <a:spcBef>
                <a:spcPct val="20000"/>
              </a:spcBef>
              <a:defRPr/>
            </a:pPr>
            <a:r>
              <a:rPr lang="en-US" sz="1200" kern="0" dirty="0" smtClean="0"/>
              <a:t>Internal  Seismic  Isolator</a:t>
            </a:r>
          </a:p>
        </p:txBody>
      </p:sp>
      <p:pic>
        <p:nvPicPr>
          <p:cNvPr id="16" name="Picture 6"/>
          <p:cNvPicPr>
            <a:picLocks noChangeAspect="1" noChangeArrowheads="1"/>
          </p:cNvPicPr>
          <p:nvPr/>
        </p:nvPicPr>
        <p:blipFill>
          <a:blip r:embed="rId8" cstate="print"/>
          <a:srcRect l="19583" r="10417"/>
          <a:stretch>
            <a:fillRect/>
          </a:stretch>
        </p:blipFill>
        <p:spPr bwMode="auto">
          <a:xfrm>
            <a:off x="3146881" y="3728737"/>
            <a:ext cx="2593073" cy="2176356"/>
          </a:xfrm>
          <a:prstGeom prst="rect">
            <a:avLst/>
          </a:prstGeom>
          <a:noFill/>
          <a:ln w="9525">
            <a:solidFill>
              <a:srgbClr val="000000"/>
            </a:solidFill>
            <a:miter lim="800000"/>
            <a:headEnd/>
            <a:tailEnd/>
          </a:ln>
        </p:spPr>
      </p:pic>
      <p:pic>
        <p:nvPicPr>
          <p:cNvPr id="17" name="Picture 1"/>
          <p:cNvPicPr>
            <a:picLocks noChangeAspect="1" noChangeArrowheads="1"/>
          </p:cNvPicPr>
          <p:nvPr/>
        </p:nvPicPr>
        <p:blipFill>
          <a:blip r:embed="rId9" cstate="print"/>
          <a:srcRect l="8680" t="8074" r="8771"/>
          <a:stretch>
            <a:fillRect/>
          </a:stretch>
        </p:blipFill>
        <p:spPr bwMode="auto">
          <a:xfrm>
            <a:off x="6068314" y="4146901"/>
            <a:ext cx="2538484" cy="1751629"/>
          </a:xfrm>
          <a:prstGeom prst="rect">
            <a:avLst/>
          </a:prstGeom>
          <a:noFill/>
          <a:ln w="9525">
            <a:solidFill>
              <a:srgbClr val="000000"/>
            </a:solidFill>
            <a:miter lim="800000"/>
            <a:headEnd/>
            <a:tailEnd/>
          </a:ln>
        </p:spPr>
      </p:pic>
      <p:pic>
        <p:nvPicPr>
          <p:cNvPr id="19" name="Picture 3"/>
          <p:cNvPicPr>
            <a:picLocks noChangeAspect="1" noChangeArrowheads="1"/>
          </p:cNvPicPr>
          <p:nvPr/>
        </p:nvPicPr>
        <p:blipFill>
          <a:blip r:embed="rId10" cstate="print"/>
          <a:srcRect l="14591" r="11794" b="19443"/>
          <a:stretch>
            <a:fillRect/>
          </a:stretch>
        </p:blipFill>
        <p:spPr bwMode="auto">
          <a:xfrm>
            <a:off x="3192302" y="1307584"/>
            <a:ext cx="2497540" cy="1612338"/>
          </a:xfrm>
          <a:prstGeom prst="rect">
            <a:avLst/>
          </a:prstGeom>
          <a:noFill/>
          <a:ln w="9525">
            <a:solidFill>
              <a:srgbClr val="000000"/>
            </a:solidFill>
            <a:miter lim="800000"/>
            <a:headEnd/>
            <a:tailEnd/>
          </a:ln>
        </p:spPr>
      </p:pic>
      <p:pic>
        <p:nvPicPr>
          <p:cNvPr id="21" name="Picture 5"/>
          <p:cNvPicPr>
            <a:picLocks noChangeAspect="1" noChangeArrowheads="1"/>
          </p:cNvPicPr>
          <p:nvPr/>
        </p:nvPicPr>
        <p:blipFill>
          <a:blip r:embed="rId11" cstate="print"/>
          <a:srcRect/>
          <a:stretch>
            <a:fillRect/>
          </a:stretch>
        </p:blipFill>
        <p:spPr bwMode="auto">
          <a:xfrm>
            <a:off x="6274617" y="1292120"/>
            <a:ext cx="2328684" cy="1625840"/>
          </a:xfrm>
          <a:prstGeom prst="rect">
            <a:avLst/>
          </a:prstGeom>
          <a:noFill/>
          <a:ln w="9525">
            <a:solidFill>
              <a:srgbClr val="000000"/>
            </a:solidFill>
            <a:miter lim="800000"/>
            <a:headEnd/>
            <a:tailEnd/>
          </a:ln>
        </p:spPr>
      </p:pic>
      <p:sp>
        <p:nvSpPr>
          <p:cNvPr id="23" name="Rectangle 2"/>
          <p:cNvSpPr txBox="1">
            <a:spLocks noChangeArrowheads="1"/>
          </p:cNvSpPr>
          <p:nvPr/>
        </p:nvSpPr>
        <p:spPr>
          <a:xfrm>
            <a:off x="-362737" y="3238498"/>
            <a:ext cx="3379236" cy="472790"/>
          </a:xfrm>
          <a:prstGeom prst="rect">
            <a:avLst/>
          </a:prstGeom>
          <a:ln/>
        </p:spPr>
        <p:txBody>
          <a:bodyPr/>
          <a:lstStyle/>
          <a:p>
            <a:pPr marL="630238" lvl="1" indent="-173038" algn="l" eaLnBrk="0" hangingPunct="0">
              <a:spcBef>
                <a:spcPct val="20000"/>
              </a:spcBef>
              <a:defRPr/>
            </a:pPr>
            <a:r>
              <a:rPr lang="en-US" sz="1200" kern="0" dirty="0" smtClean="0"/>
              <a:t>HAM Chambers Equipment  </a:t>
            </a:r>
          </a:p>
        </p:txBody>
      </p:sp>
      <p:sp>
        <p:nvSpPr>
          <p:cNvPr id="24" name="Rectangle 2"/>
          <p:cNvSpPr txBox="1">
            <a:spLocks noChangeArrowheads="1"/>
          </p:cNvSpPr>
          <p:nvPr/>
        </p:nvSpPr>
        <p:spPr>
          <a:xfrm>
            <a:off x="-158698" y="6172797"/>
            <a:ext cx="3512891" cy="377254"/>
          </a:xfrm>
          <a:prstGeom prst="rect">
            <a:avLst/>
          </a:prstGeom>
          <a:ln/>
        </p:spPr>
        <p:txBody>
          <a:bodyPr/>
          <a:lstStyle/>
          <a:p>
            <a:pPr marL="568325" lvl="1" indent="-111125" algn="l" eaLnBrk="0" hangingPunct="0">
              <a:spcBef>
                <a:spcPct val="20000"/>
              </a:spcBef>
              <a:defRPr/>
            </a:pPr>
            <a:r>
              <a:rPr lang="en-US" sz="1200" kern="0" dirty="0" smtClean="0"/>
              <a:t>BSC Chambers Equipment </a:t>
            </a:r>
          </a:p>
        </p:txBody>
      </p:sp>
      <p:sp>
        <p:nvSpPr>
          <p:cNvPr id="25" name="Rectangle 2"/>
          <p:cNvSpPr txBox="1">
            <a:spLocks noChangeArrowheads="1"/>
          </p:cNvSpPr>
          <p:nvPr/>
        </p:nvSpPr>
        <p:spPr>
          <a:xfrm>
            <a:off x="3098381" y="2945749"/>
            <a:ext cx="2917011" cy="515368"/>
          </a:xfrm>
          <a:prstGeom prst="rect">
            <a:avLst/>
          </a:prstGeom>
          <a:ln/>
        </p:spPr>
        <p:txBody>
          <a:bodyPr/>
          <a:lstStyle/>
          <a:p>
            <a:pPr marL="0" lvl="1" algn="l" eaLnBrk="0" hangingPunct="0">
              <a:spcBef>
                <a:spcPct val="20000"/>
              </a:spcBef>
              <a:defRPr/>
            </a:pPr>
            <a:r>
              <a:rPr lang="en-US" sz="1200" kern="0" dirty="0" smtClean="0"/>
              <a:t> HAM-</a:t>
            </a:r>
            <a:r>
              <a:rPr kumimoji="0" lang="en-US" sz="1200" i="0" u="none" strike="noStrike" kern="0" cap="none" spc="0" normalizeH="0" baseline="0" noProof="0" dirty="0" smtClean="0">
                <a:ln>
                  <a:noFill/>
                </a:ln>
                <a:solidFill>
                  <a:schemeClr val="tx1"/>
                </a:solidFill>
                <a:effectLst/>
                <a:uLnTx/>
                <a:uFillTx/>
                <a:latin typeface="+mn-lt"/>
              </a:rPr>
              <a:t>HEPI</a:t>
            </a:r>
            <a:r>
              <a:rPr lang="en-US" sz="1200" kern="0" noProof="0" dirty="0" smtClean="0">
                <a:latin typeface="+mn-lt"/>
              </a:rPr>
              <a:t>: </a:t>
            </a:r>
          </a:p>
          <a:p>
            <a:pPr marL="0" lvl="1" algn="l" eaLnBrk="0" hangingPunct="0">
              <a:spcBef>
                <a:spcPct val="20000"/>
              </a:spcBef>
              <a:defRPr/>
            </a:pPr>
            <a:r>
              <a:rPr lang="en-US" sz="1200" kern="0" dirty="0" smtClean="0"/>
              <a:t>Hydraulic </a:t>
            </a:r>
            <a:r>
              <a:rPr lang="en-US" sz="1200" kern="0" noProof="0" dirty="0" smtClean="0">
                <a:latin typeface="+mn-lt"/>
              </a:rPr>
              <a:t>External Pre Isolator</a:t>
            </a:r>
            <a:endParaRPr lang="en-US" sz="1200" kern="0" dirty="0" smtClean="0">
              <a:latin typeface="+mn-lt"/>
            </a:endParaRPr>
          </a:p>
        </p:txBody>
      </p:sp>
      <p:sp>
        <p:nvSpPr>
          <p:cNvPr id="26" name="Rectangle 2"/>
          <p:cNvSpPr txBox="1">
            <a:spLocks noChangeArrowheads="1"/>
          </p:cNvSpPr>
          <p:nvPr/>
        </p:nvSpPr>
        <p:spPr>
          <a:xfrm>
            <a:off x="3105938" y="5961001"/>
            <a:ext cx="2917011" cy="288658"/>
          </a:xfrm>
          <a:prstGeom prst="rect">
            <a:avLst/>
          </a:prstGeom>
          <a:ln/>
        </p:spPr>
        <p:txBody>
          <a:bodyPr/>
          <a:lstStyle/>
          <a:p>
            <a:pPr marL="0" lvl="1" algn="l" eaLnBrk="0" hangingPunct="0">
              <a:spcBef>
                <a:spcPct val="20000"/>
              </a:spcBef>
              <a:defRPr/>
            </a:pPr>
            <a:r>
              <a:rPr lang="en-US" sz="1200" kern="0" dirty="0" smtClean="0"/>
              <a:t> BSC-</a:t>
            </a:r>
            <a:r>
              <a:rPr kumimoji="0" lang="en-US" sz="1200" i="0" u="none" strike="noStrike" kern="0" cap="none" spc="0" normalizeH="0" baseline="0" noProof="0" dirty="0" smtClean="0">
                <a:ln>
                  <a:noFill/>
                </a:ln>
                <a:solidFill>
                  <a:schemeClr val="tx1"/>
                </a:solidFill>
                <a:effectLst/>
                <a:uLnTx/>
                <a:uFillTx/>
                <a:latin typeface="+mn-lt"/>
              </a:rPr>
              <a:t>HEPI</a:t>
            </a:r>
            <a:r>
              <a:rPr lang="en-US" sz="1200" kern="0" noProof="0" dirty="0" smtClean="0">
                <a:latin typeface="+mn-lt"/>
              </a:rPr>
              <a:t>: </a:t>
            </a:r>
          </a:p>
          <a:p>
            <a:pPr marL="0" lvl="1" algn="l" eaLnBrk="0" hangingPunct="0">
              <a:spcBef>
                <a:spcPct val="20000"/>
              </a:spcBef>
              <a:defRPr/>
            </a:pPr>
            <a:r>
              <a:rPr lang="en-US" sz="1200" kern="0" dirty="0" smtClean="0"/>
              <a:t>Hydraulic </a:t>
            </a:r>
            <a:r>
              <a:rPr lang="en-US" sz="1200" kern="0" noProof="0" dirty="0" smtClean="0">
                <a:latin typeface="+mn-lt"/>
              </a:rPr>
              <a:t>External Pre Isolator</a:t>
            </a:r>
            <a:endParaRPr lang="en-US" sz="1200" kern="0" dirty="0" smtClean="0">
              <a:latin typeface="+mn-lt"/>
            </a:endParaRPr>
          </a:p>
        </p:txBody>
      </p:sp>
      <p:sp>
        <p:nvSpPr>
          <p:cNvPr id="27" name="Rounded Rectangle 26"/>
          <p:cNvSpPr/>
          <p:nvPr/>
        </p:nvSpPr>
        <p:spPr bwMode="auto">
          <a:xfrm>
            <a:off x="3007696" y="1141111"/>
            <a:ext cx="5818909" cy="5524185"/>
          </a:xfrm>
          <a:prstGeom prst="roundRect">
            <a:avLst>
              <a:gd name="adj" fmla="val 3945"/>
            </a:avLst>
          </a:prstGeom>
          <a:noFill/>
          <a:ln w="19050" cap="flat" cmpd="sng" algn="ctr">
            <a:solidFill>
              <a:schemeClr val="tx1"/>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
        <p:nvSpPr>
          <p:cNvPr id="28" name="Rectangle 2"/>
          <p:cNvSpPr txBox="1">
            <a:spLocks noChangeArrowheads="1"/>
          </p:cNvSpPr>
          <p:nvPr/>
        </p:nvSpPr>
        <p:spPr>
          <a:xfrm>
            <a:off x="2614731" y="663527"/>
            <a:ext cx="6718195" cy="515368"/>
          </a:xfrm>
          <a:prstGeom prst="rect">
            <a:avLst/>
          </a:prstGeom>
          <a:ln/>
        </p:spPr>
        <p:txBody>
          <a:bodyPr/>
          <a:lstStyle/>
          <a:p>
            <a:pPr marL="0" lvl="1" eaLnBrk="0" hangingPunct="0">
              <a:spcBef>
                <a:spcPct val="20000"/>
              </a:spcBef>
              <a:buClr>
                <a:srgbClr val="990099"/>
              </a:buClr>
              <a:buFont typeface="Wingdings" pitchFamily="2" charset="2"/>
              <a:buChar char="§"/>
              <a:defRPr/>
            </a:pPr>
            <a:r>
              <a:rPr lang="en-US" sz="1800" kern="0" dirty="0" smtClean="0"/>
              <a:t> Seismic Isolation Group </a:t>
            </a:r>
            <a:r>
              <a:rPr lang="en-US" sz="1800" kern="0" dirty="0" smtClean="0">
                <a:latin typeface="+mn-lt"/>
              </a:rPr>
              <a:t>responsibility:</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8"/>
          <p:cNvSpPr>
            <a:spLocks noChangeArrowheads="1"/>
          </p:cNvSpPr>
          <p:nvPr/>
        </p:nvSpPr>
        <p:spPr bwMode="auto">
          <a:xfrm>
            <a:off x="2625486" y="27296"/>
            <a:ext cx="4027064" cy="400110"/>
          </a:xfrm>
          <a:prstGeom prst="rect">
            <a:avLst/>
          </a:prstGeom>
          <a:noFill/>
          <a:ln w="9525" algn="ctr">
            <a:noFill/>
            <a:miter lim="800000"/>
            <a:headEnd/>
            <a:tailEnd/>
          </a:ln>
        </p:spPr>
        <p:txBody>
          <a:bodyPr wrap="none">
            <a:spAutoFit/>
          </a:bodyPr>
          <a:lstStyle/>
          <a:p>
            <a:r>
              <a:rPr lang="en-US" sz="2000" dirty="0" smtClean="0"/>
              <a:t>2. HEPI:  Hydraulic Pre-Isolator</a:t>
            </a:r>
            <a:endParaRPr lang="en-US" sz="2000" dirty="0"/>
          </a:p>
        </p:txBody>
      </p:sp>
      <p:graphicFrame>
        <p:nvGraphicFramePr>
          <p:cNvPr id="3074" name="Object 29"/>
          <p:cNvGraphicFramePr>
            <a:graphicFrameLocks noChangeAspect="1"/>
          </p:cNvGraphicFramePr>
          <p:nvPr/>
        </p:nvGraphicFramePr>
        <p:xfrm>
          <a:off x="0" y="0"/>
          <a:ext cx="622300" cy="455613"/>
        </p:xfrm>
        <a:graphic>
          <a:graphicData uri="http://schemas.openxmlformats.org/presentationml/2006/ole">
            <p:oleObj spid="_x0000_s265218" r:id="rId4" imgW="4409524" imgH="3219899" progId="">
              <p:embed/>
            </p:oleObj>
          </a:graphicData>
        </a:graphic>
      </p:graphicFrame>
      <p:pic>
        <p:nvPicPr>
          <p:cNvPr id="3077" name="Picture 30"/>
          <p:cNvPicPr>
            <a:picLocks noChangeAspect="1" noChangeArrowheads="1"/>
          </p:cNvPicPr>
          <p:nvPr/>
        </p:nvPicPr>
        <p:blipFill>
          <a:blip r:embed="rId5" cstate="print">
            <a:grayscl/>
          </a:blip>
          <a:srcRect l="10286" t="43056" r="65755" b="34029"/>
          <a:stretch>
            <a:fillRect/>
          </a:stretch>
        </p:blipFill>
        <p:spPr bwMode="auto">
          <a:xfrm>
            <a:off x="8148638" y="0"/>
            <a:ext cx="995362" cy="454025"/>
          </a:xfrm>
          <a:prstGeom prst="rect">
            <a:avLst/>
          </a:prstGeom>
          <a:noFill/>
          <a:ln w="9525" algn="ctr">
            <a:noFill/>
            <a:miter lim="800000"/>
            <a:headEnd/>
            <a:tailEnd/>
          </a:ln>
        </p:spPr>
      </p:pic>
      <p:sp>
        <p:nvSpPr>
          <p:cNvPr id="3078" name="Line 31"/>
          <p:cNvSpPr>
            <a:spLocks noChangeShapeType="1"/>
          </p:cNvSpPr>
          <p:nvPr/>
        </p:nvSpPr>
        <p:spPr bwMode="auto">
          <a:xfrm>
            <a:off x="0" y="457200"/>
            <a:ext cx="9144000" cy="0"/>
          </a:xfrm>
          <a:prstGeom prst="line">
            <a:avLst/>
          </a:prstGeom>
          <a:noFill/>
          <a:ln w="28575">
            <a:solidFill>
              <a:srgbClr val="CC00CC"/>
            </a:solidFill>
            <a:round/>
            <a:headEnd/>
            <a:tailEnd/>
          </a:ln>
        </p:spPr>
        <p:txBody>
          <a:bodyPr/>
          <a:lstStyle/>
          <a:p>
            <a:endParaRPr lang="en-US" dirty="0"/>
          </a:p>
        </p:txBody>
      </p:sp>
      <p:sp>
        <p:nvSpPr>
          <p:cNvPr id="3079" name="Rectangle 4"/>
          <p:cNvSpPr>
            <a:spLocks noChangeArrowheads="1"/>
          </p:cNvSpPr>
          <p:nvPr/>
        </p:nvSpPr>
        <p:spPr bwMode="auto">
          <a:xfrm>
            <a:off x="0" y="0"/>
            <a:ext cx="9144000" cy="0"/>
          </a:xfrm>
          <a:prstGeom prst="rect">
            <a:avLst/>
          </a:prstGeom>
          <a:noFill/>
          <a:ln w="9525" algn="ctr">
            <a:noFill/>
            <a:miter lim="800000"/>
            <a:headEnd/>
            <a:tailEnd/>
          </a:ln>
        </p:spPr>
        <p:txBody>
          <a:bodyPr wrap="none" anchor="ctr">
            <a:spAutoFit/>
          </a:bodyPr>
          <a:lstStyle/>
          <a:p>
            <a:endParaRPr lang="en-US" dirty="0"/>
          </a:p>
        </p:txBody>
      </p:sp>
      <p:sp>
        <p:nvSpPr>
          <p:cNvPr id="20" name="Slide Number Placeholder 3"/>
          <p:cNvSpPr txBox="1">
            <a:spLocks/>
          </p:cNvSpPr>
          <p:nvPr/>
        </p:nvSpPr>
        <p:spPr bwMode="auto">
          <a:xfrm>
            <a:off x="8702299" y="6788258"/>
            <a:ext cx="441702" cy="298342"/>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E67FB87-3B2F-4F99-999D-2A08BA89D1B0}" type="slidenum">
              <a:rPr kumimoji="0" lang="en-US" sz="1400" b="0" i="0" u="none" strike="noStrike" kern="1200" cap="none" spc="0" normalizeH="0" baseline="0" noProof="0" smtClean="0">
                <a:ln>
                  <a:noFill/>
                </a:ln>
                <a:solidFill>
                  <a:schemeClr val="tx1"/>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400" b="0" i="0" u="none" strike="noStrike" kern="1200" cap="none" spc="0" normalizeH="0" baseline="0" noProof="0" dirty="0" smtClean="0">
              <a:ln>
                <a:noFill/>
              </a:ln>
              <a:solidFill>
                <a:schemeClr val="tx1"/>
              </a:solidFill>
              <a:effectLst/>
              <a:uLnTx/>
              <a:uFillTx/>
              <a:latin typeface="Arial" charset="0"/>
              <a:ea typeface="+mn-ea"/>
              <a:cs typeface="+mn-cs"/>
            </a:endParaRPr>
          </a:p>
        </p:txBody>
      </p:sp>
      <p:pic>
        <p:nvPicPr>
          <p:cNvPr id="265222" name="Picture 6"/>
          <p:cNvPicPr>
            <a:picLocks noChangeAspect="1" noChangeArrowheads="1"/>
          </p:cNvPicPr>
          <p:nvPr/>
        </p:nvPicPr>
        <p:blipFill>
          <a:blip r:embed="rId6" cstate="print"/>
          <a:srcRect/>
          <a:stretch>
            <a:fillRect/>
          </a:stretch>
        </p:blipFill>
        <p:spPr bwMode="auto">
          <a:xfrm>
            <a:off x="4550054" y="835168"/>
            <a:ext cx="4347203" cy="2554014"/>
          </a:xfrm>
          <a:prstGeom prst="rect">
            <a:avLst/>
          </a:prstGeom>
          <a:noFill/>
          <a:ln w="9525">
            <a:solidFill>
              <a:srgbClr val="000000"/>
            </a:solidFill>
            <a:miter lim="800000"/>
            <a:headEnd/>
            <a:tailEnd/>
          </a:ln>
        </p:spPr>
      </p:pic>
      <p:sp>
        <p:nvSpPr>
          <p:cNvPr id="13" name="Rectangle 12"/>
          <p:cNvSpPr/>
          <p:nvPr/>
        </p:nvSpPr>
        <p:spPr>
          <a:xfrm>
            <a:off x="4507825" y="3727135"/>
            <a:ext cx="4636175" cy="3193182"/>
          </a:xfrm>
          <a:prstGeom prst="rect">
            <a:avLst/>
          </a:prstGeom>
        </p:spPr>
        <p:txBody>
          <a:bodyPr wrap="square">
            <a:spAutoFit/>
          </a:bodyPr>
          <a:lstStyle/>
          <a:p>
            <a:pPr marL="117475" lvl="1" indent="-117475" algn="l" eaLnBrk="0" hangingPunct="0">
              <a:spcBef>
                <a:spcPct val="20000"/>
              </a:spcBef>
              <a:defRPr/>
            </a:pPr>
            <a:r>
              <a:rPr lang="en-US" sz="1400" kern="0" dirty="0" smtClean="0"/>
              <a:t>HEPI OVERVIEW: </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solidFill>
                  <a:srgbClr val="000000"/>
                </a:solidFill>
              </a:rPr>
              <a:t>Pre-Isolator, Out of Vacuum</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Minimize heat dissipation in-vacuum</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 6 Degrees of freedom</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Positioning and alignment,  length and angle</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Low Frequency active isolation (0.1 Hz to ~5 Hz)</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Micro Seismic, Tidal Correction</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Was used for </a:t>
            </a:r>
            <a:r>
              <a:rPr lang="en-US" sz="1400" kern="0" dirty="0" err="1" smtClean="0"/>
              <a:t>iLIGO</a:t>
            </a:r>
            <a:r>
              <a:rPr lang="en-US" sz="1400" kern="0" dirty="0" smtClean="0"/>
              <a:t> and </a:t>
            </a:r>
            <a:r>
              <a:rPr lang="en-US" sz="1400" kern="0" dirty="0" err="1" smtClean="0"/>
              <a:t>eLIGO</a:t>
            </a:r>
            <a:r>
              <a:rPr lang="en-US" sz="1400" kern="0" dirty="0" smtClean="0"/>
              <a:t> at LLO</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Will be used on all chambers (18 HAM and 15 BSC).</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HAM Cross beams re-designed</a:t>
            </a:r>
          </a:p>
          <a:p>
            <a:pPr marL="117475" lvl="1" indent="-117475" algn="l" eaLnBrk="0" hangingPunct="0">
              <a:spcBef>
                <a:spcPts val="300"/>
              </a:spcBef>
              <a:spcAft>
                <a:spcPts val="300"/>
              </a:spcAft>
              <a:buClr>
                <a:srgbClr val="990099"/>
              </a:buClr>
              <a:buFont typeface="Wingdings" pitchFamily="2" charset="2"/>
              <a:buChar char="§"/>
              <a:defRPr/>
            </a:pPr>
            <a:r>
              <a:rPr lang="en-US" sz="1400" kern="0" dirty="0" smtClean="0"/>
              <a:t>LLO HAM will become LHO BSC</a:t>
            </a:r>
          </a:p>
        </p:txBody>
      </p:sp>
      <p:pic>
        <p:nvPicPr>
          <p:cNvPr id="14" name="Picture 3"/>
          <p:cNvPicPr>
            <a:picLocks noChangeAspect="1" noChangeArrowheads="1"/>
          </p:cNvPicPr>
          <p:nvPr/>
        </p:nvPicPr>
        <p:blipFill>
          <a:blip r:embed="rId7" cstate="print"/>
          <a:srcRect l="8116" r="3346"/>
          <a:stretch>
            <a:fillRect/>
          </a:stretch>
        </p:blipFill>
        <p:spPr bwMode="auto">
          <a:xfrm>
            <a:off x="420914" y="581799"/>
            <a:ext cx="3408497" cy="2271129"/>
          </a:xfrm>
          <a:prstGeom prst="rect">
            <a:avLst/>
          </a:prstGeom>
          <a:noFill/>
          <a:ln w="9525">
            <a:solidFill>
              <a:srgbClr val="000000"/>
            </a:solidFill>
            <a:miter lim="800000"/>
            <a:headEnd/>
            <a:tailEnd/>
          </a:ln>
        </p:spPr>
      </p:pic>
      <p:sp>
        <p:nvSpPr>
          <p:cNvPr id="16" name="Rectangle 15"/>
          <p:cNvSpPr/>
          <p:nvPr/>
        </p:nvSpPr>
        <p:spPr>
          <a:xfrm>
            <a:off x="2566688" y="2482843"/>
            <a:ext cx="1197765" cy="338554"/>
          </a:xfrm>
          <a:prstGeom prst="rect">
            <a:avLst/>
          </a:prstGeom>
        </p:spPr>
        <p:txBody>
          <a:bodyPr wrap="none">
            <a:spAutoFit/>
          </a:bodyPr>
          <a:lstStyle/>
          <a:p>
            <a:r>
              <a:rPr lang="en-US" sz="1600" kern="0" dirty="0" smtClean="0"/>
              <a:t>HAM-HEPI</a:t>
            </a:r>
          </a:p>
        </p:txBody>
      </p:sp>
      <p:sp>
        <p:nvSpPr>
          <p:cNvPr id="17" name="Rectangle 16"/>
          <p:cNvSpPr/>
          <p:nvPr/>
        </p:nvSpPr>
        <p:spPr>
          <a:xfrm>
            <a:off x="4546592" y="3051599"/>
            <a:ext cx="1162499" cy="338554"/>
          </a:xfrm>
          <a:prstGeom prst="rect">
            <a:avLst/>
          </a:prstGeom>
        </p:spPr>
        <p:txBody>
          <a:bodyPr wrap="square">
            <a:spAutoFit/>
          </a:bodyPr>
          <a:lstStyle/>
          <a:p>
            <a:r>
              <a:rPr lang="en-US" sz="1600" kern="0" dirty="0" smtClean="0"/>
              <a:t>BSC-HEPI</a:t>
            </a:r>
          </a:p>
        </p:txBody>
      </p:sp>
      <p:sp>
        <p:nvSpPr>
          <p:cNvPr id="15" name="Rectangle 28"/>
          <p:cNvSpPr>
            <a:spLocks noChangeArrowheads="1"/>
          </p:cNvSpPr>
          <p:nvPr/>
        </p:nvSpPr>
        <p:spPr bwMode="auto">
          <a:xfrm>
            <a:off x="463436" y="2927871"/>
            <a:ext cx="3558080" cy="2031325"/>
          </a:xfrm>
          <a:prstGeom prst="rect">
            <a:avLst/>
          </a:prstGeom>
          <a:noFill/>
          <a:ln w="9525" algn="ctr">
            <a:noFill/>
            <a:miter lim="800000"/>
            <a:headEnd/>
            <a:tailEnd/>
          </a:ln>
        </p:spPr>
        <p:txBody>
          <a:bodyPr wrap="square">
            <a:spAutoFit/>
          </a:bodyPr>
          <a:lstStyle/>
          <a:p>
            <a:pPr algn="l">
              <a:buClr>
                <a:srgbClr val="990099"/>
              </a:buClr>
              <a:buSzPct val="100000"/>
            </a:pPr>
            <a:r>
              <a:rPr lang="en-US" sz="1400" dirty="0" smtClean="0"/>
              <a:t> </a:t>
            </a:r>
          </a:p>
          <a:p>
            <a:pPr algn="l">
              <a:buClr>
                <a:srgbClr val="990099"/>
              </a:buClr>
              <a:buSzPct val="100000"/>
              <a:buFont typeface="Wingdings" pitchFamily="2" charset="2"/>
              <a:buChar char="q"/>
            </a:pPr>
            <a:r>
              <a:rPr lang="en-US" sz="1400" dirty="0" smtClean="0"/>
              <a:t> 2.1 Overview</a:t>
            </a:r>
          </a:p>
          <a:p>
            <a:pPr algn="l">
              <a:buClr>
                <a:srgbClr val="990099"/>
              </a:buClr>
              <a:buSzPct val="100000"/>
              <a:buFont typeface="Wingdings" pitchFamily="2" charset="2"/>
              <a:buChar char="q"/>
            </a:pPr>
            <a:endParaRPr lang="en-US" sz="1400" dirty="0" smtClean="0"/>
          </a:p>
          <a:p>
            <a:pPr algn="l">
              <a:buClr>
                <a:srgbClr val="990099"/>
              </a:buClr>
              <a:buSzPct val="100000"/>
              <a:buFont typeface="Wingdings" pitchFamily="2" charset="2"/>
              <a:buChar char="q"/>
            </a:pPr>
            <a:r>
              <a:rPr lang="en-US" sz="1400" dirty="0" smtClean="0"/>
              <a:t>  2.2 Pre-Assembly Testing </a:t>
            </a:r>
          </a:p>
          <a:p>
            <a:pPr algn="l">
              <a:buClr>
                <a:srgbClr val="990099"/>
              </a:buClr>
              <a:buSzPct val="100000"/>
              <a:buFont typeface="Wingdings" pitchFamily="2" charset="2"/>
              <a:buChar char="q"/>
            </a:pPr>
            <a:endParaRPr lang="en-US" sz="1400" dirty="0" smtClean="0"/>
          </a:p>
          <a:p>
            <a:pPr algn="l">
              <a:buClr>
                <a:srgbClr val="990099"/>
              </a:buClr>
              <a:buSzPct val="100000"/>
              <a:buFont typeface="Wingdings" pitchFamily="2" charset="2"/>
              <a:buChar char="q"/>
            </a:pPr>
            <a:r>
              <a:rPr lang="en-US" sz="1400" dirty="0" smtClean="0"/>
              <a:t>  2.3 Assembly</a:t>
            </a:r>
          </a:p>
          <a:p>
            <a:pPr algn="l">
              <a:buClr>
                <a:srgbClr val="990099"/>
              </a:buClr>
              <a:buSzPct val="100000"/>
              <a:buFont typeface="Wingdings" pitchFamily="2" charset="2"/>
              <a:buChar char="q"/>
            </a:pPr>
            <a:endParaRPr lang="en-US" sz="1400" dirty="0" smtClean="0"/>
          </a:p>
          <a:p>
            <a:pPr algn="l">
              <a:buClr>
                <a:srgbClr val="990099"/>
              </a:buClr>
              <a:buSzPct val="100000"/>
              <a:buFont typeface="Wingdings" pitchFamily="2" charset="2"/>
              <a:buChar char="q"/>
            </a:pPr>
            <a:r>
              <a:rPr lang="en-US" sz="1400" dirty="0" smtClean="0"/>
              <a:t>  2.4 Performance</a:t>
            </a:r>
          </a:p>
          <a:p>
            <a:pPr algn="l">
              <a:buSzPct val="100000"/>
              <a:buFont typeface="Wingdings" pitchFamily="2" charset="2"/>
              <a:buChar char="q"/>
            </a:pPr>
            <a:endParaRPr lang="en-US" sz="1400" dirty="0"/>
          </a:p>
        </p:txBody>
      </p:sp>
      <p:sp>
        <p:nvSpPr>
          <p:cNvPr id="19" name="Rectangle 18"/>
          <p:cNvSpPr/>
          <p:nvPr/>
        </p:nvSpPr>
        <p:spPr>
          <a:xfrm>
            <a:off x="1049731" y="4825910"/>
            <a:ext cx="2980944" cy="523220"/>
          </a:xfrm>
          <a:prstGeom prst="rect">
            <a:avLst/>
          </a:prstGeom>
        </p:spPr>
        <p:txBody>
          <a:bodyPr wrap="square">
            <a:spAutoFit/>
          </a:bodyPr>
          <a:lstStyle/>
          <a:p>
            <a:pPr algn="l"/>
            <a:r>
              <a:rPr lang="en-US" sz="1400" dirty="0" smtClean="0"/>
              <a:t>April 2010 – April 2011 </a:t>
            </a:r>
          </a:p>
          <a:p>
            <a:pPr algn="l"/>
            <a:r>
              <a:rPr lang="en-US" sz="1400" dirty="0" smtClean="0"/>
              <a:t>HEPI Progress Highlights</a:t>
            </a:r>
            <a:endParaRPr lang="en-US" sz="1400" dirty="0"/>
          </a:p>
        </p:txBody>
      </p:sp>
      <p:sp>
        <p:nvSpPr>
          <p:cNvPr id="21" name="Rounded Rectangle 20"/>
          <p:cNvSpPr/>
          <p:nvPr/>
        </p:nvSpPr>
        <p:spPr bwMode="auto">
          <a:xfrm>
            <a:off x="446227" y="3489350"/>
            <a:ext cx="2604211" cy="1316736"/>
          </a:xfrm>
          <a:prstGeom prst="roundRect">
            <a:avLst>
              <a:gd name="adj" fmla="val 6783"/>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smtClean="0">
              <a:ln>
                <a:noFill/>
              </a:ln>
              <a:solidFill>
                <a:schemeClr val="tx1"/>
              </a:solidFill>
              <a:effectLst/>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1"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21154</TotalTime>
  <Words>3266</Words>
  <Application>Microsoft Office PowerPoint</Application>
  <PresentationFormat>Custom</PresentationFormat>
  <Paragraphs>700</Paragraphs>
  <Slides>53</Slides>
  <Notes>46</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53</vt:i4>
      </vt:variant>
    </vt:vector>
  </HeadingPairs>
  <TitlesOfParts>
    <vt:vector size="56" baseType="lpstr">
      <vt:lpstr>Default Design</vt:lpstr>
      <vt:lpstr>Equation</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Systematic Approach to Control Infrastructure</vt:lpstr>
      <vt:lpstr>Slide 49</vt:lpstr>
      <vt:lpstr>Slide 50</vt:lpstr>
      <vt:lpstr>Slide 51</vt:lpstr>
      <vt:lpstr>Slide 52</vt:lpstr>
      <vt:lpstr>Slide 53</vt:lpstr>
    </vt:vector>
  </TitlesOfParts>
  <Company>LIGO</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Fabrice Matichard</dc:creator>
  <cp:lastModifiedBy>Fabrice Matichard</cp:lastModifiedBy>
  <cp:revision>1111</cp:revision>
  <dcterms:created xsi:type="dcterms:W3CDTF">2007-05-31T19:21:53Z</dcterms:created>
  <dcterms:modified xsi:type="dcterms:W3CDTF">2011-04-26T03:47:06Z</dcterms:modified>
</cp:coreProperties>
</file>