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2"/>
  </p:notesMasterIdLst>
  <p:sldIdLst>
    <p:sldId id="626" r:id="rId2"/>
    <p:sldId id="627" r:id="rId3"/>
    <p:sldId id="628" r:id="rId4"/>
    <p:sldId id="629" r:id="rId5"/>
    <p:sldId id="631" r:id="rId6"/>
    <p:sldId id="635" r:id="rId7"/>
    <p:sldId id="630" r:id="rId8"/>
    <p:sldId id="632" r:id="rId9"/>
    <p:sldId id="633" r:id="rId10"/>
    <p:sldId id="636" r:id="rId11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FF"/>
    <a:srgbClr val="000080"/>
    <a:srgbClr val="000000"/>
    <a:srgbClr val="E6E6E6"/>
    <a:srgbClr val="008000"/>
    <a:srgbClr val="800000"/>
    <a:srgbClr val="E8FF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699" autoAdjust="0"/>
  </p:normalViewPr>
  <p:slideViewPr>
    <p:cSldViewPr>
      <p:cViewPr varScale="1">
        <p:scale>
          <a:sx n="84" d="100"/>
          <a:sy n="84" d="100"/>
        </p:scale>
        <p:origin x="-9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>
                <a:latin typeface="Symbol" pitchFamily="18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>
                <a:latin typeface="Symbol" pitchFamily="18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>
                <a:latin typeface="Symbol" pitchFamily="18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>
                <a:latin typeface="Symbol" pitchFamily="18" charset="2"/>
              </a:defRPr>
            </a:lvl1pPr>
          </a:lstStyle>
          <a:p>
            <a:pPr>
              <a:defRPr/>
            </a:pPr>
            <a:fld id="{7DC66EAF-02F2-4A7D-99C6-F889E781D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9C518-33D9-45DB-8EFD-C6102695432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66EAF-02F2-4A7D-99C6-F889E781DAE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66EAF-02F2-4A7D-99C6-F889E781DAE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66EAF-02F2-4A7D-99C6-F889E781DAE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66EAF-02F2-4A7D-99C6-F889E781DAE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66EAF-02F2-4A7D-99C6-F889E781DAE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66EAF-02F2-4A7D-99C6-F889E781DAE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66EAF-02F2-4A7D-99C6-F889E781DAE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66EAF-02F2-4A7D-99C6-F889E781DAE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66EAF-02F2-4A7D-99C6-F889E781DAE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2402" name="Photo Editor Photo" r:id="rId3" imgW="4409524" imgH="3219899" progId="">
              <p:embed/>
            </p:oleObj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LIGO-G1100444-v1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786FA-38B0-4759-86D9-3BEC1908BF7D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11618" name="Photo Editor Photo" r:id="rId3" imgW="4409524" imgH="3219899" progId="">
              <p:embed/>
            </p:oleObj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dirty="0"/>
              <a:t>G080429-00-D</a:t>
            </a:r>
            <a:r>
              <a:rPr lang="en-US" b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LIGO-G1000451-v7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EFB23-EA50-4AAE-B1D6-CFE3C6B52B03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12642" name="Photo Editor Photo" r:id="rId3" imgW="4409524" imgH="3219899" progId="">
              <p:embed/>
            </p:oleObj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dirty="0"/>
              <a:t>G080429-00-D</a:t>
            </a:r>
            <a:r>
              <a:rPr lang="en-US" b="0" dirty="0"/>
              <a:t> 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21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LIGO-G1000451-v7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D506-DA2A-4341-9239-2752E92590D9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3426" name="Photo Editor Photo" r:id="rId3" imgW="4409524" imgH="3219899" progId="">
              <p:embed/>
            </p:oleObj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LIGO-G1000451-v7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3193-3FC7-410E-BCD8-5849C83ED98C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4450" name="Photo Editor Photo" r:id="rId3" imgW="4409524" imgH="3219899" progId="">
              <p:embed/>
            </p:oleObj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dirty="0"/>
              <a:t>G080429-00-D</a:t>
            </a:r>
            <a:r>
              <a:rPr lang="en-US" b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LIGO-G1000451-v7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A802-B96B-43EB-9DE0-8553E5C56228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5474" name="Photo Editor Photo" r:id="rId3" imgW="4409524" imgH="3219899" progId="">
              <p:embed/>
            </p:oleObj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dirty="0"/>
              <a:t>G080429-00-D</a:t>
            </a:r>
            <a:r>
              <a:rPr lang="en-US" b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LIGO-G1000451-v7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C5F60-AA10-4231-8512-4519B8EE76C2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6498" name="Photo Editor Photo" r:id="rId3" imgW="4409524" imgH="3219899" progId="">
              <p:embed/>
            </p:oleObj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dirty="0"/>
              <a:t>G080429-00-D</a:t>
            </a:r>
            <a:r>
              <a:rPr lang="en-US" b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LIGO-G1000451-v7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7A571-8579-4F08-BA35-3BA92B955D0B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7522" name="Photo Editor Photo" r:id="rId3" imgW="4409524" imgH="3219899" progId="">
              <p:embed/>
            </p:oleObj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LIGO-G1000451-v7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CE76-A7CB-4447-BEE5-F2BD29722595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8546" name="Photo Editor Photo" r:id="rId3" imgW="4409524" imgH="3219899" progId="">
              <p:embed/>
            </p:oleObj>
          </a:graphicData>
        </a:graphic>
      </p:graphicFrame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dirty="0"/>
              <a:t>G080429-00-D</a:t>
            </a:r>
            <a:r>
              <a:rPr lang="en-US" b="0" dirty="0"/>
              <a:t> 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LIGO-G1000451-v7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8C08-EE4F-437F-9C7E-6D79254D4E84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9570" name="Photo Editor Photo" r:id="rId3" imgW="4409524" imgH="3219899" progId="">
              <p:embed/>
            </p:oleObj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dirty="0"/>
              <a:t>G080429-00-D</a:t>
            </a:r>
            <a:r>
              <a:rPr lang="en-US" b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LIGO-G1000451-v7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F5FFF-2386-4F83-AC60-46F58AE28D76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10594" name="Photo Editor Photo" r:id="rId3" imgW="4409524" imgH="3219899" progId="">
              <p:embed/>
            </p:oleObj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dirty="0"/>
              <a:t>G080429-00-D</a:t>
            </a:r>
            <a:r>
              <a:rPr lang="en-US" b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LIGO-G1000451-v7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79575-16C9-4DA3-B1DD-127EA016EBA1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 b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8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000" b="0" i="1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LIGO-G1100444-v1</a:t>
            </a:r>
            <a:endParaRPr lang="en-US" dirty="0"/>
          </a:p>
        </p:txBody>
      </p:sp>
      <p:sp>
        <p:nvSpPr>
          <p:cNvPr id="738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 b="0" i="1">
                <a:latin typeface="+mn-lt"/>
              </a:defRPr>
            </a:lvl1pPr>
          </a:lstStyle>
          <a:p>
            <a:pPr>
              <a:defRPr/>
            </a:pPr>
            <a:fld id="{A43484E5-4A83-4A84-90DC-804A670963E1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8312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26" name="Photo Editor Photo" r:id="rId14" imgW="4409524" imgH="3219899" progId="">
              <p:embed/>
            </p:oleObj>
          </a:graphicData>
        </a:graphic>
      </p:graphicFrame>
      <p:sp>
        <p:nvSpPr>
          <p:cNvPr id="738315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738317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dirty="0"/>
              <a:t>G080429-00-D</a:t>
            </a:r>
            <a:r>
              <a:rPr lang="en-US" b="0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Helvetica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Helvetica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34F062-0297-42A4-91C7-C0E45388FEA7}" type="slidenum">
              <a:rPr lang="en-US"/>
              <a:pPr>
                <a:defRPr/>
              </a:pPr>
              <a:t>1</a:t>
            </a:fld>
            <a:endParaRPr lang="en-US" sz="1400" i="0" dirty="0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5942013" y="265113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 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sz="2800" dirty="0" smtClean="0"/>
              <a:t>Optical </a:t>
            </a:r>
            <a:r>
              <a:rPr lang="en-US" sz="2800" dirty="0" smtClean="0"/>
              <a:t>Lever System (</a:t>
            </a:r>
            <a:r>
              <a:rPr lang="en-US" sz="2800" dirty="0" err="1" smtClean="0"/>
              <a:t>OpLev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800" dirty="0" smtClean="0"/>
              <a:t>Eric James</a:t>
            </a:r>
            <a:endParaRPr lang="en-US" sz="2800" dirty="0" smtClean="0"/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76400"/>
            <a:ext cx="3192463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LIGO-G1100444-v2</a:t>
            </a:r>
            <a:endParaRPr lang="en-US" dirty="0"/>
          </a:p>
        </p:txBody>
      </p:sp>
      <p:pic>
        <p:nvPicPr>
          <p:cNvPr id="10" name="Picture 9" descr="DSC002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828800"/>
            <a:ext cx="5410200" cy="40576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Contracts and Purchases coming in below estimates</a:t>
            </a:r>
          </a:p>
          <a:p>
            <a:r>
              <a:rPr lang="en-US" dirty="0" smtClean="0"/>
              <a:t>Materials arriving at sites well ahead of time required.</a:t>
            </a:r>
          </a:p>
          <a:p>
            <a:r>
              <a:rPr lang="en-US" dirty="0" smtClean="0"/>
              <a:t>No difficult assembly or installation issues.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LIGO-G1100444-v2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A3193-3FC7-410E-BCD8-5849C83ED98C}" type="slidenum">
              <a:rPr lang="en-US" smtClean="0"/>
              <a:pPr>
                <a:defRPr/>
              </a:pPr>
              <a:t>10</a:t>
            </a:fld>
            <a:endParaRPr lang="en-US" sz="1400" i="0" dirty="0"/>
          </a:p>
        </p:txBody>
      </p:sp>
      <p:pic>
        <p:nvPicPr>
          <p:cNvPr id="7" name="Picture 6" descr="DSC00299.JPG"/>
          <p:cNvPicPr>
            <a:picLocks noChangeAspect="1"/>
          </p:cNvPicPr>
          <p:nvPr/>
        </p:nvPicPr>
        <p:blipFill>
          <a:blip r:embed="rId3" cstate="print"/>
          <a:srcRect l="18333" t="17778" r="11667" b="16667"/>
          <a:stretch>
            <a:fillRect/>
          </a:stretch>
        </p:blipFill>
        <p:spPr>
          <a:xfrm>
            <a:off x="2438400" y="2971800"/>
            <a:ext cx="4267200" cy="2997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OpLev Functions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76200" y="2362200"/>
            <a:ext cx="8763000" cy="3276600"/>
          </a:xfrm>
        </p:spPr>
        <p:txBody>
          <a:bodyPr/>
          <a:lstStyle/>
          <a:p>
            <a:r>
              <a:rPr lang="en-US" dirty="0" smtClean="0"/>
              <a:t>To assist in restoring alignment after invasive work </a:t>
            </a:r>
          </a:p>
          <a:p>
            <a:r>
              <a:rPr lang="en-US" dirty="0" smtClean="0"/>
              <a:t>To restore coarse alignment after loss of lock</a:t>
            </a:r>
          </a:p>
          <a:p>
            <a:r>
              <a:rPr lang="en-US" dirty="0" smtClean="0"/>
              <a:t>To tune the test mass actuators to minimize position-to-angle coupling</a:t>
            </a:r>
          </a:p>
          <a:p>
            <a:r>
              <a:rPr lang="en-US" dirty="0" smtClean="0"/>
              <a:t>Monitor the angular alignment of the HAM optical tables</a:t>
            </a:r>
          </a:p>
          <a:p>
            <a:r>
              <a:rPr lang="en-US" dirty="0" smtClean="0"/>
              <a:t>Local pitch and yaw mode damping during interferometer commissioning (not in science mode)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246D57-8AC3-445E-B0DA-05FC368F19EC}" type="slidenum">
              <a:rPr lang="en-US" smtClean="0"/>
              <a:pPr>
                <a:defRPr/>
              </a:pPr>
              <a:t>2</a:t>
            </a:fld>
            <a:endParaRPr lang="en-US" sz="140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LIGO-G1100444-v2</a:t>
            </a:r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4A3626-EAF4-4EC9-93DD-94BD520DC164}" type="slidenum">
              <a:rPr lang="en-US"/>
              <a:pPr>
                <a:defRPr/>
              </a:pPr>
              <a:t>3</a:t>
            </a:fld>
            <a:endParaRPr lang="en-US" sz="1400" i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OpLev Requirements </a:t>
            </a:r>
          </a:p>
        </p:txBody>
      </p:sp>
      <p:sp>
        <p:nvSpPr>
          <p:cNvPr id="38916" name="Content Placeholder 6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2286000"/>
          </a:xfrm>
        </p:spPr>
        <p:txBody>
          <a:bodyPr/>
          <a:lstStyle/>
          <a:p>
            <a:r>
              <a:rPr lang="en-US" smtClean="0"/>
              <a:t>All optical levers will provide less that 1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rad drift over one hour</a:t>
            </a:r>
          </a:p>
          <a:p>
            <a:r>
              <a:rPr lang="en-US" smtClean="0"/>
              <a:t>position-to-angle coupling of less than 100 nrad/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LIGO-G1100444-v2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OpLev Design Concept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019800" cy="2743200"/>
          </a:xfrm>
        </p:spPr>
        <p:txBody>
          <a:bodyPr/>
          <a:lstStyle/>
          <a:p>
            <a:r>
              <a:rPr lang="en-US" sz="1600" dirty="0" smtClean="0"/>
              <a:t>Baseline design based on </a:t>
            </a:r>
            <a:r>
              <a:rPr lang="en-US" sz="1600" dirty="0" err="1" smtClean="0"/>
              <a:t>iLIGO</a:t>
            </a:r>
            <a:r>
              <a:rPr lang="en-US" sz="1600" dirty="0" smtClean="0"/>
              <a:t> design with incremental improvements through lessons learned.</a:t>
            </a:r>
          </a:p>
          <a:p>
            <a:r>
              <a:rPr lang="en-US" sz="1600" dirty="0" smtClean="0"/>
              <a:t>Beam launcher</a:t>
            </a:r>
          </a:p>
          <a:p>
            <a:pPr lvl="1"/>
            <a:r>
              <a:rPr lang="en-US" sz="1600" dirty="0" smtClean="0"/>
              <a:t>Fiber to telescope launcher with </a:t>
            </a:r>
            <a:r>
              <a:rPr lang="en-US" sz="1600" dirty="0" err="1" smtClean="0"/>
              <a:t>goniometer</a:t>
            </a:r>
            <a:r>
              <a:rPr lang="en-US" sz="1600" dirty="0" smtClean="0"/>
              <a:t> pointing.</a:t>
            </a:r>
          </a:p>
          <a:p>
            <a:pPr lvl="1"/>
            <a:r>
              <a:rPr lang="en-US" sz="1600" dirty="0" smtClean="0"/>
              <a:t>Pyramidal, folded-sheet, welded stainless steel pylons with damping material coating.</a:t>
            </a:r>
          </a:p>
          <a:p>
            <a:r>
              <a:rPr lang="en-US" sz="1600" dirty="0" smtClean="0"/>
              <a:t>Receiver</a:t>
            </a:r>
          </a:p>
          <a:p>
            <a:pPr lvl="1"/>
            <a:r>
              <a:rPr lang="en-US" sz="1600" dirty="0" smtClean="0"/>
              <a:t>Quadrant detector on XY translation stage.</a:t>
            </a:r>
          </a:p>
          <a:p>
            <a:pPr lvl="1"/>
            <a:r>
              <a:rPr lang="en-US" sz="1600" dirty="0" smtClean="0"/>
              <a:t>Pyramidal pylons (same as above).</a:t>
            </a:r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91F0BB-845A-4367-B7B9-42FBB9F7336E}" type="slidenum">
              <a:rPr lang="en-US" smtClean="0"/>
              <a:pPr>
                <a:defRPr/>
              </a:pPr>
              <a:t>4</a:t>
            </a:fld>
            <a:endParaRPr lang="en-US" sz="1400" i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LIGO-G1100444-v2</a:t>
            </a:r>
            <a:endParaRPr lang="en-US" dirty="0"/>
          </a:p>
        </p:txBody>
      </p:sp>
      <p:pic>
        <p:nvPicPr>
          <p:cNvPr id="10" name="Picture 9" descr="IMG_0676.JPG"/>
          <p:cNvPicPr>
            <a:picLocks noChangeAspect="1"/>
          </p:cNvPicPr>
          <p:nvPr/>
        </p:nvPicPr>
        <p:blipFill>
          <a:blip r:embed="rId3" cstate="print"/>
          <a:srcRect t="18750" r="5569" b="30000"/>
          <a:stretch>
            <a:fillRect/>
          </a:stretch>
        </p:blipFill>
        <p:spPr>
          <a:xfrm rot="5400000">
            <a:off x="5237142" y="3221058"/>
            <a:ext cx="4953001" cy="2016085"/>
          </a:xfrm>
          <a:prstGeom prst="rect">
            <a:avLst/>
          </a:prstGeom>
        </p:spPr>
      </p:pic>
      <p:pic>
        <p:nvPicPr>
          <p:cNvPr id="11" name="Picture 10" descr="IMG_0677.JPG"/>
          <p:cNvPicPr>
            <a:picLocks noChangeAspect="1"/>
          </p:cNvPicPr>
          <p:nvPr/>
        </p:nvPicPr>
        <p:blipFill>
          <a:blip r:embed="rId4" cstate="print"/>
          <a:srcRect l="20000" t="22500" r="11819" b="15000"/>
          <a:stretch>
            <a:fillRect/>
          </a:stretch>
        </p:blipFill>
        <p:spPr>
          <a:xfrm rot="5400000">
            <a:off x="533400" y="4648200"/>
            <a:ext cx="2438400" cy="1676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OpLev</a:t>
            </a:r>
            <a:r>
              <a:rPr lang="en-US" dirty="0" smtClean="0"/>
              <a:t> Project Status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038600"/>
          </a:xfrm>
        </p:spPr>
        <p:txBody>
          <a:bodyPr/>
          <a:lstStyle/>
          <a:p>
            <a:r>
              <a:rPr lang="en-US" sz="1800" dirty="0" smtClean="0"/>
              <a:t>Design phase completed</a:t>
            </a:r>
          </a:p>
          <a:p>
            <a:pPr lvl="1"/>
            <a:r>
              <a:rPr lang="en-US" sz="1800" dirty="0" smtClean="0"/>
              <a:t>Completed Final Design Review for Beam Splitter/Fold Mirror </a:t>
            </a:r>
            <a:r>
              <a:rPr lang="en-US" sz="1800" dirty="0" err="1" smtClean="0"/>
              <a:t>OpLevs</a:t>
            </a:r>
            <a:r>
              <a:rPr lang="en-US" sz="1800" dirty="0" smtClean="0"/>
              <a:t> – April 2011</a:t>
            </a:r>
          </a:p>
          <a:p>
            <a:pPr lvl="1"/>
            <a:r>
              <a:rPr lang="en-US" sz="1800" dirty="0" smtClean="0"/>
              <a:t>Completed testing first article receiver pylons – April 2011</a:t>
            </a:r>
          </a:p>
          <a:p>
            <a:r>
              <a:rPr lang="en-US" sz="1800" dirty="0" smtClean="0"/>
              <a:t>Procurement phase 75% complete.</a:t>
            </a:r>
          </a:p>
          <a:p>
            <a:pPr lvl="1"/>
            <a:r>
              <a:rPr lang="en-US" sz="1800" dirty="0" smtClean="0"/>
              <a:t>Transmitter pylons delivered to sites – April 2011</a:t>
            </a:r>
          </a:p>
          <a:p>
            <a:pPr lvl="1"/>
            <a:r>
              <a:rPr lang="en-US" sz="1800" dirty="0" smtClean="0"/>
              <a:t>RX pylons in production.</a:t>
            </a:r>
          </a:p>
          <a:p>
            <a:pPr lvl="1"/>
            <a:r>
              <a:rPr lang="en-US" sz="1800" dirty="0" smtClean="0"/>
              <a:t>Complete fabrication of pylons – May 2011</a:t>
            </a:r>
          </a:p>
          <a:p>
            <a:pPr lvl="1"/>
            <a:r>
              <a:rPr lang="en-US" sz="1800" dirty="0" smtClean="0"/>
              <a:t>Purchased items: 75% Ordered, 55% delivered.</a:t>
            </a:r>
          </a:p>
          <a:p>
            <a:pPr lvl="1"/>
            <a:r>
              <a:rPr lang="en-US" sz="1800" dirty="0" smtClean="0"/>
              <a:t>Procurement of some BS/FM fabricated items pending FDR.</a:t>
            </a:r>
          </a:p>
          <a:p>
            <a:r>
              <a:rPr lang="en-US" sz="1800" dirty="0" smtClean="0"/>
              <a:t>Assembly / Installation begun.</a:t>
            </a:r>
          </a:p>
          <a:p>
            <a:pPr lvl="1"/>
            <a:r>
              <a:rPr lang="en-US" sz="1800" dirty="0" smtClean="0"/>
              <a:t>Began assembly of </a:t>
            </a:r>
            <a:r>
              <a:rPr lang="en-US" sz="1800" dirty="0" err="1" smtClean="0"/>
              <a:t>OpLevs</a:t>
            </a:r>
            <a:r>
              <a:rPr lang="en-US" sz="1800" dirty="0" smtClean="0"/>
              <a:t> – April 2011</a:t>
            </a:r>
          </a:p>
          <a:p>
            <a:pPr lvl="1"/>
            <a:r>
              <a:rPr lang="en-US" sz="1800" dirty="0" smtClean="0"/>
              <a:t>On target for scheduled installation in coordination with installation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64AC91-BB66-4D06-BD61-77F966F1B61A}" type="slidenum">
              <a:rPr lang="en-US" smtClean="0"/>
              <a:pPr>
                <a:defRPr/>
              </a:pPr>
              <a:t>5</a:t>
            </a:fld>
            <a:endParaRPr lang="en-US" sz="140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LIGO-G1100444-v2</a:t>
            </a:r>
            <a:endParaRPr lang="en-US" dirty="0"/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590800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895600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81400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486400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OpLev</a:t>
            </a:r>
            <a:r>
              <a:rPr lang="en-US" dirty="0" smtClean="0"/>
              <a:t> Project Status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8153400" cy="3124200"/>
          </a:xfrm>
        </p:spPr>
        <p:txBody>
          <a:bodyPr/>
          <a:lstStyle/>
          <a:p>
            <a:r>
              <a:rPr lang="en-US" sz="1800" dirty="0" smtClean="0"/>
              <a:t>Complete fabrication of receiver pylons – May 2011.</a:t>
            </a:r>
          </a:p>
          <a:p>
            <a:r>
              <a:rPr lang="en-US" sz="1800" dirty="0" smtClean="0"/>
              <a:t>Complete fabrication of enclosures – September 2011.</a:t>
            </a:r>
          </a:p>
          <a:p>
            <a:r>
              <a:rPr lang="en-US" sz="1800" dirty="0" smtClean="0"/>
              <a:t>Procure remaining BS/FM fabricated </a:t>
            </a:r>
            <a:r>
              <a:rPr lang="en-US" sz="1800" dirty="0" err="1" smtClean="0"/>
              <a:t>OpLev</a:t>
            </a:r>
            <a:r>
              <a:rPr lang="en-US" sz="1800" dirty="0" smtClean="0"/>
              <a:t> items - in process.</a:t>
            </a:r>
          </a:p>
          <a:p>
            <a:r>
              <a:rPr lang="en-US" sz="1800" dirty="0" smtClean="0"/>
              <a:t>Complete assembly of all </a:t>
            </a:r>
            <a:r>
              <a:rPr lang="en-US" sz="1800" dirty="0" err="1" smtClean="0"/>
              <a:t>Oplevs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Installation in coordination with installation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64AC91-BB66-4D06-BD61-77F966F1B61A}" type="slidenum">
              <a:rPr lang="en-US" smtClean="0"/>
              <a:pPr>
                <a:defRPr/>
              </a:pPr>
              <a:t>6</a:t>
            </a:fld>
            <a:endParaRPr lang="en-US" sz="140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LIGO-G1100444-v2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1752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ITEMS STILL ONGOING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OpLev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Procurement Accomplishments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495800" y="1676400"/>
            <a:ext cx="4114800" cy="4648200"/>
          </a:xfrm>
        </p:spPr>
        <p:txBody>
          <a:bodyPr/>
          <a:lstStyle/>
          <a:p>
            <a:r>
              <a:rPr lang="en-US" dirty="0" smtClean="0"/>
              <a:t>Pylon contract ongoing – all TX pylons delivered.</a:t>
            </a:r>
          </a:p>
          <a:p>
            <a:r>
              <a:rPr lang="en-US" dirty="0" smtClean="0"/>
              <a:t>All machined parts for ITM/ETM and PR3/SR3 delivered.</a:t>
            </a:r>
          </a:p>
          <a:p>
            <a:r>
              <a:rPr lang="en-US" dirty="0" err="1" smtClean="0"/>
              <a:t>Opto</a:t>
            </a:r>
            <a:r>
              <a:rPr lang="en-US" dirty="0" smtClean="0"/>
              <a:t>-mechanical stages delivered</a:t>
            </a:r>
          </a:p>
          <a:p>
            <a:r>
              <a:rPr lang="en-US" dirty="0" smtClean="0"/>
              <a:t>Most purchased hardware ordered.</a:t>
            </a:r>
          </a:p>
          <a:p>
            <a:r>
              <a:rPr lang="en-US" dirty="0" smtClean="0"/>
              <a:t>Mapped out locations for all levers</a:t>
            </a:r>
          </a:p>
          <a:p>
            <a:r>
              <a:rPr lang="en-US" dirty="0" err="1" smtClean="0"/>
              <a:t>iLIGO</a:t>
            </a:r>
            <a:r>
              <a:rPr lang="en-US" dirty="0" smtClean="0"/>
              <a:t> lasers to be rebuilt with angle cut fibers – contract in place.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083D74-6DBC-4BD6-904D-DC35888B6C14}" type="slidenum">
              <a:rPr lang="en-US" smtClean="0"/>
              <a:pPr>
                <a:defRPr/>
              </a:pPr>
              <a:t>7</a:t>
            </a:fld>
            <a:endParaRPr lang="en-US" sz="1400" i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LIGO-G1100444-v2</a:t>
            </a:r>
            <a:endParaRPr lang="en-US" dirty="0"/>
          </a:p>
        </p:txBody>
      </p:sp>
      <p:pic>
        <p:nvPicPr>
          <p:cNvPr id="13" name="Picture 12" descr="IMG_0441.JPG"/>
          <p:cNvPicPr>
            <a:picLocks noChangeAspect="1"/>
          </p:cNvPicPr>
          <p:nvPr/>
        </p:nvPicPr>
        <p:blipFill>
          <a:blip r:embed="rId3" cstate="print"/>
          <a:srcRect l="19167" t="4444" r="4167" b="7778"/>
          <a:stretch>
            <a:fillRect/>
          </a:stretch>
        </p:blipFill>
        <p:spPr>
          <a:xfrm>
            <a:off x="228600" y="1752600"/>
            <a:ext cx="4259484" cy="3657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838200"/>
          </a:xfrm>
        </p:spPr>
        <p:txBody>
          <a:bodyPr/>
          <a:lstStyle/>
          <a:p>
            <a:r>
              <a:rPr lang="en-US" sz="3200" dirty="0" err="1" smtClean="0"/>
              <a:t>OpLev</a:t>
            </a:r>
            <a:r>
              <a:rPr lang="en-US" sz="3200" dirty="0" smtClean="0"/>
              <a:t> Project Plans and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DEE28A-DF6E-4BDF-9200-F3FF373395FE}" type="slidenum">
              <a:rPr lang="en-US" smtClean="0"/>
              <a:pPr>
                <a:defRPr/>
              </a:pPr>
              <a:t>8</a:t>
            </a:fld>
            <a:endParaRPr lang="en-US" sz="1400" i="0" dirty="0"/>
          </a:p>
        </p:txBody>
      </p:sp>
      <p:sp>
        <p:nvSpPr>
          <p:cNvPr id="4301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4196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Project Plans</a:t>
            </a:r>
          </a:p>
          <a:p>
            <a:pPr lvl="1"/>
            <a:r>
              <a:rPr lang="en-US" sz="1800" dirty="0" smtClean="0"/>
              <a:t>On schedule for deployment for H2 Single Arm Test – Aug.2011</a:t>
            </a:r>
          </a:p>
          <a:p>
            <a:pPr lvl="1"/>
            <a:r>
              <a:rPr lang="en-US" sz="1800" dirty="0" smtClean="0"/>
              <a:t>On schedule of deployment for Short Michelson Test – Jan. 2012</a:t>
            </a:r>
          </a:p>
          <a:p>
            <a:pPr lvl="1"/>
            <a:r>
              <a:rPr lang="en-US" sz="1800" dirty="0" smtClean="0"/>
              <a:t>On schedule for deployment of three </a:t>
            </a:r>
            <a:r>
              <a:rPr lang="en-US" sz="1800" dirty="0" err="1" smtClean="0"/>
              <a:t>aLIGO</a:t>
            </a:r>
            <a:r>
              <a:rPr lang="en-US" sz="1800" dirty="0" smtClean="0"/>
              <a:t> IFOs – Apr. 2012</a:t>
            </a:r>
          </a:p>
          <a:p>
            <a:r>
              <a:rPr lang="en-US" dirty="0" smtClean="0"/>
              <a:t>Project Organization</a:t>
            </a:r>
          </a:p>
          <a:p>
            <a:pPr lvl="1"/>
            <a:r>
              <a:rPr lang="en-US" sz="1800" dirty="0" smtClean="0"/>
              <a:t>Cognizant Engineer and Leader – Eric James</a:t>
            </a:r>
          </a:p>
          <a:p>
            <a:pPr lvl="1"/>
            <a:r>
              <a:rPr lang="en-US" sz="1800" dirty="0" smtClean="0"/>
              <a:t>Cognizant Scientist – Eric Black</a:t>
            </a:r>
          </a:p>
          <a:p>
            <a:pPr lvl="1"/>
            <a:r>
              <a:rPr lang="en-US" sz="1800" dirty="0" smtClean="0"/>
              <a:t>Mechanical Engineer – Ignacio Romero</a:t>
            </a:r>
          </a:p>
          <a:p>
            <a:pPr lvl="1"/>
            <a:r>
              <a:rPr lang="en-US" sz="1800" dirty="0" smtClean="0"/>
              <a:t>Project Engineer – Lisa Austin</a:t>
            </a:r>
          </a:p>
          <a:p>
            <a:pPr lvl="1"/>
            <a:r>
              <a:rPr lang="en-US" sz="1800" dirty="0" smtClean="0"/>
              <a:t>Electrical Engineer - </a:t>
            </a:r>
            <a:r>
              <a:rPr lang="en-US" sz="1800" dirty="0" err="1" smtClean="0"/>
              <a:t>Mohana</a:t>
            </a:r>
            <a:r>
              <a:rPr lang="en-US" sz="1800" dirty="0" smtClean="0"/>
              <a:t> </a:t>
            </a:r>
            <a:r>
              <a:rPr lang="en-US" sz="1800" dirty="0" err="1" smtClean="0"/>
              <a:t>Mageswaran</a:t>
            </a:r>
            <a:endParaRPr lang="en-US" sz="1800" dirty="0" smtClean="0"/>
          </a:p>
          <a:p>
            <a:pPr lvl="1"/>
            <a:r>
              <a:rPr lang="en-US" sz="1800" dirty="0" smtClean="0"/>
              <a:t>Hanford Installation Lead – Gerardo Moreno</a:t>
            </a:r>
          </a:p>
          <a:p>
            <a:pPr lvl="1"/>
            <a:r>
              <a:rPr lang="en-US" sz="1800" dirty="0" smtClean="0"/>
              <a:t>Livingston Installation Lead – Chris Guido</a:t>
            </a:r>
          </a:p>
          <a:p>
            <a:pPr lvl="1"/>
            <a:r>
              <a:rPr lang="en-US" sz="1800" dirty="0" smtClean="0"/>
              <a:t>Optical Design and testing – Vladimir </a:t>
            </a:r>
            <a:r>
              <a:rPr lang="en-US" sz="1800" dirty="0" err="1" smtClean="0"/>
              <a:t>Dergachev</a:t>
            </a:r>
            <a:endParaRPr lang="en-US" sz="1800" dirty="0" smtClean="0"/>
          </a:p>
          <a:p>
            <a:pPr lvl="1"/>
            <a:r>
              <a:rPr lang="en-US" sz="1800" dirty="0" smtClean="0"/>
              <a:t>Drafting – Jesse </a:t>
            </a:r>
            <a:r>
              <a:rPr lang="en-US" sz="1800" dirty="0" err="1" smtClean="0"/>
              <a:t>Terrazas</a:t>
            </a:r>
            <a:r>
              <a:rPr lang="en-US" sz="1800" dirty="0" smtClean="0"/>
              <a:t> – Norris Kilpatrick – Eduardo Sanchez</a:t>
            </a:r>
          </a:p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LIGO-G1100444-v2</a:t>
            </a: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OpLev</a:t>
            </a:r>
            <a:br>
              <a:rPr lang="en-US" smtClean="0"/>
            </a:br>
            <a:r>
              <a:rPr lang="en-US" smtClean="0"/>
              <a:t>Challenges, Risks, and Mitigations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810000" y="2286000"/>
            <a:ext cx="5181600" cy="3276600"/>
          </a:xfrm>
        </p:spPr>
        <p:txBody>
          <a:bodyPr/>
          <a:lstStyle/>
          <a:p>
            <a:r>
              <a:rPr lang="en-US" dirty="0" smtClean="0"/>
              <a:t>Low challenge level</a:t>
            </a:r>
          </a:p>
          <a:p>
            <a:r>
              <a:rPr lang="en-US" dirty="0" smtClean="0"/>
              <a:t>No known technical risks</a:t>
            </a:r>
          </a:p>
          <a:p>
            <a:r>
              <a:rPr lang="en-US" dirty="0" smtClean="0"/>
              <a:t>Additional vibration controls may be necessary for large receiver pylons. </a:t>
            </a:r>
          </a:p>
          <a:p>
            <a:r>
              <a:rPr lang="en-US" dirty="0" smtClean="0"/>
              <a:t>Damping materials proved adequate for prototype pylons.</a:t>
            </a:r>
          </a:p>
          <a:p>
            <a:r>
              <a:rPr lang="en-US" dirty="0" smtClean="0"/>
              <a:t>Careful coordination with installation team will be necessary.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85F3C4-A21A-4DF5-BA90-359621B1510A}" type="slidenum">
              <a:rPr lang="en-US" smtClean="0"/>
              <a:pPr>
                <a:defRPr/>
              </a:pPr>
              <a:t>9</a:t>
            </a:fld>
            <a:endParaRPr lang="en-US" sz="140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LIGO-G1100444-v2</a:t>
            </a:r>
            <a:endParaRPr lang="en-US" dirty="0"/>
          </a:p>
        </p:txBody>
      </p:sp>
      <p:pic>
        <p:nvPicPr>
          <p:cNvPr id="6" name="Picture 5" descr="IMG_0510.JPG"/>
          <p:cNvPicPr>
            <a:picLocks noChangeAspect="1"/>
          </p:cNvPicPr>
          <p:nvPr/>
        </p:nvPicPr>
        <p:blipFill>
          <a:blip r:embed="rId3" cstate="print"/>
          <a:srcRect l="13306" t="19175" r="14651" b="23477"/>
          <a:stretch>
            <a:fillRect/>
          </a:stretch>
        </p:blipFill>
        <p:spPr>
          <a:xfrm rot="5400000">
            <a:off x="-723901" y="2628901"/>
            <a:ext cx="5105402" cy="304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!LIGO-Caltech_watermark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!LIGO-Caltech_watermark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!LIGO-Caltech_watermark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LIGO-Caltech_watermar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LIGO-Caltech_watermark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LIGO-Caltech_watermark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LIGO-Caltech_watermark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LIGO-Caltech_watermark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LIGO-Caltech_watermark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HD:DataTi:alazz:LIGO:Document_TEMPLATES:!LIGO-Caltech_watermark.ppt</Template>
  <TotalTime>23700</TotalTime>
  <Words>515</Words>
  <Application>Microsoft Office PowerPoint</Application>
  <PresentationFormat>Letter Paper (8.5x11 in)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!LIGO-Caltech_watermark</vt:lpstr>
      <vt:lpstr>Photo Editor Photo</vt:lpstr>
      <vt:lpstr>Optical Lever System (OpLev) Eric James</vt:lpstr>
      <vt:lpstr>OpLev Functions</vt:lpstr>
      <vt:lpstr>OpLev Requirements </vt:lpstr>
      <vt:lpstr>OpLev Design Concept</vt:lpstr>
      <vt:lpstr>OpLev Project Status</vt:lpstr>
      <vt:lpstr>OpLev Project Status</vt:lpstr>
      <vt:lpstr>OpLev  Procurement Accomplishments</vt:lpstr>
      <vt:lpstr>OpLev Project Plans and Organization</vt:lpstr>
      <vt:lpstr>OpLev Challenges, Risks, and Mitigations</vt:lpstr>
      <vt:lpstr>Summary</vt:lpstr>
    </vt:vector>
  </TitlesOfParts>
  <Company>SU Physics Dept.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LIGO,  Overview and Status</dc:title>
  <dc:creator>Peter Saulson</dc:creator>
  <cp:lastModifiedBy>Eric James</cp:lastModifiedBy>
  <cp:revision>1264</cp:revision>
  <cp:lastPrinted>2007-10-31T17:24:23Z</cp:lastPrinted>
  <dcterms:created xsi:type="dcterms:W3CDTF">2004-10-28T12:43:44Z</dcterms:created>
  <dcterms:modified xsi:type="dcterms:W3CDTF">2011-04-19T18:29:31Z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number">
    <vt:lpwstr>LIGO - G070669-06-M</vt:lpwstr>
  </property>
</Properties>
</file>