
<file path=[Content_Types].xml><?xml version="1.0" encoding="utf-8"?>
<Types xmlns="http://schemas.openxmlformats.org/package/2006/content-types">
  <Override PartName="/ppt/tags/tag1.xml" ContentType="application/vnd.openxmlformats-officedocument.presentationml.tags+xml"/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6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9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17.xml" ContentType="application/vnd.openxmlformats-officedocument.presentationml.slid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Default Extension="pdf" ContentType="application/pdf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trictFirstAndLastChars="0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8" r:id="rId14"/>
    <p:sldId id="269" r:id="rId15"/>
    <p:sldId id="270" r:id="rId16"/>
    <p:sldId id="272" r:id="rId17"/>
    <p:sldId id="271" r:id="rId18"/>
  </p:sldIdLst>
  <p:sldSz cx="10080625" cy="7559675"/>
  <p:notesSz cx="7315200" cy="96012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schemeClr val="tx1"/>
    </p:penClr>
  </p:showPr>
  <p:clrMru>
    <a:srgbClr val="05EF18"/>
    <a:srgbClr val="990D09"/>
    <a:srgbClr val="FF00FF"/>
    <a:srgbClr val="3333FF"/>
    <a:srgbClr val="9900CC"/>
    <a:srgbClr val="FF0000"/>
    <a:srgbClr val="008000"/>
    <a:srgbClr val="FF6600"/>
    <a:srgbClr val="996633"/>
    <a:srgbClr val="99CC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napVertSplitter="1" vertBarState="minimized">
    <p:restoredLeft sz="15620"/>
    <p:restoredTop sz="99648" autoAdjust="0"/>
  </p:normalViewPr>
  <p:slideViewPr>
    <p:cSldViewPr>
      <p:cViewPr>
        <p:scale>
          <a:sx n="90" d="100"/>
          <a:sy n="90" d="100"/>
        </p:scale>
        <p:origin x="-1904" y="-11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749"/>
        <p:guide pos="2033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handoutMaster" Target="handoutMasters/handout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749" tIns="43375" rIns="86749" bIns="43375" numCol="1" anchor="t" anchorCtr="0" compatLnSpc="1">
            <a:prstTxWarp prst="textNoShape">
              <a:avLst/>
            </a:prstTxWarp>
          </a:bodyPr>
          <a:lstStyle>
            <a:lvl1pPr defTabSz="866775">
              <a:defRPr sz="11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749" tIns="43375" rIns="86749" bIns="43375" numCol="1" anchor="t" anchorCtr="0" compatLnSpc="1">
            <a:prstTxWarp prst="textNoShape">
              <a:avLst/>
            </a:prstTxWarp>
          </a:bodyPr>
          <a:lstStyle>
            <a:lvl1pPr algn="r" defTabSz="866775">
              <a:defRPr sz="11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860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749" tIns="43375" rIns="86749" bIns="43375" numCol="1" anchor="b" anchorCtr="0" compatLnSpc="1">
            <a:prstTxWarp prst="textNoShape">
              <a:avLst/>
            </a:prstTxWarp>
          </a:bodyPr>
          <a:lstStyle>
            <a:lvl1pPr defTabSz="866775">
              <a:defRPr sz="11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1860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749" tIns="43375" rIns="86749" bIns="43375" numCol="1" anchor="b" anchorCtr="0" compatLnSpc="1">
            <a:prstTxWarp prst="textNoShape">
              <a:avLst/>
            </a:prstTxWarp>
          </a:bodyPr>
          <a:lstStyle>
            <a:lvl1pPr algn="r" defTabSz="866775">
              <a:defRPr sz="1100"/>
            </a:lvl1pPr>
          </a:lstStyle>
          <a:p>
            <a:pPr>
              <a:defRPr/>
            </a:pPr>
            <a:fld id="{A650C349-00DD-044B-9CD5-8079B2A4B9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463675" y="960438"/>
            <a:ext cx="4387850" cy="32908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16013" y="4570413"/>
            <a:ext cx="5089525" cy="365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charset="-128"/>
        <a:cs typeface="ＭＳ Ｐゴシック" charset="-128"/>
      </a:defRPr>
    </a:lvl1pPr>
    <a:lvl2pPr marL="37931725" indent="-37474525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charset="-128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charset="-128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charset="-128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1116013" y="4570413"/>
            <a:ext cx="5089525" cy="3652837"/>
          </a:xfrm>
          <a:noFill/>
          <a:ln/>
        </p:spPr>
        <p:txBody>
          <a:bodyPr wrap="none" lIns="86749" tIns="43375" rIns="86749" bIns="43375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4550" y="627063"/>
            <a:ext cx="2151063" cy="6235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9775" y="627063"/>
            <a:ext cx="6302375" cy="6235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9775" y="627063"/>
            <a:ext cx="8605838" cy="1260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9775" y="2101850"/>
            <a:ext cx="4225925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100" y="2101850"/>
            <a:ext cx="4227513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39775" y="627063"/>
            <a:ext cx="8605838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9775" y="2101850"/>
            <a:ext cx="8605838" cy="476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Bitstream Vera Serif" pitchFamily="16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Bitstream Vera Serif" pitchFamily="16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Bitstream Vera Serif" pitchFamily="16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Bitstream Vera Serif" pitchFamily="16" charset="0"/>
          <a:ea typeface="ＭＳ Ｐゴシック" charset="-128"/>
          <a:cs typeface="ＭＳ Ｐゴシック" charset="-128"/>
        </a:defRPr>
      </a:lvl5pPr>
      <a:lvl6pPr marL="1536700" indent="-215900" algn="l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8" charset="0"/>
        </a:defRPr>
      </a:lvl6pPr>
      <a:lvl7pPr marL="1993900" indent="-215900" algn="l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8" charset="0"/>
        </a:defRPr>
      </a:lvl7pPr>
      <a:lvl8pPr marL="2451100" indent="-215900" algn="l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8" charset="0"/>
        </a:defRPr>
      </a:lvl8pPr>
      <a:lvl9pPr marL="2908300" indent="-215900" algn="l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8" charset="0"/>
        </a:defRPr>
      </a:lvl9pPr>
    </p:titleStyle>
    <p:bodyStyle>
      <a:lvl1pPr marL="431800" indent="-323850" algn="l" defTabSz="457200" rtl="0" eaLnBrk="0" fontAlgn="base" hangingPunct="0">
        <a:lnSpc>
          <a:spcPct val="97000"/>
        </a:lnSpc>
        <a:spcBef>
          <a:spcPct val="0"/>
        </a:spcBef>
        <a:spcAft>
          <a:spcPts val="1425"/>
        </a:spcAft>
        <a:buClr>
          <a:srgbClr val="000000"/>
        </a:buClr>
        <a:buSzPct val="45000"/>
        <a:buFont typeface="StarSymbol" charset="0"/>
        <a:buChar char="●"/>
        <a:defRPr sz="3200">
          <a:solidFill>
            <a:srgbClr val="000000"/>
          </a:solidFill>
          <a:latin typeface="+mn-lt"/>
          <a:ea typeface="ＭＳ Ｐゴシック" charset="-128"/>
          <a:cs typeface="ＭＳ Ｐゴシック" charset="-128"/>
        </a:defRPr>
      </a:lvl1pPr>
      <a:lvl2pPr marL="863600" indent="-287338" algn="l" defTabSz="457200" rtl="0" eaLnBrk="0" fontAlgn="base" hangingPunct="0">
        <a:lnSpc>
          <a:spcPct val="97000"/>
        </a:lnSpc>
        <a:spcBef>
          <a:spcPct val="0"/>
        </a:spcBef>
        <a:spcAft>
          <a:spcPts val="1138"/>
        </a:spcAft>
        <a:buClr>
          <a:srgbClr val="000000"/>
        </a:buClr>
        <a:buSzPct val="75000"/>
        <a:buFont typeface="StarSymbol" charset="0"/>
        <a:buChar char="–"/>
        <a:defRPr sz="2800">
          <a:solidFill>
            <a:srgbClr val="000000"/>
          </a:solidFill>
          <a:latin typeface="+mn-lt"/>
          <a:ea typeface="ＭＳ Ｐゴシック" charset="-128"/>
        </a:defRPr>
      </a:lvl2pPr>
      <a:lvl3pPr marL="1295400" indent="-215900" algn="l" defTabSz="457200" rtl="0" eaLnBrk="0" fontAlgn="base" hangingPunct="0">
        <a:lnSpc>
          <a:spcPct val="97000"/>
        </a:lnSpc>
        <a:spcBef>
          <a:spcPct val="0"/>
        </a:spcBef>
        <a:spcAft>
          <a:spcPts val="850"/>
        </a:spcAft>
        <a:buClr>
          <a:srgbClr val="000000"/>
        </a:buClr>
        <a:buSzPct val="45000"/>
        <a:buFont typeface="StarSymbol" charset="0"/>
        <a:buChar char="●"/>
        <a:defRPr sz="2400">
          <a:solidFill>
            <a:srgbClr val="000000"/>
          </a:solidFill>
          <a:latin typeface="+mn-lt"/>
          <a:ea typeface="ＭＳ Ｐゴシック" charset="-128"/>
        </a:defRPr>
      </a:lvl3pPr>
      <a:lvl4pPr marL="1727200" indent="-215900" algn="l" defTabSz="457200" rtl="0" eaLnBrk="0" fontAlgn="base" hangingPunct="0">
        <a:lnSpc>
          <a:spcPct val="97000"/>
        </a:lnSpc>
        <a:spcBef>
          <a:spcPct val="0"/>
        </a:spcBef>
        <a:spcAft>
          <a:spcPts val="575"/>
        </a:spcAft>
        <a:buClr>
          <a:srgbClr val="000000"/>
        </a:buClr>
        <a:buSzPct val="75000"/>
        <a:buFont typeface="StarSymbol" charset="0"/>
        <a:buChar char="–"/>
        <a:defRPr sz="2000">
          <a:solidFill>
            <a:srgbClr val="000000"/>
          </a:solidFill>
          <a:latin typeface="+mn-lt"/>
          <a:ea typeface="ＭＳ Ｐゴシック" charset="-128"/>
        </a:defRPr>
      </a:lvl4pPr>
      <a:lvl5pPr marL="2159000" indent="-215900" algn="l" defTabSz="457200" rtl="0" eaLnBrk="0" fontAlgn="base" hangingPunct="0">
        <a:lnSpc>
          <a:spcPct val="97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ea typeface="ＭＳ Ｐゴシック" charset="-128"/>
        </a:defRPr>
      </a:lvl5pPr>
      <a:lvl6pPr marL="2616200" indent="-215900" algn="l" defTabSz="457200" rtl="0" fontAlgn="base" hangingPunct="0">
        <a:lnSpc>
          <a:spcPct val="97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</a:defRPr>
      </a:lvl6pPr>
      <a:lvl7pPr marL="3073400" indent="-215900" algn="l" defTabSz="457200" rtl="0" fontAlgn="base" hangingPunct="0">
        <a:lnSpc>
          <a:spcPct val="97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</a:defRPr>
      </a:lvl7pPr>
      <a:lvl8pPr marL="3530600" indent="-215900" algn="l" defTabSz="457200" rtl="0" fontAlgn="base" hangingPunct="0">
        <a:lnSpc>
          <a:spcPct val="97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</a:defRPr>
      </a:lvl8pPr>
      <a:lvl9pPr marL="3987800" indent="-215900" algn="l" defTabSz="457200" rtl="0" fontAlgn="base" hangingPunct="0">
        <a:lnSpc>
          <a:spcPct val="97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1.jpeg"/><Relationship Id="rId5" Type="http://schemas.openxmlformats.org/officeDocument/2006/relationships/image" Target="../media/image2.jpeg"/><Relationship Id="rId6" Type="http://schemas.openxmlformats.org/officeDocument/2006/relationships/image" Target="../media/image3.jpeg"/><Relationship Id="rId7" Type="http://schemas.openxmlformats.org/officeDocument/2006/relationships/image" Target="../media/image4.jpe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pd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ferometer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312" y="3551237"/>
            <a:ext cx="2590800" cy="3454400"/>
          </a:xfrm>
          <a:prstGeom prst="rect">
            <a:avLst/>
          </a:prstGeom>
        </p:spPr>
      </p:pic>
      <p:sp>
        <p:nvSpPr>
          <p:cNvPr id="16386" name="Rectangle 1"/>
          <p:cNvSpPr>
            <a:spLocks noGrp="1" noChangeArrowheads="1"/>
          </p:cNvSpPr>
          <p:nvPr>
            <p:ph type="title"/>
          </p:nvPr>
        </p:nvSpPr>
        <p:spPr>
          <a:xfrm>
            <a:off x="620712" y="274637"/>
            <a:ext cx="8763000" cy="609599"/>
          </a:xfrm>
        </p:spPr>
        <p:txBody>
          <a:bodyPr/>
          <a:lstStyle/>
          <a:p>
            <a:pPr eaLnBrk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b="1" dirty="0" smtClean="0">
                <a:solidFill>
                  <a:srgbClr val="FF3333"/>
                </a:solidFill>
              </a:rPr>
              <a:t>Building Interferometer Exhibits</a:t>
            </a:r>
            <a:endParaRPr lang="en-GB" b="1" dirty="0" smtClean="0">
              <a:solidFill>
                <a:schemeClr val="tx1"/>
              </a:solidFill>
            </a:endParaRP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468312" y="1265237"/>
            <a:ext cx="9144000" cy="609600"/>
          </a:xfrm>
        </p:spPr>
        <p:txBody>
          <a:bodyPr anchor="ctr"/>
          <a:lstStyle/>
          <a:p>
            <a:pPr marL="0" indent="0" algn="ctr" eaLnBrk="1">
              <a:spcAft>
                <a:spcPct val="0"/>
              </a:spcAft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n-GB" sz="2800" b="1" dirty="0"/>
          </a:p>
          <a:p>
            <a:pPr marL="0" indent="0" algn="ctr" eaLnBrk="1">
              <a:spcAft>
                <a:spcPct val="0"/>
              </a:spcAft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n-GB" sz="2800" b="1" dirty="0"/>
          </a:p>
          <a:p>
            <a:pPr marL="0" indent="0" algn="ctr" eaLnBrk="1">
              <a:spcAft>
                <a:spcPct val="0"/>
              </a:spcAft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sz="2400" b="1" dirty="0">
                <a:solidFill>
                  <a:srgbClr val="008000"/>
                </a:solidFill>
              </a:rPr>
              <a:t>Keith Riles</a:t>
            </a:r>
            <a:endParaRPr lang="en-GB" sz="2400" b="1" dirty="0" smtClean="0">
              <a:solidFill>
                <a:srgbClr val="008000"/>
              </a:solidFill>
            </a:endParaRPr>
          </a:p>
          <a:p>
            <a:pPr marL="0" indent="0" algn="ctr" eaLnBrk="1">
              <a:spcAft>
                <a:spcPct val="0"/>
              </a:spcAft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sz="2400" b="1" dirty="0" smtClean="0">
                <a:solidFill>
                  <a:srgbClr val="008000"/>
                </a:solidFill>
              </a:rPr>
              <a:t>University of Michigan</a:t>
            </a:r>
          </a:p>
          <a:p>
            <a:pPr marL="0" indent="0" algn="ctr" eaLnBrk="1">
              <a:spcAft>
                <a:spcPct val="0"/>
              </a:spcAft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n-GB" sz="2000" b="1" dirty="0">
              <a:solidFill>
                <a:schemeClr val="tx1"/>
              </a:solidFill>
            </a:endParaRPr>
          </a:p>
          <a:p>
            <a:pPr marL="0" indent="0" eaLnBrk="1">
              <a:spcAft>
                <a:spcPct val="0"/>
              </a:spcAft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n-GB" sz="2000" b="1" dirty="0">
              <a:solidFill>
                <a:schemeClr val="tx1"/>
              </a:solidFill>
            </a:endParaRPr>
          </a:p>
          <a:p>
            <a:pPr marL="0" indent="0" eaLnBrk="1">
              <a:spcAft>
                <a:spcPct val="0"/>
              </a:spcAft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239712" y="7056437"/>
            <a:ext cx="5565775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eaLnBrk="1">
              <a:lnSpc>
                <a:spcPct val="97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sz="2000" b="1" dirty="0">
                <a:solidFill>
                  <a:srgbClr val="000000"/>
                </a:solidFill>
              </a:rPr>
              <a:t>LSC-Virgo Meeting, Arcadia March 14-17, 2011</a:t>
            </a:r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7278688" y="7056437"/>
            <a:ext cx="2801937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eaLnBrk="1">
              <a:lnSpc>
                <a:spcPct val="97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</a:tabLst>
            </a:pPr>
            <a:r>
              <a:rPr lang="en-GB" sz="2000" b="1" dirty="0">
                <a:solidFill>
                  <a:srgbClr val="000000"/>
                </a:solidFill>
              </a:rPr>
              <a:t>DCC: </a:t>
            </a:r>
            <a:r>
              <a:rPr lang="en-GB" sz="2000" b="1" dirty="0" smtClean="0">
                <a:solidFill>
                  <a:srgbClr val="000000"/>
                </a:solidFill>
              </a:rPr>
              <a:t>G1100384-V1</a:t>
            </a:r>
            <a:endParaRPr lang="en-GB" sz="2000" b="1" dirty="0">
              <a:solidFill>
                <a:srgbClr val="000000"/>
              </a:solidFill>
            </a:endParaRPr>
          </a:p>
        </p:txBody>
      </p:sp>
      <p:pic>
        <p:nvPicPr>
          <p:cNvPr id="6" name="Picture 5" descr="IMG_5718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8312" y="3779837"/>
            <a:ext cx="4191000" cy="3144103"/>
          </a:xfrm>
          <a:prstGeom prst="rect">
            <a:avLst/>
          </a:prstGeom>
        </p:spPr>
      </p:pic>
      <p:pic>
        <p:nvPicPr>
          <p:cNvPr id="8" name="Picture 7" descr="120-2006_IMG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712" y="1036637"/>
            <a:ext cx="2946400" cy="2209800"/>
          </a:xfrm>
          <a:prstGeom prst="rect">
            <a:avLst/>
          </a:prstGeom>
        </p:spPr>
      </p:pic>
      <p:pic>
        <p:nvPicPr>
          <p:cNvPr id="9" name="Picture 8" descr="120-2002_IMG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9112" y="1036637"/>
            <a:ext cx="2971800" cy="22288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96912" y="198437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World Science Festival – June 2010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5912" y="731837"/>
            <a:ext cx="9525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Volunteered to build a tabletop interferometer for large WSF 2010 Exhibit</a:t>
            </a:r>
          </a:p>
          <a:p>
            <a:pPr>
              <a:buFont typeface="Arial"/>
              <a:buChar char="•"/>
            </a:pPr>
            <a:r>
              <a:rPr lang="en-US" dirty="0" smtClean="0"/>
              <a:t> 60 </a:t>
            </a:r>
            <a:r>
              <a:rPr lang="en-US" dirty="0" err="1" smtClean="0"/>
              <a:t>mW</a:t>
            </a:r>
            <a:r>
              <a:rPr lang="en-US" dirty="0" smtClean="0"/>
              <a:t> green </a:t>
            </a:r>
            <a:r>
              <a:rPr lang="en-US" dirty="0" err="1" smtClean="0"/>
              <a:t>Nd-Yag</a:t>
            </a:r>
            <a:r>
              <a:rPr lang="en-US" dirty="0" smtClean="0"/>
              <a:t> (Laser Lab Components) – 50-m coherence length</a:t>
            </a:r>
          </a:p>
          <a:p>
            <a:pPr>
              <a:buFont typeface="Arial"/>
              <a:buChar char="•"/>
            </a:pPr>
            <a:r>
              <a:rPr lang="en-US" dirty="0" smtClean="0"/>
              <a:t> Asymmetric arms to give </a:t>
            </a:r>
            <a:r>
              <a:rPr lang="en-US" dirty="0" err="1" smtClean="0"/>
              <a:t>bullseye</a:t>
            </a:r>
            <a:r>
              <a:rPr lang="en-US" dirty="0" smtClean="0"/>
              <a:t> fringe pattern</a:t>
            </a:r>
          </a:p>
          <a:p>
            <a:pPr>
              <a:buFont typeface="Arial"/>
              <a:buChar char="•"/>
            </a:pPr>
            <a:r>
              <a:rPr lang="en-US" dirty="0" smtClean="0"/>
              <a:t> Customized </a:t>
            </a:r>
            <a:r>
              <a:rPr lang="en-US" dirty="0" err="1" smtClean="0"/>
              <a:t>plexiglass</a:t>
            </a:r>
            <a:r>
              <a:rPr lang="en-US" dirty="0" smtClean="0"/>
              <a:t> enclosure </a:t>
            </a:r>
          </a:p>
          <a:p>
            <a:pPr>
              <a:buFont typeface="Arial"/>
              <a:buChar char="•"/>
            </a:pPr>
            <a:r>
              <a:rPr lang="en-US" dirty="0" smtClean="0"/>
              <a:t> Baffles to block stray light</a:t>
            </a:r>
          </a:p>
          <a:p>
            <a:pPr>
              <a:buFont typeface="Arial"/>
              <a:buChar char="•"/>
            </a:pPr>
            <a:r>
              <a:rPr lang="en-US" dirty="0" smtClean="0"/>
              <a:t> Photodiode with audio amplification</a:t>
            </a:r>
          </a:p>
          <a:p>
            <a:pPr>
              <a:buFont typeface="Arial"/>
              <a:buChar char="•"/>
            </a:pPr>
            <a:r>
              <a:rPr lang="en-US" dirty="0" smtClean="0"/>
              <a:t> Designed and built by graduate student Grant </a:t>
            </a:r>
            <a:r>
              <a:rPr lang="en-US" dirty="0" err="1" smtClean="0"/>
              <a:t>Meadors</a:t>
            </a: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Supporting table built by contractor</a:t>
            </a:r>
          </a:p>
          <a:p>
            <a:endParaRPr lang="en-US" dirty="0" smtClean="0"/>
          </a:p>
          <a:p>
            <a:r>
              <a:rPr lang="en-US" dirty="0" smtClean="0"/>
              <a:t>More details at </a:t>
            </a:r>
          </a:p>
          <a:p>
            <a:r>
              <a:rPr lang="en-US" dirty="0" smtClean="0"/>
              <a:t>   http://gallatin.physics.lsa.umich.edu/~keithr/outreach/index_ifo4.html</a:t>
            </a:r>
          </a:p>
          <a:p>
            <a:endParaRPr lang="en-US" dirty="0"/>
          </a:p>
        </p:txBody>
      </p:sp>
      <p:pic>
        <p:nvPicPr>
          <p:cNvPr id="8" name="Picture 7" descr="TableTopIF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9912" y="5121275"/>
            <a:ext cx="3657599" cy="2438400"/>
          </a:xfrm>
          <a:prstGeom prst="rect">
            <a:avLst/>
          </a:prstGeom>
        </p:spPr>
      </p:pic>
      <p:pic>
        <p:nvPicPr>
          <p:cNvPr id="9" name="Picture 8" descr="TableTop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712" y="5151437"/>
            <a:ext cx="3210984" cy="24082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 bwMode="auto">
          <a:xfrm>
            <a:off x="8850312" y="3246437"/>
            <a:ext cx="685800" cy="685800"/>
          </a:xfrm>
          <a:prstGeom prst="ellipse">
            <a:avLst/>
          </a:prstGeom>
          <a:solidFill>
            <a:srgbClr val="05EF1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6912" y="198437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World Science Festival – June 2010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9712" y="731837"/>
            <a:ext cx="8686800" cy="6986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Some issues:</a:t>
            </a:r>
          </a:p>
          <a:p>
            <a:endParaRPr lang="en-US" dirty="0" smtClean="0">
              <a:solidFill>
                <a:srgbClr val="000090"/>
              </a:solidFill>
            </a:endParaRP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 Laser more powerful than needed </a:t>
            </a:r>
            <a:r>
              <a:rPr lang="en-US" dirty="0" err="1" smtClean="0">
                <a:solidFill>
                  <a:srgbClr val="000090"/>
                </a:solidFill>
                <a:sym typeface="Wingdings"/>
              </a:rPr>
              <a:t></a:t>
            </a:r>
            <a:r>
              <a:rPr lang="en-US" dirty="0" smtClean="0">
                <a:solidFill>
                  <a:srgbClr val="000090"/>
                </a:solidFill>
                <a:sym typeface="Wingdings"/>
              </a:rPr>
              <a:t> Attenuated output for safety</a:t>
            </a:r>
          </a:p>
          <a:p>
            <a:pPr>
              <a:buFont typeface="Arial"/>
              <a:buChar char="•"/>
            </a:pPr>
            <a:endParaRPr lang="en-US" dirty="0" smtClean="0">
              <a:solidFill>
                <a:srgbClr val="000090"/>
              </a:solidFill>
              <a:sym typeface="Wingdings"/>
            </a:endParaRP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  <a:sym typeface="Wingdings"/>
              </a:rPr>
              <a:t> Practical issues in fringe formation:</a:t>
            </a:r>
          </a:p>
          <a:p>
            <a:pPr>
              <a:buFont typeface="Arial"/>
              <a:buChar char="•"/>
            </a:pPr>
            <a:endParaRPr lang="en-US" dirty="0" smtClean="0">
              <a:solidFill>
                <a:srgbClr val="FF0000"/>
              </a:solidFill>
              <a:sym typeface="Wingdings"/>
            </a:endParaRPr>
          </a:p>
          <a:p>
            <a:pPr lvl="1"/>
            <a:r>
              <a:rPr lang="en-US" dirty="0" err="1" smtClean="0">
                <a:solidFill>
                  <a:srgbClr val="FF0000"/>
                </a:solidFill>
                <a:sym typeface="Wingdings"/>
              </a:rPr>
              <a:t>Retroreflectors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 do provide robustness against misalignment, but centering beam leads to unaesthetic artifacts in fringe pattern:</a:t>
            </a:r>
          </a:p>
          <a:p>
            <a:pPr lvl="1">
              <a:buFont typeface="Arial"/>
              <a:buChar char="•"/>
            </a:pPr>
            <a:endParaRPr lang="en-US" sz="800" dirty="0" smtClean="0">
              <a:solidFill>
                <a:srgbClr val="FF0000"/>
              </a:solidFill>
              <a:sym typeface="Wingdings"/>
            </a:endParaRPr>
          </a:p>
          <a:p>
            <a:pPr lvl="1"/>
            <a:r>
              <a:rPr lang="en-US" dirty="0" smtClean="0">
                <a:solidFill>
                  <a:srgbClr val="FF0000"/>
                </a:solidFill>
                <a:sym typeface="Wingdings"/>
              </a:rPr>
              <a:t>Displacing beam to side of </a:t>
            </a:r>
            <a:r>
              <a:rPr lang="en-US" dirty="0" err="1" smtClean="0">
                <a:solidFill>
                  <a:srgbClr val="FF0000"/>
                </a:solidFill>
                <a:sym typeface="Wingdings"/>
              </a:rPr>
              <a:t>retroreflector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 moves artifact away from bright center of fringes, but increases horizontal width of baffle apertures </a:t>
            </a:r>
          </a:p>
          <a:p>
            <a:pPr lvl="1">
              <a:buFont typeface="Wingdings" charset="2"/>
              <a:buChar char="à"/>
            </a:pPr>
            <a:r>
              <a:rPr lang="en-US" dirty="0" smtClean="0">
                <a:solidFill>
                  <a:srgbClr val="FF0000"/>
                </a:solidFill>
                <a:sym typeface="Wingdings"/>
              </a:rPr>
              <a:t>Harder to suppress stray beams</a:t>
            </a:r>
          </a:p>
          <a:p>
            <a:pPr>
              <a:buFont typeface="Wingdings" charset="2"/>
              <a:buChar char="à"/>
            </a:pPr>
            <a:endParaRPr lang="en-US" sz="800" dirty="0" smtClean="0">
              <a:solidFill>
                <a:srgbClr val="FF0000"/>
              </a:solidFill>
              <a:sym typeface="Wingdings"/>
            </a:endParaRPr>
          </a:p>
          <a:p>
            <a:pPr lvl="1"/>
            <a:r>
              <a:rPr lang="en-US" dirty="0" err="1" smtClean="0">
                <a:solidFill>
                  <a:srgbClr val="FF0000"/>
                </a:solidFill>
                <a:sym typeface="Wingdings"/>
              </a:rPr>
              <a:t>Eyecatching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 fringes need to be large and at eye level </a:t>
            </a:r>
          </a:p>
          <a:p>
            <a:pPr lvl="1">
              <a:buFont typeface="Wingdings" charset="2"/>
              <a:buChar char="à"/>
            </a:pPr>
            <a:r>
              <a:rPr lang="en-US" dirty="0" smtClean="0">
                <a:solidFill>
                  <a:srgbClr val="FF0000"/>
                </a:solidFill>
                <a:sym typeface="Wingdings"/>
              </a:rPr>
              <a:t> Projection at a distance </a:t>
            </a:r>
            <a:r>
              <a:rPr lang="en-US" dirty="0" smtClean="0">
                <a:sym typeface="Wingdings"/>
              </a:rPr>
              <a:t>(via a short-focal-length lens)</a:t>
            </a:r>
            <a:endParaRPr lang="en-US" dirty="0" smtClean="0">
              <a:sym typeface="Wingdings"/>
            </a:endParaRPr>
          </a:p>
          <a:p>
            <a:pPr lvl="1">
              <a:buFont typeface="Wingdings" charset="2"/>
              <a:buChar char="à"/>
            </a:pPr>
            <a:r>
              <a:rPr lang="en-US" dirty="0" smtClean="0">
                <a:solidFill>
                  <a:srgbClr val="FF0000"/>
                </a:solidFill>
                <a:sym typeface="Wingdings"/>
              </a:rPr>
              <a:t>Large </a:t>
            </a:r>
            <a:r>
              <a:rPr lang="en-US" dirty="0" err="1" smtClean="0">
                <a:solidFill>
                  <a:srgbClr val="FF0000"/>
                </a:solidFill>
                <a:sym typeface="Wingdings"/>
              </a:rPr>
              <a:t>plexiglass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 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enclosure</a:t>
            </a:r>
          </a:p>
          <a:p>
            <a:pPr lvl="1">
              <a:buFont typeface="Wingdings" charset="2"/>
              <a:buChar char="à"/>
            </a:pPr>
            <a:endParaRPr lang="en-US" sz="800" dirty="0" smtClean="0">
              <a:solidFill>
                <a:srgbClr val="FF0000"/>
              </a:solidFill>
              <a:sym typeface="Wingdings"/>
            </a:endParaRPr>
          </a:p>
          <a:p>
            <a:pPr lvl="1"/>
            <a:r>
              <a:rPr lang="en-US" dirty="0" smtClean="0">
                <a:solidFill>
                  <a:srgbClr val="FF0000"/>
                </a:solidFill>
                <a:sym typeface="Wingdings"/>
              </a:rPr>
              <a:t>Beam clipping was a nuisance – required iterative alignment</a:t>
            </a:r>
          </a:p>
          <a:p>
            <a:pPr lvl="1"/>
            <a:r>
              <a:rPr lang="en-US" dirty="0" err="1" smtClean="0">
                <a:solidFill>
                  <a:srgbClr val="FF0000"/>
                </a:solidFill>
                <a:sym typeface="Wingdings"/>
              </a:rPr>
              <a:t>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 “Next time” – use larger optics</a:t>
            </a:r>
            <a:endParaRPr lang="en-US" dirty="0" smtClean="0">
              <a:solidFill>
                <a:srgbClr val="FF0000"/>
              </a:solidFill>
              <a:sym typeface="Wingdings"/>
            </a:endParaRPr>
          </a:p>
        </p:txBody>
      </p:sp>
      <p:grpSp>
        <p:nvGrpSpPr>
          <p:cNvPr id="7" name="Group 6"/>
          <p:cNvGrpSpPr/>
          <p:nvPr/>
        </p:nvGrpSpPr>
        <p:grpSpPr>
          <a:xfrm rot="20091901">
            <a:off x="8938341" y="3334466"/>
            <a:ext cx="533400" cy="533400"/>
            <a:chOff x="9002712" y="2865437"/>
            <a:chExt cx="533400" cy="533400"/>
          </a:xfrm>
        </p:grpSpPr>
        <p:cxnSp>
          <p:nvCxnSpPr>
            <p:cNvPr id="10" name="Straight Connector 9"/>
            <p:cNvCxnSpPr/>
            <p:nvPr/>
          </p:nvCxnSpPr>
          <p:spPr bwMode="auto">
            <a:xfrm rot="16200000" flipH="1">
              <a:off x="9078912" y="2941637"/>
              <a:ext cx="381000" cy="381000"/>
            </a:xfrm>
            <a:prstGeom prst="line">
              <a:avLst/>
            </a:prstGeom>
            <a:solidFill>
              <a:srgbClr val="00B8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 bwMode="auto">
            <a:xfrm flipV="1">
              <a:off x="9002712" y="3094037"/>
              <a:ext cx="533400" cy="76200"/>
            </a:xfrm>
            <a:prstGeom prst="line">
              <a:avLst/>
            </a:prstGeom>
            <a:solidFill>
              <a:srgbClr val="00B8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/>
            <p:cNvCxnSpPr/>
            <p:nvPr/>
          </p:nvCxnSpPr>
          <p:spPr bwMode="auto">
            <a:xfrm rot="5400000">
              <a:off x="9002712" y="3017837"/>
              <a:ext cx="533400" cy="228600"/>
            </a:xfrm>
            <a:prstGeom prst="line">
              <a:avLst/>
            </a:prstGeom>
            <a:solidFill>
              <a:srgbClr val="00B8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view-corner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778374" y="3932237"/>
            <a:ext cx="5464969" cy="3429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6912" y="198437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World Science Festival – June 2010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5912" y="808037"/>
            <a:ext cx="9525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Some issues:</a:t>
            </a:r>
          </a:p>
          <a:p>
            <a:endParaRPr lang="en-US" sz="800" dirty="0" smtClean="0">
              <a:solidFill>
                <a:srgbClr val="000090"/>
              </a:solidFill>
            </a:endParaRP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 Working with </a:t>
            </a:r>
            <a:r>
              <a:rPr lang="en-US" dirty="0" err="1" smtClean="0">
                <a:solidFill>
                  <a:srgbClr val="000090"/>
                </a:solidFill>
              </a:rPr>
              <a:t>plexiglass</a:t>
            </a:r>
            <a:r>
              <a:rPr lang="en-US" dirty="0" smtClean="0">
                <a:solidFill>
                  <a:srgbClr val="000090"/>
                </a:solidFill>
              </a:rPr>
              <a:t> fabricator (local Michigan firm) required many iterations </a:t>
            </a:r>
            <a:r>
              <a:rPr lang="en-US" dirty="0" err="1" smtClean="0">
                <a:solidFill>
                  <a:srgbClr val="000090"/>
                </a:solidFill>
                <a:sym typeface="Wingdings"/>
              </a:rPr>
              <a:t></a:t>
            </a:r>
            <a:r>
              <a:rPr lang="en-US" dirty="0" smtClean="0">
                <a:solidFill>
                  <a:srgbClr val="000090"/>
                </a:solidFill>
                <a:sym typeface="Wingdings"/>
              </a:rPr>
              <a:t> Final result was satisfactory</a:t>
            </a:r>
            <a:endParaRPr lang="en-US" dirty="0" smtClean="0">
              <a:solidFill>
                <a:srgbClr val="000090"/>
              </a:solidFill>
            </a:endParaRPr>
          </a:p>
          <a:p>
            <a:pPr lvl="1"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 But enclosure was heavy!</a:t>
            </a:r>
          </a:p>
          <a:p>
            <a:pPr lvl="1"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 With delicate glue joints where arms join the corner station</a:t>
            </a:r>
          </a:p>
          <a:p>
            <a:pPr lvl="1"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 Required ≥ 3 persons to move</a:t>
            </a:r>
          </a:p>
          <a:p>
            <a:pPr lvl="1"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 Real pain during prep work in Michigan lab</a:t>
            </a:r>
          </a:p>
        </p:txBody>
      </p:sp>
      <p:pic>
        <p:nvPicPr>
          <p:cNvPr id="9" name="Picture 8" descr="ifo_schematic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512" y="4072630"/>
            <a:ext cx="4537559" cy="348704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20912" y="5989637"/>
            <a:ext cx="1524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Aluminum support plate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649912" y="4999037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Enclosure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96912" y="198437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World Science Festival – June 2010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9712" y="960437"/>
            <a:ext cx="9220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Fortunately, during transport into the U-Haul truck, the joints broke, making final prep work in New Jersey and Manhattan much easier!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Turned out we didn’t need them glued in the first place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8" name="Picture 7" descr="IMGA004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7512" y="4465637"/>
            <a:ext cx="4392613" cy="292840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30912" y="3322637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Prepping in Manhattan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1" name="Picture 10" descr="IMGA004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12" y="3017837"/>
            <a:ext cx="4572000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96912" y="198437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World Science Festival – June 2010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5912" y="808037"/>
            <a:ext cx="9220200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Some issues:</a:t>
            </a:r>
          </a:p>
          <a:p>
            <a:endParaRPr lang="en-US" dirty="0" smtClean="0">
              <a:solidFill>
                <a:srgbClr val="000090"/>
              </a:solidFill>
            </a:endParaRP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 Working with local contractor on screen / photodiode box and baffles was frustrating</a:t>
            </a:r>
          </a:p>
          <a:p>
            <a:pPr>
              <a:buFont typeface="Arial"/>
              <a:buChar char="•"/>
            </a:pPr>
            <a:endParaRPr lang="en-US" dirty="0" smtClean="0">
              <a:solidFill>
                <a:srgbClr val="000090"/>
              </a:solidFill>
            </a:endParaRPr>
          </a:p>
          <a:p>
            <a:pPr lvl="1"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Screenbox</a:t>
            </a:r>
            <a:r>
              <a:rPr lang="en-US" dirty="0" smtClean="0">
                <a:solidFill>
                  <a:srgbClr val="FF0000"/>
                </a:solidFill>
              </a:rPr>
              <a:t> quotes kept changing, despite Grant’s having provided a full-scale mockup at the outset</a:t>
            </a:r>
          </a:p>
          <a:p>
            <a:pPr lvl="1">
              <a:buFont typeface="Arial"/>
              <a:buChar char="•"/>
            </a:pPr>
            <a:endParaRPr lang="en-US" dirty="0" smtClean="0">
              <a:solidFill>
                <a:srgbClr val="FF0000"/>
              </a:solidFill>
            </a:endParaRPr>
          </a:p>
          <a:p>
            <a:pPr lvl="1"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 Delivered </a:t>
            </a:r>
            <a:r>
              <a:rPr lang="en-US" dirty="0" err="1" smtClean="0">
                <a:solidFill>
                  <a:srgbClr val="FF0000"/>
                </a:solidFill>
              </a:rPr>
              <a:t>screenbox</a:t>
            </a:r>
            <a:r>
              <a:rPr lang="en-US" dirty="0" smtClean="0">
                <a:solidFill>
                  <a:srgbClr val="FF0000"/>
                </a:solidFill>
              </a:rPr>
              <a:t> had a backing we didn’t want</a:t>
            </a:r>
          </a:p>
          <a:p>
            <a:pPr lvl="1">
              <a:buFont typeface="Arial"/>
              <a:buChar char="•"/>
            </a:pPr>
            <a:endParaRPr lang="en-US" dirty="0" smtClean="0">
              <a:solidFill>
                <a:srgbClr val="FF0000"/>
              </a:solidFill>
            </a:endParaRPr>
          </a:p>
          <a:p>
            <a:pPr lvl="1"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 We sawed a slot in it to get </a:t>
            </a:r>
            <a:r>
              <a:rPr lang="en-US" dirty="0" smtClean="0">
                <a:solidFill>
                  <a:srgbClr val="FF0000"/>
                </a:solidFill>
              </a:rPr>
              <a:t>an easily detachabl</a:t>
            </a:r>
            <a:r>
              <a:rPr lang="en-US" dirty="0" smtClean="0">
                <a:solidFill>
                  <a:srgbClr val="FF0000"/>
                </a:solidFill>
              </a:rPr>
              <a:t>e </a:t>
            </a:r>
            <a:r>
              <a:rPr lang="en-US" dirty="0" smtClean="0">
                <a:solidFill>
                  <a:srgbClr val="FF0000"/>
                </a:solidFill>
              </a:rPr>
              <a:t>cable </a:t>
            </a:r>
            <a:r>
              <a:rPr lang="en-US" dirty="0" smtClean="0">
                <a:solidFill>
                  <a:srgbClr val="FF0000"/>
                </a:solidFill>
              </a:rPr>
              <a:t>to</a:t>
            </a:r>
            <a:r>
              <a:rPr lang="en-US" dirty="0" smtClean="0">
                <a:solidFill>
                  <a:srgbClr val="FF0000"/>
                </a:solidFill>
              </a:rPr>
              <a:t> photodiode</a:t>
            </a:r>
            <a:endParaRPr lang="en-US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96912" y="198437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World Science Festival – June 2010</a:t>
            </a:r>
          </a:p>
        </p:txBody>
      </p:sp>
      <p:pic>
        <p:nvPicPr>
          <p:cNvPr id="4" name="Picture 3" descr="IMGA004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913" y="808038"/>
            <a:ext cx="4419599" cy="2946399"/>
          </a:xfrm>
          <a:prstGeom prst="rect">
            <a:avLst/>
          </a:prstGeom>
        </p:spPr>
      </p:pic>
      <p:pic>
        <p:nvPicPr>
          <p:cNvPr id="5" name="Picture 4" descr="IMGA004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2712" y="1874837"/>
            <a:ext cx="4735513" cy="3157009"/>
          </a:xfrm>
          <a:prstGeom prst="rect">
            <a:avLst/>
          </a:prstGeom>
        </p:spPr>
      </p:pic>
      <p:pic>
        <p:nvPicPr>
          <p:cNvPr id="6" name="Picture 5" descr="IMGA005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912" y="4237037"/>
            <a:ext cx="4468813" cy="29792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21312" y="5532437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More close-up images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romMarco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512" y="198437"/>
            <a:ext cx="8856452" cy="5867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11312" y="6523037"/>
            <a:ext cx="7010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The Big Picture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G_571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512" y="427037"/>
            <a:ext cx="7620000" cy="571654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35112" y="6218237"/>
            <a:ext cx="6781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3333FF"/>
                </a:solidFill>
              </a:rPr>
              <a:t>Building robust interferometer exhibits is a lot of work, but fun too!</a:t>
            </a:r>
            <a:endParaRPr lang="en-US" sz="3200" b="1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20712" y="274637"/>
            <a:ext cx="883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History of Michigan group’s exhibit building</a:t>
            </a:r>
          </a:p>
          <a:p>
            <a:pPr algn="ctr"/>
            <a:r>
              <a:rPr lang="en-US" sz="2000" b="1" dirty="0"/>
              <a:t>[</a:t>
            </a:r>
            <a:r>
              <a:rPr lang="en-US" sz="2000" b="1" dirty="0" smtClean="0"/>
              <a:t>more details at http://gallatin.physics.lsa.umich.edu/~keithr/outreach ]</a:t>
            </a:r>
            <a:endParaRPr lang="en-US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44512" y="1341437"/>
            <a:ext cx="9372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Built 1</a:t>
            </a:r>
            <a:r>
              <a:rPr lang="en-US" baseline="30000" dirty="0" smtClean="0">
                <a:solidFill>
                  <a:srgbClr val="0000FF"/>
                </a:solidFill>
              </a:rPr>
              <a:t>st</a:t>
            </a:r>
            <a:r>
              <a:rPr lang="en-US" dirty="0" smtClean="0">
                <a:solidFill>
                  <a:srgbClr val="0000FF"/>
                </a:solidFill>
              </a:rPr>
              <a:t> prototype Michelson interferometer in spring 2006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1 </a:t>
            </a:r>
            <a:r>
              <a:rPr lang="en-US" dirty="0" err="1" smtClean="0">
                <a:solidFill>
                  <a:srgbClr val="0000FF"/>
                </a:solidFill>
              </a:rPr>
              <a:t>mW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red </a:t>
            </a:r>
            <a:r>
              <a:rPr lang="en-US" dirty="0" err="1" smtClean="0">
                <a:solidFill>
                  <a:srgbClr val="0000FF"/>
                </a:solidFill>
              </a:rPr>
              <a:t>HeNe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Off-the shelf lenses, </a:t>
            </a:r>
            <a:r>
              <a:rPr lang="en-US" dirty="0" err="1" smtClean="0">
                <a:solidFill>
                  <a:srgbClr val="0000FF"/>
                </a:solidFill>
              </a:rPr>
              <a:t>beamsplitter</a:t>
            </a:r>
            <a:endParaRPr lang="en-US" dirty="0" smtClean="0">
              <a:solidFill>
                <a:srgbClr val="0000FF"/>
              </a:solidFill>
            </a:endParaRP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Optical breadboard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Retroreflectors</a:t>
            </a:r>
            <a:r>
              <a:rPr lang="en-US" dirty="0" smtClean="0">
                <a:solidFill>
                  <a:srgbClr val="0000FF"/>
                </a:solidFill>
              </a:rPr>
              <a:t> for end mirrors (robust against misalignment)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Photodiode</a:t>
            </a:r>
            <a:r>
              <a:rPr lang="en-US" dirty="0" smtClean="0">
                <a:solidFill>
                  <a:srgbClr val="0000FF"/>
                </a:solidFill>
              </a:rPr>
              <a:t>, </a:t>
            </a:r>
            <a:r>
              <a:rPr lang="en-US" dirty="0" smtClean="0">
                <a:solidFill>
                  <a:srgbClr val="0000FF"/>
                </a:solidFill>
              </a:rPr>
              <a:t>homemade </a:t>
            </a:r>
            <a:r>
              <a:rPr lang="en-US" dirty="0" smtClean="0">
                <a:solidFill>
                  <a:srgbClr val="0000FF"/>
                </a:solidFill>
              </a:rPr>
              <a:t>pre-amplifier and Radio Shack post-amplifier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5" name="Picture 4" descr="120-2006_IM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12" y="3856037"/>
            <a:ext cx="4699000" cy="35242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16512" y="4160837"/>
            <a:ext cx="4267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Built by undergraduate Ramon </a:t>
            </a:r>
            <a:r>
              <a:rPr lang="en-US" dirty="0" err="1" smtClean="0">
                <a:solidFill>
                  <a:srgbClr val="008000"/>
                </a:solidFill>
              </a:rPr>
              <a:t>Armen</a:t>
            </a:r>
            <a:r>
              <a:rPr lang="en-US" dirty="0" smtClean="0">
                <a:solidFill>
                  <a:srgbClr val="008000"/>
                </a:solidFill>
              </a:rPr>
              <a:t> with electronics assistance from graduate student Evan Goetz</a:t>
            </a:r>
            <a:endParaRPr lang="en-US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5912" y="655637"/>
            <a:ext cx="5181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Showed prototype several times over the next year at Ann Arbor Hands On Museum – put together two posters on interferometers and gravitational waves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Ramon and/or I attended exhibit to answer questions and ensure safety</a:t>
            </a:r>
          </a:p>
        </p:txBody>
      </p:sp>
      <p:pic>
        <p:nvPicPr>
          <p:cNvPr id="8" name="Picture 7" descr="120-2002_IM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5312" y="1112837"/>
            <a:ext cx="4165600" cy="3124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14975"/>
            <a:ext cx="9906000" cy="2044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15912" y="3627437"/>
            <a:ext cx="8763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Lessons learned: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 Posters not effective for children</a:t>
            </a:r>
          </a:p>
          <a:p>
            <a:pPr>
              <a:buFont typeface="Arial"/>
              <a:buChar char="•"/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Need </a:t>
            </a:r>
            <a:r>
              <a:rPr lang="en-US" dirty="0" err="1" smtClean="0">
                <a:solidFill>
                  <a:srgbClr val="FF0000"/>
                </a:solidFill>
              </a:rPr>
              <a:t>plexiglass</a:t>
            </a:r>
            <a:r>
              <a:rPr lang="en-US" dirty="0" smtClean="0">
                <a:solidFill>
                  <a:srgbClr val="FF0000"/>
                </a:solidFill>
              </a:rPr>
              <a:t> enclosure for laser and optics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 A child will do whatever is necessary to destroy alignment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9712" y="350837"/>
            <a:ext cx="6172200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Museum director </a:t>
            </a:r>
            <a:r>
              <a:rPr lang="en-US" dirty="0" smtClean="0">
                <a:solidFill>
                  <a:srgbClr val="000000"/>
                </a:solidFill>
              </a:rPr>
              <a:t>(Mel </a:t>
            </a:r>
            <a:r>
              <a:rPr lang="en-US" dirty="0" err="1" smtClean="0">
                <a:solidFill>
                  <a:srgbClr val="000000"/>
                </a:solidFill>
              </a:rPr>
              <a:t>Drumm</a:t>
            </a:r>
            <a:r>
              <a:rPr lang="en-US" dirty="0" smtClean="0">
                <a:solidFill>
                  <a:srgbClr val="000000"/>
                </a:solidFill>
              </a:rPr>
              <a:t>) </a:t>
            </a:r>
            <a:r>
              <a:rPr lang="en-US" dirty="0" smtClean="0">
                <a:solidFill>
                  <a:srgbClr val="0000FF"/>
                </a:solidFill>
              </a:rPr>
              <a:t>and staff very enthusiastic about building an exhibit around the prototype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Settled upon a “kiosk” cabinet housing with addition of an interactive “electronic label” using a small computer running a flash program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All optics &amp; laser fully enclosed, but external operated level allows beam blocking to make fringes come &amp; go</a:t>
            </a:r>
          </a:p>
        </p:txBody>
      </p:sp>
      <p:pic>
        <p:nvPicPr>
          <p:cNvPr id="4" name="Picture 3" descr="interferometer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5712" y="1493837"/>
            <a:ext cx="3543300" cy="47244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39712" y="4770437"/>
            <a:ext cx="8839200" cy="2595265"/>
            <a:chOff x="239712" y="4770437"/>
            <a:chExt cx="8839200" cy="2595265"/>
          </a:xfrm>
        </p:grpSpPr>
        <p:sp>
          <p:nvSpPr>
            <p:cNvPr id="5" name="TextBox 4"/>
            <p:cNvSpPr txBox="1"/>
            <p:nvPr/>
          </p:nvSpPr>
          <p:spPr>
            <a:xfrm>
              <a:off x="239712" y="6904037"/>
              <a:ext cx="8839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8000"/>
                  </a:solidFill>
                </a:rPr>
                <a:t>Installed in museum’s Light &amp; Optics Gallery in December 2008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39712" y="4770437"/>
              <a:ext cx="594360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8000"/>
                  </a:solidFill>
                </a:rPr>
                <a:t>Exhibits staff </a:t>
              </a:r>
              <a:r>
                <a:rPr lang="en-US" dirty="0" smtClean="0">
                  <a:solidFill>
                    <a:srgbClr val="000000"/>
                  </a:solidFill>
                </a:rPr>
                <a:t>(John Bowditch, Charlie Stout, Dave </a:t>
              </a:r>
              <a:r>
                <a:rPr lang="en-US" dirty="0" err="1" smtClean="0">
                  <a:solidFill>
                    <a:srgbClr val="000000"/>
                  </a:solidFill>
                </a:rPr>
                <a:t>Stapp</a:t>
              </a:r>
              <a:r>
                <a:rPr lang="en-US" dirty="0" smtClean="0">
                  <a:solidFill>
                    <a:srgbClr val="000000"/>
                  </a:solidFill>
                </a:rPr>
                <a:t>) </a:t>
              </a:r>
              <a:r>
                <a:rPr lang="en-US" dirty="0" smtClean="0">
                  <a:solidFill>
                    <a:srgbClr val="008000"/>
                  </a:solidFill>
                </a:rPr>
                <a:t>built the cabinet in about ~1 year (in parallel with other exhibits and work)</a:t>
              </a:r>
            </a:p>
            <a:p>
              <a:endParaRPr lang="en-US" dirty="0" smtClean="0">
                <a:solidFill>
                  <a:srgbClr val="008000"/>
                </a:solidFill>
              </a:endParaRPr>
            </a:p>
            <a:p>
              <a:r>
                <a:rPr lang="en-US" dirty="0" smtClean="0">
                  <a:solidFill>
                    <a:srgbClr val="008000"/>
                  </a:solidFill>
                </a:rPr>
                <a:t>Cabinet costs footed by the Museum</a:t>
              </a:r>
              <a:endParaRPr lang="en-US" dirty="0">
                <a:solidFill>
                  <a:srgbClr val="008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9712" y="0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Near end of construction…</a:t>
            </a:r>
            <a:endParaRPr lang="en-US" b="1" dirty="0"/>
          </a:p>
        </p:txBody>
      </p:sp>
      <p:pic>
        <p:nvPicPr>
          <p:cNvPr id="6" name="Picture 5" descr="151-5101_IM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8512" y="198437"/>
            <a:ext cx="3977878" cy="5303838"/>
          </a:xfrm>
          <a:prstGeom prst="rect">
            <a:avLst/>
          </a:prstGeom>
        </p:spPr>
      </p:pic>
      <p:pic>
        <p:nvPicPr>
          <p:cNvPr id="7" name="Picture 6" descr="151-5103_IM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112" y="4084637"/>
            <a:ext cx="4064000" cy="3048000"/>
          </a:xfrm>
          <a:prstGeom prst="rect">
            <a:avLst/>
          </a:prstGeom>
        </p:spPr>
      </p:pic>
      <p:pic>
        <p:nvPicPr>
          <p:cNvPr id="8" name="Picture 7" descr="151-5106_IM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7912" y="4816475"/>
            <a:ext cx="3657600" cy="2743200"/>
          </a:xfrm>
          <a:prstGeom prst="rect">
            <a:avLst/>
          </a:prstGeom>
        </p:spPr>
      </p:pic>
      <p:pic>
        <p:nvPicPr>
          <p:cNvPr id="11" name="Picture 10" descr="151-5102_IMG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112" y="579437"/>
            <a:ext cx="4038600" cy="30289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774112" y="5989637"/>
            <a:ext cx="1143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Back access panel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82712" y="1112837"/>
            <a:ext cx="7315200" cy="3785652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Hi Dave,                                                                        </a:t>
            </a:r>
          </a:p>
          <a:p>
            <a:r>
              <a:rPr lang="en-US" dirty="0" smtClean="0"/>
              <a:t>                                                                                </a:t>
            </a:r>
          </a:p>
          <a:p>
            <a:r>
              <a:rPr lang="en-US" dirty="0" smtClean="0"/>
              <a:t>I am interested in participating (to a limited degree) in                       </a:t>
            </a:r>
          </a:p>
          <a:p>
            <a:r>
              <a:rPr lang="en-US" dirty="0" smtClean="0"/>
              <a:t>this working group. I have some experience in working                           </a:t>
            </a:r>
          </a:p>
          <a:p>
            <a:r>
              <a:rPr lang="en-US" dirty="0" smtClean="0"/>
              <a:t>with a science museum here in Ann Arbor and have some                           </a:t>
            </a:r>
          </a:p>
          <a:p>
            <a:r>
              <a:rPr lang="en-US" dirty="0" smtClean="0"/>
              <a:t>ideas to share, but I'm afraid I would not be able to                           </a:t>
            </a:r>
          </a:p>
          <a:p>
            <a:r>
              <a:rPr lang="en-US" dirty="0" smtClean="0"/>
              <a:t>spend a lot of time on the effort.                                              </a:t>
            </a:r>
          </a:p>
          <a:p>
            <a:r>
              <a:rPr lang="en-US" dirty="0" smtClean="0"/>
              <a:t>                                                                                </a:t>
            </a:r>
          </a:p>
          <a:p>
            <a:r>
              <a:rPr lang="en-US" dirty="0" smtClean="0"/>
              <a:t>cheers,                                                                         </a:t>
            </a:r>
          </a:p>
          <a:p>
            <a:r>
              <a:rPr lang="en-US" dirty="0" smtClean="0"/>
              <a:t>Keith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92112" y="274637"/>
            <a:ext cx="891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Joined LSC Education and Public Outreach Committee in 2008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92112" y="5608637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One thing led to another…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82712" y="1112837"/>
            <a:ext cx="7315200" cy="3785652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Hi Dave,                                                                        </a:t>
            </a:r>
          </a:p>
          <a:p>
            <a:r>
              <a:rPr lang="en-US" dirty="0" smtClean="0"/>
              <a:t>                                                                                </a:t>
            </a:r>
          </a:p>
          <a:p>
            <a:r>
              <a:rPr lang="en-US" dirty="0" smtClean="0"/>
              <a:t>I am interested in participating (to a limited degree) in                       </a:t>
            </a:r>
          </a:p>
          <a:p>
            <a:r>
              <a:rPr lang="en-US" dirty="0" smtClean="0"/>
              <a:t>this working group. I have some experience in working                           </a:t>
            </a:r>
          </a:p>
          <a:p>
            <a:r>
              <a:rPr lang="en-US" dirty="0" smtClean="0"/>
              <a:t>with a science museum here in Ann Arbor and have some                           </a:t>
            </a:r>
          </a:p>
          <a:p>
            <a:r>
              <a:rPr lang="en-US" dirty="0" smtClean="0"/>
              <a:t>ideas to share, </a:t>
            </a:r>
            <a:r>
              <a:rPr lang="en-US" u="sng" dirty="0" smtClean="0"/>
              <a:t>but I'm afraid I would not be able to                           </a:t>
            </a:r>
          </a:p>
          <a:p>
            <a:r>
              <a:rPr lang="en-US" u="sng" dirty="0" smtClean="0"/>
              <a:t>spend a lot of time on the effort</a:t>
            </a:r>
            <a:r>
              <a:rPr lang="en-US" dirty="0" smtClean="0"/>
              <a:t>.                                              </a:t>
            </a:r>
          </a:p>
          <a:p>
            <a:r>
              <a:rPr lang="en-US" dirty="0" smtClean="0"/>
              <a:t>                                                                                </a:t>
            </a:r>
          </a:p>
          <a:p>
            <a:r>
              <a:rPr lang="en-US" dirty="0" smtClean="0"/>
              <a:t>cheers,                                                                         </a:t>
            </a:r>
          </a:p>
          <a:p>
            <a:r>
              <a:rPr lang="en-US" dirty="0" smtClean="0"/>
              <a:t>Keith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8312" y="960437"/>
            <a:ext cx="3429000" cy="5632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Subcontract to Museum to build a copy of the kiosk exhibit for the traveling LIGO exhibit  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Michigan provided laser, optics, photodiode, preamplifier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Museum staff added small refinements to 1</a:t>
            </a:r>
            <a:r>
              <a:rPr lang="en-US" baseline="30000" dirty="0" smtClean="0">
                <a:solidFill>
                  <a:srgbClr val="0000FF"/>
                </a:solidFill>
              </a:rPr>
              <a:t>st</a:t>
            </a:r>
            <a:r>
              <a:rPr lang="en-US" dirty="0" smtClean="0">
                <a:solidFill>
                  <a:srgbClr val="0000FF"/>
                </a:solidFill>
              </a:rPr>
              <a:t> copy: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New motif to match rest of LIGO exhibit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Improved housing for photodiode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4" name="Picture 3" descr="JohnCharlieDav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5912" y="960437"/>
            <a:ext cx="5638800" cy="4229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6912" y="198437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World Science Festival – June 2009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06912" y="5380037"/>
            <a:ext cx="495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9900CC"/>
                </a:solidFill>
              </a:rPr>
              <a:t>John, Charlie and Dave with final exhibit in museum’s fabrication shop </a:t>
            </a:r>
            <a:endParaRPr lang="en-US" dirty="0">
              <a:solidFill>
                <a:srgbClr val="99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96912" y="198437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Off to New York!</a:t>
            </a:r>
          </a:p>
        </p:txBody>
      </p:sp>
      <p:pic>
        <p:nvPicPr>
          <p:cNvPr id="7" name="Picture 6" descr="Uhau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712" y="1036637"/>
            <a:ext cx="4343400" cy="3257550"/>
          </a:xfrm>
          <a:prstGeom prst="rect">
            <a:avLst/>
          </a:prstGeom>
        </p:spPr>
      </p:pic>
      <p:pic>
        <p:nvPicPr>
          <p:cNvPr id="8" name="Picture 7" descr="TravelExhibitNJ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712" y="4568825"/>
            <a:ext cx="3987800" cy="2990850"/>
          </a:xfrm>
          <a:prstGeom prst="rect">
            <a:avLst/>
          </a:prstGeom>
        </p:spPr>
      </p:pic>
      <p:pic>
        <p:nvPicPr>
          <p:cNvPr id="9" name="Picture 8" descr="InsideUhau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2912" y="1036637"/>
            <a:ext cx="4368800" cy="3276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183312" y="5456237"/>
            <a:ext cx="19812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At fabrication facility in New Jersey</a:t>
            </a:r>
            <a:endParaRPr lang="en-US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9712" y="1036637"/>
            <a:ext cx="44958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</a:rPr>
              <a:t>Subcontract to Museum to build </a:t>
            </a:r>
            <a:r>
              <a:rPr lang="en-US" u="sng" dirty="0" smtClean="0">
                <a:solidFill>
                  <a:srgbClr val="3333FF"/>
                </a:solidFill>
              </a:rPr>
              <a:t>another copy</a:t>
            </a:r>
            <a:r>
              <a:rPr lang="en-US" dirty="0" smtClean="0">
                <a:solidFill>
                  <a:srgbClr val="3333FF"/>
                </a:solidFill>
              </a:rPr>
              <a:t> of the kiosk exhibit for the traveling LIGO exhibit  </a:t>
            </a:r>
          </a:p>
          <a:p>
            <a:endParaRPr lang="en-US" dirty="0" smtClean="0">
              <a:solidFill>
                <a:srgbClr val="3333FF"/>
              </a:solidFill>
            </a:endParaRPr>
          </a:p>
          <a:p>
            <a:r>
              <a:rPr lang="en-US" dirty="0" smtClean="0">
                <a:solidFill>
                  <a:srgbClr val="3333FF"/>
                </a:solidFill>
              </a:rPr>
              <a:t>Again, Michigan provided laser, optics, photodiode, preamplifier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008000"/>
                </a:solidFill>
              </a:rPr>
              <a:t>Museum staff added more refinements to 2</a:t>
            </a:r>
            <a:r>
              <a:rPr lang="en-US" baseline="30000" dirty="0" smtClean="0">
                <a:solidFill>
                  <a:srgbClr val="008000"/>
                </a:solidFill>
              </a:rPr>
              <a:t>nd</a:t>
            </a:r>
            <a:r>
              <a:rPr lang="en-US" dirty="0" smtClean="0">
                <a:solidFill>
                  <a:srgbClr val="008000"/>
                </a:solidFill>
              </a:rPr>
              <a:t> copy: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008000"/>
                </a:solidFill>
              </a:rPr>
              <a:t> Improved </a:t>
            </a:r>
            <a:r>
              <a:rPr lang="en-US" dirty="0" err="1" smtClean="0">
                <a:solidFill>
                  <a:srgbClr val="008000"/>
                </a:solidFill>
              </a:rPr>
              <a:t>plexiglass</a:t>
            </a:r>
            <a:r>
              <a:rPr lang="en-US" dirty="0" smtClean="0">
                <a:solidFill>
                  <a:srgbClr val="008000"/>
                </a:solidFill>
              </a:rPr>
              <a:t> enclosure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008000"/>
                </a:solidFill>
              </a:rPr>
              <a:t> Improved beam stopper control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008000"/>
                </a:solidFill>
              </a:rPr>
              <a:t> Improved window for photodiode (adjustable translucent filters)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6912" y="198437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World Science Festival – June 2010</a:t>
            </a:r>
          </a:p>
        </p:txBody>
      </p:sp>
      <p:pic>
        <p:nvPicPr>
          <p:cNvPr id="7" name="Picture 6" descr="photo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1991" y="960437"/>
            <a:ext cx="4343399" cy="5791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YPE" val="0"/>
  <p:tag name="POINTS" val="1"/>
  <p:tag name="TIME" val="15"/>
  <p:tag name="QUESTION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Bitstream Vera Serif"/>
        <a:ea typeface=""/>
        <a:cs typeface=""/>
      </a:majorFont>
      <a:minorFont>
        <a:latin typeface="Bitstream Vera Seri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29603</TotalTime>
  <Words>978</Words>
  <Application>Microsoft Macintosh PowerPoint</Application>
  <PresentationFormat>Custom</PresentationFormat>
  <Paragraphs>136</Paragraphs>
  <Slides>17</Slides>
  <Notes>1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Default Design</vt:lpstr>
      <vt:lpstr>Building Interferometer Exhibits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S4 Results from PowerFlux</dc:title>
  <dc:creator>kriles</dc:creator>
  <cp:lastModifiedBy>Keith Riles</cp:lastModifiedBy>
  <cp:revision>733</cp:revision>
  <dcterms:created xsi:type="dcterms:W3CDTF">2011-03-17T16:06:47Z</dcterms:created>
  <dcterms:modified xsi:type="dcterms:W3CDTF">2011-03-17T16:21:25Z</dcterms:modified>
</cp:coreProperties>
</file>