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Lst>
  <p:sldSz cx="21945600" cy="32918400"/>
  <p:notesSz cx="21128038" cy="32100838"/>
  <p:defaultTextStyle>
    <a:defPPr>
      <a:defRPr lang="en-US"/>
    </a:defPPr>
    <a:lvl1pPr marL="0" algn="l" defTabSz="3134710" rtl="0" eaLnBrk="1" latinLnBrk="0" hangingPunct="1">
      <a:defRPr sz="6100" kern="1200">
        <a:solidFill>
          <a:schemeClr val="tx1"/>
        </a:solidFill>
        <a:latin typeface="+mn-lt"/>
        <a:ea typeface="+mn-ea"/>
        <a:cs typeface="+mn-cs"/>
      </a:defRPr>
    </a:lvl1pPr>
    <a:lvl2pPr marL="1567355" algn="l" defTabSz="3134710" rtl="0" eaLnBrk="1" latinLnBrk="0" hangingPunct="1">
      <a:defRPr sz="6100" kern="1200">
        <a:solidFill>
          <a:schemeClr val="tx1"/>
        </a:solidFill>
        <a:latin typeface="+mn-lt"/>
        <a:ea typeface="+mn-ea"/>
        <a:cs typeface="+mn-cs"/>
      </a:defRPr>
    </a:lvl2pPr>
    <a:lvl3pPr marL="3134710" algn="l" defTabSz="3134710" rtl="0" eaLnBrk="1" latinLnBrk="0" hangingPunct="1">
      <a:defRPr sz="6100" kern="1200">
        <a:solidFill>
          <a:schemeClr val="tx1"/>
        </a:solidFill>
        <a:latin typeface="+mn-lt"/>
        <a:ea typeface="+mn-ea"/>
        <a:cs typeface="+mn-cs"/>
      </a:defRPr>
    </a:lvl3pPr>
    <a:lvl4pPr marL="4702064" algn="l" defTabSz="3134710" rtl="0" eaLnBrk="1" latinLnBrk="0" hangingPunct="1">
      <a:defRPr sz="6100" kern="1200">
        <a:solidFill>
          <a:schemeClr val="tx1"/>
        </a:solidFill>
        <a:latin typeface="+mn-lt"/>
        <a:ea typeface="+mn-ea"/>
        <a:cs typeface="+mn-cs"/>
      </a:defRPr>
    </a:lvl4pPr>
    <a:lvl5pPr marL="6269419" algn="l" defTabSz="3134710" rtl="0" eaLnBrk="1" latinLnBrk="0" hangingPunct="1">
      <a:defRPr sz="6100" kern="1200">
        <a:solidFill>
          <a:schemeClr val="tx1"/>
        </a:solidFill>
        <a:latin typeface="+mn-lt"/>
        <a:ea typeface="+mn-ea"/>
        <a:cs typeface="+mn-cs"/>
      </a:defRPr>
    </a:lvl5pPr>
    <a:lvl6pPr marL="7836774" algn="l" defTabSz="3134710" rtl="0" eaLnBrk="1" latinLnBrk="0" hangingPunct="1">
      <a:defRPr sz="6100" kern="1200">
        <a:solidFill>
          <a:schemeClr val="tx1"/>
        </a:solidFill>
        <a:latin typeface="+mn-lt"/>
        <a:ea typeface="+mn-ea"/>
        <a:cs typeface="+mn-cs"/>
      </a:defRPr>
    </a:lvl6pPr>
    <a:lvl7pPr marL="9404129" algn="l" defTabSz="3134710" rtl="0" eaLnBrk="1" latinLnBrk="0" hangingPunct="1">
      <a:defRPr sz="6100" kern="1200">
        <a:solidFill>
          <a:schemeClr val="tx1"/>
        </a:solidFill>
        <a:latin typeface="+mn-lt"/>
        <a:ea typeface="+mn-ea"/>
        <a:cs typeface="+mn-cs"/>
      </a:defRPr>
    </a:lvl7pPr>
    <a:lvl8pPr marL="10971483" algn="l" defTabSz="3134710" rtl="0" eaLnBrk="1" latinLnBrk="0" hangingPunct="1">
      <a:defRPr sz="6100" kern="1200">
        <a:solidFill>
          <a:schemeClr val="tx1"/>
        </a:solidFill>
        <a:latin typeface="+mn-lt"/>
        <a:ea typeface="+mn-ea"/>
        <a:cs typeface="+mn-cs"/>
      </a:defRPr>
    </a:lvl8pPr>
    <a:lvl9pPr marL="12538838" algn="l" defTabSz="3134710" rtl="0" eaLnBrk="1" latinLnBrk="0" hangingPunct="1">
      <a:defRPr sz="6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4014" y="-240"/>
      </p:cViewPr>
      <p:guideLst>
        <p:guide orient="horz" pos="10368"/>
        <p:guide pos="69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2"/>
            <a:ext cx="186537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567355" indent="0" algn="ctr">
              <a:buNone/>
              <a:defRPr>
                <a:solidFill>
                  <a:schemeClr val="tx1">
                    <a:tint val="75000"/>
                  </a:schemeClr>
                </a:solidFill>
              </a:defRPr>
            </a:lvl2pPr>
            <a:lvl3pPr marL="3134710" indent="0" algn="ctr">
              <a:buNone/>
              <a:defRPr>
                <a:solidFill>
                  <a:schemeClr val="tx1">
                    <a:tint val="75000"/>
                  </a:schemeClr>
                </a:solidFill>
              </a:defRPr>
            </a:lvl3pPr>
            <a:lvl4pPr marL="4702064" indent="0" algn="ctr">
              <a:buNone/>
              <a:defRPr>
                <a:solidFill>
                  <a:schemeClr val="tx1">
                    <a:tint val="75000"/>
                  </a:schemeClr>
                </a:solidFill>
              </a:defRPr>
            </a:lvl4pPr>
            <a:lvl5pPr marL="6269419" indent="0" algn="ctr">
              <a:buNone/>
              <a:defRPr>
                <a:solidFill>
                  <a:schemeClr val="tx1">
                    <a:tint val="75000"/>
                  </a:schemeClr>
                </a:solidFill>
              </a:defRPr>
            </a:lvl5pPr>
            <a:lvl6pPr marL="7836774" indent="0" algn="ctr">
              <a:buNone/>
              <a:defRPr>
                <a:solidFill>
                  <a:schemeClr val="tx1">
                    <a:tint val="75000"/>
                  </a:schemeClr>
                </a:solidFill>
              </a:defRPr>
            </a:lvl6pPr>
            <a:lvl7pPr marL="9404129" indent="0" algn="ctr">
              <a:buNone/>
              <a:defRPr>
                <a:solidFill>
                  <a:schemeClr val="tx1">
                    <a:tint val="75000"/>
                  </a:schemeClr>
                </a:solidFill>
              </a:defRPr>
            </a:lvl7pPr>
            <a:lvl8pPr marL="10971483" indent="0" algn="ctr">
              <a:buNone/>
              <a:defRPr>
                <a:solidFill>
                  <a:schemeClr val="tx1">
                    <a:tint val="75000"/>
                  </a:schemeClr>
                </a:solidFill>
              </a:defRPr>
            </a:lvl8pPr>
            <a:lvl9pPr marL="125388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26985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146015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79541" y="8435343"/>
            <a:ext cx="17773651" cy="1797634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0973" y="8435343"/>
            <a:ext cx="52962809" cy="1797634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202257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40577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2"/>
            <a:ext cx="18653760" cy="653796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3952225"/>
            <a:ext cx="18653760" cy="7200898"/>
          </a:xfrm>
        </p:spPr>
        <p:txBody>
          <a:bodyPr anchor="b"/>
          <a:lstStyle>
            <a:lvl1pPr marL="0" indent="0">
              <a:buNone/>
              <a:defRPr sz="6900">
                <a:solidFill>
                  <a:schemeClr val="tx1">
                    <a:tint val="75000"/>
                  </a:schemeClr>
                </a:solidFill>
              </a:defRPr>
            </a:lvl1pPr>
            <a:lvl2pPr marL="1567355" indent="0">
              <a:buNone/>
              <a:defRPr sz="6100">
                <a:solidFill>
                  <a:schemeClr val="tx1">
                    <a:tint val="75000"/>
                  </a:schemeClr>
                </a:solidFill>
              </a:defRPr>
            </a:lvl2pPr>
            <a:lvl3pPr marL="3134710" indent="0">
              <a:buNone/>
              <a:defRPr sz="5500">
                <a:solidFill>
                  <a:schemeClr val="tx1">
                    <a:tint val="75000"/>
                  </a:schemeClr>
                </a:solidFill>
              </a:defRPr>
            </a:lvl3pPr>
            <a:lvl4pPr marL="4702064" indent="0">
              <a:buNone/>
              <a:defRPr sz="4800">
                <a:solidFill>
                  <a:schemeClr val="tx1">
                    <a:tint val="75000"/>
                  </a:schemeClr>
                </a:solidFill>
              </a:defRPr>
            </a:lvl4pPr>
            <a:lvl5pPr marL="6269419" indent="0">
              <a:buNone/>
              <a:defRPr sz="4800">
                <a:solidFill>
                  <a:schemeClr val="tx1">
                    <a:tint val="75000"/>
                  </a:schemeClr>
                </a:solidFill>
              </a:defRPr>
            </a:lvl5pPr>
            <a:lvl6pPr marL="7836774" indent="0">
              <a:buNone/>
              <a:defRPr sz="4800">
                <a:solidFill>
                  <a:schemeClr val="tx1">
                    <a:tint val="75000"/>
                  </a:schemeClr>
                </a:solidFill>
              </a:defRPr>
            </a:lvl6pPr>
            <a:lvl7pPr marL="9404129" indent="0">
              <a:buNone/>
              <a:defRPr sz="4800">
                <a:solidFill>
                  <a:schemeClr val="tx1">
                    <a:tint val="75000"/>
                  </a:schemeClr>
                </a:solidFill>
              </a:defRPr>
            </a:lvl7pPr>
            <a:lvl8pPr marL="10971483" indent="0">
              <a:buNone/>
              <a:defRPr sz="4800">
                <a:solidFill>
                  <a:schemeClr val="tx1">
                    <a:tint val="75000"/>
                  </a:schemeClr>
                </a:solidFill>
              </a:defRPr>
            </a:lvl8pPr>
            <a:lvl9pPr marL="12538838"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400038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0972" y="49156623"/>
            <a:ext cx="35368229" cy="139042138"/>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84962" y="49156623"/>
            <a:ext cx="35368231" cy="139042138"/>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355354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2"/>
            <a:ext cx="1975104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1" y="7368543"/>
            <a:ext cx="9696451" cy="3070858"/>
          </a:xfrm>
        </p:spPr>
        <p:txBody>
          <a:bodyPr anchor="b"/>
          <a:lstStyle>
            <a:lvl1pPr marL="0" indent="0">
              <a:buNone/>
              <a:defRPr sz="8200" b="1"/>
            </a:lvl1pPr>
            <a:lvl2pPr marL="1567355" indent="0">
              <a:buNone/>
              <a:defRPr sz="6900" b="1"/>
            </a:lvl2pPr>
            <a:lvl3pPr marL="3134710" indent="0">
              <a:buNone/>
              <a:defRPr sz="6100" b="1"/>
            </a:lvl3pPr>
            <a:lvl4pPr marL="4702064" indent="0">
              <a:buNone/>
              <a:defRPr sz="5500" b="1"/>
            </a:lvl4pPr>
            <a:lvl5pPr marL="6269419" indent="0">
              <a:buNone/>
              <a:defRPr sz="5500" b="1"/>
            </a:lvl5pPr>
            <a:lvl6pPr marL="7836774" indent="0">
              <a:buNone/>
              <a:defRPr sz="5500" b="1"/>
            </a:lvl6pPr>
            <a:lvl7pPr marL="9404129" indent="0">
              <a:buNone/>
              <a:defRPr sz="5500" b="1"/>
            </a:lvl7pPr>
            <a:lvl8pPr marL="10971483" indent="0">
              <a:buNone/>
              <a:defRPr sz="5500" b="1"/>
            </a:lvl8pPr>
            <a:lvl9pPr marL="12538838"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097281" y="10439401"/>
            <a:ext cx="9696451" cy="18966182"/>
          </a:xfrm>
        </p:spPr>
        <p:txBody>
          <a:bodyPr/>
          <a:lstStyle>
            <a:lvl1pPr>
              <a:defRPr sz="8200"/>
            </a:lvl1pPr>
            <a:lvl2pPr>
              <a:defRPr sz="69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1" y="7368543"/>
            <a:ext cx="9700260" cy="3070858"/>
          </a:xfrm>
        </p:spPr>
        <p:txBody>
          <a:bodyPr anchor="b"/>
          <a:lstStyle>
            <a:lvl1pPr marL="0" indent="0">
              <a:buNone/>
              <a:defRPr sz="8200" b="1"/>
            </a:lvl1pPr>
            <a:lvl2pPr marL="1567355" indent="0">
              <a:buNone/>
              <a:defRPr sz="6900" b="1"/>
            </a:lvl2pPr>
            <a:lvl3pPr marL="3134710" indent="0">
              <a:buNone/>
              <a:defRPr sz="6100" b="1"/>
            </a:lvl3pPr>
            <a:lvl4pPr marL="4702064" indent="0">
              <a:buNone/>
              <a:defRPr sz="5500" b="1"/>
            </a:lvl4pPr>
            <a:lvl5pPr marL="6269419" indent="0">
              <a:buNone/>
              <a:defRPr sz="5500" b="1"/>
            </a:lvl5pPr>
            <a:lvl6pPr marL="7836774" indent="0">
              <a:buNone/>
              <a:defRPr sz="5500" b="1"/>
            </a:lvl6pPr>
            <a:lvl7pPr marL="9404129" indent="0">
              <a:buNone/>
              <a:defRPr sz="5500" b="1"/>
            </a:lvl7pPr>
            <a:lvl8pPr marL="10971483" indent="0">
              <a:buNone/>
              <a:defRPr sz="5500" b="1"/>
            </a:lvl8pPr>
            <a:lvl9pPr marL="12538838"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1148061" y="10439401"/>
            <a:ext cx="9700260" cy="18966182"/>
          </a:xfrm>
        </p:spPr>
        <p:txBody>
          <a:bodyPr/>
          <a:lstStyle>
            <a:lvl1pPr>
              <a:defRPr sz="8200"/>
            </a:lvl1pPr>
            <a:lvl2pPr>
              <a:defRPr sz="69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172823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363978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327216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2" y="1310640"/>
            <a:ext cx="7219951" cy="557784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8580120" y="1310643"/>
            <a:ext cx="122682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2" y="6888483"/>
            <a:ext cx="7219951" cy="22517102"/>
          </a:xfrm>
        </p:spPr>
        <p:txBody>
          <a:bodyPr/>
          <a:lstStyle>
            <a:lvl1pPr marL="0" indent="0">
              <a:buNone/>
              <a:defRPr sz="4800"/>
            </a:lvl1pPr>
            <a:lvl2pPr marL="1567355" indent="0">
              <a:buNone/>
              <a:defRPr sz="4100"/>
            </a:lvl2pPr>
            <a:lvl3pPr marL="3134710" indent="0">
              <a:buNone/>
              <a:defRPr sz="3400"/>
            </a:lvl3pPr>
            <a:lvl4pPr marL="4702064" indent="0">
              <a:buNone/>
              <a:defRPr sz="3100"/>
            </a:lvl4pPr>
            <a:lvl5pPr marL="6269419" indent="0">
              <a:buNone/>
              <a:defRPr sz="3100"/>
            </a:lvl5pPr>
            <a:lvl6pPr marL="7836774" indent="0">
              <a:buNone/>
              <a:defRPr sz="3100"/>
            </a:lvl6pPr>
            <a:lvl7pPr marL="9404129" indent="0">
              <a:buNone/>
              <a:defRPr sz="3100"/>
            </a:lvl7pPr>
            <a:lvl8pPr marL="10971483" indent="0">
              <a:buNone/>
              <a:defRPr sz="3100"/>
            </a:lvl8pPr>
            <a:lvl9pPr marL="1253883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45228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1"/>
            <a:ext cx="13167360" cy="272034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4301491" y="2941320"/>
            <a:ext cx="13167360" cy="19751040"/>
          </a:xfrm>
        </p:spPr>
        <p:txBody>
          <a:bodyPr/>
          <a:lstStyle>
            <a:lvl1pPr marL="0" indent="0">
              <a:buNone/>
              <a:defRPr sz="11000"/>
            </a:lvl1pPr>
            <a:lvl2pPr marL="1567355" indent="0">
              <a:buNone/>
              <a:defRPr sz="9600"/>
            </a:lvl2pPr>
            <a:lvl3pPr marL="3134710" indent="0">
              <a:buNone/>
              <a:defRPr sz="8200"/>
            </a:lvl3pPr>
            <a:lvl4pPr marL="4702064" indent="0">
              <a:buNone/>
              <a:defRPr sz="6900"/>
            </a:lvl4pPr>
            <a:lvl5pPr marL="6269419" indent="0">
              <a:buNone/>
              <a:defRPr sz="6900"/>
            </a:lvl5pPr>
            <a:lvl6pPr marL="7836774" indent="0">
              <a:buNone/>
              <a:defRPr sz="6900"/>
            </a:lvl6pPr>
            <a:lvl7pPr marL="9404129" indent="0">
              <a:buNone/>
              <a:defRPr sz="6900"/>
            </a:lvl7pPr>
            <a:lvl8pPr marL="10971483" indent="0">
              <a:buNone/>
              <a:defRPr sz="6900"/>
            </a:lvl8pPr>
            <a:lvl9pPr marL="12538838" indent="0">
              <a:buNone/>
              <a:defRPr sz="6900"/>
            </a:lvl9pPr>
          </a:lstStyle>
          <a:p>
            <a:endParaRPr lang="en-US" dirty="0"/>
          </a:p>
        </p:txBody>
      </p:sp>
      <p:sp>
        <p:nvSpPr>
          <p:cNvPr id="4" name="Text Placeholder 3"/>
          <p:cNvSpPr>
            <a:spLocks noGrp="1"/>
          </p:cNvSpPr>
          <p:nvPr>
            <p:ph type="body" sz="half" idx="2"/>
          </p:nvPr>
        </p:nvSpPr>
        <p:spPr>
          <a:xfrm>
            <a:off x="4301491" y="25763223"/>
            <a:ext cx="13167360" cy="3863338"/>
          </a:xfrm>
        </p:spPr>
        <p:txBody>
          <a:bodyPr/>
          <a:lstStyle>
            <a:lvl1pPr marL="0" indent="0">
              <a:buNone/>
              <a:defRPr sz="4800"/>
            </a:lvl1pPr>
            <a:lvl2pPr marL="1567355" indent="0">
              <a:buNone/>
              <a:defRPr sz="4100"/>
            </a:lvl2pPr>
            <a:lvl3pPr marL="3134710" indent="0">
              <a:buNone/>
              <a:defRPr sz="3400"/>
            </a:lvl3pPr>
            <a:lvl4pPr marL="4702064" indent="0">
              <a:buNone/>
              <a:defRPr sz="3100"/>
            </a:lvl4pPr>
            <a:lvl5pPr marL="6269419" indent="0">
              <a:buNone/>
              <a:defRPr sz="3100"/>
            </a:lvl5pPr>
            <a:lvl6pPr marL="7836774" indent="0">
              <a:buNone/>
              <a:defRPr sz="3100"/>
            </a:lvl6pPr>
            <a:lvl7pPr marL="9404129" indent="0">
              <a:buNone/>
              <a:defRPr sz="3100"/>
            </a:lvl7pPr>
            <a:lvl8pPr marL="10971483" indent="0">
              <a:buNone/>
              <a:defRPr sz="3100"/>
            </a:lvl8pPr>
            <a:lvl9pPr marL="1253883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6A6B-DF1A-4D53-8FA4-B5BCDBFF91BE}" type="datetimeFigureOut">
              <a:rPr lang="en-US" smtClean="0"/>
              <a:t>3/24/2011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A4C2A-3C05-4D20-91F4-F8ECFEDCD3B2}" type="slidenum">
              <a:rPr lang="en-US" smtClean="0"/>
              <a:t>‹#›</a:t>
            </a:fld>
            <a:endParaRPr lang="en-US" dirty="0"/>
          </a:p>
        </p:txBody>
      </p:sp>
    </p:spTree>
    <p:extLst>
      <p:ext uri="{BB962C8B-B14F-4D97-AF65-F5344CB8AC3E}">
        <p14:creationId xmlns:p14="http://schemas.microsoft.com/office/powerpoint/2010/main" val="2556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2"/>
            <a:ext cx="19751040" cy="5486400"/>
          </a:xfrm>
          <a:prstGeom prst="rect">
            <a:avLst/>
          </a:prstGeom>
        </p:spPr>
        <p:txBody>
          <a:bodyPr vert="horz" lIns="313471" tIns="156735" rIns="313471" bIns="1567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7680963"/>
            <a:ext cx="19751040" cy="21724622"/>
          </a:xfrm>
          <a:prstGeom prst="rect">
            <a:avLst/>
          </a:prstGeom>
        </p:spPr>
        <p:txBody>
          <a:bodyPr vert="horz" lIns="313471" tIns="156735" rIns="313471" bIns="1567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30510482"/>
            <a:ext cx="5120640" cy="1752600"/>
          </a:xfrm>
          <a:prstGeom prst="rect">
            <a:avLst/>
          </a:prstGeom>
        </p:spPr>
        <p:txBody>
          <a:bodyPr vert="horz" lIns="313471" tIns="156735" rIns="313471" bIns="156735" rtlCol="0" anchor="ctr"/>
          <a:lstStyle>
            <a:lvl1pPr algn="l">
              <a:defRPr sz="4100">
                <a:solidFill>
                  <a:schemeClr val="tx1">
                    <a:tint val="75000"/>
                  </a:schemeClr>
                </a:solidFill>
              </a:defRPr>
            </a:lvl1pPr>
          </a:lstStyle>
          <a:p>
            <a:fld id="{B9D86A6B-DF1A-4D53-8FA4-B5BCDBFF91BE}" type="datetimeFigureOut">
              <a:rPr lang="en-US" smtClean="0"/>
              <a:t>3/24/2011</a:t>
            </a:fld>
            <a:endParaRPr lang="en-US" dirty="0"/>
          </a:p>
        </p:txBody>
      </p:sp>
      <p:sp>
        <p:nvSpPr>
          <p:cNvPr id="5" name="Footer Placeholder 4"/>
          <p:cNvSpPr>
            <a:spLocks noGrp="1"/>
          </p:cNvSpPr>
          <p:nvPr>
            <p:ph type="ftr" sz="quarter" idx="3"/>
          </p:nvPr>
        </p:nvSpPr>
        <p:spPr>
          <a:xfrm>
            <a:off x="7498080" y="30510482"/>
            <a:ext cx="6949440" cy="1752600"/>
          </a:xfrm>
          <a:prstGeom prst="rect">
            <a:avLst/>
          </a:prstGeom>
        </p:spPr>
        <p:txBody>
          <a:bodyPr vert="horz" lIns="313471" tIns="156735" rIns="313471" bIns="156735"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727680" y="30510482"/>
            <a:ext cx="5120640" cy="1752600"/>
          </a:xfrm>
          <a:prstGeom prst="rect">
            <a:avLst/>
          </a:prstGeom>
        </p:spPr>
        <p:txBody>
          <a:bodyPr vert="horz" lIns="313471" tIns="156735" rIns="313471" bIns="156735" rtlCol="0" anchor="ctr"/>
          <a:lstStyle>
            <a:lvl1pPr algn="r">
              <a:defRPr sz="4100">
                <a:solidFill>
                  <a:schemeClr val="tx1">
                    <a:tint val="75000"/>
                  </a:schemeClr>
                </a:solidFill>
              </a:defRPr>
            </a:lvl1pPr>
          </a:lstStyle>
          <a:p>
            <a:fld id="{A63A4C2A-3C05-4D20-91F4-F8ECFEDCD3B2}" type="slidenum">
              <a:rPr lang="en-US" smtClean="0"/>
              <a:t>‹#›</a:t>
            </a:fld>
            <a:endParaRPr lang="en-US" dirty="0"/>
          </a:p>
        </p:txBody>
      </p:sp>
    </p:spTree>
    <p:extLst>
      <p:ext uri="{BB962C8B-B14F-4D97-AF65-F5344CB8AC3E}">
        <p14:creationId xmlns:p14="http://schemas.microsoft.com/office/powerpoint/2010/main" val="2033921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710" rtl="0" eaLnBrk="1" latinLnBrk="0" hangingPunct="1">
        <a:spcBef>
          <a:spcPct val="0"/>
        </a:spcBef>
        <a:buNone/>
        <a:defRPr sz="15100" kern="1200">
          <a:solidFill>
            <a:schemeClr val="tx1"/>
          </a:solidFill>
          <a:latin typeface="+mj-lt"/>
          <a:ea typeface="+mj-ea"/>
          <a:cs typeface="+mj-cs"/>
        </a:defRPr>
      </a:lvl1pPr>
    </p:titleStyle>
    <p:bodyStyle>
      <a:lvl1pPr marL="1175516" indent="-1175516" algn="l" defTabSz="313471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951" indent="-979597" algn="l" defTabSz="313471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387" indent="-783677" algn="l" defTabSz="313471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5742"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096"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451"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806"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5161"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2515"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710" rtl="0" eaLnBrk="1" latinLnBrk="0" hangingPunct="1">
        <a:defRPr sz="6100" kern="1200">
          <a:solidFill>
            <a:schemeClr val="tx1"/>
          </a:solidFill>
          <a:latin typeface="+mn-lt"/>
          <a:ea typeface="+mn-ea"/>
          <a:cs typeface="+mn-cs"/>
        </a:defRPr>
      </a:lvl1pPr>
      <a:lvl2pPr marL="1567355" algn="l" defTabSz="3134710" rtl="0" eaLnBrk="1" latinLnBrk="0" hangingPunct="1">
        <a:defRPr sz="6100" kern="1200">
          <a:solidFill>
            <a:schemeClr val="tx1"/>
          </a:solidFill>
          <a:latin typeface="+mn-lt"/>
          <a:ea typeface="+mn-ea"/>
          <a:cs typeface="+mn-cs"/>
        </a:defRPr>
      </a:lvl2pPr>
      <a:lvl3pPr marL="3134710" algn="l" defTabSz="3134710" rtl="0" eaLnBrk="1" latinLnBrk="0" hangingPunct="1">
        <a:defRPr sz="6100" kern="1200">
          <a:solidFill>
            <a:schemeClr val="tx1"/>
          </a:solidFill>
          <a:latin typeface="+mn-lt"/>
          <a:ea typeface="+mn-ea"/>
          <a:cs typeface="+mn-cs"/>
        </a:defRPr>
      </a:lvl3pPr>
      <a:lvl4pPr marL="4702064" algn="l" defTabSz="3134710" rtl="0" eaLnBrk="1" latinLnBrk="0" hangingPunct="1">
        <a:defRPr sz="6100" kern="1200">
          <a:solidFill>
            <a:schemeClr val="tx1"/>
          </a:solidFill>
          <a:latin typeface="+mn-lt"/>
          <a:ea typeface="+mn-ea"/>
          <a:cs typeface="+mn-cs"/>
        </a:defRPr>
      </a:lvl4pPr>
      <a:lvl5pPr marL="6269419" algn="l" defTabSz="3134710" rtl="0" eaLnBrk="1" latinLnBrk="0" hangingPunct="1">
        <a:defRPr sz="6100" kern="1200">
          <a:solidFill>
            <a:schemeClr val="tx1"/>
          </a:solidFill>
          <a:latin typeface="+mn-lt"/>
          <a:ea typeface="+mn-ea"/>
          <a:cs typeface="+mn-cs"/>
        </a:defRPr>
      </a:lvl5pPr>
      <a:lvl6pPr marL="7836774" algn="l" defTabSz="3134710" rtl="0" eaLnBrk="1" latinLnBrk="0" hangingPunct="1">
        <a:defRPr sz="6100" kern="1200">
          <a:solidFill>
            <a:schemeClr val="tx1"/>
          </a:solidFill>
          <a:latin typeface="+mn-lt"/>
          <a:ea typeface="+mn-ea"/>
          <a:cs typeface="+mn-cs"/>
        </a:defRPr>
      </a:lvl6pPr>
      <a:lvl7pPr marL="9404129" algn="l" defTabSz="3134710" rtl="0" eaLnBrk="1" latinLnBrk="0" hangingPunct="1">
        <a:defRPr sz="6100" kern="1200">
          <a:solidFill>
            <a:schemeClr val="tx1"/>
          </a:solidFill>
          <a:latin typeface="+mn-lt"/>
          <a:ea typeface="+mn-ea"/>
          <a:cs typeface="+mn-cs"/>
        </a:defRPr>
      </a:lvl7pPr>
      <a:lvl8pPr marL="10971483" algn="l" defTabSz="3134710" rtl="0" eaLnBrk="1" latinLnBrk="0" hangingPunct="1">
        <a:defRPr sz="6100" kern="1200">
          <a:solidFill>
            <a:schemeClr val="tx1"/>
          </a:solidFill>
          <a:latin typeface="+mn-lt"/>
          <a:ea typeface="+mn-ea"/>
          <a:cs typeface="+mn-cs"/>
        </a:defRPr>
      </a:lvl8pPr>
      <a:lvl9pPr marL="12538838" algn="l" defTabSz="3134710"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image" Target="../media/image36.png"/><Relationship Id="rId3" Type="http://schemas.openxmlformats.org/officeDocument/2006/relationships/image" Target="../media/image2.png"/><Relationship Id="rId21" Type="http://schemas.openxmlformats.org/officeDocument/2006/relationships/image" Target="../media/image18.png"/><Relationship Id="rId34" Type="http://schemas.openxmlformats.org/officeDocument/2006/relationships/image" Target="../media/image31.jpe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jpeg"/><Relationship Id="rId37" Type="http://schemas.openxmlformats.org/officeDocument/2006/relationships/image" Target="../media/image34.png"/><Relationship Id="rId40" Type="http://schemas.openxmlformats.org/officeDocument/2006/relationships/image" Target="../media/image37.png"/><Relationship Id="rId5"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8" y="0"/>
            <a:ext cx="1150028" cy="82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 y="1066800"/>
            <a:ext cx="21945600" cy="1358605"/>
          </a:xfrm>
          <a:prstGeom prst="rect">
            <a:avLst/>
          </a:prstGeom>
          <a:noFill/>
        </p:spPr>
        <p:txBody>
          <a:bodyPr wrap="square" lIns="65306" tIns="32653" rIns="65306" bIns="32653" rtlCol="0">
            <a:spAutoFit/>
          </a:bodyPr>
          <a:lstStyle/>
          <a:p>
            <a:pPr algn="ctr"/>
            <a:r>
              <a:rPr lang="en-US" sz="2800" i="1" dirty="0"/>
              <a:t>J. Berliner</a:t>
            </a:r>
            <a:r>
              <a:rPr lang="en-US" sz="2800" i="1" baseline="30000" dirty="0"/>
              <a:t>1</a:t>
            </a:r>
            <a:r>
              <a:rPr lang="en-US" sz="2800" i="1" dirty="0"/>
              <a:t>, </a:t>
            </a:r>
            <a:r>
              <a:rPr lang="en-US" sz="2800" i="1" dirty="0" smtClean="0"/>
              <a:t>R. </a:t>
            </a:r>
            <a:r>
              <a:rPr lang="en-US" sz="2800" i="1" dirty="0"/>
              <a:t>Savage</a:t>
            </a:r>
            <a:r>
              <a:rPr lang="en-US" sz="2800" i="1" baseline="30000" dirty="0"/>
              <a:t>1</a:t>
            </a:r>
            <a:r>
              <a:rPr lang="en-US" sz="2800" i="1" dirty="0"/>
              <a:t>, </a:t>
            </a:r>
            <a:endParaRPr lang="en-US" sz="2800" i="1" dirty="0" smtClean="0"/>
          </a:p>
          <a:p>
            <a:pPr algn="ctr"/>
            <a:r>
              <a:rPr lang="en-US" sz="2800" i="1" dirty="0" smtClean="0"/>
              <a:t>R. Grosso</a:t>
            </a:r>
            <a:r>
              <a:rPr lang="en-US" sz="2800" i="1" baseline="30000" dirty="0"/>
              <a:t>2</a:t>
            </a:r>
            <a:r>
              <a:rPr lang="en-US" sz="2800" i="1" baseline="30000" dirty="0" smtClean="0"/>
              <a:t> </a:t>
            </a:r>
            <a:r>
              <a:rPr lang="en-US" sz="2800" i="1" dirty="0" smtClean="0"/>
              <a:t>, A. Sottile</a:t>
            </a:r>
            <a:r>
              <a:rPr lang="en-US" sz="2800" i="1" baseline="30000" dirty="0" smtClean="0"/>
              <a:t>3</a:t>
            </a:r>
            <a:r>
              <a:rPr lang="en-US" sz="2800" i="1" dirty="0" smtClean="0"/>
              <a:t>, G. Mendell</a:t>
            </a:r>
            <a:r>
              <a:rPr lang="en-US" sz="2800" i="1" baseline="30000" dirty="0" smtClean="0"/>
              <a:t>1</a:t>
            </a:r>
            <a:r>
              <a:rPr lang="en-US" sz="2800" i="1" dirty="0" smtClean="0"/>
              <a:t>, K. Kawabe</a:t>
            </a:r>
            <a:r>
              <a:rPr lang="en-US" sz="2800" i="1" baseline="30000" dirty="0" smtClean="0"/>
              <a:t>1</a:t>
            </a:r>
            <a:r>
              <a:rPr lang="en-US" sz="2800" i="1" dirty="0" smtClean="0"/>
              <a:t>, I. Bartos</a:t>
            </a:r>
            <a:r>
              <a:rPr lang="en-US" sz="2800" i="1" baseline="30000" dirty="0" smtClean="0"/>
              <a:t>4</a:t>
            </a:r>
            <a:r>
              <a:rPr lang="en-US" sz="2800" i="1" dirty="0" smtClean="0"/>
              <a:t>, H. Daveloza</a:t>
            </a:r>
            <a:r>
              <a:rPr lang="en-US" sz="2800" i="1" baseline="30000" dirty="0"/>
              <a:t>5</a:t>
            </a:r>
            <a:r>
              <a:rPr lang="en-US" sz="2800" i="1" dirty="0" smtClean="0"/>
              <a:t>, R. </a:t>
            </a:r>
            <a:r>
              <a:rPr lang="en-US" sz="2800" i="1" dirty="0" smtClean="0"/>
              <a:t>DeRosa</a:t>
            </a:r>
            <a:r>
              <a:rPr lang="en-US" sz="2800" i="1" baseline="30000" dirty="0" smtClean="0"/>
              <a:t>6</a:t>
            </a:r>
            <a:r>
              <a:rPr lang="en-US" sz="2800" i="1" dirty="0" smtClean="0"/>
              <a:t>, </a:t>
            </a:r>
            <a:r>
              <a:rPr lang="en-US" sz="2800" i="1" dirty="0" smtClean="0"/>
              <a:t>G. Menichetti</a:t>
            </a:r>
            <a:r>
              <a:rPr lang="en-US" sz="2800" i="1" baseline="30000" dirty="0" smtClean="0"/>
              <a:t>3</a:t>
            </a:r>
            <a:r>
              <a:rPr lang="en-US" sz="2800" i="1" dirty="0" smtClean="0"/>
              <a:t>, M. </a:t>
            </a:r>
            <a:r>
              <a:rPr lang="en-US" sz="2800" i="1" dirty="0" smtClean="0"/>
              <a:t>West</a:t>
            </a:r>
            <a:r>
              <a:rPr lang="en-US" sz="2800" i="1" baseline="30000" dirty="0" smtClean="0"/>
              <a:t>7</a:t>
            </a:r>
            <a:endParaRPr lang="en-US" sz="2800" i="1" dirty="0" smtClean="0"/>
          </a:p>
          <a:p>
            <a:pPr algn="ctr"/>
            <a:r>
              <a:rPr lang="en-US" sz="2800" i="1" dirty="0" smtClean="0"/>
              <a:t> </a:t>
            </a:r>
            <a:r>
              <a:rPr lang="en-US" sz="2000" i="1" baseline="30000" dirty="0" smtClean="0"/>
              <a:t>1</a:t>
            </a:r>
            <a:r>
              <a:rPr lang="en-US" sz="2000" i="1" dirty="0" smtClean="0"/>
              <a:t>LIGO </a:t>
            </a:r>
            <a:r>
              <a:rPr lang="en-US" sz="2000" i="1" dirty="0"/>
              <a:t>Hanford Observatory, </a:t>
            </a:r>
            <a:r>
              <a:rPr lang="en-US" sz="2000" i="1" baseline="30000" dirty="0" smtClean="0"/>
              <a:t>2</a:t>
            </a:r>
            <a:r>
              <a:rPr lang="de-DE" sz="2000" i="1" dirty="0"/>
              <a:t>Universität Erlangen-Nürnberg</a:t>
            </a:r>
            <a:r>
              <a:rPr lang="en-US" sz="2000" i="1" dirty="0" smtClean="0"/>
              <a:t>, </a:t>
            </a:r>
            <a:r>
              <a:rPr lang="en-US" sz="2000" i="1" baseline="30000" dirty="0" smtClean="0"/>
              <a:t>3</a:t>
            </a:r>
            <a:r>
              <a:rPr lang="en-US" sz="2000" i="1" dirty="0"/>
              <a:t>Università di Pisa</a:t>
            </a:r>
            <a:r>
              <a:rPr lang="en-US" sz="2000" i="1" dirty="0" smtClean="0"/>
              <a:t>, </a:t>
            </a:r>
            <a:r>
              <a:rPr lang="en-US" sz="2000" i="1" baseline="30000" dirty="0" smtClean="0"/>
              <a:t>4</a:t>
            </a:r>
            <a:r>
              <a:rPr lang="en-US" sz="2000" i="1" dirty="0" smtClean="0"/>
              <a:t>Columbia University, </a:t>
            </a:r>
            <a:r>
              <a:rPr lang="en-US" sz="2000" i="1" baseline="30000" dirty="0" smtClean="0"/>
              <a:t>5</a:t>
            </a:r>
            <a:r>
              <a:rPr lang="en-US" sz="2000" i="1" dirty="0" smtClean="0"/>
              <a:t>University of Texas at Brownsville</a:t>
            </a:r>
            <a:r>
              <a:rPr lang="en-US" sz="2000" i="1" smtClean="0"/>
              <a:t>, </a:t>
            </a:r>
            <a:r>
              <a:rPr lang="en-US" sz="2000" i="1" baseline="30000" smtClean="0"/>
              <a:t>6</a:t>
            </a:r>
            <a:r>
              <a:rPr lang="en-US" sz="2000" i="1" smtClean="0"/>
              <a:t>Louisiana State University</a:t>
            </a:r>
            <a:r>
              <a:rPr lang="en-US" sz="2000" i="1" smtClean="0"/>
              <a:t> </a:t>
            </a:r>
            <a:r>
              <a:rPr lang="en-US" sz="2000" i="1" dirty="0" smtClean="0"/>
              <a:t>, </a:t>
            </a:r>
            <a:r>
              <a:rPr lang="en-US" sz="2000" i="1" baseline="30000" dirty="0" smtClean="0"/>
              <a:t>7</a:t>
            </a:r>
            <a:r>
              <a:rPr lang="en-US" sz="2000" i="1" dirty="0" smtClean="0"/>
              <a:t>Syracuse </a:t>
            </a:r>
            <a:r>
              <a:rPr lang="en-US" sz="2000" i="1" dirty="0"/>
              <a:t>University</a:t>
            </a:r>
            <a:endParaRPr lang="en-US" sz="2000" i="1" dirty="0"/>
          </a:p>
        </p:txBody>
      </p:sp>
      <p:sp>
        <p:nvSpPr>
          <p:cNvPr id="7" name="TextBox 6"/>
          <p:cNvSpPr txBox="1"/>
          <p:nvPr/>
        </p:nvSpPr>
        <p:spPr>
          <a:xfrm>
            <a:off x="2565" y="0"/>
            <a:ext cx="21945600" cy="1420161"/>
          </a:xfrm>
          <a:prstGeom prst="rect">
            <a:avLst/>
          </a:prstGeom>
          <a:noFill/>
        </p:spPr>
        <p:txBody>
          <a:bodyPr wrap="square" lIns="65306" tIns="32653" rIns="65306" bIns="32653" rtlCol="0">
            <a:spAutoFit/>
          </a:bodyPr>
          <a:lstStyle/>
          <a:p>
            <a:pPr algn="ctr"/>
            <a:r>
              <a:rPr lang="en-US" sz="8800" b="1" i="1" cap="small" dirty="0" smtClean="0"/>
              <a:t>Photon Calibrator Investigations During S6</a:t>
            </a:r>
            <a:endParaRPr lang="en-US" sz="8800" b="1" i="1" cap="small" dirty="0"/>
          </a:p>
        </p:txBody>
      </p:sp>
      <p:graphicFrame>
        <p:nvGraphicFramePr>
          <p:cNvPr id="3" name="Table 2"/>
          <p:cNvGraphicFramePr>
            <a:graphicFrameLocks noGrp="1"/>
          </p:cNvGraphicFramePr>
          <p:nvPr>
            <p:extLst>
              <p:ext uri="{D42A27DB-BD31-4B8C-83A1-F6EECF244321}">
                <p14:modId xmlns:p14="http://schemas.microsoft.com/office/powerpoint/2010/main" val="2450353774"/>
              </p:ext>
            </p:extLst>
          </p:nvPr>
        </p:nvGraphicFramePr>
        <p:xfrm>
          <a:off x="0" y="6499354"/>
          <a:ext cx="21945600" cy="1471178"/>
        </p:xfrm>
        <a:graphic>
          <a:graphicData uri="http://schemas.openxmlformats.org/drawingml/2006/table">
            <a:tbl>
              <a:tblPr firstRow="1" bandRow="1">
                <a:tableStyleId>{5C22544A-7EE6-4342-B048-85BDC9FD1C3A}</a:tableStyleId>
              </a:tblPr>
              <a:tblGrid>
                <a:gridCol w="2310063"/>
                <a:gridCol w="17325474"/>
                <a:gridCol w="2310063"/>
              </a:tblGrid>
              <a:tr h="1471178">
                <a:tc>
                  <a:txBody>
                    <a:bodyPr/>
                    <a:lstStyle/>
                    <a:p>
                      <a:r>
                        <a:rPr lang="en-US" sz="6600" b="1" i="1" cap="small" dirty="0" smtClean="0">
                          <a:solidFill>
                            <a:schemeClr val="tx1"/>
                          </a:solidFill>
                        </a:rPr>
                        <a:t> (1)</a:t>
                      </a:r>
                      <a:endParaRPr lang="en-US" sz="6500" dirty="0"/>
                    </a:p>
                  </a:txBody>
                  <a:tcPr marL="60960" marR="60960" marT="34290" marB="3429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200" b="1" i="1" cap="small" dirty="0" smtClean="0">
                          <a:solidFill>
                            <a:schemeClr val="tx1"/>
                          </a:solidFill>
                        </a:rPr>
                        <a:t>Long-Term Stability of Voice-Coil Actuators</a:t>
                      </a:r>
                    </a:p>
                  </a:txBody>
                  <a:tcPr marL="60960" marR="60960" marT="34290" marB="3429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500" dirty="0"/>
                    </a:p>
                  </a:txBody>
                  <a:tcPr marL="60960" marR="60960" marT="34290" marB="3429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707278343"/>
              </p:ext>
            </p:extLst>
          </p:nvPr>
        </p:nvGraphicFramePr>
        <p:xfrm>
          <a:off x="0" y="2388958"/>
          <a:ext cx="21945600" cy="739140"/>
        </p:xfrm>
        <a:graphic>
          <a:graphicData uri="http://schemas.openxmlformats.org/drawingml/2006/table">
            <a:tbl>
              <a:tblPr firstRow="1" bandRow="1">
                <a:tableStyleId>{5C22544A-7EE6-4342-B048-85BDC9FD1C3A}</a:tableStyleId>
              </a:tblPr>
              <a:tblGrid>
                <a:gridCol w="21945600"/>
              </a:tblGrid>
              <a:tr h="659042">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4400" b="1" i="1" cap="small" dirty="0" smtClean="0">
                          <a:solidFill>
                            <a:schemeClr val="tx1"/>
                          </a:solidFill>
                        </a:rPr>
                        <a:t>Principle of Photon Calibrator Operation</a:t>
                      </a:r>
                    </a:p>
                  </a:txBody>
                  <a:tcPr marL="60960" marR="6096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98959669"/>
              </p:ext>
            </p:extLst>
          </p:nvPr>
        </p:nvGraphicFramePr>
        <p:xfrm>
          <a:off x="0" y="15314474"/>
          <a:ext cx="21945600" cy="1471178"/>
        </p:xfrm>
        <a:graphic>
          <a:graphicData uri="http://schemas.openxmlformats.org/drawingml/2006/table">
            <a:tbl>
              <a:tblPr firstRow="1" bandRow="1">
                <a:tableStyleId>{5C22544A-7EE6-4342-B048-85BDC9FD1C3A}</a:tableStyleId>
              </a:tblPr>
              <a:tblGrid>
                <a:gridCol w="1343926"/>
                <a:gridCol w="19257748"/>
                <a:gridCol w="1343926"/>
              </a:tblGrid>
              <a:tr h="1471178">
                <a:tc>
                  <a:txBody>
                    <a:bodyPr/>
                    <a:lstStyle/>
                    <a:p>
                      <a:r>
                        <a:rPr lang="en-US" sz="6600" b="1" i="1" cap="small" dirty="0" smtClean="0">
                          <a:solidFill>
                            <a:schemeClr val="tx1"/>
                          </a:solidFill>
                        </a:rPr>
                        <a:t> (2)</a:t>
                      </a:r>
                      <a:endParaRPr lang="en-US" sz="6500" dirty="0"/>
                    </a:p>
                  </a:txBody>
                  <a:tcPr marL="60960" marR="60960" marT="34290" marB="3429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200" b="1" i="1" cap="small" smtClean="0">
                          <a:solidFill>
                            <a:schemeClr val="tx1"/>
                          </a:solidFill>
                        </a:rPr>
                        <a:t>Photon Calibrator Swept-Sine </a:t>
                      </a:r>
                      <a:r>
                        <a:rPr lang="en-US" sz="7200" b="1" i="1" cap="small" dirty="0" smtClean="0">
                          <a:solidFill>
                            <a:schemeClr val="tx1"/>
                          </a:solidFill>
                        </a:rPr>
                        <a:t>Calibrations</a:t>
                      </a:r>
                    </a:p>
                  </a:txBody>
                  <a:tcPr marL="60960" marR="60960" marT="34290" marB="3429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500" dirty="0"/>
                    </a:p>
                  </a:txBody>
                  <a:tcPr marL="60960" marR="60960" marT="34290" marB="3429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AlternateContent xmlns:mc="http://schemas.openxmlformats.org/markup-compatibility/2006" xmlns:a14="http://schemas.microsoft.com/office/drawing/2010/main">
        <mc:Choice Requires="a14">
          <p:sp>
            <p:nvSpPr>
              <p:cNvPr id="1029" name="TextBox 1028"/>
              <p:cNvSpPr txBox="1"/>
              <p:nvPr/>
            </p:nvSpPr>
            <p:spPr>
              <a:xfrm>
                <a:off x="195724" y="3132539"/>
                <a:ext cx="4978400" cy="1583090"/>
              </a:xfrm>
              <a:prstGeom prst="rect">
                <a:avLst/>
              </a:prstGeom>
              <a:noFill/>
            </p:spPr>
            <p:txBody>
              <a:bodyPr wrap="square" lIns="65306" tIns="32653" rIns="65306" bIns="32653" rtlCol="0">
                <a:spAutoFit/>
              </a:bodyPr>
              <a:lstStyle/>
              <a:p>
                <a:pPr algn="ctr"/>
                <a:r>
                  <a:rPr lang="en-US" sz="1400" b="1" i="1" u="sng" dirty="0" smtClean="0"/>
                  <a:t>Radiation Force of a Power-Modulated Beam On a Mirror :</a:t>
                </a:r>
              </a:p>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a:rPr>
                          </m:ctrlPr>
                        </m:sSubPr>
                        <m:e>
                          <m:r>
                            <a:rPr lang="en-US" sz="1400" b="0" i="1" smtClean="0">
                              <a:solidFill>
                                <a:srgbClr val="C00000"/>
                              </a:solidFill>
                              <a:latin typeface="Cambria Math"/>
                            </a:rPr>
                            <m:t>𝐹</m:t>
                          </m:r>
                        </m:e>
                        <m:sub>
                          <m:r>
                            <a:rPr lang="en-US" sz="1400" b="0" i="1" smtClean="0">
                              <a:solidFill>
                                <a:srgbClr val="C00000"/>
                              </a:solidFill>
                              <a:latin typeface="Cambria Math"/>
                            </a:rPr>
                            <m:t>0</m:t>
                          </m:r>
                        </m:sub>
                      </m:sSub>
                      <m:sSubSup>
                        <m:sSubSupPr>
                          <m:ctrlPr>
                            <a:rPr lang="en-US" sz="1400" i="1">
                              <a:solidFill>
                                <a:srgbClr val="C00000"/>
                              </a:solidFill>
                              <a:latin typeface="Cambria Math"/>
                            </a:rPr>
                          </m:ctrlPr>
                        </m:sSubSupPr>
                        <m:e>
                          <m:r>
                            <a:rPr lang="en-US" sz="1400" i="1">
                              <a:solidFill>
                                <a:srgbClr val="C00000"/>
                              </a:solidFill>
                              <a:latin typeface="Cambria Math"/>
                            </a:rPr>
                            <m:t>𝑒</m:t>
                          </m:r>
                        </m:e>
                        <m:sub/>
                        <m:sup>
                          <m:r>
                            <a:rPr lang="en-US" sz="1400" i="1">
                              <a:solidFill>
                                <a:srgbClr val="C00000"/>
                              </a:solidFill>
                              <a:latin typeface="Cambria Math"/>
                            </a:rPr>
                            <m:t>−</m:t>
                          </m:r>
                          <m:r>
                            <a:rPr lang="en-US" sz="1400" i="1">
                              <a:solidFill>
                                <a:srgbClr val="C00000"/>
                              </a:solidFill>
                              <a:latin typeface="Cambria Math"/>
                            </a:rPr>
                            <m:t>𝑖</m:t>
                          </m:r>
                          <m:r>
                            <a:rPr lang="el-GR" sz="1400" i="1">
                              <a:solidFill>
                                <a:srgbClr val="C00000"/>
                              </a:solidFill>
                              <a:latin typeface="Cambria Math"/>
                            </a:rPr>
                            <m:t>𝜔</m:t>
                          </m:r>
                          <m:r>
                            <a:rPr lang="en-US" sz="1400" i="1">
                              <a:solidFill>
                                <a:srgbClr val="C00000"/>
                              </a:solidFill>
                              <a:latin typeface="Cambria Math"/>
                            </a:rPr>
                            <m:t>𝑡</m:t>
                          </m:r>
                        </m:sup>
                      </m:sSubSup>
                      <m:r>
                        <a:rPr lang="en-US" sz="1400" i="1">
                          <a:solidFill>
                            <a:srgbClr val="C00000"/>
                          </a:solidFill>
                          <a:latin typeface="Cambria Math"/>
                        </a:rPr>
                        <m:t>=</m:t>
                      </m:r>
                      <m:f>
                        <m:fPr>
                          <m:ctrlPr>
                            <a:rPr lang="en-US" sz="1400" i="1">
                              <a:solidFill>
                                <a:srgbClr val="C00000"/>
                              </a:solidFill>
                              <a:latin typeface="Cambria Math"/>
                            </a:rPr>
                          </m:ctrlPr>
                        </m:fPr>
                        <m:num>
                          <m:r>
                            <a:rPr lang="en-US" sz="1400" i="1">
                              <a:solidFill>
                                <a:srgbClr val="C00000"/>
                              </a:solidFill>
                              <a:latin typeface="Cambria Math"/>
                            </a:rPr>
                            <m:t>2</m:t>
                          </m:r>
                          <m:sSub>
                            <m:sSubPr>
                              <m:ctrlPr>
                                <a:rPr lang="en-US" sz="1400" i="1" smtClean="0">
                                  <a:solidFill>
                                    <a:srgbClr val="C00000"/>
                                  </a:solidFill>
                                  <a:latin typeface="Cambria Math"/>
                                </a:rPr>
                              </m:ctrlPr>
                            </m:sSubPr>
                            <m:e>
                              <m:r>
                                <a:rPr lang="en-US" sz="1400" b="0" i="1" smtClean="0">
                                  <a:solidFill>
                                    <a:srgbClr val="C00000"/>
                                  </a:solidFill>
                                  <a:latin typeface="Cambria Math"/>
                                </a:rPr>
                                <m:t>𝑝</m:t>
                              </m:r>
                            </m:e>
                            <m:sub>
                              <m:r>
                                <a:rPr lang="en-US" sz="1400" b="0" i="1" smtClean="0">
                                  <a:solidFill>
                                    <a:srgbClr val="C00000"/>
                                  </a:solidFill>
                                  <a:latin typeface="Cambria Math"/>
                                </a:rPr>
                                <m:t>0</m:t>
                              </m:r>
                            </m:sub>
                          </m:sSub>
                          <m:sSubSup>
                            <m:sSubSupPr>
                              <m:ctrlPr>
                                <a:rPr lang="en-US" sz="1400" i="1">
                                  <a:solidFill>
                                    <a:srgbClr val="C00000"/>
                                  </a:solidFill>
                                  <a:latin typeface="Cambria Math"/>
                                </a:rPr>
                              </m:ctrlPr>
                            </m:sSubSupPr>
                            <m:e>
                              <m:r>
                                <a:rPr lang="en-US" sz="1400" i="1">
                                  <a:solidFill>
                                    <a:srgbClr val="C00000"/>
                                  </a:solidFill>
                                  <a:latin typeface="Cambria Math"/>
                                </a:rPr>
                                <m:t>𝑒</m:t>
                              </m:r>
                            </m:e>
                            <m:sub/>
                            <m:sup>
                              <m:r>
                                <a:rPr lang="en-US" sz="1400" i="1">
                                  <a:solidFill>
                                    <a:srgbClr val="C00000"/>
                                  </a:solidFill>
                                  <a:latin typeface="Cambria Math"/>
                                </a:rPr>
                                <m:t>−</m:t>
                              </m:r>
                              <m:r>
                                <a:rPr lang="en-US" sz="1400" i="1">
                                  <a:solidFill>
                                    <a:srgbClr val="C00000"/>
                                  </a:solidFill>
                                  <a:latin typeface="Cambria Math"/>
                                </a:rPr>
                                <m:t>𝑖</m:t>
                              </m:r>
                              <m:r>
                                <a:rPr lang="el-GR" sz="1400" i="1">
                                  <a:solidFill>
                                    <a:srgbClr val="C00000"/>
                                  </a:solidFill>
                                  <a:latin typeface="Cambria Math"/>
                                </a:rPr>
                                <m:t>𝜔</m:t>
                              </m:r>
                              <m:r>
                                <a:rPr lang="en-US" sz="1400" i="1">
                                  <a:solidFill>
                                    <a:srgbClr val="C00000"/>
                                  </a:solidFill>
                                  <a:latin typeface="Cambria Math"/>
                                </a:rPr>
                                <m:t>𝑡</m:t>
                              </m:r>
                            </m:sup>
                          </m:sSubSup>
                        </m:num>
                        <m:den>
                          <m:r>
                            <a:rPr lang="en-US" sz="1400" i="1">
                              <a:solidFill>
                                <a:srgbClr val="C00000"/>
                              </a:solidFill>
                              <a:latin typeface="Cambria Math"/>
                            </a:rPr>
                            <m:t>𝑐</m:t>
                          </m:r>
                        </m:den>
                      </m:f>
                    </m:oMath>
                  </m:oMathPara>
                </a14:m>
                <a:endParaRPr lang="en-US" sz="1400" i="1" dirty="0"/>
              </a:p>
              <a:p>
                <a14:m>
                  <m:oMath xmlns:m="http://schemas.openxmlformats.org/officeDocument/2006/math">
                    <m:r>
                      <a:rPr lang="en-US" sz="1400" b="0" i="1" smtClean="0">
                        <a:latin typeface="Cambria Math"/>
                      </a:rPr>
                      <m:t>𝐹</m:t>
                    </m:r>
                  </m:oMath>
                </a14:m>
                <a:r>
                  <a:rPr lang="en-US" sz="1400" dirty="0"/>
                  <a:t>= radiation force</a:t>
                </a:r>
              </a:p>
              <a:p>
                <a14:m>
                  <m:oMath xmlns:m="http://schemas.openxmlformats.org/officeDocument/2006/math">
                    <m:r>
                      <a:rPr lang="en-US" sz="1400" b="0" i="1" smtClean="0">
                        <a:solidFill>
                          <a:schemeClr val="tx1"/>
                        </a:solidFill>
                        <a:latin typeface="Cambria Math"/>
                      </a:rPr>
                      <m:t>𝑝</m:t>
                    </m:r>
                  </m:oMath>
                </a14:m>
                <a:r>
                  <a:rPr lang="en-US" sz="1400" dirty="0" smtClean="0"/>
                  <a:t> </a:t>
                </a:r>
                <a:r>
                  <a:rPr lang="en-US" sz="1400" dirty="0"/>
                  <a:t>= </a:t>
                </a:r>
                <a:r>
                  <a:rPr lang="en-US" sz="1400" dirty="0" smtClean="0"/>
                  <a:t>reflected light </a:t>
                </a:r>
                <a:r>
                  <a:rPr lang="en-US" sz="1400" dirty="0"/>
                  <a:t>power on Test Mass</a:t>
                </a:r>
              </a:p>
              <a:p>
                <a:r>
                  <a:rPr lang="en-US" sz="1400" i="1" dirty="0"/>
                  <a:t>c = </a:t>
                </a:r>
                <a:r>
                  <a:rPr lang="en-US" sz="1400" dirty="0"/>
                  <a:t>speed of </a:t>
                </a:r>
                <a:r>
                  <a:rPr lang="en-US" sz="1400" dirty="0" smtClean="0"/>
                  <a:t>light</a:t>
                </a:r>
              </a:p>
              <a:p>
                <a14:m>
                  <m:oMath xmlns:m="http://schemas.openxmlformats.org/officeDocument/2006/math">
                    <m:r>
                      <a:rPr lang="en-US" sz="1400" i="1">
                        <a:latin typeface="Cambria Math"/>
                        <a:ea typeface="Cambria Math"/>
                      </a:rPr>
                      <m:t>𝜔</m:t>
                    </m:r>
                  </m:oMath>
                </a14:m>
                <a:r>
                  <a:rPr lang="en-US" sz="1400" i="1" dirty="0"/>
                  <a:t>= </a:t>
                </a:r>
                <a:r>
                  <a:rPr lang="en-US" sz="1400" dirty="0"/>
                  <a:t>frequency of laser power </a:t>
                </a:r>
                <a:r>
                  <a:rPr lang="en-US" sz="1400" dirty="0" smtClean="0"/>
                  <a:t>modulation</a:t>
                </a:r>
                <a:endParaRPr lang="en-US" sz="1400" dirty="0"/>
              </a:p>
            </p:txBody>
          </p:sp>
        </mc:Choice>
        <mc:Fallback xmlns="">
          <p:sp>
            <p:nvSpPr>
              <p:cNvPr id="1029" name="TextBox 1028"/>
              <p:cNvSpPr txBox="1">
                <a:spLocks noRot="1" noChangeAspect="1" noMove="1" noResize="1" noEditPoints="1" noAdjustHandles="1" noChangeArrowheads="1" noChangeShapeType="1" noTextEdit="1"/>
              </p:cNvSpPr>
              <p:nvPr/>
            </p:nvSpPr>
            <p:spPr>
              <a:xfrm>
                <a:off x="195724" y="3132539"/>
                <a:ext cx="4978400" cy="1583090"/>
              </a:xfrm>
              <a:prstGeom prst="rect">
                <a:avLst/>
              </a:prstGeom>
              <a:blipFill rotWithShape="1">
                <a:blip r:embed="rId3"/>
                <a:stretch>
                  <a:fillRect l="-857" t="-1154"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80789" y="3150211"/>
                <a:ext cx="4978400" cy="1153806"/>
              </a:xfrm>
              <a:prstGeom prst="rect">
                <a:avLst/>
              </a:prstGeom>
              <a:noFill/>
            </p:spPr>
            <p:txBody>
              <a:bodyPr wrap="square" lIns="65306" tIns="32653" rIns="65306" bIns="32653" rtlCol="0">
                <a:spAutoFit/>
              </a:bodyPr>
              <a:lstStyle/>
              <a:p>
                <a:pPr algn="ctr"/>
                <a:r>
                  <a:rPr lang="en-US" sz="1400" b="1" i="1" u="sng" dirty="0" smtClean="0"/>
                  <a:t>Radiation-Induced Displacement of End Test Mass:</a:t>
                </a:r>
              </a:p>
              <a:p>
                <a:pPr/>
                <a14:m>
                  <m:oMathPara xmlns:m="http://schemas.openxmlformats.org/officeDocument/2006/math">
                    <m:oMathParaPr>
                      <m:jc m:val="centerGroup"/>
                    </m:oMathParaPr>
                    <m:oMath xmlns:m="http://schemas.openxmlformats.org/officeDocument/2006/math">
                      <m:sSub>
                        <m:sSubPr>
                          <m:ctrlPr>
                            <a:rPr lang="en-US" sz="1400" i="1" smtClean="0">
                              <a:solidFill>
                                <a:srgbClr val="00B050"/>
                              </a:solidFill>
                              <a:latin typeface="Cambria Math"/>
                            </a:rPr>
                          </m:ctrlPr>
                        </m:sSubPr>
                        <m:e>
                          <m:r>
                            <a:rPr lang="en-US" sz="1400" b="0" i="1" smtClean="0">
                              <a:solidFill>
                                <a:srgbClr val="00B050"/>
                              </a:solidFill>
                              <a:latin typeface="Cambria Math"/>
                            </a:rPr>
                            <m:t>𝑥</m:t>
                          </m:r>
                        </m:e>
                        <m:sub>
                          <m:r>
                            <a:rPr lang="en-US" sz="1400" b="0" i="1" smtClean="0">
                              <a:solidFill>
                                <a:srgbClr val="00B050"/>
                              </a:solidFill>
                              <a:latin typeface="Cambria Math"/>
                            </a:rPr>
                            <m:t>0</m:t>
                          </m:r>
                        </m:sub>
                      </m:sSub>
                      <m:r>
                        <a:rPr lang="en-US" sz="1400" i="1">
                          <a:latin typeface="Cambria Math"/>
                        </a:rPr>
                        <m:t>=</m:t>
                      </m:r>
                      <m:f>
                        <m:fPr>
                          <m:ctrlPr>
                            <a:rPr lang="en-US" sz="1400" i="1">
                              <a:solidFill>
                                <a:srgbClr val="00B050"/>
                              </a:solidFill>
                              <a:latin typeface="Cambria Math"/>
                            </a:rPr>
                          </m:ctrlPr>
                        </m:fPr>
                        <m:num>
                          <m:sSub>
                            <m:sSubPr>
                              <m:ctrlPr>
                                <a:rPr lang="en-US" sz="1400" i="1" smtClean="0">
                                  <a:solidFill>
                                    <a:srgbClr val="C00000"/>
                                  </a:solidFill>
                                  <a:latin typeface="Cambria Math"/>
                                </a:rPr>
                              </m:ctrlPr>
                            </m:sSubPr>
                            <m:e>
                              <m:r>
                                <a:rPr lang="en-US" sz="1400" b="0" i="1" smtClean="0">
                                  <a:solidFill>
                                    <a:srgbClr val="C00000"/>
                                  </a:solidFill>
                                  <a:latin typeface="Cambria Math"/>
                                </a:rPr>
                                <m:t>𝐹</m:t>
                              </m:r>
                            </m:e>
                            <m:sub>
                              <m:r>
                                <a:rPr lang="en-US" sz="1400" b="0" i="1" smtClean="0">
                                  <a:solidFill>
                                    <a:srgbClr val="C00000"/>
                                  </a:solidFill>
                                  <a:latin typeface="Cambria Math"/>
                                </a:rPr>
                                <m:t>0</m:t>
                              </m:r>
                            </m:sub>
                          </m:sSub>
                        </m:num>
                        <m:den>
                          <m:r>
                            <a:rPr lang="en-US" sz="1400" i="1">
                              <a:solidFill>
                                <a:srgbClr val="00B050"/>
                              </a:solidFill>
                              <a:latin typeface="Cambria Math"/>
                            </a:rPr>
                            <m:t>𝑀</m:t>
                          </m:r>
                          <m:sSup>
                            <m:sSupPr>
                              <m:ctrlPr>
                                <a:rPr lang="en-US" sz="1400" i="1">
                                  <a:solidFill>
                                    <a:srgbClr val="00B050"/>
                                  </a:solidFill>
                                  <a:latin typeface="Cambria Math"/>
                                </a:rPr>
                              </m:ctrlPr>
                            </m:sSupPr>
                            <m:e>
                              <m:r>
                                <a:rPr lang="en-US" sz="1400" b="0" i="1" smtClean="0">
                                  <a:solidFill>
                                    <a:srgbClr val="00B050"/>
                                  </a:solidFill>
                                  <a:latin typeface="Cambria Math"/>
                                  <a:ea typeface="Cambria Math"/>
                                </a:rPr>
                                <m:t>𝜔</m:t>
                              </m:r>
                            </m:e>
                            <m:sup>
                              <m:r>
                                <a:rPr lang="en-US" sz="1400" i="1">
                                  <a:solidFill>
                                    <a:srgbClr val="00B050"/>
                                  </a:solidFill>
                                  <a:latin typeface="Cambria Math"/>
                                </a:rPr>
                                <m:t>2</m:t>
                              </m:r>
                            </m:sup>
                          </m:sSup>
                        </m:den>
                      </m:f>
                    </m:oMath>
                  </m:oMathPara>
                </a14:m>
                <a:endParaRPr lang="en-US" sz="1400" i="1" dirty="0"/>
              </a:p>
              <a:p>
                <a14:m>
                  <m:oMath xmlns:m="http://schemas.openxmlformats.org/officeDocument/2006/math">
                    <m:r>
                      <a:rPr lang="en-US" sz="1400" b="0" i="1" smtClean="0">
                        <a:latin typeface="Cambria Math"/>
                      </a:rPr>
                      <m:t>𝑥</m:t>
                    </m:r>
                    <m:r>
                      <a:rPr lang="en-US" sz="1400" b="0" i="1" smtClean="0">
                        <a:latin typeface="Cambria Math"/>
                      </a:rPr>
                      <m:t> </m:t>
                    </m:r>
                  </m:oMath>
                </a14:m>
                <a:r>
                  <a:rPr lang="en-US" sz="1400" dirty="0"/>
                  <a:t>= displacement of the ETM</a:t>
                </a:r>
              </a:p>
              <a:p>
                <a:r>
                  <a:rPr lang="en-US" sz="1400" i="1" dirty="0"/>
                  <a:t>M = </a:t>
                </a:r>
                <a:r>
                  <a:rPr lang="en-US" sz="1400" dirty="0"/>
                  <a:t>mass of Test </a:t>
                </a:r>
                <a:r>
                  <a:rPr lang="en-US" sz="1400" dirty="0" smtClean="0"/>
                  <a:t>Mass</a:t>
                </a:r>
                <a:endParaRPr lang="en-US"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80789" y="3150211"/>
                <a:ext cx="4978400" cy="1153806"/>
              </a:xfrm>
              <a:prstGeom prst="rect">
                <a:avLst/>
              </a:prstGeom>
              <a:blipFill rotWithShape="1">
                <a:blip r:embed="rId4"/>
                <a:stretch>
                  <a:fillRect l="-858" t="-1587" b="-2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0913119" y="3161843"/>
                <a:ext cx="4978400" cy="927718"/>
              </a:xfrm>
              <a:prstGeom prst="rect">
                <a:avLst/>
              </a:prstGeom>
              <a:noFill/>
            </p:spPr>
            <p:txBody>
              <a:bodyPr wrap="square" lIns="65306" tIns="32653" rIns="65306" bIns="32653" rtlCol="0">
                <a:spAutoFit/>
              </a:bodyPr>
              <a:lstStyle/>
              <a:p>
                <a:pPr algn="ctr"/>
                <a:r>
                  <a:rPr lang="en-US" sz="1400" b="1" i="1" u="sng" dirty="0" smtClean="0"/>
                  <a:t>Displacement </a:t>
                </a:r>
                <a:r>
                  <a:rPr lang="en-US" sz="1400" b="1" i="1" u="sng" dirty="0"/>
                  <a:t>of ETM with </a:t>
                </a:r>
                <a:r>
                  <a:rPr lang="en-US" sz="1400" b="1" i="1" u="sng" dirty="0" smtClean="0"/>
                  <a:t>Other Factors</a:t>
                </a:r>
                <a:endParaRPr lang="en-US" sz="1400" b="1" i="1" u="sng" dirty="0"/>
              </a:p>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a:rPr>
                          </m:ctrlPr>
                        </m:sSubPr>
                        <m:e>
                          <m:r>
                            <a:rPr lang="en-US" sz="1400" i="1">
                              <a:solidFill>
                                <a:schemeClr val="tx1"/>
                              </a:solidFill>
                              <a:latin typeface="Cambria Math"/>
                            </a:rPr>
                            <m:t>𝑥</m:t>
                          </m:r>
                        </m:e>
                        <m:sub>
                          <m:r>
                            <a:rPr lang="en-US" sz="1400" i="1">
                              <a:solidFill>
                                <a:schemeClr val="tx1"/>
                              </a:solidFill>
                              <a:latin typeface="Cambria Math"/>
                            </a:rPr>
                            <m:t>0</m:t>
                          </m:r>
                        </m:sub>
                      </m:sSub>
                      <m:r>
                        <a:rPr lang="en-US" sz="1400" i="1">
                          <a:latin typeface="Cambria Math"/>
                        </a:rPr>
                        <m:t>=</m:t>
                      </m:r>
                      <m:sSub>
                        <m:sSubPr>
                          <m:ctrlPr>
                            <a:rPr lang="en-US" sz="1400" i="1">
                              <a:solidFill>
                                <a:srgbClr val="00B050"/>
                              </a:solidFill>
                              <a:latin typeface="Cambria Math"/>
                            </a:rPr>
                          </m:ctrlPr>
                        </m:sSubPr>
                        <m:e>
                          <m:r>
                            <a:rPr lang="en-US" sz="1400" i="1">
                              <a:solidFill>
                                <a:srgbClr val="00B050"/>
                              </a:solidFill>
                              <a:latin typeface="Cambria Math"/>
                            </a:rPr>
                            <m:t>𝑥</m:t>
                          </m:r>
                        </m:e>
                        <m:sub>
                          <m:r>
                            <a:rPr lang="en-US" sz="1400" i="1">
                              <a:solidFill>
                                <a:srgbClr val="00B050"/>
                              </a:solidFill>
                              <a:latin typeface="Cambria Math"/>
                            </a:rPr>
                            <m:t>0</m:t>
                          </m:r>
                        </m:sub>
                      </m:sSub>
                      <m:r>
                        <a:rPr lang="en-US" sz="1400" i="1">
                          <a:latin typeface="Cambria Math"/>
                        </a:rPr>
                        <m:t>∙</m:t>
                      </m:r>
                      <m:d>
                        <m:dPr>
                          <m:ctrlPr>
                            <a:rPr lang="en-US" sz="1400" i="1">
                              <a:solidFill>
                                <a:srgbClr val="0070C0"/>
                              </a:solidFill>
                              <a:latin typeface="Cambria Math"/>
                            </a:rPr>
                          </m:ctrlPr>
                        </m:dPr>
                        <m:e>
                          <m:func>
                            <m:funcPr>
                              <m:ctrlPr>
                                <a:rPr lang="en-US" sz="1400" i="1">
                                  <a:solidFill>
                                    <a:srgbClr val="0070C0"/>
                                  </a:solidFill>
                                  <a:latin typeface="Cambria Math"/>
                                </a:rPr>
                              </m:ctrlPr>
                            </m:funcPr>
                            <m:fName>
                              <m:r>
                                <m:rPr>
                                  <m:sty m:val="p"/>
                                </m:rPr>
                                <a:rPr lang="en-US" sz="1400">
                                  <a:solidFill>
                                    <a:srgbClr val="0070C0"/>
                                  </a:solidFill>
                                  <a:latin typeface="Cambria Math"/>
                                </a:rPr>
                                <m:t>cos</m:t>
                              </m:r>
                            </m:fName>
                            <m:e>
                              <m:r>
                                <a:rPr lang="en-US" sz="1400" i="1">
                                  <a:solidFill>
                                    <a:srgbClr val="0070C0"/>
                                  </a:solidFill>
                                  <a:latin typeface="Cambria Math"/>
                                </a:rPr>
                                <m:t>𝜃</m:t>
                              </m:r>
                            </m:e>
                          </m:func>
                        </m:e>
                      </m:d>
                    </m:oMath>
                  </m:oMathPara>
                </a14:m>
                <a:endParaRPr lang="en-US" sz="1400" i="1" dirty="0" smtClean="0">
                  <a:solidFill>
                    <a:srgbClr val="0070C0"/>
                  </a:solidFill>
                  <a:latin typeface="Cambria Math"/>
                </a:endParaRPr>
              </a:p>
              <a:p>
                <a14:m>
                  <m:oMath xmlns:m="http://schemas.openxmlformats.org/officeDocument/2006/math">
                    <m:r>
                      <a:rPr lang="en-US" sz="1400" i="1" smtClean="0">
                        <a:latin typeface="Cambria Math"/>
                      </a:rPr>
                      <m:t>𝑧</m:t>
                    </m:r>
                  </m:oMath>
                </a14:m>
                <a:r>
                  <a:rPr lang="en-US" sz="1400" dirty="0"/>
                  <a:t> </a:t>
                </a:r>
                <a:r>
                  <a:rPr lang="en-US" sz="1400" i="1" dirty="0"/>
                  <a:t>= </a:t>
                </a:r>
                <a:r>
                  <a:rPr lang="en-US" sz="1400" dirty="0"/>
                  <a:t>unit vector that is normal to the HR surface of the Test Mass</a:t>
                </a:r>
              </a:p>
              <a:p>
                <a14:m>
                  <m:oMath xmlns:m="http://schemas.openxmlformats.org/officeDocument/2006/math">
                    <m:r>
                      <a:rPr lang="en-US" sz="1400" i="1" smtClean="0">
                        <a:solidFill>
                          <a:schemeClr val="tx1"/>
                        </a:solidFill>
                        <a:latin typeface="Cambria Math"/>
                      </a:rPr>
                      <m:t>𝜃</m:t>
                    </m:r>
                  </m:oMath>
                </a14:m>
                <a:r>
                  <a:rPr lang="en-US" sz="1400" i="1" dirty="0" smtClean="0"/>
                  <a:t>  = </a:t>
                </a:r>
                <a:r>
                  <a:rPr lang="en-US" sz="1400" dirty="0"/>
                  <a:t>incident angle of beam on Test </a:t>
                </a:r>
                <a:r>
                  <a:rPr lang="en-US" sz="1400" dirty="0" smtClean="0"/>
                  <a:t>Mass</a:t>
                </a:r>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0913119" y="3161843"/>
                <a:ext cx="4978400" cy="927718"/>
              </a:xfrm>
              <a:prstGeom prst="rect">
                <a:avLst/>
              </a:prstGeom>
              <a:blipFill rotWithShape="1">
                <a:blip r:embed="rId5"/>
                <a:stretch>
                  <a:fillRect t="-1974" b="-7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6622794" y="3447648"/>
                <a:ext cx="4978400" cy="801851"/>
              </a:xfrm>
              <a:prstGeom prst="rect">
                <a:avLst/>
              </a:prstGeom>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65306" tIns="32653" rIns="65306" bIns="32653" rtlCol="0">
                <a:spAutoFit/>
              </a:bodyPr>
              <a:lstStyle/>
              <a:p>
                <a:pPr algn="ctr"/>
                <a:r>
                  <a:rPr lang="en-US" sz="1400" b="1" i="1" u="sng" dirty="0" smtClean="0"/>
                  <a:t>Photon Calibrator Formula</a:t>
                </a:r>
              </a:p>
              <a:p>
                <a:pPr/>
                <a14:m>
                  <m:oMathPara xmlns:m="http://schemas.openxmlformats.org/officeDocument/2006/math">
                    <m:oMathParaPr>
                      <m:jc m:val="centerGroup"/>
                    </m:oMathParaPr>
                    <m:oMath xmlns:m="http://schemas.openxmlformats.org/officeDocument/2006/math">
                      <m:sSub>
                        <m:sSubPr>
                          <m:ctrlPr>
                            <a:rPr lang="en-US" sz="1800" b="1" i="1" smtClean="0">
                              <a:solidFill>
                                <a:schemeClr val="tx1"/>
                              </a:solidFill>
                              <a:latin typeface="Cambria Math"/>
                            </a:rPr>
                          </m:ctrlPr>
                        </m:sSubPr>
                        <m:e>
                          <m:r>
                            <a:rPr lang="en-US" sz="1800" b="1" i="1">
                              <a:solidFill>
                                <a:schemeClr val="tx1"/>
                              </a:solidFill>
                              <a:latin typeface="Cambria Math"/>
                            </a:rPr>
                            <m:t>𝒙</m:t>
                          </m:r>
                        </m:e>
                        <m:sub>
                          <m:r>
                            <a:rPr lang="en-US" sz="1800" b="1" i="1">
                              <a:solidFill>
                                <a:schemeClr val="tx1"/>
                              </a:solidFill>
                              <a:latin typeface="Cambria Math"/>
                            </a:rPr>
                            <m:t>𝟎</m:t>
                          </m:r>
                        </m:sub>
                      </m:sSub>
                      <m:r>
                        <a:rPr lang="en-US" sz="1800" b="1" i="1">
                          <a:latin typeface="Cambria Math"/>
                        </a:rPr>
                        <m:t>=</m:t>
                      </m:r>
                      <m:f>
                        <m:fPr>
                          <m:ctrlPr>
                            <a:rPr lang="en-US" sz="1800" b="1" i="1">
                              <a:solidFill>
                                <a:srgbClr val="C00000"/>
                              </a:solidFill>
                              <a:latin typeface="Cambria Math"/>
                            </a:rPr>
                          </m:ctrlPr>
                        </m:fPr>
                        <m:num>
                          <m:r>
                            <a:rPr lang="en-US" sz="1800" b="1" i="1">
                              <a:solidFill>
                                <a:srgbClr val="C00000"/>
                              </a:solidFill>
                              <a:latin typeface="Cambria Math"/>
                            </a:rPr>
                            <m:t>𝟐</m:t>
                          </m:r>
                          <m:sSub>
                            <m:sSubPr>
                              <m:ctrlPr>
                                <a:rPr lang="en-US" sz="1800" b="1" i="1" smtClean="0">
                                  <a:solidFill>
                                    <a:srgbClr val="C00000"/>
                                  </a:solidFill>
                                  <a:latin typeface="Cambria Math"/>
                                </a:rPr>
                              </m:ctrlPr>
                            </m:sSubPr>
                            <m:e>
                              <m:r>
                                <a:rPr lang="en-US" sz="1800" b="1" i="1" smtClean="0">
                                  <a:solidFill>
                                    <a:srgbClr val="C00000"/>
                                  </a:solidFill>
                                  <a:latin typeface="Cambria Math"/>
                                </a:rPr>
                                <m:t>𝒑</m:t>
                              </m:r>
                            </m:e>
                            <m:sub>
                              <m:r>
                                <a:rPr lang="en-US" sz="1800" b="1" i="1" smtClean="0">
                                  <a:solidFill>
                                    <a:srgbClr val="C00000"/>
                                  </a:solidFill>
                                  <a:latin typeface="Cambria Math"/>
                                </a:rPr>
                                <m:t>𝟎</m:t>
                              </m:r>
                            </m:sub>
                          </m:sSub>
                        </m:num>
                        <m:den>
                          <m:r>
                            <a:rPr lang="en-US" sz="1800" b="1" i="1">
                              <a:solidFill>
                                <a:srgbClr val="C00000"/>
                              </a:solidFill>
                              <a:latin typeface="Cambria Math"/>
                            </a:rPr>
                            <m:t>𝒄</m:t>
                          </m:r>
                        </m:den>
                      </m:f>
                      <m:r>
                        <a:rPr lang="en-US" sz="1800" b="1" i="1">
                          <a:latin typeface="Cambria Math"/>
                        </a:rPr>
                        <m:t>∙</m:t>
                      </m:r>
                      <m:f>
                        <m:fPr>
                          <m:ctrlPr>
                            <a:rPr lang="en-US" sz="1800" b="1" i="1">
                              <a:solidFill>
                                <a:srgbClr val="00B050"/>
                              </a:solidFill>
                              <a:latin typeface="Cambria Math"/>
                            </a:rPr>
                          </m:ctrlPr>
                        </m:fPr>
                        <m:num>
                          <m:r>
                            <a:rPr lang="en-US" sz="1800" b="1" i="1">
                              <a:solidFill>
                                <a:srgbClr val="00B050"/>
                              </a:solidFill>
                              <a:latin typeface="Cambria Math"/>
                            </a:rPr>
                            <m:t>𝟏</m:t>
                          </m:r>
                        </m:num>
                        <m:den>
                          <m:r>
                            <a:rPr lang="en-US" sz="1800" b="1" i="1">
                              <a:solidFill>
                                <a:srgbClr val="00B050"/>
                              </a:solidFill>
                              <a:latin typeface="Cambria Math"/>
                            </a:rPr>
                            <m:t>𝑴</m:t>
                          </m:r>
                          <m:sSup>
                            <m:sSupPr>
                              <m:ctrlPr>
                                <a:rPr lang="en-US" sz="1800" b="1" i="1">
                                  <a:solidFill>
                                    <a:srgbClr val="00B050"/>
                                  </a:solidFill>
                                  <a:latin typeface="Cambria Math"/>
                                </a:rPr>
                              </m:ctrlPr>
                            </m:sSupPr>
                            <m:e>
                              <m:r>
                                <a:rPr lang="en-US" sz="1800" b="1" i="1" smtClean="0">
                                  <a:solidFill>
                                    <a:srgbClr val="00B050"/>
                                  </a:solidFill>
                                  <a:latin typeface="Cambria Math"/>
                                  <a:ea typeface="Cambria Math"/>
                                </a:rPr>
                                <m:t>𝝎</m:t>
                              </m:r>
                            </m:e>
                            <m:sup>
                              <m:r>
                                <a:rPr lang="en-US" sz="1800" b="1" i="1">
                                  <a:solidFill>
                                    <a:srgbClr val="00B050"/>
                                  </a:solidFill>
                                  <a:latin typeface="Cambria Math"/>
                                </a:rPr>
                                <m:t>𝟐</m:t>
                              </m:r>
                            </m:sup>
                          </m:sSup>
                        </m:den>
                      </m:f>
                      <m:r>
                        <a:rPr lang="en-US" sz="1800" b="1" i="1">
                          <a:latin typeface="Cambria Math"/>
                        </a:rPr>
                        <m:t>∙</m:t>
                      </m:r>
                      <m:d>
                        <m:dPr>
                          <m:ctrlPr>
                            <a:rPr lang="en-US" sz="1800" b="1" i="1">
                              <a:solidFill>
                                <a:srgbClr val="0070C0"/>
                              </a:solidFill>
                              <a:latin typeface="Cambria Math"/>
                            </a:rPr>
                          </m:ctrlPr>
                        </m:dPr>
                        <m:e>
                          <m:func>
                            <m:funcPr>
                              <m:ctrlPr>
                                <a:rPr lang="en-US" sz="1800" b="1" i="1">
                                  <a:solidFill>
                                    <a:srgbClr val="0070C0"/>
                                  </a:solidFill>
                                  <a:latin typeface="Cambria Math"/>
                                </a:rPr>
                              </m:ctrlPr>
                            </m:funcPr>
                            <m:fName>
                              <m:r>
                                <a:rPr lang="en-US" sz="1800" b="1" i="1">
                                  <a:solidFill>
                                    <a:srgbClr val="0070C0"/>
                                  </a:solidFill>
                                  <a:latin typeface="Cambria Math"/>
                                </a:rPr>
                                <m:t>𝒄𝒐𝒔</m:t>
                              </m:r>
                            </m:fName>
                            <m:e>
                              <m:r>
                                <a:rPr lang="en-US" sz="1800" b="1" i="1">
                                  <a:solidFill>
                                    <a:srgbClr val="0070C0"/>
                                  </a:solidFill>
                                  <a:latin typeface="Cambria Math"/>
                                </a:rPr>
                                <m:t>𝜽</m:t>
                              </m:r>
                            </m:e>
                          </m:func>
                        </m:e>
                      </m:d>
                    </m:oMath>
                  </m:oMathPara>
                </a14:m>
                <a:endParaRPr lang="en-US" sz="1800" b="1" i="1"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6622794" y="3447648"/>
                <a:ext cx="4978400" cy="801851"/>
              </a:xfrm>
              <a:prstGeom prst="rect">
                <a:avLst/>
              </a:prstGeom>
              <a:blipFill rotWithShape="1">
                <a:blip r:embed="rId6"/>
                <a:stretch>
                  <a:fillRect/>
                </a:stretch>
              </a:blipFill>
              <a:effectLst>
                <a:glow rad="228600">
                  <a:schemeClr val="accent1">
                    <a:satMod val="175000"/>
                    <a:alpha val="40000"/>
                  </a:schemeClr>
                </a:glow>
              </a:effectLst>
            </p:spPr>
            <p:txBody>
              <a:bodyPr/>
              <a:lstStyle/>
              <a:p>
                <a:r>
                  <a:rPr lang="en-US">
                    <a:noFill/>
                  </a:rPr>
                  <a:t> </a:t>
                </a:r>
              </a:p>
            </p:txBody>
          </p:sp>
        </mc:Fallback>
      </mc:AlternateContent>
      <p:sp>
        <p:nvSpPr>
          <p:cNvPr id="1031" name="Right Arrow 1030"/>
          <p:cNvSpPr/>
          <p:nvPr/>
        </p:nvSpPr>
        <p:spPr>
          <a:xfrm>
            <a:off x="3734642" y="3469564"/>
            <a:ext cx="1473200" cy="758021"/>
          </a:xfrm>
          <a:prstGeom prst="rightArrow">
            <a:avLst/>
          </a:prstGeom>
          <a:effectLst>
            <a:glow rad="228600">
              <a:schemeClr val="accent2">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lIns="65306" tIns="32653" rIns="65306" bIns="32653" rtlCol="0" anchor="ctr"/>
          <a:lstStyle/>
          <a:p>
            <a:pPr algn="ctr"/>
            <a:endParaRPr lang="en-US" dirty="0"/>
          </a:p>
        </p:txBody>
      </p:sp>
      <p:sp>
        <p:nvSpPr>
          <p:cNvPr id="44" name="Right Arrow 43"/>
          <p:cNvSpPr/>
          <p:nvPr/>
        </p:nvSpPr>
        <p:spPr>
          <a:xfrm>
            <a:off x="9105900" y="3469563"/>
            <a:ext cx="1473200" cy="758021"/>
          </a:xfrm>
          <a:prstGeom prst="rightArrow">
            <a:avLst/>
          </a:prstGeom>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lIns="65306" tIns="32653" rIns="65306" bIns="32653" rtlCol="0" anchor="ctr"/>
          <a:lstStyle/>
          <a:p>
            <a:pPr algn="ctr"/>
            <a:endParaRPr lang="en-US" dirty="0"/>
          </a:p>
        </p:txBody>
      </p:sp>
      <p:sp>
        <p:nvSpPr>
          <p:cNvPr id="45" name="Right Arrow 44"/>
          <p:cNvSpPr/>
          <p:nvPr/>
        </p:nvSpPr>
        <p:spPr>
          <a:xfrm>
            <a:off x="15704839" y="3462687"/>
            <a:ext cx="816370" cy="758021"/>
          </a:xfrm>
          <a:prstGeom prst="rightArrow">
            <a:avLst/>
          </a:prstGeom>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lIns="65306" tIns="32653" rIns="65306" bIns="32653" rtlCol="0" anchor="ctr"/>
          <a:lstStyle/>
          <a:p>
            <a:pPr algn="ct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8267700" y="8983564"/>
                <a:ext cx="6045200" cy="679189"/>
              </a:xfrm>
              <a:prstGeom prst="rect">
                <a:avLst/>
              </a:prstGeom>
              <a:noFill/>
            </p:spPr>
            <p:txBody>
              <a:bodyPr wrap="square" lIns="65306" tIns="32653" rIns="65306" bIns="32653" rtlCol="0">
                <a:spAutoFit/>
              </a:bodyPr>
              <a:lstStyle/>
              <a:p>
                <a:pPr/>
                <a14:m>
                  <m:oMathPara xmlns:m="http://schemas.openxmlformats.org/officeDocument/2006/math">
                    <m:oMathParaPr>
                      <m:jc m:val="centerGroup"/>
                    </m:oMathParaPr>
                    <m:oMath xmlns:m="http://schemas.openxmlformats.org/officeDocument/2006/math">
                      <m:f>
                        <m:fPr>
                          <m:ctrlPr>
                            <a:rPr lang="en-US" sz="1000" i="1">
                              <a:latin typeface="Cambria Math"/>
                            </a:rPr>
                          </m:ctrlPr>
                        </m:fPr>
                        <m:num>
                          <m:r>
                            <a:rPr lang="en-US" sz="1000" b="1" i="1">
                              <a:latin typeface="Cambria Math"/>
                            </a:rPr>
                            <m:t>𝒎𝒆𝒕𝒆𝒓𝒔</m:t>
                          </m:r>
                          <m:r>
                            <a:rPr lang="en-US" sz="1000" b="1" i="1">
                              <a:latin typeface="Cambria Math"/>
                            </a:rPr>
                            <m:t> </m:t>
                          </m:r>
                          <m:r>
                            <a:rPr lang="en-US" sz="1000" b="1" i="1">
                              <a:latin typeface="Cambria Math"/>
                            </a:rPr>
                            <m:t>𝒐𝒇</m:t>
                          </m:r>
                          <m:r>
                            <a:rPr lang="en-US" sz="1000" b="1" i="1">
                              <a:latin typeface="Cambria Math"/>
                            </a:rPr>
                            <m:t> </m:t>
                          </m:r>
                          <m:r>
                            <a:rPr lang="en-US" sz="1000" b="1" i="1">
                              <a:latin typeface="Cambria Math"/>
                            </a:rPr>
                            <m:t>𝒄𝒐𝒊𝒍</m:t>
                          </m:r>
                          <m:r>
                            <a:rPr lang="en-US" sz="1000" b="1" i="1">
                              <a:latin typeface="Cambria Math"/>
                            </a:rPr>
                            <m:t> </m:t>
                          </m:r>
                          <m:r>
                            <a:rPr lang="en-US" sz="1000" b="1" i="1">
                              <a:latin typeface="Cambria Math"/>
                            </a:rPr>
                            <m:t>𝒂𝒄𝒕𝒖𝒂𝒕𝒊𝒐𝒏</m:t>
                          </m:r>
                          <m:r>
                            <a:rPr lang="en-US" sz="1000" b="1" i="1">
                              <a:latin typeface="Cambria Math"/>
                            </a:rPr>
                            <m:t>@</m:t>
                          </m:r>
                          <m:r>
                            <a:rPr lang="en-US" sz="1000" b="1" i="1">
                              <a:latin typeface="Cambria Math"/>
                            </a:rPr>
                            <m:t>𝟏</m:t>
                          </m:r>
                          <m:r>
                            <a:rPr lang="en-US" sz="1000" b="1" i="1">
                              <a:latin typeface="Cambria Math"/>
                            </a:rPr>
                            <m:t>𝑯𝒛</m:t>
                          </m:r>
                        </m:num>
                        <m:den>
                          <m:r>
                            <a:rPr lang="en-US" sz="1000" b="1" i="1">
                              <a:latin typeface="Cambria Math"/>
                            </a:rPr>
                            <m:t>𝒄𝒐𝒖𝒏𝒕𝒔</m:t>
                          </m:r>
                          <m:r>
                            <a:rPr lang="en-US" sz="1000" b="1" i="1">
                              <a:latin typeface="Cambria Math"/>
                            </a:rPr>
                            <m:t> </m:t>
                          </m:r>
                          <m:r>
                            <a:rPr lang="en-US" sz="1000" b="1" i="1">
                              <a:latin typeface="Cambria Math"/>
                            </a:rPr>
                            <m:t>𝑯</m:t>
                          </m:r>
                          <m:r>
                            <a:rPr lang="en-US" sz="1000" b="1" i="1">
                              <a:latin typeface="Cambria Math"/>
                            </a:rPr>
                            <m:t>𝟏</m:t>
                          </m:r>
                          <m:r>
                            <a:rPr lang="en-US" sz="1000" b="1" i="1">
                              <a:latin typeface="Cambria Math"/>
                            </a:rPr>
                            <m:t>:</m:t>
                          </m:r>
                          <m:r>
                            <a:rPr lang="en-US" sz="1000" b="1" i="1">
                              <a:latin typeface="Cambria Math"/>
                            </a:rPr>
                            <m:t>𝑳𝑺𝑪</m:t>
                          </m:r>
                          <m:r>
                            <a:rPr lang="en-US" sz="1000" b="1" i="1">
                              <a:latin typeface="Cambria Math"/>
                            </a:rPr>
                            <m:t>−</m:t>
                          </m:r>
                          <m:r>
                            <a:rPr lang="en-US" sz="1000" b="1" i="1">
                              <a:latin typeface="Cambria Math"/>
                            </a:rPr>
                            <m:t>𝑫𝑨𝑹𝑴</m:t>
                          </m:r>
                          <m:r>
                            <a:rPr lang="en-US" sz="1000" b="1" i="1">
                              <a:latin typeface="Cambria Math"/>
                            </a:rPr>
                            <m:t>_</m:t>
                          </m:r>
                          <m:r>
                            <a:rPr lang="en-US" sz="1000" b="1" i="1">
                              <a:latin typeface="Cambria Math"/>
                            </a:rPr>
                            <m:t>𝑪𝑻𝑹𝑳</m:t>
                          </m:r>
                          <m:r>
                            <a:rPr lang="en-US" sz="1000" b="1" i="1">
                              <a:latin typeface="Cambria Math"/>
                            </a:rPr>
                            <m:t>_</m:t>
                          </m:r>
                          <m:r>
                            <a:rPr lang="en-US" sz="1000" b="1" i="1">
                              <a:latin typeface="Cambria Math"/>
                            </a:rPr>
                            <m:t>𝑬𝑿𝑪</m:t>
                          </m:r>
                        </m:den>
                      </m:f>
                      <m:r>
                        <a:rPr lang="en-US" sz="1000" b="1" i="1">
                          <a:latin typeface="Cambria Math"/>
                        </a:rPr>
                        <m:t>=</m:t>
                      </m:r>
                      <m:f>
                        <m:fPr>
                          <m:ctrlPr>
                            <a:rPr lang="en-US" sz="1000" i="1">
                              <a:latin typeface="Cambria Math"/>
                            </a:rPr>
                          </m:ctrlPr>
                        </m:fPr>
                        <m:num>
                          <m:r>
                            <a:rPr lang="en-US" sz="1000" b="1" i="1">
                              <a:latin typeface="Cambria Math"/>
                            </a:rPr>
                            <m:t>𝒄𝒐𝒖𝒏𝒕𝒔</m:t>
                          </m:r>
                          <m:r>
                            <a:rPr lang="en-US" sz="1000" b="1" i="1">
                              <a:latin typeface="Cambria Math"/>
                            </a:rPr>
                            <m:t> </m:t>
                          </m:r>
                          <m:r>
                            <a:rPr lang="en-US" sz="1000" b="1" i="1">
                              <a:latin typeface="Cambria Math"/>
                            </a:rPr>
                            <m:t>𝑯</m:t>
                          </m:r>
                          <m:r>
                            <a:rPr lang="en-US" sz="1000" b="1" i="1">
                              <a:latin typeface="Cambria Math"/>
                            </a:rPr>
                            <m:t>𝟏</m:t>
                          </m:r>
                          <m:r>
                            <a:rPr lang="en-US" sz="1000" b="1" i="1">
                              <a:latin typeface="Cambria Math"/>
                            </a:rPr>
                            <m:t>:</m:t>
                          </m:r>
                          <m:r>
                            <a:rPr lang="en-US" sz="1000" b="1" i="1">
                              <a:latin typeface="Cambria Math"/>
                            </a:rPr>
                            <m:t>𝑳𝑺𝑪</m:t>
                          </m:r>
                          <m:r>
                            <a:rPr lang="en-US" sz="1000" b="1" i="1">
                              <a:latin typeface="Cambria Math"/>
                            </a:rPr>
                            <m:t>−</m:t>
                          </m:r>
                          <m:r>
                            <a:rPr lang="en-US" sz="1000" b="1" i="1">
                              <a:latin typeface="Cambria Math"/>
                            </a:rPr>
                            <m:t>𝑬𝑻𝑴𝑿</m:t>
                          </m:r>
                          <m:r>
                            <a:rPr lang="en-US" sz="1000" b="1" i="1">
                              <a:latin typeface="Cambria Math"/>
                            </a:rPr>
                            <m:t>_</m:t>
                          </m:r>
                          <m:r>
                            <a:rPr lang="en-US" sz="1000" b="1" i="1">
                              <a:latin typeface="Cambria Math"/>
                            </a:rPr>
                            <m:t>𝑪𝑨𝑳</m:t>
                          </m:r>
                        </m:num>
                        <m:den>
                          <m:r>
                            <a:rPr lang="en-US" sz="1000" b="1" i="1">
                              <a:latin typeface="Cambria Math"/>
                            </a:rPr>
                            <m:t>𝒄𝒐𝒖𝒏𝒕𝒔</m:t>
                          </m:r>
                          <m:r>
                            <a:rPr lang="en-US" sz="1000" b="1" i="1">
                              <a:latin typeface="Cambria Math"/>
                            </a:rPr>
                            <m:t>:</m:t>
                          </m:r>
                          <m:r>
                            <a:rPr lang="en-US" sz="1000" b="1" i="1">
                              <a:latin typeface="Cambria Math"/>
                            </a:rPr>
                            <m:t>𝑯</m:t>
                          </m:r>
                          <m:r>
                            <a:rPr lang="en-US" sz="1000" b="1" i="1">
                              <a:latin typeface="Cambria Math"/>
                            </a:rPr>
                            <m:t>𝟏</m:t>
                          </m:r>
                          <m:r>
                            <a:rPr lang="en-US" sz="1000" b="1" i="1">
                              <a:latin typeface="Cambria Math"/>
                            </a:rPr>
                            <m:t>:</m:t>
                          </m:r>
                          <m:r>
                            <a:rPr lang="en-US" sz="1000" b="1" i="1">
                              <a:latin typeface="Cambria Math"/>
                            </a:rPr>
                            <m:t>𝑳𝑺𝑪</m:t>
                          </m:r>
                          <m:r>
                            <a:rPr lang="en-US" sz="1000" b="1" i="1">
                              <a:latin typeface="Cambria Math"/>
                            </a:rPr>
                            <m:t>−</m:t>
                          </m:r>
                          <m:r>
                            <a:rPr lang="en-US" sz="1000" b="1" i="1">
                              <a:latin typeface="Cambria Math"/>
                            </a:rPr>
                            <m:t>𝑫𝑨𝑹𝑴</m:t>
                          </m:r>
                          <m:r>
                            <a:rPr lang="en-US" sz="1000" b="1" i="1">
                              <a:latin typeface="Cambria Math"/>
                            </a:rPr>
                            <m:t>_</m:t>
                          </m:r>
                          <m:r>
                            <a:rPr lang="en-US" sz="1000" b="1" i="1">
                              <a:latin typeface="Cambria Math"/>
                            </a:rPr>
                            <m:t>𝑪𝑻𝑹𝑳</m:t>
                          </m:r>
                          <m:r>
                            <a:rPr lang="en-US" sz="1000" b="1" i="1">
                              <a:latin typeface="Cambria Math"/>
                            </a:rPr>
                            <m:t>_</m:t>
                          </m:r>
                          <m:r>
                            <a:rPr lang="en-US" sz="1000" b="1" i="1">
                              <a:latin typeface="Cambria Math"/>
                            </a:rPr>
                            <m:t>𝑬𝑿𝑪</m:t>
                          </m:r>
                        </m:den>
                      </m:f>
                      <m:r>
                        <a:rPr lang="en-US" sz="1000" b="1" i="1">
                          <a:latin typeface="Cambria Math"/>
                        </a:rPr>
                        <m:t> ×</m:t>
                      </m:r>
                      <m:f>
                        <m:fPr>
                          <m:ctrlPr>
                            <a:rPr lang="en-US" sz="1000" i="1">
                              <a:latin typeface="Cambria Math"/>
                            </a:rPr>
                          </m:ctrlPr>
                        </m:fPr>
                        <m:num>
                          <m:r>
                            <a:rPr lang="en-US" sz="1000" b="1" i="1">
                              <a:latin typeface="Cambria Math"/>
                            </a:rPr>
                            <m:t>𝒎𝒆𝒕𝒆𝒓𝒔</m:t>
                          </m:r>
                          <m:r>
                            <a:rPr lang="en-US" sz="1000" b="1" i="1">
                              <a:latin typeface="Cambria Math"/>
                            </a:rPr>
                            <m:t> </m:t>
                          </m:r>
                          <m:r>
                            <a:rPr lang="en-US" sz="1000" b="1" i="1">
                              <a:latin typeface="Cambria Math"/>
                            </a:rPr>
                            <m:t>𝒐𝒇</m:t>
                          </m:r>
                          <m:r>
                            <a:rPr lang="en-US" sz="1000" b="1" i="1">
                              <a:latin typeface="Cambria Math"/>
                            </a:rPr>
                            <m:t> </m:t>
                          </m:r>
                          <m:r>
                            <a:rPr lang="en-US" sz="1000" b="1" i="1">
                              <a:latin typeface="Cambria Math"/>
                            </a:rPr>
                            <m:t>𝑷𝒄𝒂𝒍</m:t>
                          </m:r>
                          <m:r>
                            <a:rPr lang="en-US" sz="1000" b="1" i="1">
                              <a:latin typeface="Cambria Math"/>
                            </a:rPr>
                            <m:t> </m:t>
                          </m:r>
                          <m:r>
                            <a:rPr lang="en-US" sz="1000" b="1" i="1">
                              <a:latin typeface="Cambria Math"/>
                            </a:rPr>
                            <m:t>𝒂𝒄𝒕𝒖𝒂𝒕𝒊𝒐𝒏</m:t>
                          </m:r>
                        </m:num>
                        <m:den>
                          <m:r>
                            <a:rPr lang="en-US" sz="1000" b="1" i="1">
                              <a:latin typeface="Cambria Math"/>
                            </a:rPr>
                            <m:t>𝒄𝒐𝒖𝒏𝒕𝒔</m:t>
                          </m:r>
                          <m:r>
                            <a:rPr lang="en-US" sz="1000" b="1" i="1">
                              <a:latin typeface="Cambria Math"/>
                            </a:rPr>
                            <m:t> </m:t>
                          </m:r>
                          <m:r>
                            <a:rPr lang="en-US" sz="1000" b="1" i="1">
                              <a:latin typeface="Cambria Math"/>
                            </a:rPr>
                            <m:t>𝑯</m:t>
                          </m:r>
                          <m:r>
                            <a:rPr lang="en-US" sz="1000" b="1" i="1">
                              <a:latin typeface="Cambria Math"/>
                            </a:rPr>
                            <m:t>𝟏</m:t>
                          </m:r>
                          <m:r>
                            <a:rPr lang="en-US" sz="1000" b="1" i="1">
                              <a:latin typeface="Cambria Math"/>
                            </a:rPr>
                            <m:t>:</m:t>
                          </m:r>
                          <m:r>
                            <a:rPr lang="en-US" sz="1000" b="1" i="1">
                              <a:latin typeface="Cambria Math"/>
                            </a:rPr>
                            <m:t>𝑳𝑺𝑪</m:t>
                          </m:r>
                          <m:r>
                            <a:rPr lang="en-US" sz="1000" b="1" i="1">
                              <a:latin typeface="Cambria Math"/>
                            </a:rPr>
                            <m:t>−</m:t>
                          </m:r>
                          <m:r>
                            <a:rPr lang="en-US" sz="1000" b="1" i="1">
                              <a:latin typeface="Cambria Math"/>
                            </a:rPr>
                            <m:t>𝑬𝑻𝑴𝑿</m:t>
                          </m:r>
                          <m:r>
                            <a:rPr lang="en-US" sz="1000" b="1" i="1">
                              <a:latin typeface="Cambria Math"/>
                            </a:rPr>
                            <m:t>_</m:t>
                          </m:r>
                          <m:r>
                            <a:rPr lang="en-US" sz="1000" b="1" i="1">
                              <a:latin typeface="Cambria Math"/>
                            </a:rPr>
                            <m:t>𝑪𝑨𝑳</m:t>
                          </m:r>
                        </m:den>
                      </m:f>
                    </m:oMath>
                  </m:oMathPara>
                </a14:m>
                <a:endParaRPr lang="en-US" sz="1000" dirty="0"/>
              </a:p>
            </p:txBody>
          </p:sp>
        </mc:Choice>
        <mc:Fallback xmlns="">
          <p:sp>
            <p:nvSpPr>
              <p:cNvPr id="2" name="TextBox 1"/>
              <p:cNvSpPr txBox="1">
                <a:spLocks noRot="1" noChangeAspect="1" noMove="1" noResize="1" noEditPoints="1" noAdjustHandles="1" noChangeArrowheads="1" noChangeShapeType="1" noTextEdit="1"/>
              </p:cNvSpPr>
              <p:nvPr/>
            </p:nvSpPr>
            <p:spPr>
              <a:xfrm>
                <a:off x="12401550" y="11978086"/>
                <a:ext cx="9067800" cy="52161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ext uri="{D42A27DB-BD31-4B8C-83A1-F6EECF244321}">
                    <p14:modId xmlns:p14="http://schemas.microsoft.com/office/powerpoint/2010/main" val="1850754566"/>
                  </p:ext>
                </p:extLst>
              </p:nvPr>
            </p:nvGraphicFramePr>
            <p:xfrm>
              <a:off x="0" y="8092878"/>
              <a:ext cx="21945600" cy="7333552"/>
            </p:xfrm>
            <a:graphic>
              <a:graphicData uri="http://schemas.openxmlformats.org/drawingml/2006/table">
                <a:tbl>
                  <a:tblPr firstRow="1" bandRow="1">
                    <a:tableStyleId>{5C22544A-7EE6-4342-B048-85BDC9FD1C3A}</a:tableStyleId>
                  </a:tblPr>
                  <a:tblGrid>
                    <a:gridCol w="7315200"/>
                    <a:gridCol w="7315200"/>
                    <a:gridCol w="7315200"/>
                  </a:tblGrid>
                  <a:tr h="7223322">
                    <a:tc>
                      <a:txBody>
                        <a:bodyPr/>
                        <a:lstStyle/>
                        <a:p>
                          <a:pPr algn="ctr"/>
                          <a:r>
                            <a:rPr lang="en-US" sz="4500" b="1" i="1" u="sng" cap="small" dirty="0" smtClean="0">
                              <a:solidFill>
                                <a:schemeClr val="accent2">
                                  <a:lumMod val="50000"/>
                                </a:schemeClr>
                              </a:solidFill>
                            </a:rPr>
                            <a:t>H1</a:t>
                          </a:r>
                        </a:p>
                        <a:p>
                          <a:pPr algn="ctr"/>
                          <a:endParaRPr lang="en-US" sz="4500" i="1" u="sng" dirty="0"/>
                        </a:p>
                      </a:txBody>
                      <a:tcPr marL="60960" marR="6096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5000" b="1" i="1" u="sng" cap="small" dirty="0" smtClean="0">
                              <a:solidFill>
                                <a:schemeClr val="tx1"/>
                              </a:solidFill>
                            </a:rPr>
                            <a:t>Procedure</a:t>
                          </a:r>
                        </a:p>
                        <a:p>
                          <a:pPr marL="0" marR="0" indent="0" algn="ctr" defTabSz="4389120" rtl="0" eaLnBrk="1" fontAlgn="auto" latinLnBrk="0" hangingPunct="1">
                            <a:lnSpc>
                              <a:spcPct val="100000"/>
                            </a:lnSpc>
                            <a:spcBef>
                              <a:spcPts val="0"/>
                            </a:spcBef>
                            <a:spcAft>
                              <a:spcPts val="0"/>
                            </a:spcAft>
                            <a:buClrTx/>
                            <a:buSzTx/>
                            <a:buFontTx/>
                            <a:buNone/>
                            <a:tabLst/>
                            <a:defRPr/>
                          </a:pPr>
                          <a:r>
                            <a:rPr lang="en-US" sz="2400" b="1" i="0" u="none" cap="small" dirty="0" smtClean="0">
                              <a:solidFill>
                                <a:schemeClr val="tx1"/>
                              </a:solidFill>
                            </a:rPr>
                            <a:t>Actuation</a:t>
                          </a:r>
                          <a:r>
                            <a:rPr lang="en-US" sz="2400" b="1" i="0" u="none" cap="small" baseline="0" dirty="0" smtClean="0">
                              <a:solidFill>
                                <a:schemeClr val="tx1"/>
                              </a:solidFill>
                            </a:rPr>
                            <a:t> Calibration Formula:</a:t>
                          </a: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400" b="1" i="0" u="none" cap="small"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i="1" smtClean="0">
                                        <a:solidFill>
                                          <a:schemeClr val="tx1"/>
                                        </a:solidFill>
                                        <a:effectLst/>
                                        <a:latin typeface="Cambria Math"/>
                                      </a:rPr>
                                    </m:ctrlPr>
                                  </m:fPr>
                                  <m:num>
                                    <m:r>
                                      <a:rPr lang="en-US" sz="1200" b="1" i="1">
                                        <a:solidFill>
                                          <a:schemeClr val="tx1"/>
                                        </a:solidFill>
                                        <a:effectLst/>
                                        <a:latin typeface="Cambria Math"/>
                                        <a:ea typeface="Times New Roman"/>
                                        <a:cs typeface="Times New Roman"/>
                                      </a:rPr>
                                      <m:t>𝒎𝒆𝒕𝒆𝒓𝒔</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𝒐𝒇</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𝒄𝒐𝒊𝒍</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𝒂𝒄𝒕𝒖𝒂𝒕𝒊𝒐𝒏</m:t>
                                    </m:r>
                                  </m:num>
                                  <m:den>
                                    <m:r>
                                      <a:rPr lang="en-US" sz="1200" b="1" i="1">
                                        <a:solidFill>
                                          <a:schemeClr val="tx1"/>
                                        </a:solidFill>
                                        <a:effectLst/>
                                        <a:latin typeface="Cambria Math"/>
                                        <a:ea typeface="Times New Roman"/>
                                        <a:cs typeface="Times New Roman"/>
                                      </a:rPr>
                                      <m:t>𝒄𝒐𝒖𝒏𝒕𝒔</m:t>
                                    </m:r>
                                    <m:r>
                                      <a:rPr lang="en-US" sz="1200" b="1" i="1" smtClean="0">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𝑳𝑺𝑪</m:t>
                                    </m:r>
                                    <m:r>
                                      <a:rPr lang="en-US" sz="1200" b="1" i="1">
                                        <a:solidFill>
                                          <a:schemeClr val="tx1"/>
                                        </a:solidFill>
                                        <a:effectLst/>
                                        <a:latin typeface="Cambria Math"/>
                                        <a:ea typeface="Times New Roman"/>
                                        <a:cs typeface="Times New Roman"/>
                                      </a:rPr>
                                      <m:t>−</m:t>
                                    </m:r>
                                    <m:r>
                                      <a:rPr lang="en-US" sz="1200" b="1" i="1">
                                        <a:solidFill>
                                          <a:schemeClr val="tx1"/>
                                        </a:solidFill>
                                        <a:effectLst/>
                                        <a:latin typeface="Cambria Math"/>
                                        <a:ea typeface="Times New Roman"/>
                                        <a:cs typeface="Times New Roman"/>
                                      </a:rPr>
                                      <m:t>𝑫𝑨𝑹𝑴</m:t>
                                    </m:r>
                                    <m:r>
                                      <a:rPr lang="en-US" sz="1200" b="1" i="1">
                                        <a:solidFill>
                                          <a:schemeClr val="tx1"/>
                                        </a:solidFill>
                                        <a:effectLst/>
                                        <a:latin typeface="Cambria Math"/>
                                        <a:ea typeface="Times New Roman"/>
                                        <a:cs typeface="Times New Roman"/>
                                      </a:rPr>
                                      <m:t>_</m:t>
                                    </m:r>
                                    <m:r>
                                      <a:rPr lang="en-US" sz="1200" b="1" i="1">
                                        <a:solidFill>
                                          <a:schemeClr val="tx1"/>
                                        </a:solidFill>
                                        <a:effectLst/>
                                        <a:latin typeface="Cambria Math"/>
                                        <a:ea typeface="Times New Roman"/>
                                        <a:cs typeface="Times New Roman"/>
                                      </a:rPr>
                                      <m:t>𝑪𝑻𝑹𝑳</m:t>
                                    </m:r>
                                    <m:r>
                                      <a:rPr lang="en-US" sz="1200" b="1" i="1">
                                        <a:solidFill>
                                          <a:schemeClr val="tx1"/>
                                        </a:solidFill>
                                        <a:effectLst/>
                                        <a:latin typeface="Cambria Math"/>
                                        <a:ea typeface="Times New Roman"/>
                                        <a:cs typeface="Times New Roman"/>
                                      </a:rPr>
                                      <m:t>_</m:t>
                                    </m:r>
                                    <m:r>
                                      <a:rPr lang="en-US" sz="1200" b="1" i="1">
                                        <a:solidFill>
                                          <a:schemeClr val="tx1"/>
                                        </a:solidFill>
                                        <a:effectLst/>
                                        <a:latin typeface="Cambria Math"/>
                                        <a:ea typeface="Times New Roman"/>
                                        <a:cs typeface="Times New Roman"/>
                                      </a:rPr>
                                      <m:t>𝑬𝑿𝑪</m:t>
                                    </m:r>
                                  </m:den>
                                </m:f>
                                <m:r>
                                  <a:rPr lang="en-US" sz="1200" b="1" i="1">
                                    <a:solidFill>
                                      <a:schemeClr val="tx1"/>
                                    </a:solidFill>
                                    <a:effectLst/>
                                    <a:latin typeface="Cambria Math"/>
                                    <a:ea typeface="Times New Roman"/>
                                    <a:cs typeface="Times New Roman"/>
                                  </a:rPr>
                                  <m:t>=</m:t>
                                </m:r>
                                <m:f>
                                  <m:fPr>
                                    <m:ctrlPr>
                                      <a:rPr lang="en-US" sz="1200" i="1">
                                        <a:solidFill>
                                          <a:schemeClr val="tx1"/>
                                        </a:solidFill>
                                        <a:effectLst/>
                                        <a:latin typeface="Cambria Math"/>
                                      </a:rPr>
                                    </m:ctrlPr>
                                  </m:fPr>
                                  <m:num>
                                    <m:r>
                                      <a:rPr lang="en-US" sz="1200" b="1" i="1">
                                        <a:solidFill>
                                          <a:schemeClr val="tx1"/>
                                        </a:solidFill>
                                        <a:effectLst/>
                                        <a:latin typeface="Cambria Math"/>
                                        <a:ea typeface="Times New Roman"/>
                                        <a:cs typeface="Times New Roman"/>
                                      </a:rPr>
                                      <m:t>𝒄𝒐𝒖𝒏𝒕𝒔</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𝑳𝑺𝑪</m:t>
                                    </m:r>
                                    <m:r>
                                      <a:rPr lang="en-US" sz="1200" b="1" i="1">
                                        <a:solidFill>
                                          <a:schemeClr val="tx1"/>
                                        </a:solidFill>
                                        <a:effectLst/>
                                        <a:latin typeface="Cambria Math"/>
                                        <a:ea typeface="Times New Roman"/>
                                        <a:cs typeface="Times New Roman"/>
                                      </a:rPr>
                                      <m:t>−</m:t>
                                    </m:r>
                                    <m:r>
                                      <a:rPr lang="en-US" sz="1200" b="1" i="1">
                                        <a:solidFill>
                                          <a:schemeClr val="tx1"/>
                                        </a:solidFill>
                                        <a:effectLst/>
                                        <a:latin typeface="Cambria Math"/>
                                        <a:ea typeface="Times New Roman"/>
                                        <a:cs typeface="Times New Roman"/>
                                      </a:rPr>
                                      <m:t>𝑬𝑻𝑴𝑿</m:t>
                                    </m:r>
                                    <m:r>
                                      <a:rPr lang="en-US" sz="1200" b="1" i="1">
                                        <a:solidFill>
                                          <a:schemeClr val="tx1"/>
                                        </a:solidFill>
                                        <a:effectLst/>
                                        <a:latin typeface="Cambria Math"/>
                                        <a:ea typeface="Times New Roman"/>
                                        <a:cs typeface="Times New Roman"/>
                                      </a:rPr>
                                      <m:t>_</m:t>
                                    </m:r>
                                    <m:r>
                                      <a:rPr lang="en-US" sz="1200" b="1" i="1">
                                        <a:solidFill>
                                          <a:schemeClr val="tx1"/>
                                        </a:solidFill>
                                        <a:effectLst/>
                                        <a:latin typeface="Cambria Math"/>
                                        <a:ea typeface="Times New Roman"/>
                                        <a:cs typeface="Times New Roman"/>
                                      </a:rPr>
                                      <m:t>𝑪𝑨𝑳</m:t>
                                    </m:r>
                                  </m:num>
                                  <m:den>
                                    <m:r>
                                      <a:rPr lang="en-US" sz="1200" b="1" i="1">
                                        <a:solidFill>
                                          <a:schemeClr val="tx1"/>
                                        </a:solidFill>
                                        <a:effectLst/>
                                        <a:latin typeface="Cambria Math"/>
                                        <a:ea typeface="Times New Roman"/>
                                        <a:cs typeface="Times New Roman"/>
                                      </a:rPr>
                                      <m:t>𝒄𝒐𝒖𝒏𝒕𝒔</m:t>
                                    </m:r>
                                    <m:r>
                                      <a:rPr lang="en-US" sz="1200" b="1" i="1" smtClean="0">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𝑳𝑺𝑪</m:t>
                                    </m:r>
                                    <m:r>
                                      <a:rPr lang="en-US" sz="1200" b="1" i="1">
                                        <a:solidFill>
                                          <a:schemeClr val="tx1"/>
                                        </a:solidFill>
                                        <a:effectLst/>
                                        <a:latin typeface="Cambria Math"/>
                                        <a:ea typeface="Times New Roman"/>
                                        <a:cs typeface="Times New Roman"/>
                                      </a:rPr>
                                      <m:t>−</m:t>
                                    </m:r>
                                    <m:r>
                                      <a:rPr lang="en-US" sz="1200" b="1" i="1">
                                        <a:solidFill>
                                          <a:schemeClr val="tx1"/>
                                        </a:solidFill>
                                        <a:effectLst/>
                                        <a:latin typeface="Cambria Math"/>
                                        <a:ea typeface="Times New Roman"/>
                                        <a:cs typeface="Times New Roman"/>
                                      </a:rPr>
                                      <m:t>𝑫𝑨𝑹𝑴</m:t>
                                    </m:r>
                                    <m:r>
                                      <a:rPr lang="en-US" sz="1200" b="1" i="1">
                                        <a:solidFill>
                                          <a:schemeClr val="tx1"/>
                                        </a:solidFill>
                                        <a:effectLst/>
                                        <a:latin typeface="Cambria Math"/>
                                        <a:ea typeface="Times New Roman"/>
                                        <a:cs typeface="Times New Roman"/>
                                      </a:rPr>
                                      <m:t>_</m:t>
                                    </m:r>
                                    <m:r>
                                      <a:rPr lang="en-US" sz="1200" b="1" i="1">
                                        <a:solidFill>
                                          <a:schemeClr val="tx1"/>
                                        </a:solidFill>
                                        <a:effectLst/>
                                        <a:latin typeface="Cambria Math"/>
                                        <a:ea typeface="Times New Roman"/>
                                        <a:cs typeface="Times New Roman"/>
                                      </a:rPr>
                                      <m:t>𝑪𝑻𝑹𝑳</m:t>
                                    </m:r>
                                    <m:r>
                                      <a:rPr lang="en-US" sz="1200" b="1" i="1">
                                        <a:solidFill>
                                          <a:schemeClr val="tx1"/>
                                        </a:solidFill>
                                        <a:effectLst/>
                                        <a:latin typeface="Cambria Math"/>
                                        <a:ea typeface="Times New Roman"/>
                                        <a:cs typeface="Times New Roman"/>
                                      </a:rPr>
                                      <m:t>_</m:t>
                                    </m:r>
                                    <m:r>
                                      <a:rPr lang="en-US" sz="1200" b="1" i="1">
                                        <a:solidFill>
                                          <a:schemeClr val="tx1"/>
                                        </a:solidFill>
                                        <a:effectLst/>
                                        <a:latin typeface="Cambria Math"/>
                                        <a:ea typeface="Times New Roman"/>
                                        <a:cs typeface="Times New Roman"/>
                                      </a:rPr>
                                      <m:t>𝑬𝑿𝑪</m:t>
                                    </m:r>
                                  </m:den>
                                </m:f>
                                <m:r>
                                  <a:rPr lang="en-US" sz="1200" b="1" i="1">
                                    <a:solidFill>
                                      <a:schemeClr val="tx1"/>
                                    </a:solidFill>
                                    <a:effectLst/>
                                    <a:latin typeface="Cambria Math"/>
                                    <a:ea typeface="Times New Roman"/>
                                    <a:cs typeface="Times New Roman"/>
                                  </a:rPr>
                                  <m:t> </m:t>
                                </m:r>
                                <m:r>
                                  <a:rPr lang="en-US" sz="1200" b="1" i="1" smtClean="0">
                                    <a:solidFill>
                                      <a:schemeClr val="tx1"/>
                                    </a:solidFill>
                                    <a:effectLst/>
                                    <a:latin typeface="Cambria Math"/>
                                    <a:ea typeface="Times New Roman"/>
                                    <a:cs typeface="Times New Roman"/>
                                  </a:rPr>
                                  <m:t>×</m:t>
                                </m:r>
                                <m:f>
                                  <m:fPr>
                                    <m:ctrlPr>
                                      <a:rPr lang="en-US" sz="1200" i="1" smtClean="0">
                                        <a:solidFill>
                                          <a:schemeClr val="tx1"/>
                                        </a:solidFill>
                                        <a:effectLst/>
                                        <a:latin typeface="Cambria Math"/>
                                      </a:rPr>
                                    </m:ctrlPr>
                                  </m:fPr>
                                  <m:num>
                                    <m:r>
                                      <a:rPr lang="en-US" sz="1200" b="1" i="1">
                                        <a:solidFill>
                                          <a:schemeClr val="tx1"/>
                                        </a:solidFill>
                                        <a:effectLst/>
                                        <a:latin typeface="Cambria Math"/>
                                        <a:ea typeface="Times New Roman"/>
                                        <a:cs typeface="Times New Roman"/>
                                      </a:rPr>
                                      <m:t>𝒎𝒆𝒕𝒆𝒓𝒔</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𝒐𝒇</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𝑷𝒄𝒂𝒍</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𝒂𝒄𝒕𝒖𝒂𝒕𝒊𝒐𝒏</m:t>
                                    </m:r>
                                  </m:num>
                                  <m:den>
                                    <m:r>
                                      <a:rPr lang="en-US" sz="1200" b="1" i="1">
                                        <a:solidFill>
                                          <a:schemeClr val="tx1"/>
                                        </a:solidFill>
                                        <a:effectLst/>
                                        <a:latin typeface="Cambria Math"/>
                                        <a:ea typeface="Times New Roman"/>
                                        <a:cs typeface="Times New Roman"/>
                                      </a:rPr>
                                      <m:t>𝒄𝒐𝒖𝒏𝒕𝒔</m:t>
                                    </m:r>
                                    <m:r>
                                      <a:rPr lang="en-US" sz="1200" b="1" i="1">
                                        <a:solidFill>
                                          <a:schemeClr val="tx1"/>
                                        </a:solidFill>
                                        <a:effectLst/>
                                        <a:latin typeface="Cambria Math"/>
                                        <a:ea typeface="Times New Roman"/>
                                        <a:cs typeface="Times New Roman"/>
                                      </a:rPr>
                                      <m:t> </m:t>
                                    </m:r>
                                    <m:r>
                                      <a:rPr lang="en-US" sz="1200" b="1" i="1">
                                        <a:solidFill>
                                          <a:schemeClr val="tx1"/>
                                        </a:solidFill>
                                        <a:effectLst/>
                                        <a:latin typeface="Cambria Math"/>
                                        <a:ea typeface="Times New Roman"/>
                                        <a:cs typeface="Times New Roman"/>
                                      </a:rPr>
                                      <m:t>𝑳𝑺𝑪</m:t>
                                    </m:r>
                                    <m:r>
                                      <a:rPr lang="en-US" sz="1200" b="1" i="1">
                                        <a:solidFill>
                                          <a:schemeClr val="tx1"/>
                                        </a:solidFill>
                                        <a:effectLst/>
                                        <a:latin typeface="Cambria Math"/>
                                        <a:ea typeface="Times New Roman"/>
                                        <a:cs typeface="Times New Roman"/>
                                      </a:rPr>
                                      <m:t>−</m:t>
                                    </m:r>
                                    <m:r>
                                      <a:rPr lang="en-US" sz="1200" b="1" i="1">
                                        <a:solidFill>
                                          <a:schemeClr val="tx1"/>
                                        </a:solidFill>
                                        <a:effectLst/>
                                        <a:latin typeface="Cambria Math"/>
                                        <a:ea typeface="Times New Roman"/>
                                        <a:cs typeface="Times New Roman"/>
                                      </a:rPr>
                                      <m:t>𝑬𝑻𝑴𝑿</m:t>
                                    </m:r>
                                    <m:r>
                                      <a:rPr lang="en-US" sz="1200" b="1" i="1">
                                        <a:solidFill>
                                          <a:schemeClr val="tx1"/>
                                        </a:solidFill>
                                        <a:effectLst/>
                                        <a:latin typeface="Cambria Math"/>
                                        <a:ea typeface="Times New Roman"/>
                                        <a:cs typeface="Times New Roman"/>
                                      </a:rPr>
                                      <m:t>_</m:t>
                                    </m:r>
                                    <m:r>
                                      <a:rPr lang="en-US" sz="1200" b="1" i="1">
                                        <a:solidFill>
                                          <a:schemeClr val="tx1"/>
                                        </a:solidFill>
                                        <a:effectLst/>
                                        <a:latin typeface="Cambria Math"/>
                                        <a:ea typeface="Times New Roman"/>
                                        <a:cs typeface="Times New Roman"/>
                                      </a:rPr>
                                      <m:t>𝑪𝑨𝑳</m:t>
                                    </m:r>
                                  </m:den>
                                </m:f>
                              </m:oMath>
                            </m:oMathPara>
                          </a14:m>
                          <a:endParaRPr lang="en-US" sz="1200" b="1" i="1" dirty="0" smtClean="0">
                            <a:solidFill>
                              <a:schemeClr val="tx1"/>
                            </a:solidFill>
                            <a:effectLst/>
                            <a:ea typeface="Times New Roman"/>
                            <a:cs typeface="Times New Roman"/>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100" b="1" i="1" u="sng" cap="small"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100" b="1" i="1" u="sng" cap="small"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r>
                            <a:rPr lang="en-US" sz="2100" b="1" i="1" u="sng" cap="small" dirty="0" smtClean="0">
                              <a:solidFill>
                                <a:schemeClr val="tx1"/>
                              </a:solidFill>
                            </a:rPr>
                            <a:t>Box Calibration:</a:t>
                          </a:r>
                        </a:p>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050" i="1" smtClean="0">
                                        <a:solidFill>
                                          <a:schemeClr val="tx1"/>
                                        </a:solidFill>
                                        <a:effectLst/>
                                        <a:latin typeface="Cambria Math"/>
                                      </a:rPr>
                                    </m:ctrlPr>
                                  </m:fPr>
                                  <m:num>
                                    <m:sSub>
                                      <m:sSubPr>
                                        <m:ctrlPr>
                                          <a:rPr lang="en-US" sz="1050" b="1" i="1" smtClean="0">
                                            <a:solidFill>
                                              <a:schemeClr val="tx1"/>
                                            </a:solidFill>
                                            <a:effectLst/>
                                            <a:latin typeface="Cambria Math"/>
                                          </a:rPr>
                                        </m:ctrlPr>
                                      </m:sSubPr>
                                      <m:e>
                                        <m:r>
                                          <a:rPr lang="en-US" sz="1050" b="1" i="1" smtClean="0">
                                            <a:solidFill>
                                              <a:schemeClr val="tx1"/>
                                            </a:solidFill>
                                            <a:effectLst/>
                                            <a:latin typeface="Cambria Math"/>
                                          </a:rPr>
                                          <m:t>𝑬𝑻𝑴</m:t>
                                        </m:r>
                                        <m:r>
                                          <a:rPr lang="en-US" sz="1050" b="1" i="1" smtClean="0">
                                            <a:solidFill>
                                              <a:schemeClr val="tx1"/>
                                            </a:solidFill>
                                            <a:effectLst/>
                                            <a:latin typeface="Cambria Math"/>
                                          </a:rPr>
                                          <m:t> </m:t>
                                        </m:r>
                                        <m:r>
                                          <a:rPr lang="en-US" sz="1050" b="1" i="1" smtClean="0">
                                            <a:solidFill>
                                              <a:schemeClr val="tx1"/>
                                            </a:solidFill>
                                            <a:effectLst/>
                                            <a:latin typeface="Cambria Math"/>
                                          </a:rPr>
                                          <m:t>𝑴𝒐𝒕𝒊𝒐𝒏</m:t>
                                        </m:r>
                                      </m:e>
                                      <m:sub>
                                        <m:r>
                                          <a:rPr lang="en-US" sz="1050" b="1" i="1" smtClean="0">
                                            <a:solidFill>
                                              <a:schemeClr val="tx1"/>
                                            </a:solidFill>
                                            <a:effectLst/>
                                            <a:latin typeface="Cambria Math"/>
                                          </a:rPr>
                                          <m:t>𝒎𝒆𝒕𝒆𝒓𝒔</m:t>
                                        </m:r>
                                      </m:sub>
                                    </m:sSub>
                                  </m:num>
                                  <m:den>
                                    <m:r>
                                      <a:rPr lang="en-US" sz="1050" b="1" i="1" smtClean="0">
                                        <a:solidFill>
                                          <a:schemeClr val="tx1"/>
                                        </a:solidFill>
                                        <a:effectLst/>
                                        <a:latin typeface="Cambria Math"/>
                                        <a:ea typeface="Times New Roman"/>
                                        <a:cs typeface="Times New Roman"/>
                                      </a:rPr>
                                      <m:t>𝑳𝑺𝑪</m:t>
                                    </m:r>
                                    <m:r>
                                      <a:rPr lang="en-US" sz="1050" b="1" i="1" smtClean="0">
                                        <a:solidFill>
                                          <a:schemeClr val="tx1"/>
                                        </a:solidFill>
                                        <a:effectLst/>
                                        <a:latin typeface="Cambria Math"/>
                                        <a:ea typeface="Times New Roman"/>
                                        <a:cs typeface="Times New Roman"/>
                                      </a:rPr>
                                      <m:t>−</m:t>
                                    </m:r>
                                    <m:r>
                                      <a:rPr lang="en-US" sz="1050" b="1" i="1" smtClean="0">
                                        <a:solidFill>
                                          <a:schemeClr val="tx1"/>
                                        </a:solidFill>
                                        <a:effectLst/>
                                        <a:latin typeface="Cambria Math"/>
                                        <a:ea typeface="Times New Roman"/>
                                        <a:cs typeface="Times New Roman"/>
                                      </a:rPr>
                                      <m:t>𝑬𝑻𝑴𝑿</m:t>
                                    </m:r>
                                    <m:r>
                                      <a:rPr lang="en-US" sz="1050" b="1" i="1" smtClean="0">
                                        <a:solidFill>
                                          <a:schemeClr val="tx1"/>
                                        </a:solidFill>
                                        <a:effectLst/>
                                        <a:latin typeface="Cambria Math"/>
                                        <a:ea typeface="Times New Roman"/>
                                        <a:cs typeface="Times New Roman"/>
                                      </a:rPr>
                                      <m:t>_</m:t>
                                    </m:r>
                                    <m:r>
                                      <a:rPr lang="en-US" sz="1050" b="1" i="1" smtClean="0">
                                        <a:solidFill>
                                          <a:schemeClr val="tx1"/>
                                        </a:solidFill>
                                        <a:effectLst/>
                                        <a:latin typeface="Cambria Math"/>
                                        <a:ea typeface="Times New Roman"/>
                                        <a:cs typeface="Times New Roman"/>
                                      </a:rPr>
                                      <m:t>𝑪𝑨𝑳</m:t>
                                    </m:r>
                                  </m:den>
                                </m:f>
                                <m:r>
                                  <a:rPr lang="en-US" sz="1000" b="1" i="1" kern="1200" smtClean="0">
                                    <a:solidFill>
                                      <a:schemeClr val="tx1"/>
                                    </a:solidFill>
                                    <a:effectLst/>
                                    <a:latin typeface="Cambria Math"/>
                                    <a:ea typeface="+mn-ea"/>
                                    <a:cs typeface="+mn-cs"/>
                                  </a:rPr>
                                  <m:t>=</m:t>
                                </m:r>
                                <m:f>
                                  <m:fPr>
                                    <m:ctrlPr>
                                      <a:rPr lang="en-US" sz="1000" b="1" i="1" kern="1200" smtClean="0">
                                        <a:solidFill>
                                          <a:schemeClr val="tx1"/>
                                        </a:solidFill>
                                        <a:effectLst/>
                                        <a:latin typeface="Cambria Math"/>
                                        <a:ea typeface="+mn-ea"/>
                                        <a:cs typeface="+mn-cs"/>
                                      </a:rPr>
                                    </m:ctrlPr>
                                  </m:fPr>
                                  <m:num>
                                    <m:sSub>
                                      <m:sSubPr>
                                        <m:ctrlPr>
                                          <a:rPr lang="en-US" sz="1050" b="1" i="1" smtClean="0">
                                            <a:solidFill>
                                              <a:schemeClr val="tx1"/>
                                            </a:solidFill>
                                            <a:effectLst/>
                                            <a:latin typeface="Cambria Math"/>
                                            <a:ea typeface="Cambria Math"/>
                                          </a:rPr>
                                        </m:ctrlPr>
                                      </m:sSubPr>
                                      <m:e>
                                        <m:r>
                                          <a:rPr lang="en-US" sz="1050" b="1" i="1" smtClean="0">
                                            <a:solidFill>
                                              <a:schemeClr val="tx1"/>
                                            </a:solidFill>
                                            <a:effectLst/>
                                            <a:latin typeface="Cambria Math"/>
                                            <a:ea typeface="Cambria Math"/>
                                          </a:rPr>
                                          <m:t>𝑬𝑻𝑴</m:t>
                                        </m:r>
                                        <m:r>
                                          <a:rPr lang="en-US" sz="1050" b="1" i="1" smtClean="0">
                                            <a:solidFill>
                                              <a:schemeClr val="tx1"/>
                                            </a:solidFill>
                                            <a:effectLst/>
                                            <a:latin typeface="Cambria Math"/>
                                            <a:ea typeface="Cambria Math"/>
                                          </a:rPr>
                                          <m:t> </m:t>
                                        </m:r>
                                        <m:r>
                                          <a:rPr lang="en-US" sz="1050" b="1" i="1" smtClean="0">
                                            <a:solidFill>
                                              <a:schemeClr val="tx1"/>
                                            </a:solidFill>
                                            <a:effectLst/>
                                            <a:latin typeface="Cambria Math"/>
                                            <a:ea typeface="Cambria Math"/>
                                          </a:rPr>
                                          <m:t>𝑴𝒐𝒕𝒊𝒐𝒏</m:t>
                                        </m:r>
                                      </m:e>
                                      <m:sub>
                                        <m:r>
                                          <a:rPr lang="en-US" sz="1050" b="1" i="1" smtClean="0">
                                            <a:solidFill>
                                              <a:schemeClr val="tx1"/>
                                            </a:solidFill>
                                            <a:effectLst/>
                                            <a:latin typeface="Cambria Math"/>
                                            <a:ea typeface="Cambria Math"/>
                                          </a:rPr>
                                          <m:t>𝒎𝒆𝒕𝒆𝒓𝒔</m:t>
                                        </m:r>
                                      </m:sub>
                                    </m:sSub>
                                  </m:num>
                                  <m:den>
                                    <m:sSub>
                                      <m:sSubPr>
                                        <m:ctrlPr>
                                          <a:rPr lang="en-US" sz="1000" b="1" i="1" kern="1200" smtClean="0">
                                            <a:solidFill>
                                              <a:schemeClr val="tx1"/>
                                            </a:solidFill>
                                            <a:effectLst/>
                                            <a:latin typeface="Cambria Math"/>
                                            <a:ea typeface="+mn-ea"/>
                                            <a:cs typeface="+mn-cs"/>
                                          </a:rPr>
                                        </m:ctrlPr>
                                      </m:sSubPr>
                                      <m:e>
                                        <m:d>
                                          <m:dPr>
                                            <m:ctrlPr>
                                              <a:rPr lang="en-US" sz="1000" b="1" i="1" kern="1200" smtClean="0">
                                                <a:solidFill>
                                                  <a:schemeClr val="tx1"/>
                                                </a:solidFill>
                                                <a:effectLst/>
                                                <a:latin typeface="Cambria Math"/>
                                                <a:ea typeface="+mn-ea"/>
                                                <a:cs typeface="+mn-cs"/>
                                              </a:rPr>
                                            </m:ctrlPr>
                                          </m:dPr>
                                          <m:e>
                                            <m:r>
                                              <a:rPr lang="en-US" sz="1000" b="1" i="1" kern="1200" smtClean="0">
                                                <a:solidFill>
                                                  <a:schemeClr val="tx1"/>
                                                </a:solidFill>
                                                <a:effectLst/>
                                                <a:latin typeface="Cambria Math"/>
                                                <a:ea typeface="+mn-ea"/>
                                                <a:cs typeface="+mn-cs"/>
                                              </a:rPr>
                                              <m:t>𝑵𝑰𝑺𝑻</m:t>
                                            </m:r>
                                          </m:e>
                                        </m:d>
                                        <m:r>
                                          <a:rPr lang="en-US" sz="1000" b="1" i="1" kern="1200" smtClean="0">
                                            <a:solidFill>
                                              <a:schemeClr val="tx1"/>
                                            </a:solidFill>
                                            <a:effectLst/>
                                            <a:latin typeface="Cambria Math"/>
                                            <a:ea typeface="+mn-ea"/>
                                            <a:cs typeface="+mn-cs"/>
                                          </a:rPr>
                                          <m:t>𝑷𝒄𝒂𝒍</m:t>
                                        </m:r>
                                      </m:e>
                                      <m:sub>
                                        <m:r>
                                          <a:rPr lang="en-US" sz="1000" b="1" i="1" kern="1200" smtClean="0">
                                            <a:solidFill>
                                              <a:schemeClr val="tx1"/>
                                            </a:solidFill>
                                            <a:effectLst/>
                                            <a:latin typeface="Cambria Math"/>
                                            <a:ea typeface="+mn-ea"/>
                                            <a:cs typeface="+mn-cs"/>
                                          </a:rPr>
                                          <m:t>𝑾𝒂𝒕𝒕𝒔</m:t>
                                        </m:r>
                                      </m:sub>
                                    </m:sSub>
                                  </m:den>
                                </m:f>
                                <m:r>
                                  <a:rPr lang="en-US" sz="1000" b="1" i="1" kern="1200" smtClean="0">
                                    <a:solidFill>
                                      <a:schemeClr val="tx1"/>
                                    </a:solidFill>
                                    <a:effectLst/>
                                    <a:latin typeface="Cambria Math"/>
                                    <a:ea typeface="+mn-ea"/>
                                    <a:cs typeface="+mn-cs"/>
                                  </a:rPr>
                                  <m:t>×</m:t>
                                </m:r>
                                <m:f>
                                  <m:fPr>
                                    <m:ctrlPr>
                                      <a:rPr lang="en-US" sz="1000" b="1" i="1" kern="1200" smtClean="0">
                                        <a:solidFill>
                                          <a:schemeClr val="tx1"/>
                                        </a:solidFill>
                                        <a:effectLst/>
                                        <a:latin typeface="Cambria Math"/>
                                        <a:ea typeface="+mn-ea"/>
                                        <a:cs typeface="+mn-cs"/>
                                      </a:rPr>
                                    </m:ctrlPr>
                                  </m:fPr>
                                  <m:num>
                                    <m:sSub>
                                      <m:sSubPr>
                                        <m:ctrlPr>
                                          <a:rPr lang="en-US" sz="1000" b="1" i="1" kern="1200" smtClean="0">
                                            <a:solidFill>
                                              <a:schemeClr val="tx1"/>
                                            </a:solidFill>
                                            <a:effectLst/>
                                            <a:latin typeface="Cambria Math"/>
                                            <a:ea typeface="+mn-ea"/>
                                            <a:cs typeface="+mn-cs"/>
                                          </a:rPr>
                                        </m:ctrlPr>
                                      </m:sSubPr>
                                      <m:e>
                                        <m:r>
                                          <a:rPr lang="en-US" sz="1000" b="1" i="1" kern="1200" smtClean="0">
                                            <a:solidFill>
                                              <a:schemeClr val="tx1"/>
                                            </a:solidFill>
                                            <a:effectLst/>
                                            <a:latin typeface="Cambria Math"/>
                                            <a:ea typeface="+mn-ea"/>
                                            <a:cs typeface="+mn-cs"/>
                                          </a:rPr>
                                          <m:t>𝑵𝑰𝑺𝑻</m:t>
                                        </m:r>
                                        <m:r>
                                          <a:rPr lang="en-US" sz="1000" b="1" i="1" kern="1200" smtClean="0">
                                            <a:solidFill>
                                              <a:schemeClr val="tx1"/>
                                            </a:solidFill>
                                            <a:effectLst/>
                                            <a:latin typeface="Cambria Math"/>
                                            <a:ea typeface="+mn-ea"/>
                                            <a:cs typeface="+mn-cs"/>
                                          </a:rPr>
                                          <m:t> </m:t>
                                        </m:r>
                                        <m:r>
                                          <a:rPr lang="en-US" sz="1000" b="1" i="1" kern="1200" smtClean="0">
                                            <a:solidFill>
                                              <a:schemeClr val="tx1"/>
                                            </a:solidFill>
                                            <a:effectLst/>
                                            <a:latin typeface="Cambria Math"/>
                                            <a:ea typeface="+mn-ea"/>
                                            <a:cs typeface="+mn-cs"/>
                                          </a:rPr>
                                          <m:t>𝑷𝒄𝒂𝒍</m:t>
                                        </m:r>
                                      </m:e>
                                      <m:sub>
                                        <m:r>
                                          <a:rPr lang="en-US" sz="1000" b="1" i="1" kern="1200" smtClean="0">
                                            <a:solidFill>
                                              <a:schemeClr val="tx1"/>
                                            </a:solidFill>
                                            <a:effectLst/>
                                            <a:latin typeface="Cambria Math"/>
                                            <a:ea typeface="+mn-ea"/>
                                            <a:cs typeface="+mn-cs"/>
                                          </a:rPr>
                                          <m:t>𝑾𝒂𝒕𝒕𝒔</m:t>
                                        </m:r>
                                      </m:sub>
                                    </m:sSub>
                                  </m:num>
                                  <m:den>
                                    <m:sSub>
                                      <m:sSubPr>
                                        <m:ctrlPr>
                                          <a:rPr lang="en-US" sz="1000" b="1" i="1" kern="1200" smtClean="0">
                                            <a:solidFill>
                                              <a:schemeClr val="tx1"/>
                                            </a:solidFill>
                                            <a:effectLst/>
                                            <a:latin typeface="Cambria Math"/>
                                            <a:ea typeface="+mn-ea"/>
                                            <a:cs typeface="+mn-cs"/>
                                          </a:rPr>
                                        </m:ctrlPr>
                                      </m:sSubPr>
                                      <m:e>
                                        <m:r>
                                          <a:rPr lang="en-US" sz="1000" b="1" i="1" kern="1200" smtClean="0">
                                            <a:solidFill>
                                              <a:schemeClr val="tx1"/>
                                            </a:solidFill>
                                            <a:effectLst/>
                                            <a:latin typeface="Cambria Math"/>
                                            <a:ea typeface="+mn-ea"/>
                                            <a:cs typeface="+mn-cs"/>
                                          </a:rPr>
                                          <m:t>𝑮𝒐𝒍𝒅</m:t>
                                        </m:r>
                                        <m:r>
                                          <a:rPr lang="en-US" sz="1000" b="1" i="1" kern="1200" smtClean="0">
                                            <a:solidFill>
                                              <a:schemeClr val="tx1"/>
                                            </a:solidFill>
                                            <a:effectLst/>
                                            <a:latin typeface="Cambria Math"/>
                                            <a:ea typeface="+mn-ea"/>
                                            <a:cs typeface="+mn-cs"/>
                                          </a:rPr>
                                          <m:t> </m:t>
                                        </m:r>
                                        <m:r>
                                          <a:rPr lang="en-US" sz="1000" b="1" i="1" kern="1200" smtClean="0">
                                            <a:solidFill>
                                              <a:schemeClr val="tx1"/>
                                            </a:solidFill>
                                            <a:effectLst/>
                                            <a:latin typeface="Cambria Math"/>
                                            <a:ea typeface="+mn-ea"/>
                                            <a:cs typeface="+mn-cs"/>
                                          </a:rPr>
                                          <m:t>𝑺𝒕𝒂𝒏𝒅𝒂𝒓𝒅</m:t>
                                        </m:r>
                                      </m:e>
                                      <m:sub>
                                        <m:r>
                                          <a:rPr lang="en-US" sz="1000" b="1" i="1" kern="1200" smtClean="0">
                                            <a:solidFill>
                                              <a:schemeClr val="tx1"/>
                                            </a:solidFill>
                                            <a:effectLst/>
                                            <a:latin typeface="Cambria Math"/>
                                            <a:ea typeface="+mn-ea"/>
                                            <a:cs typeface="+mn-cs"/>
                                          </a:rPr>
                                          <m:t>𝑽𝒐𝒍𝒕𝒔</m:t>
                                        </m:r>
                                      </m:sub>
                                    </m:sSub>
                                  </m:den>
                                </m:f>
                                <m:r>
                                  <a:rPr lang="en-US" sz="1000" b="1" i="1" kern="1200" smtClean="0">
                                    <a:solidFill>
                                      <a:schemeClr val="tx1"/>
                                    </a:solidFill>
                                    <a:effectLst/>
                                    <a:latin typeface="Cambria Math"/>
                                    <a:ea typeface="+mn-ea"/>
                                    <a:cs typeface="+mn-cs"/>
                                  </a:rPr>
                                  <m:t>×</m:t>
                                </m:r>
                                <m:f>
                                  <m:fPr>
                                    <m:ctrlPr>
                                      <a:rPr lang="en-US" sz="1000" b="1" i="1" kern="1200" smtClean="0">
                                        <a:solidFill>
                                          <a:schemeClr val="tx1"/>
                                        </a:solidFill>
                                        <a:effectLst/>
                                        <a:latin typeface="Cambria Math"/>
                                        <a:ea typeface="+mn-ea"/>
                                        <a:cs typeface="+mn-cs"/>
                                      </a:rPr>
                                    </m:ctrlPr>
                                  </m:fPr>
                                  <m:num>
                                    <m:sSub>
                                      <m:sSubPr>
                                        <m:ctrlPr>
                                          <a:rPr lang="en-US" sz="1000" b="1" i="1" kern="1200" smtClean="0">
                                            <a:solidFill>
                                              <a:schemeClr val="tx1"/>
                                            </a:solidFill>
                                            <a:effectLst/>
                                            <a:latin typeface="Cambria Math"/>
                                            <a:ea typeface="+mn-ea"/>
                                            <a:cs typeface="+mn-cs"/>
                                          </a:rPr>
                                        </m:ctrlPr>
                                      </m:sSubPr>
                                      <m:e>
                                        <m:r>
                                          <a:rPr lang="en-US" sz="1000" b="1" i="1" kern="1200" smtClean="0">
                                            <a:solidFill>
                                              <a:schemeClr val="tx1"/>
                                            </a:solidFill>
                                            <a:effectLst/>
                                            <a:latin typeface="Cambria Math"/>
                                            <a:ea typeface="+mn-ea"/>
                                            <a:cs typeface="+mn-cs"/>
                                          </a:rPr>
                                          <m:t>𝑮𝒐𝒍𝒅</m:t>
                                        </m:r>
                                        <m:r>
                                          <a:rPr lang="en-US" sz="1000" b="1" i="1" kern="1200" smtClean="0">
                                            <a:solidFill>
                                              <a:schemeClr val="tx1"/>
                                            </a:solidFill>
                                            <a:effectLst/>
                                            <a:latin typeface="Cambria Math"/>
                                            <a:ea typeface="+mn-ea"/>
                                            <a:cs typeface="+mn-cs"/>
                                          </a:rPr>
                                          <m:t> </m:t>
                                        </m:r>
                                        <m:r>
                                          <a:rPr lang="en-US" sz="1000" b="1" i="1" kern="1200" smtClean="0">
                                            <a:solidFill>
                                              <a:schemeClr val="tx1"/>
                                            </a:solidFill>
                                            <a:effectLst/>
                                            <a:latin typeface="Cambria Math"/>
                                            <a:ea typeface="+mn-ea"/>
                                            <a:cs typeface="+mn-cs"/>
                                          </a:rPr>
                                          <m:t>𝑺𝒕𝒂𝒏𝒅𝒂𝒓𝒅</m:t>
                                        </m:r>
                                        <m:r>
                                          <a:rPr lang="en-US" sz="1000" b="1" i="1" kern="1200" smtClean="0">
                                            <a:solidFill>
                                              <a:schemeClr val="tx1"/>
                                            </a:solidFill>
                                            <a:effectLst/>
                                            <a:latin typeface="Cambria Math"/>
                                            <a:ea typeface="+mn-ea"/>
                                            <a:cs typeface="+mn-cs"/>
                                          </a:rPr>
                                          <m:t> </m:t>
                                        </m:r>
                                      </m:e>
                                      <m:sub>
                                        <m:r>
                                          <a:rPr lang="en-US" sz="1000" b="1" i="1" kern="1200" smtClean="0">
                                            <a:solidFill>
                                              <a:schemeClr val="tx1"/>
                                            </a:solidFill>
                                            <a:effectLst/>
                                            <a:latin typeface="Cambria Math"/>
                                            <a:ea typeface="+mn-ea"/>
                                            <a:cs typeface="+mn-cs"/>
                                          </a:rPr>
                                          <m:t>𝑽𝒐𝒍𝒕𝒔</m:t>
                                        </m:r>
                                      </m:sub>
                                    </m:sSub>
                                  </m:num>
                                  <m:den>
                                    <m:sSub>
                                      <m:sSubPr>
                                        <m:ctrlPr>
                                          <a:rPr lang="en-US" sz="1000" b="1" i="1" kern="1200" smtClean="0">
                                            <a:solidFill>
                                              <a:schemeClr val="tx1"/>
                                            </a:solidFill>
                                            <a:effectLst/>
                                            <a:latin typeface="Cambria Math"/>
                                            <a:ea typeface="+mn-ea"/>
                                            <a:cs typeface="+mn-cs"/>
                                          </a:rPr>
                                        </m:ctrlPr>
                                      </m:sSubPr>
                                      <m:e>
                                        <m:r>
                                          <a:rPr lang="en-US" sz="1000" b="1" i="1" kern="1200" smtClean="0">
                                            <a:solidFill>
                                              <a:schemeClr val="tx1"/>
                                            </a:solidFill>
                                            <a:effectLst/>
                                            <a:latin typeface="Cambria Math"/>
                                            <a:ea typeface="+mn-ea"/>
                                            <a:cs typeface="+mn-cs"/>
                                          </a:rPr>
                                          <m:t>𝑾𝒐𝒓𝒌𝒊𝒏𝒈</m:t>
                                        </m:r>
                                        <m:r>
                                          <a:rPr lang="en-US" sz="1000" b="1" i="1" kern="1200" smtClean="0">
                                            <a:solidFill>
                                              <a:schemeClr val="tx1"/>
                                            </a:solidFill>
                                            <a:effectLst/>
                                            <a:latin typeface="Cambria Math"/>
                                            <a:ea typeface="+mn-ea"/>
                                            <a:cs typeface="+mn-cs"/>
                                          </a:rPr>
                                          <m:t> </m:t>
                                        </m:r>
                                        <m:r>
                                          <a:rPr lang="en-US" sz="1000" b="1" i="1" kern="1200" smtClean="0">
                                            <a:solidFill>
                                              <a:schemeClr val="tx1"/>
                                            </a:solidFill>
                                            <a:effectLst/>
                                            <a:latin typeface="Cambria Math"/>
                                            <a:ea typeface="+mn-ea"/>
                                            <a:cs typeface="+mn-cs"/>
                                          </a:rPr>
                                          <m:t>𝑺𝒕𝒂𝒏𝒅𝒂𝒓𝒅</m:t>
                                        </m:r>
                                      </m:e>
                                      <m:sub>
                                        <m:r>
                                          <a:rPr lang="en-US" sz="1000" b="1" i="1" kern="1200" smtClean="0">
                                            <a:solidFill>
                                              <a:schemeClr val="tx1"/>
                                            </a:solidFill>
                                            <a:effectLst/>
                                            <a:latin typeface="Cambria Math"/>
                                            <a:ea typeface="+mn-ea"/>
                                            <a:cs typeface="+mn-cs"/>
                                          </a:rPr>
                                          <m:t>𝑽𝒐𝒍𝒕𝒔</m:t>
                                        </m:r>
                                      </m:sub>
                                    </m:sSub>
                                  </m:den>
                                </m:f>
                                <m:r>
                                  <a:rPr lang="en-US" sz="1000" b="1" i="1" kern="1200" smtClean="0">
                                    <a:solidFill>
                                      <a:schemeClr val="tx1"/>
                                    </a:solidFill>
                                    <a:effectLst/>
                                    <a:latin typeface="Cambria Math"/>
                                    <a:ea typeface="+mn-ea"/>
                                    <a:cs typeface="+mn-cs"/>
                                  </a:rPr>
                                  <m:t>×</m:t>
                                </m:r>
                                <m:f>
                                  <m:fPr>
                                    <m:ctrlPr>
                                      <a:rPr lang="en-US" sz="1000" b="1" i="1" kern="1200" smtClean="0">
                                        <a:solidFill>
                                          <a:schemeClr val="tx1"/>
                                        </a:solidFill>
                                        <a:effectLst/>
                                        <a:latin typeface="Cambria Math"/>
                                        <a:ea typeface="+mn-ea"/>
                                        <a:cs typeface="+mn-cs"/>
                                      </a:rPr>
                                    </m:ctrlPr>
                                  </m:fPr>
                                  <m:num>
                                    <m:sSub>
                                      <m:sSubPr>
                                        <m:ctrlPr>
                                          <a:rPr lang="en-US" sz="1000" b="1" i="1" kern="1200" smtClean="0">
                                            <a:solidFill>
                                              <a:schemeClr val="tx1"/>
                                            </a:solidFill>
                                            <a:effectLst/>
                                            <a:latin typeface="Cambria Math"/>
                                            <a:ea typeface="+mn-ea"/>
                                            <a:cs typeface="+mn-cs"/>
                                          </a:rPr>
                                        </m:ctrlPr>
                                      </m:sSubPr>
                                      <m:e>
                                        <m:r>
                                          <a:rPr lang="en-US" sz="1000" b="1" i="1" kern="1200" smtClean="0">
                                            <a:solidFill>
                                              <a:schemeClr val="tx1"/>
                                            </a:solidFill>
                                            <a:effectLst/>
                                            <a:latin typeface="Cambria Math"/>
                                            <a:ea typeface="+mn-ea"/>
                                            <a:cs typeface="+mn-cs"/>
                                          </a:rPr>
                                          <m:t>𝑾𝒐𝒓𝒌𝒊𝒏𝒈</m:t>
                                        </m:r>
                                        <m:r>
                                          <a:rPr lang="en-US" sz="1000" b="1" i="1" kern="1200" smtClean="0">
                                            <a:solidFill>
                                              <a:schemeClr val="tx1"/>
                                            </a:solidFill>
                                            <a:effectLst/>
                                            <a:latin typeface="Cambria Math"/>
                                            <a:ea typeface="+mn-ea"/>
                                            <a:cs typeface="+mn-cs"/>
                                          </a:rPr>
                                          <m:t> </m:t>
                                        </m:r>
                                        <m:r>
                                          <a:rPr lang="en-US" sz="1000" b="1" i="1" kern="1200" smtClean="0">
                                            <a:solidFill>
                                              <a:schemeClr val="tx1"/>
                                            </a:solidFill>
                                            <a:effectLst/>
                                            <a:latin typeface="Cambria Math"/>
                                            <a:ea typeface="+mn-ea"/>
                                            <a:cs typeface="+mn-cs"/>
                                          </a:rPr>
                                          <m:t>𝑺𝒕𝒂𝒏𝒅𝒂𝒓𝒅</m:t>
                                        </m:r>
                                        <m:r>
                                          <a:rPr lang="en-US" sz="1000" b="1" i="1" kern="1200" smtClean="0">
                                            <a:solidFill>
                                              <a:schemeClr val="tx1"/>
                                            </a:solidFill>
                                            <a:effectLst/>
                                            <a:latin typeface="Cambria Math"/>
                                            <a:ea typeface="+mn-ea"/>
                                            <a:cs typeface="+mn-cs"/>
                                          </a:rPr>
                                          <m:t> </m:t>
                                        </m:r>
                                      </m:e>
                                      <m:sub>
                                        <m:r>
                                          <a:rPr lang="en-US" sz="1000" b="1" i="1" kern="1200" smtClean="0">
                                            <a:solidFill>
                                              <a:schemeClr val="tx1"/>
                                            </a:solidFill>
                                            <a:effectLst/>
                                            <a:latin typeface="Cambria Math"/>
                                            <a:ea typeface="+mn-ea"/>
                                            <a:cs typeface="+mn-cs"/>
                                          </a:rPr>
                                          <m:t>𝑽𝒐𝒍𝒕𝒔</m:t>
                                        </m:r>
                                      </m:sub>
                                    </m:sSub>
                                  </m:num>
                                  <m:den>
                                    <m:r>
                                      <a:rPr lang="en-US" sz="1000" b="1" i="1" kern="1200" smtClean="0">
                                        <a:solidFill>
                                          <a:schemeClr val="tx1"/>
                                        </a:solidFill>
                                        <a:effectLst/>
                                        <a:latin typeface="Cambria Math"/>
                                        <a:ea typeface="+mn-ea"/>
                                        <a:cs typeface="+mn-cs"/>
                                      </a:rPr>
                                      <m:t>𝑳𝑺𝑪</m:t>
                                    </m:r>
                                    <m:r>
                                      <a:rPr lang="en-US" sz="1000" b="1" i="1" kern="1200" smtClean="0">
                                        <a:solidFill>
                                          <a:schemeClr val="tx1"/>
                                        </a:solidFill>
                                        <a:effectLst/>
                                        <a:latin typeface="Cambria Math"/>
                                        <a:ea typeface="+mn-ea"/>
                                        <a:cs typeface="+mn-cs"/>
                                      </a:rPr>
                                      <m:t>−</m:t>
                                    </m:r>
                                    <m:r>
                                      <a:rPr lang="en-US" sz="1000" b="1" i="1" kern="1200" smtClean="0">
                                        <a:solidFill>
                                          <a:schemeClr val="tx1"/>
                                        </a:solidFill>
                                        <a:effectLst/>
                                        <a:latin typeface="Cambria Math"/>
                                        <a:ea typeface="+mn-ea"/>
                                        <a:cs typeface="+mn-cs"/>
                                      </a:rPr>
                                      <m:t>𝑬𝑻𝑴𝑿</m:t>
                                    </m:r>
                                    <m:r>
                                      <a:rPr lang="en-US" sz="1000" b="1" i="1" kern="1200" smtClean="0">
                                        <a:solidFill>
                                          <a:schemeClr val="tx1"/>
                                        </a:solidFill>
                                        <a:effectLst/>
                                        <a:latin typeface="Cambria Math"/>
                                        <a:ea typeface="+mn-ea"/>
                                        <a:cs typeface="+mn-cs"/>
                                      </a:rPr>
                                      <m:t>_</m:t>
                                    </m:r>
                                    <m:r>
                                      <a:rPr lang="en-US" sz="1000" b="1" i="1" kern="1200" smtClean="0">
                                        <a:solidFill>
                                          <a:schemeClr val="tx1"/>
                                        </a:solidFill>
                                        <a:effectLst/>
                                        <a:latin typeface="Cambria Math"/>
                                        <a:ea typeface="+mn-ea"/>
                                        <a:cs typeface="+mn-cs"/>
                                      </a:rPr>
                                      <m:t>𝑪𝑨𝑳</m:t>
                                    </m:r>
                                  </m:den>
                                </m:f>
                              </m:oMath>
                            </m:oMathPara>
                          </a14:m>
                          <a:endParaRPr lang="en-US" sz="2700" b="1" i="1" u="none" cap="small"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r>
                            <a:rPr lang="en-US" sz="2100" b="1" i="1" u="sng" cap="small" dirty="0" smtClean="0">
                              <a:solidFill>
                                <a:schemeClr val="tx1"/>
                              </a:solidFill>
                            </a:rPr>
                            <a:t>Line Studies:</a:t>
                          </a:r>
                        </a:p>
                        <a:p>
                          <a:pPr marL="0" marR="0" indent="0" algn="ctr" defTabSz="4389120" rtl="0" eaLnBrk="1" fontAlgn="auto" latinLnBrk="0" hangingPunct="1">
                            <a:lnSpc>
                              <a:spcPct val="100000"/>
                            </a:lnSpc>
                            <a:spcBef>
                              <a:spcPts val="0"/>
                            </a:spcBef>
                            <a:spcAft>
                              <a:spcPts val="0"/>
                            </a:spcAft>
                            <a:buClrTx/>
                            <a:buSzTx/>
                            <a:buFontTx/>
                            <a:buNone/>
                            <a:tabLst/>
                            <a:defRPr/>
                          </a:pPr>
                          <a:r>
                            <a:rPr lang="en-US" sz="1400" b="1" i="1" u="none" cap="small" dirty="0" smtClean="0">
                              <a:solidFill>
                                <a:schemeClr val="tx1"/>
                              </a:solidFill>
                            </a:rPr>
                            <a:t>During S6, coil and Pcal modulations</a:t>
                          </a:r>
                          <a:r>
                            <a:rPr lang="en-US" sz="1400" b="1" i="1" u="none" cap="small" baseline="0" dirty="0" smtClean="0">
                              <a:solidFill>
                                <a:schemeClr val="tx1"/>
                              </a:solidFill>
                            </a:rPr>
                            <a:t> were maintained at ~400 Hz in H1 and L1.  We analyzed the heights of these lines in 60-second DFT’s using </a:t>
                          </a:r>
                          <a:r>
                            <a:rPr lang="en-US" sz="1200" b="1" i="1" u="sng" cap="small" dirty="0" smtClean="0">
                              <a:solidFill>
                                <a:schemeClr val="tx1"/>
                              </a:solidFill>
                            </a:rPr>
                            <a:t>PcalMon</a:t>
                          </a:r>
                          <a:r>
                            <a:rPr lang="en-US" sz="1200" b="1" i="1" u="none" cap="small" baseline="0" dirty="0" smtClean="0">
                              <a:solidFill>
                                <a:schemeClr val="tx1"/>
                              </a:solidFill>
                            </a:rPr>
                            <a:t> (R. Grosso) and </a:t>
                          </a:r>
                          <a:r>
                            <a:rPr lang="en-US" sz="1200" b="1" i="1" u="sng" cap="small" baseline="0" dirty="0" smtClean="0">
                              <a:solidFill>
                                <a:schemeClr val="tx1"/>
                              </a:solidFill>
                            </a:rPr>
                            <a:t>LineAmpFinder</a:t>
                          </a:r>
                          <a:r>
                            <a:rPr lang="en-US" sz="1200" b="1" i="1" u="none" cap="small" baseline="0" dirty="0" smtClean="0">
                              <a:solidFill>
                                <a:schemeClr val="tx1"/>
                              </a:solidFill>
                            </a:rPr>
                            <a:t> (G. Mendell and J. Berliner) on LDAS:</a:t>
                          </a:r>
                        </a:p>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b="0" i="1" u="none" cap="none" smtClean="0">
                                    <a:solidFill>
                                      <a:schemeClr val="tx1"/>
                                    </a:solidFill>
                                    <a:latin typeface="Cambria Math"/>
                                  </a:rPr>
                                  <m:t>𝐴𝑚𝑝𝑙𝑖𝑡𝑢𝑑𝑒</m:t>
                                </m:r>
                                <m:d>
                                  <m:dPr>
                                    <m:ctrlPr>
                                      <a:rPr lang="pt-BR" sz="1100" b="0" i="1" u="none" cap="none" smtClean="0">
                                        <a:solidFill>
                                          <a:schemeClr val="tx1"/>
                                        </a:solidFill>
                                        <a:latin typeface="Cambria Math"/>
                                      </a:rPr>
                                    </m:ctrlPr>
                                  </m:dPr>
                                  <m:e>
                                    <m:r>
                                      <a:rPr lang="en-US" sz="1100" b="0" i="1" u="none" cap="none" smtClean="0">
                                        <a:solidFill>
                                          <a:schemeClr val="tx1"/>
                                        </a:solidFill>
                                        <a:latin typeface="Cambria Math"/>
                                      </a:rPr>
                                      <m:t>𝑥</m:t>
                                    </m:r>
                                  </m:e>
                                </m:d>
                                <m:r>
                                  <a:rPr lang="pt-BR" sz="1100" b="0" i="1" u="none" cap="none" smtClean="0">
                                    <a:solidFill>
                                      <a:schemeClr val="tx1"/>
                                    </a:solidFill>
                                    <a:latin typeface="Cambria Math"/>
                                  </a:rPr>
                                  <m:t>=</m:t>
                                </m:r>
                                <m:nary>
                                  <m:naryPr>
                                    <m:chr m:val="∑"/>
                                    <m:ctrlPr>
                                      <a:rPr lang="pt-BR" sz="1100" b="0" i="1" u="none" cap="none" smtClean="0">
                                        <a:solidFill>
                                          <a:schemeClr val="tx1"/>
                                        </a:solidFill>
                                        <a:latin typeface="Cambria Math"/>
                                      </a:rPr>
                                    </m:ctrlPr>
                                  </m:naryPr>
                                  <m:sub>
                                    <m:r>
                                      <a:rPr lang="pt-BR" sz="1100" b="0" i="1" u="none" cap="none" smtClean="0">
                                        <a:solidFill>
                                          <a:schemeClr val="tx1"/>
                                        </a:solidFill>
                                        <a:latin typeface="Cambria Math"/>
                                      </a:rPr>
                                      <m:t>𝑛</m:t>
                                    </m:r>
                                    <m:r>
                                      <a:rPr lang="pt-BR" sz="1100" b="0" i="1" u="none" cap="none" smtClean="0">
                                        <a:solidFill>
                                          <a:schemeClr val="tx1"/>
                                        </a:solidFill>
                                        <a:latin typeface="Cambria Math"/>
                                      </a:rPr>
                                      <m:t>=1</m:t>
                                    </m:r>
                                  </m:sub>
                                  <m:sup>
                                    <m:r>
                                      <a:rPr lang="en-US" sz="1100" b="0" i="1" u="none" cap="none" smtClean="0">
                                        <a:solidFill>
                                          <a:schemeClr val="tx1"/>
                                        </a:solidFill>
                                        <a:latin typeface="Cambria Math"/>
                                      </a:rPr>
                                      <m:t>60</m:t>
                                    </m:r>
                                    <m:r>
                                      <a:rPr lang="en-US" sz="1100" b="0" i="1" u="none" cap="none" smtClean="0">
                                        <a:solidFill>
                                          <a:schemeClr val="tx1"/>
                                        </a:solidFill>
                                        <a:latin typeface="Cambria Math"/>
                                        <a:ea typeface="Cambria Math"/>
                                      </a:rPr>
                                      <m:t>×</m:t>
                                    </m:r>
                                    <m:r>
                                      <a:rPr lang="en-US" sz="1100" b="0" i="1" u="none" cap="none" smtClean="0">
                                        <a:solidFill>
                                          <a:schemeClr val="tx1"/>
                                        </a:solidFill>
                                        <a:latin typeface="Cambria Math"/>
                                        <a:ea typeface="Cambria Math"/>
                                      </a:rPr>
                                      <m:t>𝑠𝑎𝑚𝑝𝑙𝑖𝑛𝑔</m:t>
                                    </m:r>
                                    <m:r>
                                      <a:rPr lang="en-US" sz="1100" b="0" i="1" u="none" cap="none" smtClean="0">
                                        <a:solidFill>
                                          <a:schemeClr val="tx1"/>
                                        </a:solidFill>
                                        <a:latin typeface="Cambria Math"/>
                                        <a:ea typeface="Cambria Math"/>
                                      </a:rPr>
                                      <m:t> </m:t>
                                    </m:r>
                                    <m:r>
                                      <a:rPr lang="en-US" sz="1100" b="0" i="1" u="none" cap="none" smtClean="0">
                                        <a:solidFill>
                                          <a:schemeClr val="tx1"/>
                                        </a:solidFill>
                                        <a:latin typeface="Cambria Math"/>
                                        <a:ea typeface="Cambria Math"/>
                                      </a:rPr>
                                      <m:t>𝑟𝑎𝑡𝑒</m:t>
                                    </m:r>
                                  </m:sup>
                                  <m:e>
                                    <m:rad>
                                      <m:radPr>
                                        <m:degHide m:val="on"/>
                                        <m:ctrlPr>
                                          <a:rPr lang="pt-BR" sz="1100" b="0" i="1" u="none" cap="none" smtClean="0">
                                            <a:solidFill>
                                              <a:schemeClr val="tx1"/>
                                            </a:solidFill>
                                            <a:latin typeface="Cambria Math"/>
                                          </a:rPr>
                                        </m:ctrlPr>
                                      </m:radPr>
                                      <m:deg/>
                                      <m:e>
                                        <m:sSup>
                                          <m:sSupPr>
                                            <m:ctrlPr>
                                              <a:rPr lang="pt-BR" sz="1100" b="0" i="1" u="none" cap="none" smtClean="0">
                                                <a:solidFill>
                                                  <a:schemeClr val="tx1"/>
                                                </a:solidFill>
                                                <a:latin typeface="Cambria Math"/>
                                              </a:rPr>
                                            </m:ctrlPr>
                                          </m:sSupPr>
                                          <m:e>
                                            <m:d>
                                              <m:dPr>
                                                <m:ctrlPr>
                                                  <a:rPr lang="pt-BR" sz="1100" b="0" i="1" u="none" cap="none" smtClean="0">
                                                    <a:solidFill>
                                                      <a:schemeClr val="tx1"/>
                                                    </a:solidFill>
                                                    <a:latin typeface="Cambria Math"/>
                                                  </a:rPr>
                                                </m:ctrlPr>
                                              </m:dPr>
                                              <m:e>
                                                <m:sSub>
                                                  <m:sSubPr>
                                                    <m:ctrlPr>
                                                      <a:rPr lang="pt-BR" sz="1100" b="0" i="1" u="none" cap="none" smtClean="0">
                                                        <a:solidFill>
                                                          <a:schemeClr val="tx1"/>
                                                        </a:solidFill>
                                                        <a:latin typeface="Cambria Math"/>
                                                      </a:rPr>
                                                    </m:ctrlPr>
                                                  </m:sSubPr>
                                                  <m:e>
                                                    <m:r>
                                                      <a:rPr lang="en-US" sz="1100" b="0" i="1" u="none" cap="none" smtClean="0">
                                                        <a:solidFill>
                                                          <a:schemeClr val="tx1"/>
                                                        </a:solidFill>
                                                        <a:latin typeface="Cambria Math"/>
                                                      </a:rPr>
                                                      <m:t>𝑥</m:t>
                                                    </m:r>
                                                  </m:e>
                                                  <m:sub>
                                                    <m:r>
                                                      <a:rPr lang="pt-BR" sz="1100" b="0" i="1" u="none" cap="none" smtClean="0">
                                                        <a:solidFill>
                                                          <a:schemeClr val="tx1"/>
                                                        </a:solidFill>
                                                        <a:latin typeface="Cambria Math"/>
                                                      </a:rPr>
                                                      <m:t>𝑛</m:t>
                                                    </m:r>
                                                  </m:sub>
                                                </m:sSub>
                                                <m:func>
                                                  <m:funcPr>
                                                    <m:ctrlPr>
                                                      <a:rPr lang="pt-BR" sz="1100" b="0" i="1" u="none" cap="none" smtClean="0">
                                                        <a:solidFill>
                                                          <a:schemeClr val="tx1"/>
                                                        </a:solidFill>
                                                        <a:latin typeface="Cambria Math"/>
                                                      </a:rPr>
                                                    </m:ctrlPr>
                                                  </m:funcPr>
                                                  <m:fName>
                                                    <m:r>
                                                      <m:rPr>
                                                        <m:sty m:val="p"/>
                                                      </m:rPr>
                                                      <a:rPr lang="pt-BR" sz="1100" b="0" i="0" u="none" cap="none" smtClean="0">
                                                        <a:solidFill>
                                                          <a:schemeClr val="tx1"/>
                                                        </a:solidFill>
                                                        <a:latin typeface="Cambria Math"/>
                                                      </a:rPr>
                                                      <m:t>cos</m:t>
                                                    </m:r>
                                                  </m:fName>
                                                  <m:e>
                                                    <m:f>
                                                      <m:fPr>
                                                        <m:ctrlPr>
                                                          <a:rPr lang="pt-BR" sz="1100" b="0" i="1" u="none" cap="none" smtClean="0">
                                                            <a:solidFill>
                                                              <a:schemeClr val="tx1"/>
                                                            </a:solidFill>
                                                            <a:latin typeface="Cambria Math"/>
                                                          </a:rPr>
                                                        </m:ctrlPr>
                                                      </m:fPr>
                                                      <m:num>
                                                        <m:r>
                                                          <a:rPr lang="en-US" sz="1100" b="0" i="1" u="none" cap="none" smtClean="0">
                                                            <a:solidFill>
                                                              <a:schemeClr val="tx1"/>
                                                            </a:solidFill>
                                                            <a:latin typeface="Cambria Math"/>
                                                          </a:rPr>
                                                          <m:t>2</m:t>
                                                        </m:r>
                                                        <m:r>
                                                          <a:rPr lang="en-US" sz="1100" b="0" i="1" u="none" cap="none" smtClean="0">
                                                            <a:solidFill>
                                                              <a:schemeClr val="tx1"/>
                                                            </a:solidFill>
                                                            <a:latin typeface="Cambria Math"/>
                                                            <a:ea typeface="Cambria Math"/>
                                                          </a:rPr>
                                                          <m:t>𝜋</m:t>
                                                        </m:r>
                                                        <m:sSub>
                                                          <m:sSubPr>
                                                            <m:ctrlPr>
                                                              <a:rPr lang="pt-BR" sz="1100" b="0" i="1" u="none" cap="none" smtClean="0">
                                                                <a:solidFill>
                                                                  <a:schemeClr val="tx1"/>
                                                                </a:solidFill>
                                                                <a:latin typeface="Cambria Math"/>
                                                              </a:rPr>
                                                            </m:ctrlPr>
                                                          </m:sSubPr>
                                                          <m:e>
                                                            <m:r>
                                                              <a:rPr lang="en-US" sz="1100" b="0" i="1" u="none" cap="none" smtClean="0">
                                                                <a:solidFill>
                                                                  <a:schemeClr val="tx1"/>
                                                                </a:solidFill>
                                                                <a:latin typeface="Cambria Math"/>
                                                              </a:rPr>
                                                              <m:t>𝑥</m:t>
                                                            </m:r>
                                                          </m:e>
                                                          <m:sub>
                                                            <m:r>
                                                              <a:rPr lang="pt-BR" sz="1100" b="0" i="1" u="none" cap="none" smtClean="0">
                                                                <a:solidFill>
                                                                  <a:schemeClr val="tx1"/>
                                                                </a:solidFill>
                                                                <a:latin typeface="Cambria Math"/>
                                                              </a:rPr>
                                                              <m:t>𝑛</m:t>
                                                            </m:r>
                                                          </m:sub>
                                                        </m:sSub>
                                                      </m:num>
                                                      <m:den>
                                                        <m:r>
                                                          <a:rPr lang="en-US" sz="1100" b="0" i="1" u="none" cap="none" smtClean="0">
                                                            <a:solidFill>
                                                              <a:schemeClr val="tx1"/>
                                                            </a:solidFill>
                                                            <a:latin typeface="Cambria Math"/>
                                                          </a:rPr>
                                                          <m:t>60</m:t>
                                                        </m:r>
                                                        <m:r>
                                                          <a:rPr lang="en-US" sz="1100" b="0" i="1" u="none" cap="none" smtClean="0">
                                                            <a:solidFill>
                                                              <a:schemeClr val="tx1"/>
                                                            </a:solidFill>
                                                            <a:latin typeface="Cambria Math"/>
                                                            <a:ea typeface="Cambria Math"/>
                                                          </a:rPr>
                                                          <m:t>×</m:t>
                                                        </m:r>
                                                        <m:r>
                                                          <a:rPr lang="en-US" sz="1100" b="0" i="1" u="none" cap="none" smtClean="0">
                                                            <a:solidFill>
                                                              <a:schemeClr val="tx1"/>
                                                            </a:solidFill>
                                                            <a:latin typeface="Cambria Math"/>
                                                            <a:ea typeface="Cambria Math"/>
                                                          </a:rPr>
                                                          <m:t>𝑠𝑎𝑚𝑝𝑙𝑖𝑛𝑔</m:t>
                                                        </m:r>
                                                        <m:r>
                                                          <a:rPr lang="en-US" sz="1100" b="0" i="1" u="none" cap="none" smtClean="0">
                                                            <a:solidFill>
                                                              <a:schemeClr val="tx1"/>
                                                            </a:solidFill>
                                                            <a:latin typeface="Cambria Math"/>
                                                            <a:ea typeface="Cambria Math"/>
                                                          </a:rPr>
                                                          <m:t> </m:t>
                                                        </m:r>
                                                        <m:r>
                                                          <a:rPr lang="en-US" sz="1100" b="0" i="1" u="none" cap="none" smtClean="0">
                                                            <a:solidFill>
                                                              <a:schemeClr val="tx1"/>
                                                            </a:solidFill>
                                                            <a:latin typeface="Cambria Math"/>
                                                            <a:ea typeface="Cambria Math"/>
                                                          </a:rPr>
                                                          <m:t>𝑟𝑎𝑡𝑒</m:t>
                                                        </m:r>
                                                      </m:den>
                                                    </m:f>
                                                  </m:e>
                                                </m:func>
                                              </m:e>
                                            </m:d>
                                          </m:e>
                                          <m:sup>
                                            <m:r>
                                              <a:rPr lang="en-US" sz="1100" b="0" i="1" u="none" cap="none" smtClean="0">
                                                <a:solidFill>
                                                  <a:schemeClr val="tx1"/>
                                                </a:solidFill>
                                                <a:latin typeface="Cambria Math"/>
                                              </a:rPr>
                                              <m:t>2</m:t>
                                            </m:r>
                                          </m:sup>
                                        </m:sSup>
                                        <m:r>
                                          <a:rPr lang="pt-BR" sz="1100" b="0" i="1" u="none" cap="none" smtClean="0">
                                            <a:solidFill>
                                              <a:schemeClr val="tx1"/>
                                            </a:solidFill>
                                            <a:latin typeface="Cambria Math"/>
                                          </a:rPr>
                                          <m:t>+</m:t>
                                        </m:r>
                                        <m:sSup>
                                          <m:sSupPr>
                                            <m:ctrlPr>
                                              <a:rPr lang="pt-BR" sz="1100" b="0" i="1" u="none" cap="none" smtClean="0">
                                                <a:solidFill>
                                                  <a:schemeClr val="tx1"/>
                                                </a:solidFill>
                                                <a:latin typeface="Cambria Math"/>
                                              </a:rPr>
                                            </m:ctrlPr>
                                          </m:sSupPr>
                                          <m:e>
                                            <m:d>
                                              <m:dPr>
                                                <m:ctrlPr>
                                                  <a:rPr lang="pt-BR" sz="1100" b="0" i="1" u="none" cap="none" smtClean="0">
                                                    <a:solidFill>
                                                      <a:schemeClr val="tx1"/>
                                                    </a:solidFill>
                                                    <a:latin typeface="Cambria Math"/>
                                                  </a:rPr>
                                                </m:ctrlPr>
                                              </m:dPr>
                                              <m:e>
                                                <m:sSub>
                                                  <m:sSubPr>
                                                    <m:ctrlPr>
                                                      <a:rPr lang="pt-BR" sz="1100" b="0" i="1" u="none" cap="none" smtClean="0">
                                                        <a:solidFill>
                                                          <a:schemeClr val="tx1"/>
                                                        </a:solidFill>
                                                        <a:latin typeface="Cambria Math"/>
                                                      </a:rPr>
                                                    </m:ctrlPr>
                                                  </m:sSubPr>
                                                  <m:e>
                                                    <m:r>
                                                      <a:rPr lang="en-US" sz="1100" b="0" i="1" u="none" cap="none" smtClean="0">
                                                        <a:solidFill>
                                                          <a:schemeClr val="tx1"/>
                                                        </a:solidFill>
                                                        <a:latin typeface="Cambria Math"/>
                                                      </a:rPr>
                                                      <m:t>𝑥</m:t>
                                                    </m:r>
                                                  </m:e>
                                                  <m:sub>
                                                    <m:r>
                                                      <a:rPr lang="pt-BR" sz="1100" b="0" i="1" u="none" cap="none" smtClean="0">
                                                        <a:solidFill>
                                                          <a:schemeClr val="tx1"/>
                                                        </a:solidFill>
                                                        <a:latin typeface="Cambria Math"/>
                                                      </a:rPr>
                                                      <m:t>𝑛</m:t>
                                                    </m:r>
                                                  </m:sub>
                                                </m:sSub>
                                                <m:func>
                                                  <m:funcPr>
                                                    <m:ctrlPr>
                                                      <a:rPr lang="pt-BR" sz="1100" b="0" i="1" u="none" cap="none" smtClean="0">
                                                        <a:solidFill>
                                                          <a:schemeClr val="tx1"/>
                                                        </a:solidFill>
                                                        <a:latin typeface="Cambria Math"/>
                                                      </a:rPr>
                                                    </m:ctrlPr>
                                                  </m:funcPr>
                                                  <m:fName>
                                                    <m:r>
                                                      <m:rPr>
                                                        <m:sty m:val="p"/>
                                                      </m:rPr>
                                                      <a:rPr lang="en-US" sz="1100" b="0" i="0" u="none" cap="none" smtClean="0">
                                                        <a:solidFill>
                                                          <a:schemeClr val="tx1"/>
                                                        </a:solidFill>
                                                        <a:latin typeface="Cambria Math"/>
                                                      </a:rPr>
                                                      <m:t>sin</m:t>
                                                    </m:r>
                                                  </m:fName>
                                                  <m:e>
                                                    <m:f>
                                                      <m:fPr>
                                                        <m:ctrlPr>
                                                          <a:rPr lang="pt-BR" sz="1100" b="0" i="1" u="none" cap="none" smtClean="0">
                                                            <a:solidFill>
                                                              <a:schemeClr val="tx1"/>
                                                            </a:solidFill>
                                                            <a:latin typeface="Cambria Math"/>
                                                          </a:rPr>
                                                        </m:ctrlPr>
                                                      </m:fPr>
                                                      <m:num>
                                                        <m:r>
                                                          <a:rPr lang="en-US" sz="1100" b="0" i="1" u="none" cap="none" smtClean="0">
                                                            <a:solidFill>
                                                              <a:schemeClr val="tx1"/>
                                                            </a:solidFill>
                                                            <a:latin typeface="Cambria Math"/>
                                                          </a:rPr>
                                                          <m:t>2</m:t>
                                                        </m:r>
                                                        <m:r>
                                                          <a:rPr lang="en-US" sz="1100" b="0" i="1" u="none" cap="none" smtClean="0">
                                                            <a:solidFill>
                                                              <a:schemeClr val="tx1"/>
                                                            </a:solidFill>
                                                            <a:latin typeface="Cambria Math"/>
                                                            <a:ea typeface="Cambria Math"/>
                                                          </a:rPr>
                                                          <m:t>𝜋</m:t>
                                                        </m:r>
                                                        <m:sSub>
                                                          <m:sSubPr>
                                                            <m:ctrlPr>
                                                              <a:rPr lang="pt-BR" sz="1100" b="0" i="1" u="none" cap="none" smtClean="0">
                                                                <a:solidFill>
                                                                  <a:schemeClr val="tx1"/>
                                                                </a:solidFill>
                                                                <a:latin typeface="Cambria Math"/>
                                                              </a:rPr>
                                                            </m:ctrlPr>
                                                          </m:sSubPr>
                                                          <m:e>
                                                            <m:r>
                                                              <a:rPr lang="en-US" sz="1100" b="0" i="1" u="none" cap="none" smtClean="0">
                                                                <a:solidFill>
                                                                  <a:schemeClr val="tx1"/>
                                                                </a:solidFill>
                                                                <a:latin typeface="Cambria Math"/>
                                                              </a:rPr>
                                                              <m:t>𝑥</m:t>
                                                            </m:r>
                                                          </m:e>
                                                          <m:sub>
                                                            <m:r>
                                                              <a:rPr lang="pt-BR" sz="1100" b="0" i="1" u="none" cap="none" smtClean="0">
                                                                <a:solidFill>
                                                                  <a:schemeClr val="tx1"/>
                                                                </a:solidFill>
                                                                <a:latin typeface="Cambria Math"/>
                                                              </a:rPr>
                                                              <m:t>𝑛</m:t>
                                                            </m:r>
                                                          </m:sub>
                                                        </m:sSub>
                                                      </m:num>
                                                      <m:den>
                                                        <m:r>
                                                          <a:rPr lang="en-US" sz="1100" b="0" i="1" u="none" cap="none" smtClean="0">
                                                            <a:solidFill>
                                                              <a:schemeClr val="tx1"/>
                                                            </a:solidFill>
                                                            <a:latin typeface="Cambria Math"/>
                                                          </a:rPr>
                                                          <m:t>60</m:t>
                                                        </m:r>
                                                        <m:r>
                                                          <a:rPr lang="en-US" sz="1100" b="0" i="1" u="none" cap="none" smtClean="0">
                                                            <a:solidFill>
                                                              <a:schemeClr val="tx1"/>
                                                            </a:solidFill>
                                                            <a:latin typeface="Cambria Math"/>
                                                            <a:ea typeface="Cambria Math"/>
                                                          </a:rPr>
                                                          <m:t>×</m:t>
                                                        </m:r>
                                                        <m:r>
                                                          <a:rPr lang="en-US" sz="1100" b="0" i="1" u="none" cap="none" smtClean="0">
                                                            <a:solidFill>
                                                              <a:schemeClr val="tx1"/>
                                                            </a:solidFill>
                                                            <a:latin typeface="Cambria Math"/>
                                                            <a:ea typeface="Cambria Math"/>
                                                          </a:rPr>
                                                          <m:t>𝑠𝑎𝑚𝑝𝑙𝑖𝑛𝑔</m:t>
                                                        </m:r>
                                                        <m:r>
                                                          <a:rPr lang="en-US" sz="1100" b="0" i="1" u="none" cap="none" smtClean="0">
                                                            <a:solidFill>
                                                              <a:schemeClr val="tx1"/>
                                                            </a:solidFill>
                                                            <a:latin typeface="Cambria Math"/>
                                                            <a:ea typeface="Cambria Math"/>
                                                          </a:rPr>
                                                          <m:t> </m:t>
                                                        </m:r>
                                                        <m:r>
                                                          <a:rPr lang="en-US" sz="1100" b="0" i="1" u="none" cap="none" smtClean="0">
                                                            <a:solidFill>
                                                              <a:schemeClr val="tx1"/>
                                                            </a:solidFill>
                                                            <a:latin typeface="Cambria Math"/>
                                                            <a:ea typeface="Cambria Math"/>
                                                          </a:rPr>
                                                          <m:t>𝑟𝑎𝑡𝑒</m:t>
                                                        </m:r>
                                                      </m:den>
                                                    </m:f>
                                                  </m:e>
                                                </m:func>
                                              </m:e>
                                            </m:d>
                                          </m:e>
                                          <m:sup>
                                            <m:r>
                                              <a:rPr lang="en-US" sz="1100" b="0" i="1" u="none" cap="none" smtClean="0">
                                                <a:solidFill>
                                                  <a:schemeClr val="tx1"/>
                                                </a:solidFill>
                                                <a:latin typeface="Cambria Math"/>
                                              </a:rPr>
                                              <m:t>2</m:t>
                                            </m:r>
                                          </m:sup>
                                        </m:sSup>
                                      </m:e>
                                    </m:rad>
                                  </m:e>
                                </m:nary>
                              </m:oMath>
                            </m:oMathPara>
                          </a14:m>
                          <a:endParaRPr lang="en-US" sz="1100" b="0" i="1" u="none" cap="none"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r>
                            <a:rPr lang="en-US" sz="1100" b="0" i="1" u="none" cap="none" dirty="0" smtClean="0">
                              <a:solidFill>
                                <a:schemeClr val="tx1"/>
                              </a:solidFill>
                            </a:rPr>
                            <a:t>Alberto Sottile, Greg Mendell, and Guido Menichetti</a:t>
                          </a:r>
                          <a:r>
                            <a:rPr lang="en-US" sz="1100" b="0" i="1" u="none" cap="none" baseline="0" dirty="0" smtClean="0">
                              <a:solidFill>
                                <a:schemeClr val="tx1"/>
                              </a:solidFill>
                            </a:rPr>
                            <a:t> analyzed the line heights and accounted for outliers in the data.  You can see their results in LIGO-P1100013.</a:t>
                          </a:r>
                        </a:p>
                        <a:p>
                          <a:pPr marL="0" marR="0" indent="0" algn="ctr" defTabSz="4389120" rtl="0" eaLnBrk="1" fontAlgn="auto" latinLnBrk="0" hangingPunct="1">
                            <a:lnSpc>
                              <a:spcPct val="100000"/>
                            </a:lnSpc>
                            <a:spcBef>
                              <a:spcPts val="0"/>
                            </a:spcBef>
                            <a:spcAft>
                              <a:spcPts val="0"/>
                            </a:spcAft>
                            <a:buClrTx/>
                            <a:buSzTx/>
                            <a:buFontTx/>
                            <a:buNone/>
                            <a:tabLst/>
                            <a:defRPr/>
                          </a:pPr>
                          <a:r>
                            <a:rPr lang="en-US" sz="1100" b="1" i="1" u="sng" cap="small" baseline="0" dirty="0" smtClean="0">
                              <a:solidFill>
                                <a:schemeClr val="tx1"/>
                              </a:solidFill>
                            </a:rPr>
                            <a:t>See Greg Mendell’s Talk (LIGO-G1100197)!</a:t>
                          </a:r>
                        </a:p>
                        <a:p>
                          <a:pPr marL="0" marR="0" indent="0" algn="ctr" defTabSz="4389120" rtl="0" eaLnBrk="1" fontAlgn="auto" latinLnBrk="0" hangingPunct="1">
                            <a:lnSpc>
                              <a:spcPct val="100000"/>
                            </a:lnSpc>
                            <a:spcBef>
                              <a:spcPts val="0"/>
                            </a:spcBef>
                            <a:spcAft>
                              <a:spcPts val="0"/>
                            </a:spcAft>
                            <a:buClrTx/>
                            <a:buSzTx/>
                            <a:buFontTx/>
                            <a:buNone/>
                            <a:tabLst/>
                            <a:defRPr/>
                          </a:pPr>
                          <a:r>
                            <a:rPr lang="en-US" sz="1100" b="1" i="1" u="sng" cap="small" baseline="0" dirty="0" smtClean="0">
                              <a:solidFill>
                                <a:schemeClr val="tx1"/>
                              </a:solidFill>
                            </a:rPr>
                            <a:t>NOTE: These studies ignore the uncertainty in the Box Calibration.  The Swept-Sine studies consider </a:t>
                          </a:r>
                          <a:r>
                            <a:rPr lang="en-US" sz="1100" b="1" i="1" u="sng" cap="small" baseline="0" smtClean="0">
                              <a:solidFill>
                                <a:schemeClr val="tx1"/>
                              </a:solidFill>
                            </a:rPr>
                            <a:t>these errors.</a:t>
                          </a:r>
                          <a:endParaRPr lang="en-US" sz="1100" b="1" i="1" u="sng" cap="small" baseline="0" dirty="0" smtClean="0">
                            <a:solidFill>
                              <a:schemeClr val="tx1"/>
                            </a:solidFill>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100" b="0" i="1" u="none" cap="none" dirty="0" smtClean="0">
                            <a:solidFill>
                              <a:schemeClr val="tx1"/>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500" i="1" u="sng" dirty="0" smtClean="0">
                              <a:solidFill>
                                <a:schemeClr val="accent3">
                                  <a:lumMod val="50000"/>
                                </a:schemeClr>
                              </a:solidFill>
                            </a:rPr>
                            <a:t>L1</a:t>
                          </a:r>
                          <a:endParaRPr lang="en-US" sz="4500" i="1" u="sng" dirty="0">
                            <a:solidFill>
                              <a:schemeClr val="accent3">
                                <a:lumMod val="50000"/>
                              </a:schemeClr>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1850754566"/>
                  </p:ext>
                </p:extLst>
              </p:nvPr>
            </p:nvGraphicFramePr>
            <p:xfrm>
              <a:off x="0" y="8092878"/>
              <a:ext cx="21945600" cy="7333552"/>
            </p:xfrm>
            <a:graphic>
              <a:graphicData uri="http://schemas.openxmlformats.org/drawingml/2006/table">
                <a:tbl>
                  <a:tblPr firstRow="1" bandRow="1">
                    <a:tableStyleId>{5C22544A-7EE6-4342-B048-85BDC9FD1C3A}</a:tableStyleId>
                  </a:tblPr>
                  <a:tblGrid>
                    <a:gridCol w="7315200"/>
                    <a:gridCol w="7315200"/>
                    <a:gridCol w="7315200"/>
                  </a:tblGrid>
                  <a:tr h="7333552">
                    <a:tc>
                      <a:txBody>
                        <a:bodyPr/>
                        <a:lstStyle/>
                        <a:p>
                          <a:pPr algn="ctr"/>
                          <a:r>
                            <a:rPr lang="en-US" sz="4500" b="1" i="1" u="sng" cap="small" dirty="0" smtClean="0">
                              <a:solidFill>
                                <a:schemeClr val="accent2">
                                  <a:lumMod val="50000"/>
                                </a:schemeClr>
                              </a:solidFill>
                            </a:rPr>
                            <a:t>H1</a:t>
                          </a:r>
                        </a:p>
                        <a:p>
                          <a:pPr algn="ctr"/>
                          <a:endParaRPr lang="en-US" sz="4500" i="1" u="sng" dirty="0"/>
                        </a:p>
                      </a:txBody>
                      <a:tcPr marL="60960" marR="6096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marL="60960" marR="6096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9"/>
                          <a:stretch>
                            <a:fillRect l="-100000" t="-2078" r="-100000"/>
                          </a:stretch>
                        </a:blipFill>
                      </a:tcPr>
                    </a:tc>
                    <a:tc>
                      <a:txBody>
                        <a:bodyPr/>
                        <a:lstStyle/>
                        <a:p>
                          <a:pPr algn="ctr"/>
                          <a:r>
                            <a:rPr lang="en-US" sz="4500" i="1" u="sng" dirty="0" smtClean="0">
                              <a:solidFill>
                                <a:schemeClr val="accent3">
                                  <a:lumMod val="50000"/>
                                </a:schemeClr>
                              </a:solidFill>
                            </a:rPr>
                            <a:t>L1</a:t>
                          </a:r>
                          <a:endParaRPr lang="en-US" sz="4500" i="1" u="sng" dirty="0">
                            <a:solidFill>
                              <a:schemeClr val="accent3">
                                <a:lumMod val="50000"/>
                              </a:schemeClr>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
        <p:nvSpPr>
          <p:cNvPr id="4" name="Up Arrow Callout 3"/>
          <p:cNvSpPr/>
          <p:nvPr/>
        </p:nvSpPr>
        <p:spPr>
          <a:xfrm>
            <a:off x="7569200" y="10058400"/>
            <a:ext cx="2235200" cy="5715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Actuation Coefficient</a:t>
            </a:r>
          </a:p>
        </p:txBody>
      </p:sp>
      <p:sp>
        <p:nvSpPr>
          <p:cNvPr id="33" name="Up Arrow Callout 32"/>
          <p:cNvSpPr/>
          <p:nvPr/>
        </p:nvSpPr>
        <p:spPr>
          <a:xfrm>
            <a:off x="10007600" y="10058400"/>
            <a:ext cx="2235200" cy="5715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Line Studies</a:t>
            </a:r>
          </a:p>
        </p:txBody>
      </p:sp>
      <p:sp>
        <p:nvSpPr>
          <p:cNvPr id="34" name="Up Arrow Callout 33"/>
          <p:cNvSpPr/>
          <p:nvPr/>
        </p:nvSpPr>
        <p:spPr>
          <a:xfrm>
            <a:off x="12471400" y="10058400"/>
            <a:ext cx="1816100" cy="5715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Box Calibration</a:t>
            </a:r>
          </a:p>
        </p:txBody>
      </p:sp>
      <p:pic>
        <p:nvPicPr>
          <p:cNvPr id="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4500" t="4920" r="7985" b="54360"/>
          <a:stretch/>
        </p:blipFill>
        <p:spPr bwMode="auto">
          <a:xfrm>
            <a:off x="8546448" y="11277601"/>
            <a:ext cx="4852704" cy="1904999"/>
          </a:xfrm>
          <a:prstGeom prst="rect">
            <a:avLst/>
          </a:prstGeom>
          <a:solidFill>
            <a:schemeClr val="accent1"/>
          </a:solidFill>
          <a:ln>
            <a:noFill/>
          </a:ln>
          <a:effectLst/>
        </p:spPr>
      </p:pic>
      <p:sp>
        <p:nvSpPr>
          <p:cNvPr id="10" name="TextBox 9"/>
          <p:cNvSpPr txBox="1"/>
          <p:nvPr/>
        </p:nvSpPr>
        <p:spPr>
          <a:xfrm>
            <a:off x="8515569" y="9258301"/>
            <a:ext cx="4654331" cy="219832"/>
          </a:xfrm>
          <a:prstGeom prst="rect">
            <a:avLst/>
          </a:prstGeom>
          <a:noFill/>
          <a:ln>
            <a:solidFill>
              <a:schemeClr val="tx1"/>
            </a:solidFill>
          </a:ln>
        </p:spPr>
        <p:txBody>
          <a:bodyPr wrap="square" lIns="65306" tIns="32653" rIns="65306" bIns="32653" rtlCol="0">
            <a:spAutoFit/>
          </a:bodyPr>
          <a:lstStyle/>
          <a:p>
            <a:pPr algn="ctr"/>
            <a:r>
              <a:rPr lang="en-US" sz="1000" i="1" dirty="0"/>
              <a:t>LSC-ETMX_CAL</a:t>
            </a:r>
            <a:r>
              <a:rPr lang="en-US" sz="1000" dirty="0"/>
              <a:t> ≡ Pcal </a:t>
            </a:r>
            <a:r>
              <a:rPr lang="en-US" sz="1000" dirty="0" smtClean="0"/>
              <a:t>Read-Back; </a:t>
            </a:r>
            <a:r>
              <a:rPr lang="en-US" sz="1000" i="1" dirty="0" smtClean="0"/>
              <a:t>LSC-DARM_CTRL_EXC</a:t>
            </a:r>
            <a:r>
              <a:rPr lang="en-US" sz="1000" dirty="0" smtClean="0"/>
              <a:t> </a:t>
            </a:r>
            <a:r>
              <a:rPr lang="en-US" sz="1000" dirty="0"/>
              <a:t>≡ Coil Excitation</a:t>
            </a:r>
            <a:endParaRPr lang="en-US" sz="1100" dirty="0"/>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4800" y="9008581"/>
            <a:ext cx="2891924" cy="267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4634" y="9078024"/>
            <a:ext cx="2847914" cy="260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12418002"/>
            <a:ext cx="2891924" cy="262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838362" y="9078023"/>
            <a:ext cx="2795589" cy="260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592800" y="9078023"/>
            <a:ext cx="2825750" cy="262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841036" y="12418002"/>
            <a:ext cx="2795589" cy="25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3013650445"/>
                  </p:ext>
                </p:extLst>
              </p:nvPr>
            </p:nvGraphicFramePr>
            <p:xfrm>
              <a:off x="0" y="16761330"/>
              <a:ext cx="21945600" cy="7805547"/>
            </p:xfrm>
            <a:graphic>
              <a:graphicData uri="http://schemas.openxmlformats.org/drawingml/2006/table">
                <a:tbl>
                  <a:tblPr firstRow="1" bandRow="1">
                    <a:tableStyleId>{5C22544A-7EE6-4342-B048-85BDC9FD1C3A}</a:tableStyleId>
                  </a:tblPr>
                  <a:tblGrid>
                    <a:gridCol w="7315200"/>
                    <a:gridCol w="7315200"/>
                    <a:gridCol w="7315200"/>
                  </a:tblGrid>
                  <a:tr h="7805547">
                    <a:tc>
                      <a:txBody>
                        <a:bodyPr/>
                        <a:lstStyle/>
                        <a:p>
                          <a:pPr algn="ctr" rtl="0"/>
                          <a:r>
                            <a:rPr lang="en-US" sz="4500" b="1" i="1" u="sng" cap="small" dirty="0" smtClean="0">
                              <a:solidFill>
                                <a:schemeClr val="accent2">
                                  <a:lumMod val="50000"/>
                                </a:schemeClr>
                              </a:solidFill>
                            </a:rPr>
                            <a:t>H1</a:t>
                          </a:r>
                        </a:p>
                        <a:p>
                          <a:pPr algn="ctr" rtl="0"/>
                          <a:endParaRPr lang="en-US" sz="4500" i="1" u="sng" dirty="0"/>
                        </a:p>
                      </a:txBody>
                      <a:tcPr marL="60960" marR="6096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5000" b="1" i="1" u="sng" cap="small" dirty="0" smtClean="0">
                              <a:solidFill>
                                <a:schemeClr val="tx1"/>
                              </a:solidFill>
                            </a:rPr>
                            <a:t>Procedure</a:t>
                          </a:r>
                        </a:p>
                        <a:p>
                          <a:pPr marL="0" marR="0" indent="0" algn="ctr" defTabSz="4389120" rtl="0" eaLnBrk="1" fontAlgn="auto" latinLnBrk="0" hangingPunct="1">
                            <a:lnSpc>
                              <a:spcPct val="100000"/>
                            </a:lnSpc>
                            <a:spcBef>
                              <a:spcPts val="0"/>
                            </a:spcBef>
                            <a:spcAft>
                              <a:spcPts val="0"/>
                            </a:spcAft>
                            <a:buClrTx/>
                            <a:buSzTx/>
                            <a:buFontTx/>
                            <a:buNone/>
                            <a:tabLst/>
                            <a:defRPr/>
                          </a:pPr>
                          <a:r>
                            <a:rPr lang="en-US" sz="3600" b="1" i="1" u="none" cap="small" dirty="0" smtClean="0">
                              <a:solidFill>
                                <a:schemeClr val="tx1"/>
                              </a:solidFill>
                            </a:rPr>
                            <a:t>Response </a:t>
                          </a:r>
                          <a:r>
                            <a:rPr lang="en-US" sz="3600" b="1" i="1" u="none" cap="small" baseline="0" dirty="0" smtClean="0">
                              <a:solidFill>
                                <a:schemeClr val="tx1"/>
                              </a:solidFill>
                            </a:rPr>
                            <a:t>Function Formula:</a:t>
                          </a:r>
                        </a:p>
                        <a:p>
                          <a:pPr marL="0" marR="0" indent="0" algn="ctr" defTabSz="438912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100" b="1" i="1" kern="1200" smtClean="0">
                                      <a:solidFill>
                                        <a:schemeClr val="tx1"/>
                                      </a:solidFill>
                                      <a:effectLst/>
                                      <a:latin typeface="Cambria Math"/>
                                      <a:ea typeface="+mn-ea"/>
                                      <a:cs typeface="+mn-cs"/>
                                    </a:rPr>
                                  </m:ctrlPr>
                                </m:fPr>
                                <m:num>
                                  <m:r>
                                    <a:rPr lang="en-US" sz="2100" b="1" i="1" kern="1200">
                                      <a:solidFill>
                                        <a:schemeClr val="tx1"/>
                                      </a:solidFill>
                                      <a:effectLst/>
                                      <a:latin typeface="Cambria Math"/>
                                      <a:ea typeface="+mn-ea"/>
                                      <a:cs typeface="+mn-cs"/>
                                    </a:rPr>
                                    <m:t>𝑚𝑒𝑡𝑒𝑟𝑠</m:t>
                                  </m:r>
                                </m:num>
                                <m:den>
                                  <m:r>
                                    <a:rPr lang="en-US" sz="2100" b="1" i="1" kern="1200">
                                      <a:solidFill>
                                        <a:schemeClr val="tx1"/>
                                      </a:solidFill>
                                      <a:effectLst/>
                                      <a:latin typeface="Cambria Math"/>
                                      <a:ea typeface="+mn-ea"/>
                                      <a:cs typeface="+mn-cs"/>
                                    </a:rPr>
                                    <m:t>𝐿𝑆𝐶</m:t>
                                  </m:r>
                                  <m:r>
                                    <a:rPr lang="en-US" sz="2100" b="1" i="1" kern="1200">
                                      <a:solidFill>
                                        <a:schemeClr val="tx1"/>
                                      </a:solidFill>
                                      <a:effectLst/>
                                      <a:latin typeface="Cambria Math"/>
                                      <a:ea typeface="+mn-ea"/>
                                      <a:cs typeface="+mn-cs"/>
                                    </a:rPr>
                                    <m:t>−</m:t>
                                  </m:r>
                                  <m:r>
                                    <a:rPr lang="en-US" sz="2100" b="1" i="1" kern="1200">
                                      <a:solidFill>
                                        <a:schemeClr val="tx1"/>
                                      </a:solidFill>
                                      <a:effectLst/>
                                      <a:latin typeface="Cambria Math"/>
                                      <a:ea typeface="+mn-ea"/>
                                      <a:cs typeface="+mn-cs"/>
                                    </a:rPr>
                                    <m:t>𝐷𝐴𝑅𝑀</m:t>
                                  </m:r>
                                  <m:r>
                                    <m:rPr>
                                      <m:nor/>
                                    </m:rPr>
                                    <a:rPr lang="en-US" sz="2100" b="1" kern="1200">
                                      <a:solidFill>
                                        <a:schemeClr val="tx1"/>
                                      </a:solidFill>
                                      <a:effectLst/>
                                      <a:latin typeface="+mn-lt"/>
                                      <a:ea typeface="+mn-ea"/>
                                      <a:cs typeface="+mn-cs"/>
                                    </a:rPr>
                                    <m:t>_</m:t>
                                  </m:r>
                                  <m:r>
                                    <a:rPr lang="en-US" sz="2100" b="1" i="1" kern="1200">
                                      <a:solidFill>
                                        <a:schemeClr val="tx1"/>
                                      </a:solidFill>
                                      <a:effectLst/>
                                      <a:latin typeface="Cambria Math"/>
                                      <a:ea typeface="+mn-ea"/>
                                      <a:cs typeface="+mn-cs"/>
                                    </a:rPr>
                                    <m:t>𝐸𝑅𝑅</m:t>
                                  </m:r>
                                </m:den>
                              </m:f>
                              <m:d>
                                <m:dPr>
                                  <m:ctrlPr>
                                    <a:rPr lang="en-US" sz="2100" b="1" i="1" kern="1200">
                                      <a:solidFill>
                                        <a:schemeClr val="tx1"/>
                                      </a:solidFill>
                                      <a:effectLst/>
                                      <a:latin typeface="Cambria Math"/>
                                      <a:ea typeface="+mn-ea"/>
                                      <a:cs typeface="+mn-cs"/>
                                    </a:rPr>
                                  </m:ctrlPr>
                                </m:dPr>
                                <m:e>
                                  <m:r>
                                    <a:rPr lang="en-US" sz="2100" b="1" i="1" kern="1200">
                                      <a:solidFill>
                                        <a:schemeClr val="tx1"/>
                                      </a:solidFill>
                                      <a:effectLst/>
                                      <a:latin typeface="Cambria Math"/>
                                      <a:ea typeface="+mn-ea"/>
                                      <a:cs typeface="+mn-cs"/>
                                    </a:rPr>
                                    <m:t>𝑓</m:t>
                                  </m:r>
                                </m:e>
                              </m:d>
                              <m:r>
                                <a:rPr lang="en-US" sz="2100" b="1" i="1" kern="1200">
                                  <a:solidFill>
                                    <a:schemeClr val="tx1"/>
                                  </a:solidFill>
                                  <a:effectLst/>
                                  <a:latin typeface="Cambria Math"/>
                                  <a:ea typeface="+mn-ea"/>
                                  <a:cs typeface="+mn-cs"/>
                                </a:rPr>
                                <m:t>=</m:t>
                              </m:r>
                              <m:f>
                                <m:fPr>
                                  <m:ctrlPr>
                                    <a:rPr lang="en-US" sz="2100" b="1" i="1" kern="1200" smtClean="0">
                                      <a:solidFill>
                                        <a:schemeClr val="tx1"/>
                                      </a:solidFill>
                                      <a:effectLst/>
                                      <a:latin typeface="Cambria Math"/>
                                      <a:ea typeface="+mn-ea"/>
                                      <a:cs typeface="+mn-cs"/>
                                    </a:rPr>
                                  </m:ctrlPr>
                                </m:fPr>
                                <m:num>
                                  <m:r>
                                    <a:rPr lang="en-US" sz="2100" b="1" i="1" kern="1200">
                                      <a:solidFill>
                                        <a:schemeClr val="tx1"/>
                                      </a:solidFill>
                                      <a:effectLst/>
                                      <a:latin typeface="Cambria Math"/>
                                      <a:ea typeface="+mn-ea"/>
                                      <a:cs typeface="+mn-cs"/>
                                    </a:rPr>
                                    <m:t>𝑚𝑒𝑡𝑒𝑟𝑠</m:t>
                                  </m:r>
                                </m:num>
                                <m:den>
                                  <m:r>
                                    <a:rPr lang="en-US" sz="2100" b="1" i="1" kern="1200">
                                      <a:solidFill>
                                        <a:schemeClr val="tx1"/>
                                      </a:solidFill>
                                      <a:effectLst/>
                                      <a:latin typeface="Cambria Math"/>
                                      <a:ea typeface="+mn-ea"/>
                                      <a:cs typeface="+mn-cs"/>
                                    </a:rPr>
                                    <m:t>𝐿𝑆𝐶</m:t>
                                  </m:r>
                                  <m:r>
                                    <a:rPr lang="en-US" sz="2100" b="1" i="1" kern="1200">
                                      <a:solidFill>
                                        <a:schemeClr val="tx1"/>
                                      </a:solidFill>
                                      <a:effectLst/>
                                      <a:latin typeface="Cambria Math"/>
                                      <a:ea typeface="+mn-ea"/>
                                      <a:cs typeface="+mn-cs"/>
                                    </a:rPr>
                                    <m:t>−</m:t>
                                  </m:r>
                                  <m:r>
                                    <a:rPr lang="en-US" sz="2100" b="1" i="1" kern="1200">
                                      <a:solidFill>
                                        <a:schemeClr val="tx1"/>
                                      </a:solidFill>
                                      <a:effectLst/>
                                      <a:latin typeface="Cambria Math"/>
                                      <a:ea typeface="+mn-ea"/>
                                      <a:cs typeface="+mn-cs"/>
                                    </a:rPr>
                                    <m:t>𝐸𝑇𝑀𝑋</m:t>
                                  </m:r>
                                  <m:r>
                                    <m:rPr>
                                      <m:nor/>
                                    </m:rPr>
                                    <a:rPr lang="en-US" sz="2100" b="1" kern="1200">
                                      <a:solidFill>
                                        <a:schemeClr val="tx1"/>
                                      </a:solidFill>
                                      <a:effectLst/>
                                      <a:latin typeface="+mn-lt"/>
                                      <a:ea typeface="+mn-ea"/>
                                      <a:cs typeface="+mn-cs"/>
                                    </a:rPr>
                                    <m:t>_</m:t>
                                  </m:r>
                                  <m:r>
                                    <a:rPr lang="en-US" sz="2100" b="1" i="1" kern="1200">
                                      <a:solidFill>
                                        <a:schemeClr val="tx1"/>
                                      </a:solidFill>
                                      <a:effectLst/>
                                      <a:latin typeface="Cambria Math"/>
                                      <a:ea typeface="+mn-ea"/>
                                      <a:cs typeface="+mn-cs"/>
                                    </a:rPr>
                                    <m:t>𝐶𝐴𝐿</m:t>
                                  </m:r>
                                </m:den>
                              </m:f>
                              <m:r>
                                <a:rPr lang="en-US" sz="2100" b="1" i="1" kern="1200">
                                  <a:solidFill>
                                    <a:schemeClr val="tx1"/>
                                  </a:solidFill>
                                  <a:effectLst/>
                                  <a:latin typeface="Cambria Math"/>
                                  <a:ea typeface="+mn-ea"/>
                                  <a:cs typeface="+mn-cs"/>
                                </a:rPr>
                                <m:t>(</m:t>
                              </m:r>
                              <m:r>
                                <a:rPr lang="en-US" sz="2100" b="0" i="1" kern="1200" smtClean="0">
                                  <a:solidFill>
                                    <a:schemeClr val="tx1"/>
                                  </a:solidFill>
                                  <a:effectLst/>
                                  <a:latin typeface="Cambria Math"/>
                                  <a:ea typeface="+mn-ea"/>
                                  <a:cs typeface="+mn-cs"/>
                                </a:rPr>
                                <m:t>𝑓</m:t>
                              </m:r>
                              <m:r>
                                <a:rPr lang="en-US" sz="2100" b="1" i="1" kern="1200">
                                  <a:solidFill>
                                    <a:schemeClr val="tx1"/>
                                  </a:solidFill>
                                  <a:effectLst/>
                                  <a:latin typeface="Cambria Math"/>
                                  <a:ea typeface="+mn-ea"/>
                                  <a:cs typeface="+mn-cs"/>
                                </a:rPr>
                                <m:t>)×</m:t>
                              </m:r>
                              <m:f>
                                <m:fPr>
                                  <m:ctrlPr>
                                    <a:rPr lang="en-US" sz="2100" b="1" i="1" kern="1200">
                                      <a:solidFill>
                                        <a:schemeClr val="tx1"/>
                                      </a:solidFill>
                                      <a:effectLst/>
                                      <a:latin typeface="Cambria Math"/>
                                      <a:ea typeface="+mn-ea"/>
                                      <a:cs typeface="+mn-cs"/>
                                    </a:rPr>
                                  </m:ctrlPr>
                                </m:fPr>
                                <m:num>
                                  <m:r>
                                    <a:rPr lang="en-US" sz="2100" b="1" i="1" kern="1200">
                                      <a:solidFill>
                                        <a:schemeClr val="tx1"/>
                                      </a:solidFill>
                                      <a:effectLst/>
                                      <a:latin typeface="Cambria Math"/>
                                      <a:ea typeface="+mn-ea"/>
                                      <a:cs typeface="+mn-cs"/>
                                    </a:rPr>
                                    <m:t>1</m:t>
                                  </m:r>
                                </m:num>
                                <m:den>
                                  <m:sSup>
                                    <m:sSupPr>
                                      <m:ctrlPr>
                                        <a:rPr lang="en-US" sz="2100" b="1" i="1" kern="1200">
                                          <a:solidFill>
                                            <a:schemeClr val="tx1"/>
                                          </a:solidFill>
                                          <a:effectLst/>
                                          <a:latin typeface="Cambria Math"/>
                                          <a:ea typeface="+mn-ea"/>
                                          <a:cs typeface="+mn-cs"/>
                                        </a:rPr>
                                      </m:ctrlPr>
                                    </m:sSupPr>
                                    <m:e>
                                      <m:r>
                                        <a:rPr lang="en-US" sz="2100" b="1" i="1" kern="1200">
                                          <a:solidFill>
                                            <a:schemeClr val="tx1"/>
                                          </a:solidFill>
                                          <a:effectLst/>
                                          <a:latin typeface="Cambria Math"/>
                                          <a:ea typeface="+mn-ea"/>
                                          <a:cs typeface="+mn-cs"/>
                                        </a:rPr>
                                        <m:t>𝑓</m:t>
                                      </m:r>
                                    </m:e>
                                    <m:sup>
                                      <m:r>
                                        <a:rPr lang="en-US" sz="2100" b="1" i="1" kern="1200">
                                          <a:solidFill>
                                            <a:schemeClr val="tx1"/>
                                          </a:solidFill>
                                          <a:effectLst/>
                                          <a:latin typeface="Cambria Math"/>
                                          <a:ea typeface="+mn-ea"/>
                                          <a:cs typeface="+mn-cs"/>
                                        </a:rPr>
                                        <m:t>2</m:t>
                                      </m:r>
                                    </m:sup>
                                  </m:sSup>
                                </m:den>
                              </m:f>
                              <m:r>
                                <a:rPr lang="en-US" sz="2100" b="1" i="1" kern="1200">
                                  <a:solidFill>
                                    <a:schemeClr val="tx1"/>
                                  </a:solidFill>
                                  <a:effectLst/>
                                  <a:latin typeface="Cambria Math"/>
                                  <a:ea typeface="+mn-ea"/>
                                  <a:cs typeface="+mn-cs"/>
                                </a:rPr>
                                <m:t>×</m:t>
                              </m:r>
                              <m:f>
                                <m:fPr>
                                  <m:ctrlPr>
                                    <a:rPr lang="en-US" sz="2100" b="1" i="1" kern="1200">
                                      <a:solidFill>
                                        <a:schemeClr val="tx1"/>
                                      </a:solidFill>
                                      <a:effectLst/>
                                      <a:latin typeface="Cambria Math"/>
                                      <a:ea typeface="+mn-ea"/>
                                      <a:cs typeface="+mn-cs"/>
                                    </a:rPr>
                                  </m:ctrlPr>
                                </m:fPr>
                                <m:num>
                                  <m:r>
                                    <a:rPr lang="en-US" sz="2100" b="1" i="1" kern="1200">
                                      <a:solidFill>
                                        <a:schemeClr val="tx1"/>
                                      </a:solidFill>
                                      <a:effectLst/>
                                      <a:latin typeface="Cambria Math"/>
                                      <a:ea typeface="+mn-ea"/>
                                      <a:cs typeface="+mn-cs"/>
                                    </a:rPr>
                                    <m:t>𝐿𝑆𝐶</m:t>
                                  </m:r>
                                  <m:r>
                                    <a:rPr lang="en-US" sz="2100" b="1" i="1" kern="1200">
                                      <a:solidFill>
                                        <a:schemeClr val="tx1"/>
                                      </a:solidFill>
                                      <a:effectLst/>
                                      <a:latin typeface="Cambria Math"/>
                                      <a:ea typeface="+mn-ea"/>
                                      <a:cs typeface="+mn-cs"/>
                                    </a:rPr>
                                    <m:t>−</m:t>
                                  </m:r>
                                  <m:r>
                                    <a:rPr lang="en-US" sz="2100" b="1" i="1" kern="1200">
                                      <a:solidFill>
                                        <a:schemeClr val="tx1"/>
                                      </a:solidFill>
                                      <a:effectLst/>
                                      <a:latin typeface="Cambria Math"/>
                                      <a:ea typeface="+mn-ea"/>
                                      <a:cs typeface="+mn-cs"/>
                                    </a:rPr>
                                    <m:t>𝐸𝑇𝑀𝑋</m:t>
                                  </m:r>
                                  <m:r>
                                    <m:rPr>
                                      <m:nor/>
                                    </m:rPr>
                                    <a:rPr lang="en-US" sz="2100" b="1" kern="1200">
                                      <a:solidFill>
                                        <a:schemeClr val="tx1"/>
                                      </a:solidFill>
                                      <a:effectLst/>
                                      <a:latin typeface="+mn-lt"/>
                                      <a:ea typeface="+mn-ea"/>
                                      <a:cs typeface="+mn-cs"/>
                                    </a:rPr>
                                    <m:t>_</m:t>
                                  </m:r>
                                  <m:r>
                                    <a:rPr lang="en-US" sz="2100" b="1" i="1" kern="1200">
                                      <a:solidFill>
                                        <a:schemeClr val="tx1"/>
                                      </a:solidFill>
                                      <a:effectLst/>
                                      <a:latin typeface="Cambria Math"/>
                                      <a:ea typeface="+mn-ea"/>
                                      <a:cs typeface="+mn-cs"/>
                                    </a:rPr>
                                    <m:t>𝐶𝐴𝐿</m:t>
                                  </m:r>
                                </m:num>
                                <m:den>
                                  <m:r>
                                    <a:rPr lang="en-US" sz="2100" b="1" i="1" kern="1200">
                                      <a:solidFill>
                                        <a:schemeClr val="tx1"/>
                                      </a:solidFill>
                                      <a:effectLst/>
                                      <a:latin typeface="Cambria Math"/>
                                      <a:ea typeface="+mn-ea"/>
                                      <a:cs typeface="+mn-cs"/>
                                    </a:rPr>
                                    <m:t>𝐿𝑆𝐶</m:t>
                                  </m:r>
                                  <m:r>
                                    <a:rPr lang="en-US" sz="2100" b="1" i="1" kern="1200">
                                      <a:solidFill>
                                        <a:schemeClr val="tx1"/>
                                      </a:solidFill>
                                      <a:effectLst/>
                                      <a:latin typeface="Cambria Math"/>
                                      <a:ea typeface="+mn-ea"/>
                                      <a:cs typeface="+mn-cs"/>
                                    </a:rPr>
                                    <m:t>−</m:t>
                                  </m:r>
                                  <m:r>
                                    <a:rPr lang="en-US" sz="2100" b="1" i="1" kern="1200">
                                      <a:solidFill>
                                        <a:schemeClr val="tx1"/>
                                      </a:solidFill>
                                      <a:effectLst/>
                                      <a:latin typeface="Cambria Math"/>
                                      <a:ea typeface="+mn-ea"/>
                                      <a:cs typeface="+mn-cs"/>
                                    </a:rPr>
                                    <m:t>𝐷𝐴𝑅𝑀</m:t>
                                  </m:r>
                                  <m:r>
                                    <m:rPr>
                                      <m:nor/>
                                    </m:rPr>
                                    <a:rPr lang="en-US" sz="2100" b="1" kern="1200">
                                      <a:solidFill>
                                        <a:schemeClr val="tx1"/>
                                      </a:solidFill>
                                      <a:effectLst/>
                                      <a:latin typeface="+mn-lt"/>
                                      <a:ea typeface="+mn-ea"/>
                                      <a:cs typeface="+mn-cs"/>
                                    </a:rPr>
                                    <m:t>_</m:t>
                                  </m:r>
                                  <m:r>
                                    <a:rPr lang="en-US" sz="2100" b="1" i="1" kern="1200">
                                      <a:solidFill>
                                        <a:schemeClr val="tx1"/>
                                      </a:solidFill>
                                      <a:effectLst/>
                                      <a:latin typeface="Cambria Math"/>
                                      <a:ea typeface="+mn-ea"/>
                                      <a:cs typeface="+mn-cs"/>
                                    </a:rPr>
                                    <m:t>𝐸𝑅𝑅</m:t>
                                  </m:r>
                                </m:den>
                              </m:f>
                              <m:r>
                                <a:rPr lang="en-US" sz="2100" b="1" i="1" kern="1200">
                                  <a:solidFill>
                                    <a:schemeClr val="tx1"/>
                                  </a:solidFill>
                                  <a:effectLst/>
                                  <a:latin typeface="Cambria Math"/>
                                  <a:ea typeface="+mn-ea"/>
                                  <a:cs typeface="+mn-cs"/>
                                </a:rPr>
                                <m:t>(</m:t>
                              </m:r>
                              <m:r>
                                <a:rPr lang="en-US" sz="2100" b="1" i="1" kern="1200">
                                  <a:solidFill>
                                    <a:schemeClr val="tx1"/>
                                  </a:solidFill>
                                  <a:effectLst/>
                                  <a:latin typeface="Cambria Math"/>
                                  <a:ea typeface="+mn-ea"/>
                                  <a:cs typeface="+mn-cs"/>
                                </a:rPr>
                                <m:t>𝑓</m:t>
                              </m:r>
                              <m:r>
                                <a:rPr lang="en-US" sz="2100" b="1" i="1" kern="1200">
                                  <a:solidFill>
                                    <a:schemeClr val="tx1"/>
                                  </a:solidFill>
                                  <a:effectLst/>
                                  <a:latin typeface="Cambria Math"/>
                                  <a:ea typeface="+mn-ea"/>
                                  <a:cs typeface="+mn-cs"/>
                                </a:rPr>
                                <m:t>)</m:t>
                              </m:r>
                            </m:oMath>
                          </a14:m>
                          <a:r>
                            <a:rPr lang="en-US" sz="2400" b="1" kern="1200" dirty="0">
                              <a:solidFill>
                                <a:schemeClr val="tx1"/>
                              </a:solidFill>
                              <a:effectLst/>
                              <a:latin typeface="+mn-lt"/>
                              <a:ea typeface="+mn-ea"/>
                              <a:cs typeface="+mn-cs"/>
                            </a:rPr>
                            <a:t> </a:t>
                          </a:r>
                          <a:endParaRPr lang="en-US" sz="2400" b="1"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After locking the interferometer, we</a:t>
                          </a:r>
                          <a:r>
                            <a:rPr lang="en-US" sz="2000" b="1" kern="1200" baseline="0" dirty="0" smtClean="0">
                              <a:solidFill>
                                <a:schemeClr val="tx1"/>
                              </a:solidFill>
                              <a:effectLst/>
                              <a:latin typeface="+mn-lt"/>
                              <a:ea typeface="+mn-ea"/>
                              <a:cs typeface="+mn-cs"/>
                            </a:rPr>
                            <a:t> ran swept-sine measurements on the interferometer using the Photon Calibrator’s EPICS system.</a:t>
                          </a:r>
                        </a:p>
                        <a:p>
                          <a:pPr marL="0" marR="0" indent="0" algn="ctr" defTabSz="4389120" rtl="0" eaLnBrk="1" fontAlgn="auto" latinLnBrk="0" hangingPunct="1">
                            <a:lnSpc>
                              <a:spcPct val="100000"/>
                            </a:lnSpc>
                            <a:spcBef>
                              <a:spcPts val="0"/>
                            </a:spcBef>
                            <a:spcAft>
                              <a:spcPts val="0"/>
                            </a:spcAft>
                            <a:buClrTx/>
                            <a:buSzTx/>
                            <a:buFontTx/>
                            <a:buNone/>
                            <a:tabLst/>
                            <a:defRPr/>
                          </a:pPr>
                          <a:r>
                            <a:rPr lang="en-US" sz="3000" b="1" i="1" u="none" cap="small" dirty="0" smtClean="0">
                              <a:solidFill>
                                <a:schemeClr val="tx1"/>
                              </a:solidFill>
                            </a:rPr>
                            <a:t>Actuation </a:t>
                          </a:r>
                          <a:r>
                            <a:rPr lang="en-US" sz="3000" b="1" i="1" u="none" cap="small" baseline="0" dirty="0" smtClean="0">
                              <a:solidFill>
                                <a:schemeClr val="tx1"/>
                              </a:solidFill>
                            </a:rPr>
                            <a:t>Function Formula:</a:t>
                          </a:r>
                        </a:p>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b="0" i="1" kern="1200" smtClean="0">
                                        <a:solidFill>
                                          <a:schemeClr val="tx1"/>
                                        </a:solidFill>
                                        <a:effectLst/>
                                        <a:latin typeface="Cambria Math"/>
                                        <a:ea typeface="+mn-ea"/>
                                        <a:cs typeface="+mn-cs"/>
                                      </a:rPr>
                                    </m:ctrlPr>
                                  </m:fPr>
                                  <m:num>
                                    <m:r>
                                      <a:rPr lang="en-US" sz="1200" b="0" i="1" kern="1200">
                                        <a:solidFill>
                                          <a:schemeClr val="tx1"/>
                                        </a:solidFill>
                                        <a:effectLst/>
                                        <a:latin typeface="Cambria Math"/>
                                        <a:ea typeface="+mn-ea"/>
                                        <a:cs typeface="+mn-cs"/>
                                      </a:rPr>
                                      <m:t>𝑚𝑒𝑡𝑒𝑟𝑠</m:t>
                                    </m:r>
                                  </m:num>
                                  <m:den>
                                    <m:r>
                                      <a:rPr lang="en-US" sz="1200" b="0" i="1" kern="1200" smtClean="0">
                                        <a:solidFill>
                                          <a:schemeClr val="tx1"/>
                                        </a:solidFill>
                                        <a:effectLst/>
                                        <a:latin typeface="Cambria Math"/>
                                        <a:ea typeface="+mn-ea"/>
                                        <a:cs typeface="+mn-cs"/>
                                      </a:rPr>
                                      <m:t>𝐿𝑆𝐶</m:t>
                                    </m:r>
                                    <m:r>
                                      <a:rPr lang="en-US" sz="1200" b="0" i="1" kern="1200" smtClean="0">
                                        <a:solidFill>
                                          <a:schemeClr val="tx1"/>
                                        </a:solidFill>
                                        <a:effectLst/>
                                        <a:latin typeface="Cambria Math"/>
                                        <a:ea typeface="+mn-ea"/>
                                        <a:cs typeface="+mn-cs"/>
                                      </a:rPr>
                                      <m:t>−∗∗∗_</m:t>
                                    </m:r>
                                    <m:r>
                                      <a:rPr lang="en-US" sz="1200" b="0" i="1" kern="1200" smtClean="0">
                                        <a:solidFill>
                                          <a:schemeClr val="tx1"/>
                                        </a:solidFill>
                                        <a:effectLst/>
                                        <a:latin typeface="Cambria Math"/>
                                        <a:ea typeface="+mn-ea"/>
                                        <a:cs typeface="+mn-cs"/>
                                      </a:rPr>
                                      <m:t>𝐸𝑋𝐶</m:t>
                                    </m:r>
                                  </m:den>
                                </m:f>
                                <m:d>
                                  <m:dPr>
                                    <m:ctrlPr>
                                      <a:rPr lang="en-US" sz="1200" b="0" i="1" kern="1200">
                                        <a:solidFill>
                                          <a:schemeClr val="tx1"/>
                                        </a:solidFill>
                                        <a:effectLst/>
                                        <a:latin typeface="Cambria Math"/>
                                        <a:ea typeface="+mn-ea"/>
                                        <a:cs typeface="+mn-cs"/>
                                      </a:rPr>
                                    </m:ctrlPr>
                                  </m:dPr>
                                  <m:e>
                                    <m:r>
                                      <a:rPr lang="en-US" sz="1200" b="0" i="1" kern="1200">
                                        <a:solidFill>
                                          <a:schemeClr val="tx1"/>
                                        </a:solidFill>
                                        <a:effectLst/>
                                        <a:latin typeface="Cambria Math"/>
                                        <a:ea typeface="+mn-ea"/>
                                        <a:cs typeface="+mn-cs"/>
                                      </a:rPr>
                                      <m:t>𝑓</m:t>
                                    </m:r>
                                  </m:e>
                                </m:d>
                                <m:r>
                                  <a:rPr lang="en-US" sz="1200" b="0" i="1" kern="1200">
                                    <a:solidFill>
                                      <a:schemeClr val="tx1"/>
                                    </a:solidFill>
                                    <a:effectLst/>
                                    <a:latin typeface="Cambria Math"/>
                                    <a:ea typeface="+mn-ea"/>
                                    <a:cs typeface="+mn-cs"/>
                                  </a:rPr>
                                  <m:t>=</m:t>
                                </m:r>
                                <m:f>
                                  <m:fPr>
                                    <m:ctrlPr>
                                      <a:rPr lang="en-US" sz="1200" b="0" i="1" kern="1200" smtClean="0">
                                        <a:solidFill>
                                          <a:schemeClr val="tx1"/>
                                        </a:solidFill>
                                        <a:effectLst/>
                                        <a:latin typeface="Cambria Math"/>
                                        <a:ea typeface="+mn-ea"/>
                                        <a:cs typeface="+mn-cs"/>
                                      </a:rPr>
                                    </m:ctrlPr>
                                  </m:fPr>
                                  <m:num>
                                    <m:r>
                                      <a:rPr lang="en-US" sz="1200" b="0" i="1" kern="1200">
                                        <a:solidFill>
                                          <a:schemeClr val="tx1"/>
                                        </a:solidFill>
                                        <a:effectLst/>
                                        <a:latin typeface="Cambria Math"/>
                                        <a:ea typeface="+mn-ea"/>
                                        <a:cs typeface="+mn-cs"/>
                                      </a:rPr>
                                      <m:t>𝑚𝑒𝑡𝑒𝑟𝑠</m:t>
                                    </m:r>
                                  </m:num>
                                  <m:den>
                                    <m:r>
                                      <a:rPr lang="en-US" sz="1200" b="0" i="1" kern="1200">
                                        <a:solidFill>
                                          <a:schemeClr val="tx1"/>
                                        </a:solidFill>
                                        <a:effectLst/>
                                        <a:latin typeface="Cambria Math"/>
                                        <a:ea typeface="+mn-ea"/>
                                        <a:cs typeface="+mn-cs"/>
                                      </a:rPr>
                                      <m:t>𝐿𝑆𝐶</m:t>
                                    </m:r>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𝐸𝑇𝑀𝑋</m:t>
                                    </m:r>
                                    <m:r>
                                      <m:rPr>
                                        <m:nor/>
                                      </m:rPr>
                                      <a:rPr lang="en-US" sz="1200" b="0" kern="1200">
                                        <a:solidFill>
                                          <a:schemeClr val="tx1"/>
                                        </a:solidFill>
                                        <a:effectLst/>
                                        <a:latin typeface="+mn-lt"/>
                                        <a:ea typeface="+mn-ea"/>
                                        <a:cs typeface="+mn-cs"/>
                                      </a:rPr>
                                      <m:t>_</m:t>
                                    </m:r>
                                    <m:r>
                                      <a:rPr lang="en-US" sz="1200" b="0" i="1" kern="1200">
                                        <a:solidFill>
                                          <a:schemeClr val="tx1"/>
                                        </a:solidFill>
                                        <a:effectLst/>
                                        <a:latin typeface="Cambria Math"/>
                                        <a:ea typeface="+mn-ea"/>
                                        <a:cs typeface="+mn-cs"/>
                                      </a:rPr>
                                      <m:t>𝐶𝐴𝐿</m:t>
                                    </m:r>
                                  </m:den>
                                </m:f>
                                <m:r>
                                  <a:rPr lang="en-US" sz="1200" b="0" i="1" kern="120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𝑓</m:t>
                                </m:r>
                                <m:r>
                                  <a:rPr lang="en-US" sz="1200" b="0" i="1" kern="1200">
                                    <a:solidFill>
                                      <a:schemeClr val="tx1"/>
                                    </a:solidFill>
                                    <a:effectLst/>
                                    <a:latin typeface="Cambria Math"/>
                                    <a:ea typeface="+mn-ea"/>
                                    <a:cs typeface="+mn-cs"/>
                                  </a:rPr>
                                  <m:t>)×</m:t>
                                </m:r>
                                <m:f>
                                  <m:fPr>
                                    <m:ctrlPr>
                                      <a:rPr lang="en-US" sz="1200" b="0" i="1" kern="1200">
                                        <a:solidFill>
                                          <a:schemeClr val="tx1"/>
                                        </a:solidFill>
                                        <a:effectLst/>
                                        <a:latin typeface="Cambria Math"/>
                                        <a:ea typeface="+mn-ea"/>
                                        <a:cs typeface="+mn-cs"/>
                                      </a:rPr>
                                    </m:ctrlPr>
                                  </m:fPr>
                                  <m:num>
                                    <m:r>
                                      <a:rPr lang="en-US" sz="1200" b="0" i="1" kern="1200">
                                        <a:solidFill>
                                          <a:schemeClr val="tx1"/>
                                        </a:solidFill>
                                        <a:effectLst/>
                                        <a:latin typeface="Cambria Math"/>
                                        <a:ea typeface="+mn-ea"/>
                                        <a:cs typeface="+mn-cs"/>
                                      </a:rPr>
                                      <m:t>1</m:t>
                                    </m:r>
                                  </m:num>
                                  <m:den>
                                    <m:sSup>
                                      <m:sSupPr>
                                        <m:ctrlPr>
                                          <a:rPr lang="en-US" sz="1200" b="0" i="1" kern="1200">
                                            <a:solidFill>
                                              <a:schemeClr val="tx1"/>
                                            </a:solidFill>
                                            <a:effectLst/>
                                            <a:latin typeface="Cambria Math"/>
                                            <a:ea typeface="+mn-ea"/>
                                            <a:cs typeface="+mn-cs"/>
                                          </a:rPr>
                                        </m:ctrlPr>
                                      </m:sSupPr>
                                      <m:e>
                                        <m:r>
                                          <a:rPr lang="en-US" sz="1200" b="0" i="1" kern="1200">
                                            <a:solidFill>
                                              <a:schemeClr val="tx1"/>
                                            </a:solidFill>
                                            <a:effectLst/>
                                            <a:latin typeface="Cambria Math"/>
                                            <a:ea typeface="+mn-ea"/>
                                            <a:cs typeface="+mn-cs"/>
                                          </a:rPr>
                                          <m:t>𝑓</m:t>
                                        </m:r>
                                      </m:e>
                                      <m:sup>
                                        <m:r>
                                          <a:rPr lang="en-US" sz="1200" b="0" i="1" kern="1200">
                                            <a:solidFill>
                                              <a:schemeClr val="tx1"/>
                                            </a:solidFill>
                                            <a:effectLst/>
                                            <a:latin typeface="Cambria Math"/>
                                            <a:ea typeface="+mn-ea"/>
                                            <a:cs typeface="+mn-cs"/>
                                          </a:rPr>
                                          <m:t>2</m:t>
                                        </m:r>
                                      </m:sup>
                                    </m:sSup>
                                  </m:den>
                                </m:f>
                                <m:r>
                                  <a:rPr lang="en-US" sz="1200" b="0" i="1" kern="1200">
                                    <a:solidFill>
                                      <a:schemeClr val="tx1"/>
                                    </a:solidFill>
                                    <a:effectLst/>
                                    <a:latin typeface="Cambria Math"/>
                                    <a:ea typeface="+mn-ea"/>
                                    <a:cs typeface="+mn-cs"/>
                                  </a:rPr>
                                  <m:t>×</m:t>
                                </m:r>
                                <m:f>
                                  <m:fPr>
                                    <m:ctrlPr>
                                      <a:rPr lang="en-US" sz="1200" b="0" i="1" kern="1200">
                                        <a:solidFill>
                                          <a:schemeClr val="tx1"/>
                                        </a:solidFill>
                                        <a:effectLst/>
                                        <a:latin typeface="Cambria Math"/>
                                        <a:ea typeface="+mn-ea"/>
                                        <a:cs typeface="+mn-cs"/>
                                      </a:rPr>
                                    </m:ctrlPr>
                                  </m:fPr>
                                  <m:num>
                                    <m:r>
                                      <a:rPr lang="en-US" sz="1200" b="0" i="1" kern="1200">
                                        <a:solidFill>
                                          <a:schemeClr val="tx1"/>
                                        </a:solidFill>
                                        <a:effectLst/>
                                        <a:latin typeface="Cambria Math"/>
                                        <a:ea typeface="+mn-ea"/>
                                        <a:cs typeface="+mn-cs"/>
                                      </a:rPr>
                                      <m:t>𝐿𝑆𝐶</m:t>
                                    </m:r>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𝐸𝑇𝑀𝑋</m:t>
                                    </m:r>
                                    <m:r>
                                      <m:rPr>
                                        <m:nor/>
                                      </m:rPr>
                                      <a:rPr lang="en-US" sz="1200" b="0" kern="1200">
                                        <a:solidFill>
                                          <a:schemeClr val="tx1"/>
                                        </a:solidFill>
                                        <a:effectLst/>
                                        <a:latin typeface="+mn-lt"/>
                                        <a:ea typeface="+mn-ea"/>
                                        <a:cs typeface="+mn-cs"/>
                                      </a:rPr>
                                      <m:t>_</m:t>
                                    </m:r>
                                    <m:r>
                                      <a:rPr lang="en-US" sz="1200" b="0" i="1" kern="1200">
                                        <a:solidFill>
                                          <a:schemeClr val="tx1"/>
                                        </a:solidFill>
                                        <a:effectLst/>
                                        <a:latin typeface="Cambria Math"/>
                                        <a:ea typeface="+mn-ea"/>
                                        <a:cs typeface="+mn-cs"/>
                                      </a:rPr>
                                      <m:t>𝐶𝐴𝐿</m:t>
                                    </m:r>
                                  </m:num>
                                  <m:den>
                                    <m:r>
                                      <a:rPr lang="en-US" sz="1200" b="0" i="1" kern="1200">
                                        <a:solidFill>
                                          <a:schemeClr val="tx1"/>
                                        </a:solidFill>
                                        <a:effectLst/>
                                        <a:latin typeface="Cambria Math"/>
                                        <a:ea typeface="+mn-ea"/>
                                        <a:cs typeface="+mn-cs"/>
                                      </a:rPr>
                                      <m:t>𝐿𝑆𝐶</m:t>
                                    </m:r>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𝐷𝐴𝑅𝑀</m:t>
                                    </m:r>
                                    <m:r>
                                      <m:rPr>
                                        <m:nor/>
                                      </m:rPr>
                                      <a:rPr lang="en-US" sz="1200" b="0" kern="1200">
                                        <a:solidFill>
                                          <a:schemeClr val="tx1"/>
                                        </a:solidFill>
                                        <a:effectLst/>
                                        <a:latin typeface="+mn-lt"/>
                                        <a:ea typeface="+mn-ea"/>
                                        <a:cs typeface="+mn-cs"/>
                                      </a:rPr>
                                      <m:t>_</m:t>
                                    </m:r>
                                    <m:r>
                                      <a:rPr lang="en-US" sz="1200" b="0" i="1" kern="1200">
                                        <a:solidFill>
                                          <a:schemeClr val="tx1"/>
                                        </a:solidFill>
                                        <a:effectLst/>
                                        <a:latin typeface="Cambria Math"/>
                                        <a:ea typeface="+mn-ea"/>
                                        <a:cs typeface="+mn-cs"/>
                                      </a:rPr>
                                      <m:t>𝐸𝑅𝑅</m:t>
                                    </m:r>
                                  </m:den>
                                </m:f>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𝑓</m:t>
                                </m:r>
                                <m:r>
                                  <a:rPr lang="en-US" sz="1200" b="0" i="1" kern="1200">
                                    <a:solidFill>
                                      <a:schemeClr val="tx1"/>
                                    </a:solidFill>
                                    <a:effectLst/>
                                    <a:latin typeface="Cambria Math"/>
                                    <a:ea typeface="+mn-ea"/>
                                    <a:cs typeface="+mn-cs"/>
                                  </a:rPr>
                                  <m:t>)×</m:t>
                                </m:r>
                                <m:f>
                                  <m:fPr>
                                    <m:ctrlPr>
                                      <a:rPr lang="en-US" sz="1200" b="0" i="1" kern="1200" smtClean="0">
                                        <a:solidFill>
                                          <a:schemeClr val="tx1"/>
                                        </a:solidFill>
                                        <a:effectLst/>
                                        <a:latin typeface="Cambria Math"/>
                                        <a:ea typeface="+mn-ea"/>
                                        <a:cs typeface="+mn-cs"/>
                                      </a:rPr>
                                    </m:ctrlPr>
                                  </m:fPr>
                                  <m:num>
                                    <m:r>
                                      <a:rPr lang="en-US" sz="1200" b="0" i="1" kern="1200">
                                        <a:solidFill>
                                          <a:schemeClr val="tx1"/>
                                        </a:solidFill>
                                        <a:effectLst/>
                                        <a:latin typeface="Cambria Math"/>
                                        <a:ea typeface="+mn-ea"/>
                                        <a:cs typeface="+mn-cs"/>
                                      </a:rPr>
                                      <m:t>𝐿𝑆</m:t>
                                    </m:r>
                                    <m:r>
                                      <a:rPr lang="en-US" sz="1200" b="0" i="1" kern="1200" smtClean="0">
                                        <a:solidFill>
                                          <a:schemeClr val="tx1"/>
                                        </a:solidFill>
                                        <a:effectLst/>
                                        <a:latin typeface="Cambria Math"/>
                                        <a:ea typeface="+mn-ea"/>
                                        <a:cs typeface="+mn-cs"/>
                                      </a:rPr>
                                      <m:t>𝐶</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a:ea typeface="+mn-ea"/>
                                        <a:cs typeface="+mn-cs"/>
                                      </a:rPr>
                                      <m:t>𝐷𝐴𝑅𝑀</m:t>
                                    </m:r>
                                    <m:r>
                                      <a:rPr lang="en-US" sz="1200" b="0" i="1" kern="1200" smtClean="0">
                                        <a:solidFill>
                                          <a:schemeClr val="tx1"/>
                                        </a:solidFill>
                                        <a:effectLst/>
                                        <a:latin typeface="Cambria Math"/>
                                        <a:ea typeface="+mn-ea"/>
                                        <a:cs typeface="+mn-cs"/>
                                      </a:rPr>
                                      <m:t>_</m:t>
                                    </m:r>
                                    <m:r>
                                      <a:rPr lang="en-US" sz="1200" b="0" i="1" kern="1200" smtClean="0">
                                        <a:solidFill>
                                          <a:schemeClr val="tx1"/>
                                        </a:solidFill>
                                        <a:effectLst/>
                                        <a:latin typeface="Cambria Math"/>
                                        <a:ea typeface="+mn-ea"/>
                                        <a:cs typeface="+mn-cs"/>
                                      </a:rPr>
                                      <m:t>𝐸𝑅𝑅</m:t>
                                    </m:r>
                                  </m:num>
                                  <m:den>
                                    <m:r>
                                      <a:rPr lang="en-US" sz="1200" b="0" i="1" kern="1200">
                                        <a:solidFill>
                                          <a:schemeClr val="tx1"/>
                                        </a:solidFill>
                                        <a:effectLst/>
                                        <a:latin typeface="Cambria Math"/>
                                        <a:ea typeface="+mn-ea"/>
                                        <a:cs typeface="+mn-cs"/>
                                      </a:rPr>
                                      <m:t>𝐿𝑆𝐶</m:t>
                                    </m:r>
                                    <m:r>
                                      <a:rPr lang="en-US" sz="1200" b="0" i="1" kern="1200">
                                        <a:solidFill>
                                          <a:schemeClr val="tx1"/>
                                        </a:solidFill>
                                        <a:effectLst/>
                                        <a:latin typeface="Cambria Math"/>
                                        <a:ea typeface="+mn-ea"/>
                                        <a:cs typeface="+mn-cs"/>
                                      </a:rPr>
                                      <m:t>−∗∗∗_</m:t>
                                    </m:r>
                                    <m:r>
                                      <a:rPr lang="en-US" sz="1200" b="0" i="1" kern="1200" smtClean="0">
                                        <a:solidFill>
                                          <a:schemeClr val="tx1"/>
                                        </a:solidFill>
                                        <a:effectLst/>
                                        <a:latin typeface="Cambria Math"/>
                                        <a:ea typeface="+mn-ea"/>
                                        <a:cs typeface="+mn-cs"/>
                                      </a:rPr>
                                      <m:t>𝐸𝑋𝐶</m:t>
                                    </m:r>
                                  </m:den>
                                </m:f>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𝑓</m:t>
                                </m:r>
                                <m:r>
                                  <a:rPr lang="en-US" sz="1200" b="0" i="1" kern="1200">
                                    <a:solidFill>
                                      <a:schemeClr val="tx1"/>
                                    </a:solidFill>
                                    <a:effectLst/>
                                    <a:latin typeface="Cambria Math"/>
                                    <a:ea typeface="+mn-ea"/>
                                    <a:cs typeface="+mn-cs"/>
                                  </a:rPr>
                                  <m:t>)</m:t>
                                </m:r>
                              </m:oMath>
                            </m:oMathPara>
                          </a14:m>
                          <a:endParaRPr lang="en-US" sz="1200" b="0"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mn-lt"/>
                            <a:ea typeface="+mn-ea"/>
                            <a:cs typeface="+mn-cs"/>
                          </a:endParaRP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effectLst/>
                            <a:latin typeface="+mn-lt"/>
                            <a:ea typeface="+mn-ea"/>
                            <a:cs typeface="+mn-cs"/>
                          </a:endParaRP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After finding the response function, we swept sines across the interferometer using the End Test Mass voice-coil actuators, and compared the response in DARM_ERR.  </a:t>
                          </a: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mn-lt"/>
                              <a:ea typeface="+mn-ea"/>
                              <a:cs typeface="+mn-cs"/>
                            </a:rPr>
                            <a:t>The entire response and actuation calibration takes only ~1 hour!</a:t>
                          </a:r>
                        </a:p>
                        <a:p>
                          <a:pPr marL="0" marR="0" indent="0" algn="ctr" defTabSz="438912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marL="60960" marR="6096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en-US" sz="4500" i="1" u="sng" dirty="0" smtClean="0">
                              <a:solidFill>
                                <a:schemeClr val="accent3">
                                  <a:lumMod val="50000"/>
                                </a:schemeClr>
                              </a:solidFill>
                            </a:rPr>
                            <a:t>L1</a:t>
                          </a:r>
                          <a:endParaRPr lang="en-US" sz="4500" i="1" u="sng" dirty="0">
                            <a:solidFill>
                              <a:schemeClr val="accent3">
                                <a:lumMod val="50000"/>
                              </a:schemeClr>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val="3013650445"/>
                  </p:ext>
                </p:extLst>
              </p:nvPr>
            </p:nvGraphicFramePr>
            <p:xfrm>
              <a:off x="0" y="16761330"/>
              <a:ext cx="21945600" cy="7805547"/>
            </p:xfrm>
            <a:graphic>
              <a:graphicData uri="http://schemas.openxmlformats.org/drawingml/2006/table">
                <a:tbl>
                  <a:tblPr firstRow="1" bandRow="1">
                    <a:tableStyleId>{5C22544A-7EE6-4342-B048-85BDC9FD1C3A}</a:tableStyleId>
                  </a:tblPr>
                  <a:tblGrid>
                    <a:gridCol w="7315200"/>
                    <a:gridCol w="7315200"/>
                    <a:gridCol w="7315200"/>
                  </a:tblGrid>
                  <a:tr h="7805547">
                    <a:tc>
                      <a:txBody>
                        <a:bodyPr/>
                        <a:lstStyle/>
                        <a:p>
                          <a:pPr algn="ctr" rtl="0"/>
                          <a:r>
                            <a:rPr lang="en-US" sz="4500" b="1" i="1" u="sng" cap="small" dirty="0" smtClean="0">
                              <a:solidFill>
                                <a:schemeClr val="accent2">
                                  <a:lumMod val="50000"/>
                                </a:schemeClr>
                              </a:solidFill>
                            </a:rPr>
                            <a:t>H1</a:t>
                          </a:r>
                        </a:p>
                        <a:p>
                          <a:pPr algn="ctr" rtl="0"/>
                          <a:endParaRPr lang="en-US" sz="4500" i="1" u="sng" dirty="0"/>
                        </a:p>
                      </a:txBody>
                      <a:tcPr marL="60960" marR="6096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marL="60960" marR="6096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17"/>
                          <a:stretch>
                            <a:fillRect l="-100000" t="-1953" r="-100000"/>
                          </a:stretch>
                        </a:blipFill>
                      </a:tcPr>
                    </a:tc>
                    <a:tc>
                      <a:txBody>
                        <a:bodyPr/>
                        <a:lstStyle/>
                        <a:p>
                          <a:pPr algn="ctr" rtl="0"/>
                          <a:r>
                            <a:rPr lang="en-US" sz="4500" i="1" u="sng" dirty="0" smtClean="0">
                              <a:solidFill>
                                <a:schemeClr val="accent3">
                                  <a:lumMod val="50000"/>
                                </a:schemeClr>
                              </a:solidFill>
                            </a:rPr>
                            <a:t>L1</a:t>
                          </a:r>
                          <a:endParaRPr lang="en-US" sz="4500" i="1" u="sng" dirty="0">
                            <a:solidFill>
                              <a:schemeClr val="accent3">
                                <a:lumMod val="50000"/>
                              </a:schemeClr>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pic>
        <p:nvPicPr>
          <p:cNvPr id="103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17672582"/>
            <a:ext cx="3342425" cy="301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1" y="17645131"/>
            <a:ext cx="3310916" cy="301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 y="21023268"/>
            <a:ext cx="3342425" cy="309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47226" y="21042977"/>
            <a:ext cx="3467127" cy="309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41036" y="17672582"/>
            <a:ext cx="3251606" cy="298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366151" y="17672582"/>
            <a:ext cx="3228859" cy="298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66151" y="21332003"/>
            <a:ext cx="3396207" cy="300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841036" y="21301875"/>
            <a:ext cx="3251606" cy="30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Up Arrow Callout 49"/>
          <p:cNvSpPr/>
          <p:nvPr/>
        </p:nvSpPr>
        <p:spPr>
          <a:xfrm>
            <a:off x="7499568" y="18785467"/>
            <a:ext cx="2032000" cy="71697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Response Function</a:t>
            </a:r>
          </a:p>
        </p:txBody>
      </p:sp>
      <p:sp>
        <p:nvSpPr>
          <p:cNvPr id="51" name="Up Arrow Callout 50"/>
          <p:cNvSpPr/>
          <p:nvPr/>
        </p:nvSpPr>
        <p:spPr>
          <a:xfrm>
            <a:off x="9715500" y="18785466"/>
            <a:ext cx="2133600" cy="71697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smtClean="0"/>
              <a:t>Pcal Box </a:t>
            </a:r>
            <a:r>
              <a:rPr lang="en-US" sz="1300" b="1" i="1" dirty="0"/>
              <a:t>Calibration</a:t>
            </a:r>
          </a:p>
        </p:txBody>
      </p:sp>
      <p:sp>
        <p:nvSpPr>
          <p:cNvPr id="52" name="Up Arrow Callout 51"/>
          <p:cNvSpPr/>
          <p:nvPr/>
        </p:nvSpPr>
        <p:spPr>
          <a:xfrm>
            <a:off x="12312650" y="18771179"/>
            <a:ext cx="2133600" cy="71697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Swept-Sines via </a:t>
            </a:r>
            <a:r>
              <a:rPr lang="en-US" sz="1300" b="1" i="1" dirty="0" smtClean="0"/>
              <a:t>EPICS</a:t>
            </a:r>
            <a:endParaRPr lang="en-US" sz="1300" b="1" i="1" dirty="0"/>
          </a:p>
        </p:txBody>
      </p:sp>
      <p:sp>
        <p:nvSpPr>
          <p:cNvPr id="53" name="Up Arrow Callout 52"/>
          <p:cNvSpPr/>
          <p:nvPr/>
        </p:nvSpPr>
        <p:spPr>
          <a:xfrm>
            <a:off x="11010900" y="18757384"/>
            <a:ext cx="2133600" cy="1359906"/>
          </a:xfrm>
          <a:prstGeom prst="upArrowCallout">
            <a:avLst>
              <a:gd name="adj1" fmla="val 16595"/>
              <a:gd name="adj2" fmla="val 25000"/>
              <a:gd name="adj3" fmla="val 15544"/>
              <a:gd name="adj4" fmla="val 37660"/>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smtClean="0"/>
              <a:t>Free Mass Transfer </a:t>
            </a:r>
            <a:r>
              <a:rPr lang="en-US" sz="1300" b="1" i="1" dirty="0"/>
              <a:t>Function</a:t>
            </a:r>
          </a:p>
        </p:txBody>
      </p:sp>
      <p:sp>
        <p:nvSpPr>
          <p:cNvPr id="54" name="Up Arrow Callout 53"/>
          <p:cNvSpPr/>
          <p:nvPr/>
        </p:nvSpPr>
        <p:spPr>
          <a:xfrm>
            <a:off x="12694684" y="21950587"/>
            <a:ext cx="1587500" cy="70190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Swept-Sines via </a:t>
            </a:r>
            <a:r>
              <a:rPr lang="en-US" sz="1300" b="1" i="1" dirty="0" smtClean="0"/>
              <a:t>EPICS</a:t>
            </a:r>
            <a:endParaRPr lang="en-US" sz="1300" b="1" i="1" dirty="0"/>
          </a:p>
        </p:txBody>
      </p:sp>
      <p:sp>
        <p:nvSpPr>
          <p:cNvPr id="55" name="Up Arrow Callout 54"/>
          <p:cNvSpPr/>
          <p:nvPr/>
        </p:nvSpPr>
        <p:spPr>
          <a:xfrm>
            <a:off x="9105900" y="21950587"/>
            <a:ext cx="3365499" cy="716971"/>
          </a:xfrm>
          <a:prstGeom prst="upArrowCallout">
            <a:avLst>
              <a:gd name="adj1" fmla="val 25000"/>
              <a:gd name="adj2" fmla="val 10910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sz="1300" b="1" i="1" dirty="0"/>
              <a:t>Response Function (see above)</a:t>
            </a:r>
          </a:p>
        </p:txBody>
      </p:sp>
      <p:sp>
        <p:nvSpPr>
          <p:cNvPr id="11" name="TextBox 10"/>
          <p:cNvSpPr txBox="1"/>
          <p:nvPr/>
        </p:nvSpPr>
        <p:spPr>
          <a:xfrm>
            <a:off x="7365999" y="22168541"/>
            <a:ext cx="1910081" cy="250610"/>
          </a:xfrm>
          <a:prstGeom prst="rect">
            <a:avLst/>
          </a:prstGeom>
          <a:noFill/>
        </p:spPr>
        <p:txBody>
          <a:bodyPr wrap="square" lIns="65306" tIns="32653" rIns="65306" bIns="32653" rtlCol="0">
            <a:spAutoFit/>
          </a:bodyPr>
          <a:lstStyle/>
          <a:p>
            <a:r>
              <a:rPr lang="en-US" sz="1200" dirty="0"/>
              <a:t>*** ≡ DARM, ETMX, ETMY</a:t>
            </a:r>
          </a:p>
        </p:txBody>
      </p:sp>
      <p:sp>
        <p:nvSpPr>
          <p:cNvPr id="12" name="Rectangle 11"/>
          <p:cNvSpPr/>
          <p:nvPr/>
        </p:nvSpPr>
        <p:spPr>
          <a:xfrm>
            <a:off x="9080500" y="12630150"/>
            <a:ext cx="11303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dirty="0"/>
          </a:p>
        </p:txBody>
      </p:sp>
      <p:sp>
        <p:nvSpPr>
          <p:cNvPr id="13" name="Rectangle 12"/>
          <p:cNvSpPr/>
          <p:nvPr/>
        </p:nvSpPr>
        <p:spPr>
          <a:xfrm>
            <a:off x="9245601" y="12515850"/>
            <a:ext cx="30479"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dirty="0"/>
          </a:p>
        </p:txBody>
      </p:sp>
      <p:sp>
        <p:nvSpPr>
          <p:cNvPr id="14" name="TextBox 13"/>
          <p:cNvSpPr txBox="1"/>
          <p:nvPr/>
        </p:nvSpPr>
        <p:spPr>
          <a:xfrm>
            <a:off x="4471242" y="8258094"/>
            <a:ext cx="2454549" cy="573775"/>
          </a:xfrm>
          <a:prstGeom prst="wedgeRectCallout">
            <a:avLst>
              <a:gd name="adj1" fmla="val -41788"/>
              <a:gd name="adj2" fmla="val 89061"/>
            </a:avLst>
          </a:prstGeom>
          <a:noFill/>
          <a:ln>
            <a:solidFill>
              <a:schemeClr val="tx1"/>
            </a:solidFill>
          </a:ln>
        </p:spPr>
        <p:txBody>
          <a:bodyPr wrap="square" lIns="65306" tIns="32653" rIns="65306" bIns="32653" rtlCol="0">
            <a:spAutoFit/>
          </a:bodyPr>
          <a:lstStyle/>
          <a:p>
            <a:r>
              <a:rPr lang="en-US" sz="1100" i="1" dirty="0"/>
              <a:t>Out of 305,610 minutes of science mode, we deleted 1,043 outliers, or ~0.34% of the </a:t>
            </a:r>
            <a:r>
              <a:rPr lang="en-US" sz="1100" i="1" dirty="0" smtClean="0"/>
              <a:t>data, for this investigation.</a:t>
            </a:r>
            <a:endParaRPr lang="en-US" sz="1100" i="1" dirty="0"/>
          </a:p>
        </p:txBody>
      </p:sp>
      <p:sp>
        <p:nvSpPr>
          <p:cNvPr id="56" name="TextBox 55"/>
          <p:cNvSpPr txBox="1"/>
          <p:nvPr/>
        </p:nvSpPr>
        <p:spPr>
          <a:xfrm>
            <a:off x="493572" y="11752760"/>
            <a:ext cx="2673237" cy="619942"/>
          </a:xfrm>
          <a:prstGeom prst="wedgeRectCallout">
            <a:avLst>
              <a:gd name="adj1" fmla="val -40786"/>
              <a:gd name="adj2" fmla="val 112287"/>
            </a:avLst>
          </a:prstGeom>
          <a:noFill/>
          <a:ln>
            <a:solidFill>
              <a:schemeClr val="tx1"/>
            </a:solidFill>
          </a:ln>
        </p:spPr>
        <p:txBody>
          <a:bodyPr wrap="square" lIns="65306" tIns="32653" rIns="65306" bIns="32653" rtlCol="0">
            <a:spAutoFit/>
          </a:bodyPr>
          <a:lstStyle/>
          <a:p>
            <a:r>
              <a:rPr lang="en-US" sz="900" i="1" dirty="0"/>
              <a:t>When considering the daily averages of the actuation coefficient, we learned that the actuators were </a:t>
            </a:r>
            <a:r>
              <a:rPr lang="en-US" sz="900" i="1" dirty="0" smtClean="0"/>
              <a:t>stable to ±1%, </a:t>
            </a:r>
            <a:r>
              <a:rPr lang="en-US" sz="900" i="1" dirty="0"/>
              <a:t>but </a:t>
            </a:r>
            <a:r>
              <a:rPr lang="en-US" sz="900" i="1" dirty="0" smtClean="0"/>
              <a:t>slowly losing sensitivity with time, since day ~250.</a:t>
            </a:r>
            <a:endParaRPr lang="en-US" sz="900" i="1" dirty="0"/>
          </a:p>
        </p:txBody>
      </p:sp>
      <p:sp>
        <p:nvSpPr>
          <p:cNvPr id="57" name="TextBox 56"/>
          <p:cNvSpPr txBox="1"/>
          <p:nvPr/>
        </p:nvSpPr>
        <p:spPr>
          <a:xfrm>
            <a:off x="442718" y="8258095"/>
            <a:ext cx="2673237" cy="743052"/>
          </a:xfrm>
          <a:prstGeom prst="wedgeRectCallout">
            <a:avLst>
              <a:gd name="adj1" fmla="val -34016"/>
              <a:gd name="adj2" fmla="val 89061"/>
            </a:avLst>
          </a:prstGeom>
          <a:noFill/>
          <a:ln>
            <a:solidFill>
              <a:schemeClr val="tx1"/>
            </a:solidFill>
          </a:ln>
        </p:spPr>
        <p:txBody>
          <a:bodyPr wrap="square" lIns="65306" tIns="32653" rIns="65306" bIns="32653" rtlCol="0">
            <a:spAutoFit/>
          </a:bodyPr>
          <a:lstStyle/>
          <a:p>
            <a:r>
              <a:rPr lang="en-US" sz="1100" i="1" dirty="0"/>
              <a:t>This is every minute of science mode in S6.  Some visible outliers clearly stand out here.  Overall, the actuators seem </a:t>
            </a:r>
            <a:r>
              <a:rPr lang="en-US" sz="1100" i="1" dirty="0" smtClean="0"/>
              <a:t>stable to within ~10% as visible on this plot.</a:t>
            </a:r>
            <a:endParaRPr lang="en-US" sz="1100" i="1" dirty="0"/>
          </a:p>
        </p:txBody>
      </p:sp>
      <p:sp>
        <p:nvSpPr>
          <p:cNvPr id="58" name="TextBox 57"/>
          <p:cNvSpPr txBox="1"/>
          <p:nvPr/>
        </p:nvSpPr>
        <p:spPr>
          <a:xfrm>
            <a:off x="4075474" y="11758655"/>
            <a:ext cx="2610630" cy="573775"/>
          </a:xfrm>
          <a:prstGeom prst="wedgeRectCallout">
            <a:avLst>
              <a:gd name="adj1" fmla="val -39441"/>
              <a:gd name="adj2" fmla="val 62500"/>
            </a:avLst>
          </a:prstGeom>
          <a:noFill/>
          <a:ln>
            <a:solidFill>
              <a:schemeClr val="tx1"/>
            </a:solidFill>
          </a:ln>
        </p:spPr>
        <p:txBody>
          <a:bodyPr wrap="square" lIns="65306" tIns="32653" rIns="65306" bIns="32653" rtlCol="0">
            <a:spAutoFit/>
          </a:bodyPr>
          <a:lstStyle/>
          <a:p>
            <a:r>
              <a:rPr lang="en-US" sz="1100" i="1" dirty="0"/>
              <a:t>When considering more than 99% of science time and detrending the slight trend in the points, µ ± 2</a:t>
            </a:r>
            <a:r>
              <a:rPr lang="el-GR" sz="1100" i="1" dirty="0"/>
              <a:t>σ</a:t>
            </a:r>
            <a:r>
              <a:rPr lang="en-US" sz="1100" i="1" dirty="0"/>
              <a:t> is only ± ~2%.</a:t>
            </a:r>
          </a:p>
        </p:txBody>
      </p:sp>
      <p:sp>
        <p:nvSpPr>
          <p:cNvPr id="60" name="TextBox 59"/>
          <p:cNvSpPr txBox="1"/>
          <p:nvPr/>
        </p:nvSpPr>
        <p:spPr>
          <a:xfrm>
            <a:off x="14909063" y="8342735"/>
            <a:ext cx="2673237" cy="743052"/>
          </a:xfrm>
          <a:prstGeom prst="wedgeRectCallout">
            <a:avLst>
              <a:gd name="adj1" fmla="val -29385"/>
              <a:gd name="adj2" fmla="val 144916"/>
            </a:avLst>
          </a:prstGeom>
          <a:noFill/>
          <a:ln>
            <a:solidFill>
              <a:schemeClr val="tx1"/>
            </a:solidFill>
          </a:ln>
        </p:spPr>
        <p:txBody>
          <a:bodyPr wrap="square" lIns="65306" tIns="32653" rIns="65306" bIns="32653" rtlCol="0">
            <a:spAutoFit/>
          </a:bodyPr>
          <a:lstStyle/>
          <a:p>
            <a:r>
              <a:rPr lang="en-US" sz="1100" dirty="0"/>
              <a:t>L1’s Pcal photodetector </a:t>
            </a:r>
            <a:r>
              <a:rPr lang="en-US" sz="1100" dirty="0" smtClean="0"/>
              <a:t>developed a short-circuit at the beginning of the run. Otherwise, this plot shows overall stability to ±~15%.</a:t>
            </a:r>
            <a:endParaRPr lang="en-US" sz="1100" dirty="0"/>
          </a:p>
        </p:txBody>
      </p:sp>
      <p:sp>
        <p:nvSpPr>
          <p:cNvPr id="61" name="TextBox 60"/>
          <p:cNvSpPr txBox="1"/>
          <p:nvPr/>
        </p:nvSpPr>
        <p:spPr>
          <a:xfrm>
            <a:off x="18907419" y="8258096"/>
            <a:ext cx="2673237" cy="743052"/>
          </a:xfrm>
          <a:prstGeom prst="wedgeRectCallout">
            <a:avLst>
              <a:gd name="adj1" fmla="val -36867"/>
              <a:gd name="adj2" fmla="val 90721"/>
            </a:avLst>
          </a:prstGeom>
          <a:noFill/>
          <a:ln>
            <a:solidFill>
              <a:schemeClr val="tx1"/>
            </a:solidFill>
          </a:ln>
        </p:spPr>
        <p:txBody>
          <a:bodyPr wrap="square" lIns="65306" tIns="32653" rIns="65306" bIns="32653" rtlCol="0">
            <a:spAutoFit/>
          </a:bodyPr>
          <a:lstStyle/>
          <a:p>
            <a:r>
              <a:rPr lang="en-US" sz="1100" dirty="0"/>
              <a:t>Out of 268,997 minutes of science mode (with a working Pcal photodetector), we pruned off just ~0.74% of the </a:t>
            </a:r>
            <a:r>
              <a:rPr lang="en-US" sz="1100" dirty="0" smtClean="0"/>
              <a:t>times for this investigation.</a:t>
            </a:r>
            <a:endParaRPr lang="en-US" sz="1100" dirty="0"/>
          </a:p>
        </p:txBody>
      </p:sp>
      <p:sp>
        <p:nvSpPr>
          <p:cNvPr id="62" name="TextBox 61"/>
          <p:cNvSpPr txBox="1"/>
          <p:nvPr/>
        </p:nvSpPr>
        <p:spPr>
          <a:xfrm>
            <a:off x="14963388" y="11829704"/>
            <a:ext cx="2673237" cy="573775"/>
          </a:xfrm>
          <a:prstGeom prst="wedgeRectCallout">
            <a:avLst>
              <a:gd name="adj1" fmla="val -36154"/>
              <a:gd name="adj2" fmla="val 107241"/>
            </a:avLst>
          </a:prstGeom>
          <a:noFill/>
          <a:ln>
            <a:solidFill>
              <a:schemeClr val="tx1"/>
            </a:solidFill>
          </a:ln>
        </p:spPr>
        <p:txBody>
          <a:bodyPr wrap="square" lIns="65306" tIns="32653" rIns="65306" bIns="32653" rtlCol="0">
            <a:spAutoFit/>
          </a:bodyPr>
          <a:lstStyle/>
          <a:p>
            <a:r>
              <a:rPr lang="en-US" sz="1100" dirty="0"/>
              <a:t>When considering daily averages, the L1 actuators are shown to be very stable to  </a:t>
            </a:r>
            <a:r>
              <a:rPr lang="en-US" sz="1100" dirty="0" smtClean="0"/>
              <a:t>±~0.75%.</a:t>
            </a:r>
            <a:endParaRPr lang="en-US" sz="1100" dirty="0"/>
          </a:p>
        </p:txBody>
      </p:sp>
      <p:sp>
        <p:nvSpPr>
          <p:cNvPr id="63" name="TextBox 62"/>
          <p:cNvSpPr txBox="1"/>
          <p:nvPr/>
        </p:nvSpPr>
        <p:spPr>
          <a:xfrm>
            <a:off x="414143" y="16916400"/>
            <a:ext cx="2673237" cy="573775"/>
          </a:xfrm>
          <a:prstGeom prst="wedgeRectCallout">
            <a:avLst>
              <a:gd name="adj1" fmla="val -9431"/>
              <a:gd name="adj2" fmla="val 82421"/>
            </a:avLst>
          </a:prstGeom>
          <a:noFill/>
          <a:ln>
            <a:solidFill>
              <a:schemeClr val="tx1"/>
            </a:solidFill>
          </a:ln>
        </p:spPr>
        <p:txBody>
          <a:bodyPr wrap="square" lIns="65306" tIns="32653" rIns="65306" bIns="32653" rtlCol="0">
            <a:spAutoFit/>
          </a:bodyPr>
          <a:lstStyle/>
          <a:p>
            <a:r>
              <a:rPr lang="en-US" sz="1100" dirty="0"/>
              <a:t>Overall, H1’s calibration shows  </a:t>
            </a:r>
            <a:r>
              <a:rPr lang="en-US" sz="1100" dirty="0" smtClean="0"/>
              <a:t>&lt;~5%, 5° </a:t>
            </a:r>
            <a:r>
              <a:rPr lang="en-US" sz="1100" dirty="0"/>
              <a:t>systematic </a:t>
            </a:r>
            <a:r>
              <a:rPr lang="en-US" sz="1100" dirty="0" smtClean="0"/>
              <a:t>discrepancy in </a:t>
            </a:r>
            <a:r>
              <a:rPr lang="en-US" sz="1100" dirty="0"/>
              <a:t>magnitude and phase for response and actuation.</a:t>
            </a:r>
          </a:p>
        </p:txBody>
      </p:sp>
      <p:sp>
        <p:nvSpPr>
          <p:cNvPr id="64" name="TextBox 63"/>
          <p:cNvSpPr txBox="1"/>
          <p:nvPr/>
        </p:nvSpPr>
        <p:spPr>
          <a:xfrm>
            <a:off x="14850027" y="16916399"/>
            <a:ext cx="2673237" cy="573775"/>
          </a:xfrm>
          <a:prstGeom prst="wedgeRectCallout">
            <a:avLst>
              <a:gd name="adj1" fmla="val -27247"/>
              <a:gd name="adj2" fmla="val 92381"/>
            </a:avLst>
          </a:prstGeom>
          <a:noFill/>
          <a:ln>
            <a:solidFill>
              <a:schemeClr val="tx1"/>
            </a:solidFill>
          </a:ln>
        </p:spPr>
        <p:txBody>
          <a:bodyPr wrap="square" lIns="65306" tIns="32653" rIns="65306" bIns="32653" rtlCol="0">
            <a:spAutoFit/>
          </a:bodyPr>
          <a:lstStyle/>
          <a:p>
            <a:r>
              <a:rPr lang="en-US" sz="1100" dirty="0"/>
              <a:t>In L1, a </a:t>
            </a:r>
            <a:r>
              <a:rPr lang="en-US" sz="1100" dirty="0" smtClean="0"/>
              <a:t>~10-30</a:t>
            </a:r>
            <a:r>
              <a:rPr lang="en-US" sz="1100" dirty="0"/>
              <a:t>% systematic discrepancy is evident in the magnitude of both response and actuation.</a:t>
            </a:r>
          </a:p>
        </p:txBody>
      </p:sp>
      <p:sp>
        <p:nvSpPr>
          <p:cNvPr id="65" name="TextBox 64"/>
          <p:cNvSpPr txBox="1"/>
          <p:nvPr/>
        </p:nvSpPr>
        <p:spPr>
          <a:xfrm>
            <a:off x="18927957" y="16916398"/>
            <a:ext cx="2673237" cy="573775"/>
          </a:xfrm>
          <a:prstGeom prst="wedgeRectCallout">
            <a:avLst>
              <a:gd name="adj1" fmla="val -40786"/>
              <a:gd name="adj2" fmla="val 72460"/>
            </a:avLst>
          </a:prstGeom>
          <a:noFill/>
          <a:ln>
            <a:solidFill>
              <a:schemeClr val="tx1"/>
            </a:solidFill>
          </a:ln>
        </p:spPr>
        <p:txBody>
          <a:bodyPr wrap="square" lIns="65306" tIns="32653" rIns="65306" bIns="32653" rtlCol="0">
            <a:spAutoFit/>
          </a:bodyPr>
          <a:lstStyle/>
          <a:p>
            <a:r>
              <a:rPr lang="en-US" sz="1100" dirty="0"/>
              <a:t>In phase, a large discrepancy is evident below 300 Hz in response.  Bartos’s timing verification study (T1000638) confirms this.</a:t>
            </a:r>
          </a:p>
        </p:txBody>
      </p:sp>
      <p:graphicFrame>
        <p:nvGraphicFramePr>
          <p:cNvPr id="66" name="Table 65"/>
          <p:cNvGraphicFramePr>
            <a:graphicFrameLocks noGrp="1"/>
          </p:cNvGraphicFramePr>
          <p:nvPr>
            <p:extLst>
              <p:ext uri="{D42A27DB-BD31-4B8C-83A1-F6EECF244321}">
                <p14:modId xmlns:p14="http://schemas.microsoft.com/office/powerpoint/2010/main" val="1132598969"/>
              </p:ext>
            </p:extLst>
          </p:nvPr>
        </p:nvGraphicFramePr>
        <p:xfrm>
          <a:off x="0" y="25831800"/>
          <a:ext cx="21945600" cy="7086600"/>
        </p:xfrm>
        <a:graphic>
          <a:graphicData uri="http://schemas.openxmlformats.org/drawingml/2006/table">
            <a:tbl>
              <a:tblPr firstRow="1" bandRow="1">
                <a:tableStyleId>{5C22544A-7EE6-4342-B048-85BDC9FD1C3A}</a:tableStyleId>
              </a:tblPr>
              <a:tblGrid>
                <a:gridCol w="7315200"/>
                <a:gridCol w="7315200"/>
                <a:gridCol w="7315200"/>
              </a:tblGrid>
              <a:tr h="7086600">
                <a:tc>
                  <a:txBody>
                    <a:bodyPr/>
                    <a:lstStyle/>
                    <a:p>
                      <a:pPr algn="ctr"/>
                      <a:r>
                        <a:rPr lang="en-US" sz="4500" b="1" i="1" u="sng" cap="small" dirty="0" smtClean="0">
                          <a:solidFill>
                            <a:schemeClr val="accent2">
                              <a:lumMod val="50000"/>
                            </a:schemeClr>
                          </a:solidFill>
                        </a:rPr>
                        <a:t>H1</a:t>
                      </a:r>
                    </a:p>
                    <a:p>
                      <a:pPr algn="ctr"/>
                      <a:endParaRPr lang="en-US" sz="4500" i="1" u="sng" dirty="0"/>
                    </a:p>
                  </a:txBody>
                  <a:tcPr marL="60960" marR="6096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3200" b="1" i="1" u="sng" cap="small" dirty="0" smtClean="0">
                          <a:solidFill>
                            <a:schemeClr val="tx1"/>
                          </a:solidFill>
                        </a:rPr>
                        <a:t>Pcal: An Ideal </a:t>
                      </a:r>
                      <a:r>
                        <a:rPr lang="en-US" sz="3200" b="1" i="1" u="sng" cap="small" smtClean="0">
                          <a:solidFill>
                            <a:schemeClr val="tx1"/>
                          </a:solidFill>
                        </a:rPr>
                        <a:t>Timing Calibrator</a:t>
                      </a:r>
                      <a:endParaRPr lang="en-US" sz="1600" b="1" i="0" u="none" cap="none" baseline="0" dirty="0" smtClean="0">
                        <a:solidFill>
                          <a:schemeClr val="tx1"/>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500" i="1" u="sng" dirty="0" smtClean="0">
                          <a:solidFill>
                            <a:schemeClr val="accent3">
                              <a:lumMod val="50000"/>
                            </a:schemeClr>
                          </a:solidFill>
                        </a:rPr>
                        <a:t>L1</a:t>
                      </a:r>
                      <a:endParaRPr lang="en-US" sz="4500" i="1" u="sng" dirty="0">
                        <a:solidFill>
                          <a:schemeClr val="accent3">
                            <a:lumMod val="50000"/>
                          </a:schemeClr>
                        </a:solidFill>
                      </a:endParaRPr>
                    </a:p>
                  </a:txBody>
                  <a:tcPr marL="60960" marR="6096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67" name="Picture 66"/>
          <p:cNvPicPr/>
          <p:nvPr/>
        </p:nvPicPr>
        <p:blipFill>
          <a:blip r:embed="rId26"/>
          <a:stretch>
            <a:fillRect/>
          </a:stretch>
        </p:blipFill>
        <p:spPr>
          <a:xfrm>
            <a:off x="10877436" y="26752965"/>
            <a:ext cx="3712179" cy="5478316"/>
          </a:xfrm>
          <a:prstGeom prst="rect">
            <a:avLst/>
          </a:prstGeom>
        </p:spPr>
      </p:pic>
      <p:pic>
        <p:nvPicPr>
          <p:cNvPr id="17" name="Picture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5300" y="26554891"/>
            <a:ext cx="3349782" cy="296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838362" y="26554891"/>
            <a:ext cx="3365694" cy="29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924634" y="12418001"/>
            <a:ext cx="2847915" cy="257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592800" y="12418001"/>
            <a:ext cx="2904902" cy="261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18790652" y="11885329"/>
            <a:ext cx="2610630" cy="404498"/>
          </a:xfrm>
          <a:prstGeom prst="wedgeRectCallout">
            <a:avLst>
              <a:gd name="adj1" fmla="val -37251"/>
              <a:gd name="adj2" fmla="val 90757"/>
            </a:avLst>
          </a:prstGeom>
          <a:noFill/>
          <a:ln>
            <a:solidFill>
              <a:schemeClr val="tx1"/>
            </a:solidFill>
          </a:ln>
        </p:spPr>
        <p:txBody>
          <a:bodyPr wrap="square" lIns="65306" tIns="32653" rIns="65306" bIns="32653" rtlCol="0">
            <a:spAutoFit/>
          </a:bodyPr>
          <a:lstStyle/>
          <a:p>
            <a:r>
              <a:rPr lang="en-US" sz="1100" dirty="0"/>
              <a:t>When considering more than 99% of science time, µ ± 2</a:t>
            </a:r>
            <a:r>
              <a:rPr lang="el-GR" sz="1100" dirty="0"/>
              <a:t>σ</a:t>
            </a:r>
            <a:r>
              <a:rPr lang="en-US" sz="1100" dirty="0"/>
              <a:t> is only ± ~1%.</a:t>
            </a:r>
          </a:p>
        </p:txBody>
      </p:sp>
      <p:graphicFrame>
        <p:nvGraphicFramePr>
          <p:cNvPr id="31" name="Table 30"/>
          <p:cNvGraphicFramePr>
            <a:graphicFrameLocks noGrp="1"/>
          </p:cNvGraphicFramePr>
          <p:nvPr>
            <p:extLst>
              <p:ext uri="{D42A27DB-BD31-4B8C-83A1-F6EECF244321}">
                <p14:modId xmlns:p14="http://schemas.microsoft.com/office/powerpoint/2010/main" val="152937676"/>
              </p:ext>
            </p:extLst>
          </p:nvPr>
        </p:nvGraphicFramePr>
        <p:xfrm>
          <a:off x="19052" y="24417772"/>
          <a:ext cx="21926548" cy="1490228"/>
        </p:xfrm>
        <a:graphic>
          <a:graphicData uri="http://schemas.openxmlformats.org/drawingml/2006/table">
            <a:tbl>
              <a:tblPr firstRow="1" bandRow="1">
                <a:tableStyleId>{5C22544A-7EE6-4342-B048-85BDC9FD1C3A}</a:tableStyleId>
              </a:tblPr>
              <a:tblGrid>
                <a:gridCol w="2259077"/>
                <a:gridCol w="17408394"/>
                <a:gridCol w="2259077"/>
              </a:tblGrid>
              <a:tr h="1490228">
                <a:tc>
                  <a:txBody>
                    <a:bodyPr/>
                    <a:lstStyle/>
                    <a:p>
                      <a:pPr algn="l"/>
                      <a:r>
                        <a:rPr lang="en-US" sz="6600" b="1" i="1" cap="small" dirty="0" smtClean="0">
                          <a:solidFill>
                            <a:schemeClr val="tx1"/>
                          </a:solidFill>
                        </a:rPr>
                        <a:t> (3)</a:t>
                      </a:r>
                      <a:endParaRPr lang="en-US" sz="6500" dirty="0"/>
                    </a:p>
                  </a:txBody>
                  <a:tcPr marL="60960" marR="60960" marT="34290" marB="3429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200" b="1" i="1" cap="small" dirty="0" smtClean="0">
                          <a:solidFill>
                            <a:schemeClr val="tx1"/>
                          </a:solidFill>
                        </a:rPr>
                        <a:t>Accuracy of Interferometer</a:t>
                      </a:r>
                      <a:r>
                        <a:rPr lang="en-US" sz="7200" b="1" i="1" cap="small" baseline="0" dirty="0" smtClean="0">
                          <a:solidFill>
                            <a:schemeClr val="tx1"/>
                          </a:solidFill>
                        </a:rPr>
                        <a:t> Timing</a:t>
                      </a:r>
                      <a:endParaRPr lang="en-US" sz="7200" b="1" i="1" cap="small" dirty="0" smtClean="0">
                        <a:solidFill>
                          <a:schemeClr val="tx1"/>
                        </a:solidFill>
                      </a:endParaRPr>
                    </a:p>
                  </a:txBody>
                  <a:tcPr marL="60960" marR="60960" marT="34290" marB="3429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500" dirty="0"/>
                    </a:p>
                  </a:txBody>
                  <a:tcPr marL="60960" marR="6096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9" name="Rectangle 68"/>
          <p:cNvSpPr/>
          <p:nvPr/>
        </p:nvSpPr>
        <p:spPr>
          <a:xfrm>
            <a:off x="0" y="32549068"/>
            <a:ext cx="21945599" cy="369332"/>
          </a:xfrm>
          <a:prstGeom prst="rect">
            <a:avLst/>
          </a:prstGeom>
        </p:spPr>
        <p:txBody>
          <a:bodyPr wrap="square">
            <a:spAutoFit/>
          </a:bodyPr>
          <a:lstStyle/>
          <a:p>
            <a:pPr algn="ctr"/>
            <a:r>
              <a:rPr lang="en-US" sz="1800" i="1" dirty="0" smtClean="0"/>
              <a:t>LIGO-G1100189-v13</a:t>
            </a:r>
            <a:endParaRPr lang="en-US" sz="1800" i="1" dirty="0"/>
          </a:p>
        </p:txBody>
      </p:sp>
      <p:cxnSp>
        <p:nvCxnSpPr>
          <p:cNvPr id="85" name="Curved Connector 84"/>
          <p:cNvCxnSpPr>
            <a:stCxn id="22" idx="7"/>
            <a:endCxn id="25" idx="1"/>
          </p:cNvCxnSpPr>
          <p:nvPr/>
        </p:nvCxnSpPr>
        <p:spPr>
          <a:xfrm rot="16200000" flipH="1">
            <a:off x="14808098" y="3927438"/>
            <a:ext cx="100589" cy="2248199"/>
          </a:xfrm>
          <a:prstGeom prst="curvedConnector3">
            <a:avLst>
              <a:gd name="adj1" fmla="val -469903"/>
            </a:avLst>
          </a:prstGeom>
          <a:ln>
            <a:prstDash val="dash"/>
            <a:tailEnd type="arrow"/>
          </a:ln>
          <a:effectLst>
            <a:glow rad="228600">
              <a:schemeClr val="accent1">
                <a:satMod val="175000"/>
                <a:alpha val="40000"/>
              </a:schemeClr>
            </a:glow>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197879" y="5221241"/>
            <a:ext cx="909547" cy="727663"/>
          </a:xfrm>
          <a:prstGeom prst="rect">
            <a:avLst/>
          </a:prstGeom>
          <a:ln/>
        </p:spPr>
        <p:style>
          <a:lnRef idx="2">
            <a:schemeClr val="accent6"/>
          </a:lnRef>
          <a:fillRef idx="1">
            <a:schemeClr val="lt1"/>
          </a:fillRef>
          <a:effectRef idx="0">
            <a:schemeClr val="accent6"/>
          </a:effectRef>
          <a:fontRef idx="minor">
            <a:schemeClr val="dk1"/>
          </a:fontRef>
        </p:style>
        <p:txBody>
          <a:bodyPr wrap="square" lIns="65306" tIns="32653" rIns="65306" bIns="32653" rtlCol="0">
            <a:spAutoFit/>
          </a:bodyPr>
          <a:lstStyle/>
          <a:p>
            <a:pPr algn="ctr"/>
            <a:r>
              <a:rPr lang="en-US" sz="1600" b="1" i="1" cap="small" dirty="0" smtClean="0">
                <a:solidFill>
                  <a:schemeClr val="accent6">
                    <a:lumMod val="50000"/>
                  </a:schemeClr>
                </a:solidFill>
              </a:rPr>
              <a:t>Gold Standard</a:t>
            </a:r>
          </a:p>
          <a:p>
            <a:pPr algn="ctr"/>
            <a:r>
              <a:rPr lang="en-US" sz="1100" b="1" i="1" cap="small" dirty="0" smtClean="0">
                <a:solidFill>
                  <a:schemeClr val="accent6">
                    <a:lumMod val="50000"/>
                  </a:schemeClr>
                </a:solidFill>
              </a:rPr>
              <a:t>(NIST↔LHO)</a:t>
            </a:r>
            <a:endParaRPr lang="en-US" sz="1050" b="1" cap="small" dirty="0">
              <a:solidFill>
                <a:schemeClr val="accent6">
                  <a:lumMod val="50000"/>
                </a:schemeClr>
              </a:solidFill>
            </a:endParaRPr>
          </a:p>
        </p:txBody>
      </p:sp>
      <p:sp>
        <p:nvSpPr>
          <p:cNvPr id="101" name="TextBox 100"/>
          <p:cNvSpPr txBox="1"/>
          <p:nvPr/>
        </p:nvSpPr>
        <p:spPr>
          <a:xfrm>
            <a:off x="7812926" y="4757171"/>
            <a:ext cx="909547" cy="1058523"/>
          </a:xfrm>
          <a:prstGeom prst="rect">
            <a:avLst/>
          </a:prstGeom>
          <a:ln/>
        </p:spPr>
        <p:style>
          <a:lnRef idx="2">
            <a:schemeClr val="accent3"/>
          </a:lnRef>
          <a:fillRef idx="1">
            <a:schemeClr val="lt1"/>
          </a:fillRef>
          <a:effectRef idx="0">
            <a:schemeClr val="accent3"/>
          </a:effectRef>
          <a:fontRef idx="minor">
            <a:schemeClr val="dk1"/>
          </a:fontRef>
        </p:style>
        <p:txBody>
          <a:bodyPr wrap="square" lIns="65306" tIns="32653" rIns="65306" bIns="32653" rtlCol="0">
            <a:spAutoFit/>
          </a:bodyPr>
          <a:lstStyle/>
          <a:p>
            <a:pPr algn="ctr"/>
            <a:r>
              <a:rPr lang="en-US" sz="1600" b="1" i="1" cap="small" dirty="0" smtClean="0">
                <a:solidFill>
                  <a:schemeClr val="accent3">
                    <a:lumMod val="50000"/>
                  </a:schemeClr>
                </a:solidFill>
              </a:rPr>
              <a:t>Working Standard</a:t>
            </a:r>
          </a:p>
          <a:p>
            <a:pPr algn="ctr"/>
            <a:r>
              <a:rPr lang="en-US" sz="1100" b="1" i="1" cap="small" dirty="0" smtClean="0">
                <a:solidFill>
                  <a:schemeClr val="accent3">
                    <a:lumMod val="50000"/>
                  </a:schemeClr>
                </a:solidFill>
              </a:rPr>
              <a:t>(LHO↔LLO)</a:t>
            </a:r>
          </a:p>
          <a:p>
            <a:pPr algn="ctr"/>
            <a:r>
              <a:rPr lang="en-US" sz="1100" b="1" i="1" cap="small" dirty="0">
                <a:solidFill>
                  <a:schemeClr val="accent3">
                    <a:lumMod val="50000"/>
                  </a:schemeClr>
                </a:solidFill>
              </a:rPr>
              <a:t>↓</a:t>
            </a:r>
            <a:endParaRPr lang="en-US" sz="1100" b="1" i="1" cap="small" dirty="0" smtClean="0">
              <a:solidFill>
                <a:schemeClr val="accent3">
                  <a:lumMod val="50000"/>
                </a:schemeClr>
              </a:solidFill>
            </a:endParaRPr>
          </a:p>
          <a:p>
            <a:pPr algn="ctr"/>
            <a:r>
              <a:rPr lang="en-US" sz="1050" b="1" i="1" cap="small" dirty="0" smtClean="0">
                <a:solidFill>
                  <a:schemeClr val="accent3">
                    <a:lumMod val="50000"/>
                  </a:schemeClr>
                </a:solidFill>
              </a:rPr>
              <a:t>End Station</a:t>
            </a:r>
            <a:endParaRPr lang="en-US" sz="1050" b="1" cap="small" dirty="0">
              <a:solidFill>
                <a:schemeClr val="accent3">
                  <a:lumMod val="50000"/>
                </a:schemeClr>
              </a:solidFill>
            </a:endParaRPr>
          </a:p>
        </p:txBody>
      </p:sp>
      <p:pic>
        <p:nvPicPr>
          <p:cNvPr id="103" name="Picture 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8502019" y="4593065"/>
            <a:ext cx="3078637" cy="18010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TextBox 124"/>
          <p:cNvSpPr txBox="1"/>
          <p:nvPr/>
        </p:nvSpPr>
        <p:spPr>
          <a:xfrm>
            <a:off x="10579100" y="5335526"/>
            <a:ext cx="1258463" cy="727663"/>
          </a:xfrm>
          <a:prstGeom prst="rect">
            <a:avLst/>
          </a:prstGeom>
          <a:ln/>
        </p:spPr>
        <p:style>
          <a:lnRef idx="2">
            <a:schemeClr val="accent1"/>
          </a:lnRef>
          <a:fillRef idx="1">
            <a:schemeClr val="lt1"/>
          </a:fillRef>
          <a:effectRef idx="0">
            <a:schemeClr val="accent1"/>
          </a:effectRef>
          <a:fontRef idx="minor">
            <a:schemeClr val="dk1"/>
          </a:fontRef>
        </p:style>
        <p:txBody>
          <a:bodyPr wrap="square" lIns="65306" tIns="32653" rIns="65306" bIns="32653" rtlCol="0">
            <a:spAutoFit/>
          </a:bodyPr>
          <a:lstStyle/>
          <a:p>
            <a:pPr algn="ctr"/>
            <a:r>
              <a:rPr lang="en-US" sz="1600" b="1" i="1" cap="small" dirty="0" smtClean="0">
                <a:solidFill>
                  <a:schemeClr val="tx2">
                    <a:lumMod val="50000"/>
                  </a:schemeClr>
                </a:solidFill>
              </a:rPr>
              <a:t>Box Photo</a:t>
            </a:r>
          </a:p>
          <a:p>
            <a:pPr algn="ctr"/>
            <a:r>
              <a:rPr lang="en-US" sz="1600" b="1" i="1" cap="small" dirty="0" smtClean="0">
                <a:solidFill>
                  <a:schemeClr val="tx2">
                    <a:lumMod val="50000"/>
                  </a:schemeClr>
                </a:solidFill>
              </a:rPr>
              <a:t>Detector</a:t>
            </a:r>
          </a:p>
          <a:p>
            <a:pPr algn="ctr"/>
            <a:r>
              <a:rPr lang="en-US" sz="1100" b="1" i="1" cap="small" dirty="0" smtClean="0">
                <a:solidFill>
                  <a:schemeClr val="tx2">
                    <a:lumMod val="50000"/>
                  </a:schemeClr>
                </a:solidFill>
              </a:rPr>
              <a:t>(Inside  Pcal Box)</a:t>
            </a:r>
            <a:endParaRPr lang="en-US" sz="1050" b="1" cap="small" dirty="0">
              <a:solidFill>
                <a:schemeClr val="tx2">
                  <a:lumMod val="50000"/>
                </a:schemeClr>
              </a:solidFill>
            </a:endParaRPr>
          </a:p>
        </p:txBody>
      </p:sp>
      <p:sp>
        <p:nvSpPr>
          <p:cNvPr id="147" name="TextBox 146"/>
          <p:cNvSpPr txBox="1"/>
          <p:nvPr/>
        </p:nvSpPr>
        <p:spPr>
          <a:xfrm>
            <a:off x="14446250" y="5517178"/>
            <a:ext cx="1258589" cy="481442"/>
          </a:xfrm>
          <a:prstGeom prst="rect">
            <a:avLst/>
          </a:prstGeom>
          <a:ln/>
        </p:spPr>
        <p:style>
          <a:lnRef idx="2">
            <a:schemeClr val="accent4"/>
          </a:lnRef>
          <a:fillRef idx="1">
            <a:schemeClr val="lt1"/>
          </a:fillRef>
          <a:effectRef idx="0">
            <a:schemeClr val="accent4"/>
          </a:effectRef>
          <a:fontRef idx="minor">
            <a:schemeClr val="dk1"/>
          </a:fontRef>
        </p:style>
        <p:txBody>
          <a:bodyPr wrap="square" lIns="65306" tIns="32653" rIns="65306" bIns="32653" rtlCol="0">
            <a:spAutoFit/>
          </a:bodyPr>
          <a:lstStyle/>
          <a:p>
            <a:pPr algn="ctr"/>
            <a:r>
              <a:rPr lang="en-US" sz="1600" b="1" i="1" cap="small" dirty="0" smtClean="0">
                <a:solidFill>
                  <a:schemeClr val="accent4">
                    <a:lumMod val="50000"/>
                  </a:schemeClr>
                </a:solidFill>
              </a:rPr>
              <a:t>Pcal Laser</a:t>
            </a:r>
          </a:p>
          <a:p>
            <a:pPr algn="ctr"/>
            <a:r>
              <a:rPr lang="en-US" sz="1100" b="1" i="1" cap="small" dirty="0" smtClean="0">
                <a:solidFill>
                  <a:schemeClr val="accent4">
                    <a:lumMod val="50000"/>
                  </a:schemeClr>
                </a:solidFill>
              </a:rPr>
              <a:t>(Inside  Pcal Box)</a:t>
            </a:r>
            <a:endParaRPr lang="en-US" sz="1050" b="1" cap="small" dirty="0">
              <a:solidFill>
                <a:schemeClr val="accent4">
                  <a:lumMod val="50000"/>
                </a:schemeClr>
              </a:solidFill>
            </a:endParaRPr>
          </a:p>
        </p:txBody>
      </p:sp>
      <p:sp>
        <p:nvSpPr>
          <p:cNvPr id="148" name="TextBox 147"/>
          <p:cNvSpPr txBox="1"/>
          <p:nvPr/>
        </p:nvSpPr>
        <p:spPr>
          <a:xfrm>
            <a:off x="19951757" y="4710698"/>
            <a:ext cx="1447801" cy="312165"/>
          </a:xfrm>
          <a:prstGeom prst="rect">
            <a:avLst/>
          </a:prstGeom>
          <a:ln/>
        </p:spPr>
        <p:style>
          <a:lnRef idx="1">
            <a:schemeClr val="accent6"/>
          </a:lnRef>
          <a:fillRef idx="2">
            <a:schemeClr val="accent6"/>
          </a:fillRef>
          <a:effectRef idx="1">
            <a:schemeClr val="accent6"/>
          </a:effectRef>
          <a:fontRef idx="minor">
            <a:schemeClr val="dk1"/>
          </a:fontRef>
        </p:style>
        <p:txBody>
          <a:bodyPr wrap="square" lIns="65306" tIns="32653" rIns="65306" bIns="32653" rtlCol="0">
            <a:spAutoFit/>
          </a:bodyPr>
          <a:lstStyle/>
          <a:p>
            <a:pPr algn="ctr"/>
            <a:r>
              <a:rPr lang="en-US" sz="1600" b="1" i="1" cap="small" dirty="0" smtClean="0">
                <a:solidFill>
                  <a:schemeClr val="accent4">
                    <a:lumMod val="50000"/>
                  </a:schemeClr>
                </a:solidFill>
              </a:rPr>
              <a:t>Interferometer</a:t>
            </a:r>
            <a:endParaRPr lang="en-US" sz="1050" b="1" cap="small" dirty="0">
              <a:solidFill>
                <a:schemeClr val="accent4">
                  <a:lumMod val="50000"/>
                </a:schemeClr>
              </a:solidFill>
            </a:endParaRPr>
          </a:p>
        </p:txBody>
      </p:sp>
      <p:sp>
        <p:nvSpPr>
          <p:cNvPr id="1051" name="TextBox 1050"/>
          <p:cNvSpPr txBox="1"/>
          <p:nvPr/>
        </p:nvSpPr>
        <p:spPr>
          <a:xfrm>
            <a:off x="18835592" y="6063189"/>
            <a:ext cx="184731" cy="1031051"/>
          </a:xfrm>
          <a:prstGeom prst="rect">
            <a:avLst/>
          </a:prstGeom>
          <a:noFill/>
        </p:spPr>
        <p:txBody>
          <a:bodyPr wrap="none" rtlCol="0">
            <a:spAutoFit/>
          </a:bodyPr>
          <a:lstStyle/>
          <a:p>
            <a:endParaRPr lang="en-US" dirty="0"/>
          </a:p>
        </p:txBody>
      </p:sp>
      <p:sp>
        <p:nvSpPr>
          <p:cNvPr id="84" name="Rectangle 83"/>
          <p:cNvSpPr/>
          <p:nvPr/>
        </p:nvSpPr>
        <p:spPr>
          <a:xfrm>
            <a:off x="1" y="6432753"/>
            <a:ext cx="21945600" cy="369332"/>
          </a:xfrm>
          <a:prstGeom prst="rect">
            <a:avLst/>
          </a:prstGeom>
          <a:ln>
            <a:noFill/>
          </a:ln>
          <a:effectLst>
            <a:outerShdw blurRad="50800" dist="38100" dir="5400000" algn="t" rotWithShape="0">
              <a:prstClr val="black">
                <a:alpha val="40000"/>
              </a:prstClr>
            </a:outerShdw>
          </a:effectLst>
          <a:scene3d>
            <a:camera prst="perspectiveRelaxedModerately"/>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b="1" i="1" cap="small" spc="4000" dirty="0" smtClean="0">
                <a:effectLst>
                  <a:outerShdw blurRad="38100" dist="38100" dir="2700000" algn="tl">
                    <a:srgbClr val="000000">
                      <a:alpha val="43137"/>
                    </a:srgbClr>
                  </a:outerShdw>
                </a:effectLst>
              </a:rPr>
              <a:t>→→</a:t>
            </a:r>
            <a:r>
              <a:rPr lang="en-US" sz="1800" b="1" i="1" cap="small" spc="4000" dirty="0">
                <a:effectLst>
                  <a:outerShdw blurRad="38100" dist="38100" dir="2700000" algn="tl">
                    <a:srgbClr val="000000">
                      <a:alpha val="43137"/>
                    </a:srgbClr>
                  </a:outerShdw>
                </a:effectLst>
              </a:rPr>
              <a:t>→</a:t>
            </a:r>
            <a:r>
              <a:rPr lang="en-US" sz="1800" b="1" i="1" cap="small" spc="4000" dirty="0" smtClean="0">
                <a:effectLst>
                  <a:outerShdw blurRad="38100" dist="38100" dir="2700000" algn="tl">
                    <a:srgbClr val="000000">
                      <a:alpha val="43137"/>
                    </a:srgbClr>
                  </a:outerShdw>
                </a:effectLst>
              </a:rPr>
              <a:t>Calibration Chain→→</a:t>
            </a:r>
            <a:r>
              <a:rPr lang="en-US" sz="1800" b="1" i="1" cap="small" spc="4000" dirty="0">
                <a:effectLst>
                  <a:outerShdw blurRad="38100" dist="38100" dir="2700000" algn="tl">
                    <a:srgbClr val="000000">
                      <a:alpha val="43137"/>
                    </a:srgbClr>
                  </a:outerShdw>
                </a:effectLst>
              </a:rPr>
              <a:t>→</a:t>
            </a:r>
          </a:p>
        </p:txBody>
      </p:sp>
      <p:pic>
        <p:nvPicPr>
          <p:cNvPr id="23" name="Picture 4" descr="E:\DCIM\100GEDSC\GEDC0571.JP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35049" t="8282" r="44486" b="34381"/>
          <a:stretch/>
        </p:blipFill>
        <p:spPr bwMode="auto">
          <a:xfrm>
            <a:off x="5107426" y="4593065"/>
            <a:ext cx="912373" cy="19171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9" name="Curved Connector 78"/>
          <p:cNvCxnSpPr>
            <a:stCxn id="23" idx="3"/>
            <a:endCxn id="21" idx="0"/>
          </p:cNvCxnSpPr>
          <p:nvPr/>
        </p:nvCxnSpPr>
        <p:spPr>
          <a:xfrm rot="5400000" flipH="1" flipV="1">
            <a:off x="6439613" y="3144826"/>
            <a:ext cx="1886068" cy="4283215"/>
          </a:xfrm>
          <a:prstGeom prst="curvedConnector5">
            <a:avLst>
              <a:gd name="adj1" fmla="val -12120"/>
              <a:gd name="adj2" fmla="val 49731"/>
              <a:gd name="adj3" fmla="val 112120"/>
            </a:avLst>
          </a:prstGeom>
          <a:ln>
            <a:prstDash val="dash"/>
            <a:tailEnd type="arrow"/>
          </a:ln>
          <a:effectLst>
            <a:glow rad="228600">
              <a:schemeClr val="accent1">
                <a:satMod val="175000"/>
                <a:alpha val="40000"/>
              </a:schemeClr>
            </a:glow>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r="5507"/>
          <a:stretch/>
        </p:blipFill>
        <p:spPr bwMode="auto">
          <a:xfrm>
            <a:off x="8722473" y="4343400"/>
            <a:ext cx="1603563" cy="21146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82" name="Curved Connector 81"/>
          <p:cNvCxnSpPr>
            <a:stCxn id="21" idx="4"/>
            <a:endCxn id="22" idx="3"/>
          </p:cNvCxnSpPr>
          <p:nvPr/>
        </p:nvCxnSpPr>
        <p:spPr>
          <a:xfrm rot="5400000" flipH="1" flipV="1">
            <a:off x="10704463" y="4999512"/>
            <a:ext cx="278319" cy="2638736"/>
          </a:xfrm>
          <a:prstGeom prst="curvedConnector3">
            <a:avLst>
              <a:gd name="adj1" fmla="val -82136"/>
            </a:avLst>
          </a:prstGeom>
          <a:ln>
            <a:prstDash val="dash"/>
            <a:tailEnd type="arrow"/>
          </a:ln>
          <a:effectLst>
            <a:glow rad="228600">
              <a:schemeClr val="accent1">
                <a:satMod val="175000"/>
                <a:alpha val="40000"/>
              </a:schemeClr>
            </a:glow>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pic>
        <p:nvPicPr>
          <p:cNvPr id="22" name="Picture 3" descr="E:\DCIM\100GEDSC\GEDC0581.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837563" y="4757172"/>
            <a:ext cx="2222159" cy="1666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 name="Picture 6" descr="E:\DCIM\100GEDSC\GEDC0568.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11406"/>
          <a:stretch/>
        </p:blipFill>
        <p:spPr bwMode="auto">
          <a:xfrm>
            <a:off x="15704839" y="4866781"/>
            <a:ext cx="1895942" cy="1605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22" name="Curved Connector 121"/>
          <p:cNvCxnSpPr>
            <a:stCxn id="25" idx="5"/>
            <a:endCxn id="103" idx="0"/>
          </p:cNvCxnSpPr>
          <p:nvPr/>
        </p:nvCxnSpPr>
        <p:spPr>
          <a:xfrm rot="5400000" flipH="1" flipV="1">
            <a:off x="17860385" y="4055806"/>
            <a:ext cx="1643693" cy="2718211"/>
          </a:xfrm>
          <a:prstGeom prst="curvedConnector5">
            <a:avLst>
              <a:gd name="adj1" fmla="val -13908"/>
              <a:gd name="adj2" fmla="val 26792"/>
              <a:gd name="adj3" fmla="val 113908"/>
            </a:avLst>
          </a:prstGeom>
          <a:ln>
            <a:prstDash val="dash"/>
            <a:tailEnd type="arrow"/>
          </a:ln>
          <a:effectLst>
            <a:glow rad="228600">
              <a:schemeClr val="accent1">
                <a:satMod val="175000"/>
                <a:alpha val="40000"/>
              </a:schemeClr>
            </a:glow>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pic>
        <p:nvPicPr>
          <p:cNvPr id="35" name="Picture 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10001" y="27529793"/>
            <a:ext cx="3304352" cy="390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3810001" y="26583465"/>
            <a:ext cx="2962548" cy="830997"/>
          </a:xfrm>
          <a:prstGeom prst="wedgeRectCallout">
            <a:avLst>
              <a:gd name="adj1" fmla="val -55879"/>
              <a:gd name="adj2" fmla="val 73962"/>
            </a:avLst>
          </a:prstGeom>
          <a:noFill/>
          <a:ln>
            <a:solidFill>
              <a:schemeClr val="tx1"/>
            </a:solidFill>
          </a:ln>
        </p:spPr>
        <p:txBody>
          <a:bodyPr wrap="square" rtlCol="0">
            <a:spAutoFit/>
          </a:bodyPr>
          <a:lstStyle/>
          <a:p>
            <a:r>
              <a:rPr lang="en-US" sz="1200" i="1" dirty="0" smtClean="0"/>
              <a:t>Measuring the interferometer timing over the course of the entire science run.  The green line is the official timing, and the blue points are the measured timing.</a:t>
            </a:r>
            <a:endParaRPr lang="en-US" sz="1200" i="1" dirty="0"/>
          </a:p>
        </p:txBody>
      </p:sp>
      <p:sp>
        <p:nvSpPr>
          <p:cNvPr id="93" name="TextBox 92"/>
          <p:cNvSpPr txBox="1"/>
          <p:nvPr/>
        </p:nvSpPr>
        <p:spPr>
          <a:xfrm>
            <a:off x="378832" y="29531542"/>
            <a:ext cx="2962548" cy="461665"/>
          </a:xfrm>
          <a:prstGeom prst="wedgeRectCallout">
            <a:avLst>
              <a:gd name="adj1" fmla="val 62117"/>
              <a:gd name="adj2" fmla="val 2897"/>
            </a:avLst>
          </a:prstGeom>
          <a:noFill/>
          <a:ln>
            <a:solidFill>
              <a:schemeClr val="tx1"/>
            </a:solidFill>
          </a:ln>
        </p:spPr>
        <p:txBody>
          <a:bodyPr wrap="square" rtlCol="0">
            <a:spAutoFit/>
          </a:bodyPr>
          <a:lstStyle/>
          <a:p>
            <a:r>
              <a:rPr lang="en-US" sz="1200" i="1" dirty="0" smtClean="0"/>
              <a:t>Characterizing the timing of the system electronics to account for systematic errors. </a:t>
            </a:r>
            <a:endParaRPr lang="en-US" sz="1200" i="1" dirty="0"/>
          </a:p>
        </p:txBody>
      </p:sp>
      <p:sp>
        <p:nvSpPr>
          <p:cNvPr id="94" name="TextBox 93"/>
          <p:cNvSpPr txBox="1"/>
          <p:nvPr/>
        </p:nvSpPr>
        <p:spPr>
          <a:xfrm>
            <a:off x="3810000" y="31582934"/>
            <a:ext cx="2962548" cy="1015663"/>
          </a:xfrm>
          <a:prstGeom prst="wedgeRectCallout">
            <a:avLst>
              <a:gd name="adj1" fmla="val -59576"/>
              <a:gd name="adj2" fmla="val -69829"/>
            </a:avLst>
          </a:prstGeom>
          <a:noFill/>
          <a:ln>
            <a:solidFill>
              <a:schemeClr val="tx1"/>
            </a:solidFill>
          </a:ln>
        </p:spPr>
        <p:txBody>
          <a:bodyPr wrap="square" rtlCol="0">
            <a:spAutoFit/>
          </a:bodyPr>
          <a:lstStyle/>
          <a:p>
            <a:r>
              <a:rPr lang="en-US" sz="1000" i="1" dirty="0" smtClean="0"/>
              <a:t>In July 2010, </a:t>
            </a:r>
            <a:r>
              <a:rPr lang="en-US" sz="1000" i="1" dirty="0" err="1" smtClean="0"/>
              <a:t>Imre</a:t>
            </a:r>
            <a:r>
              <a:rPr lang="en-US" sz="1000" i="1" dirty="0" smtClean="0"/>
              <a:t> </a:t>
            </a:r>
            <a:r>
              <a:rPr lang="en-US" sz="1000" i="1" dirty="0" err="1" smtClean="0"/>
              <a:t>Bartos</a:t>
            </a:r>
            <a:r>
              <a:rPr lang="en-US" sz="1000" i="1" dirty="0" smtClean="0"/>
              <a:t> used Pcal to verify the timing of H1’s h(t) generation.  He noticed an anomalous downward drift in h(t)’s phase generation, as evident in the left plot.  The other two plots are the time-dependent calibration factor for this period, </a:t>
            </a:r>
            <a:r>
              <a:rPr lang="en-US" sz="1000" i="1" smtClean="0"/>
              <a:t>which correlate with this drift.</a:t>
            </a:r>
            <a:endParaRPr lang="en-US" sz="1000" i="1" dirty="0"/>
          </a:p>
        </p:txBody>
      </p:sp>
      <p:sp>
        <p:nvSpPr>
          <p:cNvPr id="95" name="TextBox 94"/>
          <p:cNvSpPr txBox="1"/>
          <p:nvPr/>
        </p:nvSpPr>
        <p:spPr>
          <a:xfrm>
            <a:off x="18524401" y="26645728"/>
            <a:ext cx="2962548" cy="1015663"/>
          </a:xfrm>
          <a:prstGeom prst="wedgeRectCallout">
            <a:avLst>
              <a:gd name="adj1" fmla="val -61023"/>
              <a:gd name="adj2" fmla="val 45828"/>
            </a:avLst>
          </a:prstGeom>
          <a:noFill/>
          <a:ln>
            <a:solidFill>
              <a:schemeClr val="tx1"/>
            </a:solidFill>
          </a:ln>
        </p:spPr>
        <p:txBody>
          <a:bodyPr wrap="square" rtlCol="0">
            <a:spAutoFit/>
          </a:bodyPr>
          <a:lstStyle/>
          <a:p>
            <a:r>
              <a:rPr lang="en-US" sz="1200" i="1" dirty="0" smtClean="0"/>
              <a:t>Measuring the interferometer timing over the course of the entire science run.  The green line is the official timing, and the blue points are the measured timing.  L1’s timing jumps erratically over the course of the run.</a:t>
            </a:r>
            <a:endParaRPr lang="en-US" sz="1200" i="1" dirty="0"/>
          </a:p>
        </p:txBody>
      </p:sp>
      <p:sp>
        <p:nvSpPr>
          <p:cNvPr id="96" name="TextBox 95"/>
          <p:cNvSpPr txBox="1"/>
          <p:nvPr/>
        </p:nvSpPr>
        <p:spPr>
          <a:xfrm>
            <a:off x="14838362" y="29563736"/>
            <a:ext cx="3290606" cy="461665"/>
          </a:xfrm>
          <a:prstGeom prst="wedgeRectCallout">
            <a:avLst>
              <a:gd name="adj1" fmla="val 60895"/>
              <a:gd name="adj2" fmla="val 35908"/>
            </a:avLst>
          </a:prstGeom>
          <a:noFill/>
          <a:ln>
            <a:solidFill>
              <a:schemeClr val="tx1"/>
            </a:solidFill>
          </a:ln>
        </p:spPr>
        <p:txBody>
          <a:bodyPr wrap="square" rtlCol="0">
            <a:spAutoFit/>
          </a:bodyPr>
          <a:lstStyle/>
          <a:p>
            <a:r>
              <a:rPr lang="en-US" sz="1200" i="1" dirty="0" smtClean="0"/>
              <a:t>Characterizing the timing of the system electronics to account for systematic errors. </a:t>
            </a:r>
            <a:endParaRPr lang="en-US" sz="1200" i="1" dirty="0"/>
          </a:p>
        </p:txBody>
      </p:sp>
      <p:sp>
        <p:nvSpPr>
          <p:cNvPr id="97" name="TextBox 96"/>
          <p:cNvSpPr txBox="1"/>
          <p:nvPr/>
        </p:nvSpPr>
        <p:spPr>
          <a:xfrm>
            <a:off x="18631961" y="31718071"/>
            <a:ext cx="2962548" cy="830997"/>
          </a:xfrm>
          <a:prstGeom prst="wedgeRectCallout">
            <a:avLst>
              <a:gd name="adj1" fmla="val -60379"/>
              <a:gd name="adj2" fmla="val -46848"/>
            </a:avLst>
          </a:prstGeom>
          <a:noFill/>
          <a:ln>
            <a:solidFill>
              <a:schemeClr val="tx1"/>
            </a:solidFill>
          </a:ln>
        </p:spPr>
        <p:txBody>
          <a:bodyPr wrap="square" rtlCol="0">
            <a:spAutoFit/>
          </a:bodyPr>
          <a:lstStyle/>
          <a:p>
            <a:r>
              <a:rPr lang="en-US" sz="1200" i="1" dirty="0" err="1" smtClean="0"/>
              <a:t>Imre</a:t>
            </a:r>
            <a:r>
              <a:rPr lang="en-US" sz="1200" i="1" dirty="0" smtClean="0"/>
              <a:t> </a:t>
            </a:r>
            <a:r>
              <a:rPr lang="en-US" sz="1200" i="1" dirty="0" err="1" smtClean="0"/>
              <a:t>Bartos</a:t>
            </a:r>
            <a:r>
              <a:rPr lang="en-US" sz="1200" i="1" dirty="0" smtClean="0"/>
              <a:t> used Pcal to verify the timing of h(t)generation at 110 Hz.  In L1, he found a ~100 µs (4°)  systematic discrepancy in July 2010, as evident in the top and bottom plots.</a:t>
            </a:r>
            <a:endParaRPr lang="en-US" sz="1200" i="1" dirty="0"/>
          </a:p>
        </p:txBody>
      </p:sp>
      <p:sp>
        <p:nvSpPr>
          <p:cNvPr id="42" name="TextBox 41"/>
          <p:cNvSpPr txBox="1"/>
          <p:nvPr/>
        </p:nvSpPr>
        <p:spPr>
          <a:xfrm>
            <a:off x="7569199" y="26470581"/>
            <a:ext cx="3639131" cy="5909310"/>
          </a:xfrm>
          <a:prstGeom prst="rect">
            <a:avLst/>
          </a:prstGeom>
          <a:noFill/>
        </p:spPr>
        <p:txBody>
          <a:bodyPr wrap="square" rtlCol="0">
            <a:spAutoFit/>
          </a:bodyPr>
          <a:lstStyle/>
          <a:p>
            <a:pPr defTabSz="4389120">
              <a:defRPr/>
            </a:pPr>
            <a:r>
              <a:rPr lang="en-US" sz="1800" dirty="0" smtClean="0"/>
              <a:t>The </a:t>
            </a:r>
            <a:r>
              <a:rPr lang="en-US" sz="1800" dirty="0"/>
              <a:t>actuation of the Photon Calibrator has two important features that make it a crucial player in assessing the timing of the interferometer response:</a:t>
            </a:r>
          </a:p>
          <a:p>
            <a:pPr marL="342900" indent="-342900" defTabSz="4389120">
              <a:buFont typeface="+mj-lt"/>
              <a:buAutoNum type="arabicPeriod"/>
              <a:defRPr/>
            </a:pPr>
            <a:r>
              <a:rPr lang="en-US" sz="1800" b="1" dirty="0"/>
              <a:t>It is </a:t>
            </a:r>
            <a:r>
              <a:rPr lang="en-US" sz="1800" b="1" dirty="0" smtClean="0"/>
              <a:t>simple and well-understood:</a:t>
            </a:r>
            <a:r>
              <a:rPr lang="en-US" sz="1800" dirty="0" smtClean="0"/>
              <a:t> </a:t>
            </a:r>
            <a:r>
              <a:rPr lang="en-US" sz="1800" dirty="0"/>
              <a:t>as soon as its effects are sensed, we can be sure that it alone was the stimulus for the response.</a:t>
            </a:r>
          </a:p>
          <a:p>
            <a:pPr marL="342900" indent="-342900" defTabSz="4389120">
              <a:buFont typeface="+mj-lt"/>
              <a:buAutoNum type="arabicPeriod"/>
              <a:defRPr/>
            </a:pPr>
            <a:r>
              <a:rPr lang="en-US" sz="1800" b="1" dirty="0"/>
              <a:t>It’s effect is virtually instantaneous: </a:t>
            </a:r>
            <a:r>
              <a:rPr lang="en-US" sz="1800" dirty="0"/>
              <a:t>once we compensate for the transfer functions of its components, the Photon Calibrator’s radiation force is only nanoseconds away from the Test Mass</a:t>
            </a:r>
            <a:r>
              <a:rPr lang="en-US" sz="1800" dirty="0" smtClean="0"/>
              <a:t>.</a:t>
            </a:r>
          </a:p>
          <a:p>
            <a:pPr defTabSz="4389120">
              <a:defRPr/>
            </a:pPr>
            <a:r>
              <a:rPr lang="en-US" sz="1800" dirty="0" err="1" smtClean="0"/>
              <a:t>Imre</a:t>
            </a:r>
            <a:r>
              <a:rPr lang="en-US" sz="1800" dirty="0" smtClean="0"/>
              <a:t> </a:t>
            </a:r>
            <a:r>
              <a:rPr lang="en-US" sz="1800" dirty="0" err="1" smtClean="0"/>
              <a:t>Bartos</a:t>
            </a:r>
            <a:r>
              <a:rPr lang="en-US" sz="1800" dirty="0" smtClean="0"/>
              <a:t> and the Columbia timing group have studied this </a:t>
            </a:r>
            <a:r>
              <a:rPr lang="en-US" sz="1800" dirty="0"/>
              <a:t>topic extensively (</a:t>
            </a:r>
            <a:r>
              <a:rPr lang="en-US" sz="1800" dirty="0" smtClean="0"/>
              <a:t>LIGO-T1000638).  Also,  </a:t>
            </a:r>
            <a:r>
              <a:rPr lang="en-US" sz="1800" dirty="0"/>
              <a:t>Greg Mendell’s </a:t>
            </a:r>
            <a:r>
              <a:rPr lang="en-US" sz="1800" dirty="0" smtClean="0"/>
              <a:t>talk </a:t>
            </a:r>
            <a:r>
              <a:rPr lang="en-US" sz="1800" dirty="0"/>
              <a:t>(LIGO-G1100197</a:t>
            </a:r>
            <a:r>
              <a:rPr lang="en-US" sz="1800" dirty="0" smtClean="0"/>
              <a:t>) addresses timing.</a:t>
            </a:r>
            <a:endParaRPr lang="en-US" sz="1800" dirty="0"/>
          </a:p>
        </p:txBody>
      </p:sp>
      <p:pic>
        <p:nvPicPr>
          <p:cNvPr id="28" name="Picture 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592769" y="27889200"/>
            <a:ext cx="3169588" cy="372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7421" r="8047"/>
          <a:stretch/>
        </p:blipFill>
        <p:spPr bwMode="auto">
          <a:xfrm>
            <a:off x="14809531" y="30374888"/>
            <a:ext cx="3447269" cy="19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7315" t="4780" r="6243" b="53187"/>
          <a:stretch/>
        </p:blipFill>
        <p:spPr bwMode="auto">
          <a:xfrm>
            <a:off x="205427" y="30158369"/>
            <a:ext cx="3309358" cy="20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rot="21049127">
            <a:off x="115169" y="4765155"/>
            <a:ext cx="3399522" cy="1500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urved Connector 26"/>
          <p:cNvCxnSpPr>
            <a:stCxn id="80" idx="2"/>
            <a:endCxn id="23" idx="1"/>
          </p:cNvCxnSpPr>
          <p:nvPr/>
        </p:nvCxnSpPr>
        <p:spPr>
          <a:xfrm rot="5400000" flipH="1" flipV="1">
            <a:off x="2896551" y="3911944"/>
            <a:ext cx="1382606" cy="3306371"/>
          </a:xfrm>
          <a:prstGeom prst="curvedConnector5">
            <a:avLst>
              <a:gd name="adj1" fmla="val -16534"/>
              <a:gd name="adj2" fmla="val 71873"/>
              <a:gd name="adj3" fmla="val 116534"/>
            </a:avLst>
          </a:prstGeom>
          <a:ln>
            <a:prstDash val="dash"/>
            <a:tailEnd type="arrow"/>
          </a:ln>
          <a:effectLst>
            <a:glow rad="228600">
              <a:schemeClr val="accent1">
                <a:satMod val="175000"/>
                <a:alpha val="40000"/>
              </a:schemeClr>
            </a:glow>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022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1438</Words>
  <Application>Microsoft Office PowerPoint</Application>
  <PresentationFormat>Custom</PresentationFormat>
  <Paragraphs>123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jonathan.berliner</dc:creator>
  <cp:lastModifiedBy>jonathan.berliner</cp:lastModifiedBy>
  <cp:revision>275</cp:revision>
  <cp:lastPrinted>2011-03-10T21:21:41Z</cp:lastPrinted>
  <dcterms:created xsi:type="dcterms:W3CDTF">2011-03-08T16:18:46Z</dcterms:created>
  <dcterms:modified xsi:type="dcterms:W3CDTF">2011-03-24T22:02:51Z</dcterms:modified>
</cp:coreProperties>
</file>