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349" r:id="rId3"/>
    <p:sldId id="353" r:id="rId4"/>
    <p:sldId id="355" r:id="rId5"/>
    <p:sldId id="354" r:id="rId6"/>
    <p:sldId id="357" r:id="rId7"/>
    <p:sldId id="359" r:id="rId8"/>
    <p:sldId id="360" r:id="rId9"/>
    <p:sldId id="358" r:id="rId10"/>
    <p:sldId id="356" r:id="rId11"/>
    <p:sldId id="348" r:id="rId12"/>
    <p:sldId id="347" r:id="rId13"/>
    <p:sldId id="343" r:id="rId14"/>
    <p:sldId id="346" r:id="rId15"/>
    <p:sldId id="345" r:id="rId16"/>
    <p:sldId id="344" r:id="rId17"/>
    <p:sldId id="350" r:id="rId18"/>
    <p:sldId id="351" r:id="rId19"/>
    <p:sldId id="352" r:id="rId20"/>
  </p:sldIdLst>
  <p:sldSz cx="9144000" cy="70866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000000"/>
    <a:srgbClr val="FE631E"/>
    <a:srgbClr val="FFFFFF"/>
    <a:srgbClr val="E2E2E2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1" autoAdjust="0"/>
    <p:restoredTop sz="97336" autoAdjust="0"/>
  </p:normalViewPr>
  <p:slideViewPr>
    <p:cSldViewPr snapToGrid="0">
      <p:cViewPr>
        <p:scale>
          <a:sx n="110" d="100"/>
          <a:sy n="110" d="100"/>
        </p:scale>
        <p:origin x="-1560" y="-366"/>
      </p:cViewPr>
      <p:guideLst>
        <p:guide orient="horz" pos="22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l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1788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r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l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r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B732CA4-7570-495B-960D-AEACCC718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l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1788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35088" y="720725"/>
            <a:ext cx="464502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l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6F0B3205-6331-427F-9475-C104C61F5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10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FA88716E-E4E3-4C1C-8F81-A8068F6D7EE3}" type="slidenum">
              <a:rPr lang="en-US" smtClean="0"/>
              <a:pPr defTabSz="966788"/>
              <a:t>16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17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18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19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3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4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5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6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7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8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9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1863"/>
            <a:ext cx="7772400" cy="1519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16375"/>
            <a:ext cx="6400800" cy="1809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DE2A3-7D23-4CCE-9BBC-3A776CFC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4D3DB-6605-400C-819D-2122D0D9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4163"/>
            <a:ext cx="2057400" cy="6046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4163"/>
            <a:ext cx="6019800" cy="6046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694A-FE24-46D7-8521-4810FFE44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047EF-666E-46D1-ADA7-4E28DDB8B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554538"/>
            <a:ext cx="7772400" cy="14065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03550"/>
            <a:ext cx="7772400" cy="15509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8A83-0F08-4F35-9005-BAF46D4F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54175"/>
            <a:ext cx="4038600" cy="4676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038600" cy="4676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7F3D1-5AAE-4940-83FA-566B1534B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85913"/>
            <a:ext cx="4040188" cy="6619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7900"/>
            <a:ext cx="4040188" cy="4083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85913"/>
            <a:ext cx="4041775" cy="6619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47900"/>
            <a:ext cx="4041775" cy="4083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6B4B3-F183-4344-BD30-4AB3AB1E7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FC97C-3292-4595-B7F3-064DC8A5E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9C1C-8AD0-44BD-9556-2B3A72919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575"/>
            <a:ext cx="3008313" cy="1200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82575"/>
            <a:ext cx="5111750" cy="6048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82725"/>
            <a:ext cx="3008313" cy="4848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A7385-6B1C-4199-B97A-BB24C0AF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0938"/>
            <a:ext cx="5486400" cy="5857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33413"/>
            <a:ext cx="5486400" cy="4251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46725"/>
            <a:ext cx="5486400" cy="831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EFE5A-994C-4374-8574-F5320016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2E2E2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4163"/>
            <a:ext cx="8229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54175"/>
            <a:ext cx="82296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4775"/>
            <a:ext cx="2133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4775"/>
            <a:ext cx="2895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4775"/>
            <a:ext cx="2133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C1B5EDA2-63EC-42FA-9D29-BB4EDAAB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5.gif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5.gi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1026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6" cstate="print"/>
          <a:srcRect l="21614" t="16493" r="21875" b="22917"/>
          <a:stretch>
            <a:fillRect/>
          </a:stretch>
        </p:blipFill>
        <p:spPr bwMode="auto">
          <a:xfrm>
            <a:off x="567618" y="2138764"/>
            <a:ext cx="1640891" cy="13189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 l="12832" t="15181" r="41381" b="28771"/>
          <a:stretch>
            <a:fillRect/>
          </a:stretch>
        </p:blipFill>
        <p:spPr bwMode="auto">
          <a:xfrm>
            <a:off x="3111986" y="1960536"/>
            <a:ext cx="2048948" cy="161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IMG_0689"/>
          <p:cNvPicPr>
            <a:picLocks noChangeAspect="1" noChangeArrowheads="1"/>
          </p:cNvPicPr>
          <p:nvPr/>
        </p:nvPicPr>
        <p:blipFill>
          <a:blip r:embed="rId8" cstate="print"/>
          <a:srcRect t="5158" r="3474" b="19461"/>
          <a:stretch>
            <a:fillRect/>
          </a:stretch>
        </p:blipFill>
        <p:spPr bwMode="auto">
          <a:xfrm>
            <a:off x="5825797" y="2045777"/>
            <a:ext cx="2512291" cy="1472339"/>
          </a:xfrm>
          <a:prstGeom prst="rect">
            <a:avLst/>
          </a:prstGeom>
          <a:noFill/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782666" y="3577438"/>
            <a:ext cx="14723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15 HAM-ISI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541364" y="3654930"/>
            <a:ext cx="15343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15 BSC-ISI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447296" y="3633435"/>
            <a:ext cx="15808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15 HAM- HEPI  &amp;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15 BSC-HEPI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270502" y="4801914"/>
            <a:ext cx="5286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Seismic Testing and Commissioning</a:t>
            </a:r>
            <a:r>
              <a:rPr kumimoji="0" lang="en-US" sz="18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Team</a:t>
            </a: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844300" y="5909934"/>
            <a:ext cx="32158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6780512" y="5336980"/>
            <a:ext cx="21155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@ MIT</a:t>
            </a:r>
          </a:p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Jeff </a:t>
            </a:r>
            <a:r>
              <a:rPr lang="en-US" sz="1600" dirty="0" err="1" smtClean="0">
                <a:latin typeface="Arial" pitchFamily="34" charset="0"/>
                <a:cs typeface="Times New Roman" pitchFamily="18" charset="0"/>
              </a:rPr>
              <a:t>Kissel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Fabrice Matichard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Richard Mittleman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latin typeface="Arial" pitchFamily="34" charset="0"/>
                <a:cs typeface="Times New Roman" pitchFamily="18" charset="0"/>
              </a:rPr>
              <a:t>Sébastien</a:t>
            </a:r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Times New Roman" pitchFamily="18" charset="0"/>
              </a:rPr>
              <a:t>Biscans</a:t>
            </a:r>
            <a:endParaRPr lang="en-US" sz="1600" dirty="0" smtClean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843223" y="5336980"/>
            <a:ext cx="21155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@ Stanford</a:t>
            </a:r>
          </a:p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Brian Lantz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93732" y="5336980"/>
            <a:ext cx="211551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@ LHO</a:t>
            </a:r>
          </a:p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Corey Gray</a:t>
            </a:r>
          </a:p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Eric </a:t>
            </a:r>
            <a:r>
              <a:rPr lang="en-US" sz="1600" dirty="0" err="1" smtClean="0">
                <a:latin typeface="Arial" pitchFamily="34" charset="0"/>
                <a:cs typeface="Times New Roman" pitchFamily="18" charset="0"/>
              </a:rPr>
              <a:t>Allwine</a:t>
            </a:r>
            <a:endParaRPr lang="en-US" sz="1600" dirty="0" smtClean="0">
              <a:latin typeface="Arial" pitchFamily="34" charset="0"/>
              <a:cs typeface="Times New Roman" pitchFamily="18" charset="0"/>
            </a:endParaRPr>
          </a:p>
          <a:p>
            <a:pPr lvl="0" algn="l"/>
            <a:r>
              <a:rPr lang="en-U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Jeff Garcia</a:t>
            </a:r>
          </a:p>
          <a:p>
            <a:pPr lvl="0" algn="l"/>
            <a:r>
              <a:rPr lang="en-U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Hugh Radkins</a:t>
            </a:r>
          </a:p>
          <a:p>
            <a:pPr lvl="0" algn="l"/>
            <a:r>
              <a:rPr lang="en-U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Vincent Lhuillier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130660" y="1508525"/>
            <a:ext cx="2162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Seismic Modules</a:t>
            </a: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57224" y="5336980"/>
            <a:ext cx="21155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@ LLO</a:t>
            </a:r>
          </a:p>
          <a:p>
            <a:pPr lvl="0" algn="l"/>
            <a:r>
              <a:rPr lang="en-US" sz="1600" dirty="0" smtClean="0">
                <a:latin typeface="Arial" pitchFamily="34" charset="0"/>
                <a:cs typeface="Times New Roman" pitchFamily="18" charset="0"/>
              </a:rPr>
              <a:t>Adrien </a:t>
            </a:r>
            <a:r>
              <a:rPr lang="en-US" sz="1600" dirty="0" err="1" smtClean="0">
                <a:latin typeface="Arial" pitchFamily="34" charset="0"/>
                <a:cs typeface="Times New Roman" pitchFamily="18" charset="0"/>
              </a:rPr>
              <a:t>LeRoux</a:t>
            </a:r>
            <a:endParaRPr lang="en-US" sz="1600" dirty="0" smtClean="0">
              <a:latin typeface="Arial" pitchFamily="34" charset="0"/>
              <a:cs typeface="Times New Roman" pitchFamily="18" charset="0"/>
            </a:endParaRPr>
          </a:p>
          <a:p>
            <a:pPr algn="l"/>
            <a:r>
              <a:rPr lang="en-U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Céline Ramet</a:t>
            </a:r>
          </a:p>
          <a:p>
            <a:pPr algn="l"/>
            <a:r>
              <a:rPr lang="en-U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Mike Vargas</a:t>
            </a: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09647" y="736300"/>
            <a:ext cx="86760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2400" dirty="0" smtClean="0"/>
              <a:t>G1100169 -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Seismic Testing and Commissioning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Overview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8290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078897" y="570019"/>
            <a:ext cx="492314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E1000488</a:t>
            </a:r>
          </a:p>
          <a:p>
            <a:r>
              <a:rPr lang="en-US" sz="1600" dirty="0" smtClean="0"/>
              <a:t>aLIGO BSC-ISI Testing Procedure, Phase III</a:t>
            </a:r>
          </a:p>
          <a:p>
            <a:r>
              <a:rPr lang="en-US" sz="1600" dirty="0" smtClean="0"/>
              <a:t> (After insertion, commissioning in the chamber)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6" cstate="print"/>
          <a:srcRect l="66451" t="22605" r="15350" b="56705"/>
          <a:stretch>
            <a:fillRect/>
          </a:stretch>
        </p:blipFill>
        <p:spPr bwMode="auto">
          <a:xfrm>
            <a:off x="191069" y="1510355"/>
            <a:ext cx="6735584" cy="23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3" name="Picture 5"/>
          <p:cNvPicPr>
            <a:picLocks noChangeAspect="1" noChangeArrowheads="1"/>
          </p:cNvPicPr>
          <p:nvPr/>
        </p:nvPicPr>
        <p:blipFill>
          <a:blip r:embed="rId7" cstate="print"/>
          <a:srcRect l="66389" t="52075" r="16771" b="16452"/>
          <a:stretch>
            <a:fillRect/>
          </a:stretch>
        </p:blipFill>
        <p:spPr bwMode="auto">
          <a:xfrm>
            <a:off x="3425591" y="4008728"/>
            <a:ext cx="5036023" cy="294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383948" y="3972644"/>
            <a:ext cx="1945038" cy="568701"/>
            <a:chOff x="2735451" y="5173421"/>
            <a:chExt cx="1945038" cy="568701"/>
          </a:xfrm>
        </p:grpSpPr>
        <p:sp>
          <p:nvSpPr>
            <p:cNvPr id="21" name="Line 38"/>
            <p:cNvSpPr>
              <a:spLocks noChangeShapeType="1"/>
            </p:cNvSpPr>
            <p:nvPr/>
          </p:nvSpPr>
          <p:spPr bwMode="auto">
            <a:xfrm>
              <a:off x="2735451" y="5729928"/>
              <a:ext cx="194503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 rot="5400000">
              <a:off x="2465308" y="5457772"/>
              <a:ext cx="568701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0098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71685" y="858751"/>
            <a:ext cx="57160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2) Seismic SVN Tree Description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347" y="1858390"/>
            <a:ext cx="8043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https://svn.ligo.caltech.edu/svn/seismic/</a:t>
            </a:r>
            <a:endParaRPr lang="en-US" sz="24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 r="85522" b="71268"/>
          <a:stretch>
            <a:fillRect/>
          </a:stretch>
        </p:blipFill>
        <p:spPr bwMode="auto">
          <a:xfrm>
            <a:off x="1678127" y="2654943"/>
            <a:ext cx="5947576" cy="368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692913" y="4200527"/>
            <a:ext cx="3437027" cy="194455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59074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90446" y="788182"/>
            <a:ext cx="4563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Seismic SVN Tree Description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4951" y="1865314"/>
            <a:ext cx="3324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Level 1: Module/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6" cstate="print"/>
          <a:srcRect l="12499" t="21750" r="84665" b="67536"/>
          <a:stretch>
            <a:fillRect/>
          </a:stretch>
        </p:blipFill>
        <p:spPr bwMode="auto">
          <a:xfrm>
            <a:off x="3265354" y="2849522"/>
            <a:ext cx="2272329" cy="26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454937" y="3875062"/>
            <a:ext cx="2039212" cy="169658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0882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8199" y="811430"/>
            <a:ext cx="3324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Level 2: Module/Site/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6" cstate="print"/>
          <a:srcRect l="10544" t="21841" r="82031" b="58321"/>
          <a:stretch>
            <a:fillRect/>
          </a:stretch>
        </p:blipFill>
        <p:spPr bwMode="auto">
          <a:xfrm>
            <a:off x="2236358" y="1598512"/>
            <a:ext cx="4671284" cy="38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4230983" y="2881233"/>
            <a:ext cx="1270000" cy="18605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8050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8199" y="811430"/>
            <a:ext cx="4187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Level 2:  Module/Common/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6" cstate="print"/>
          <a:srcRect l="61991" t="25765" r="31563" b="50234"/>
          <a:stretch>
            <a:fillRect/>
          </a:stretch>
        </p:blipFill>
        <p:spPr bwMode="auto">
          <a:xfrm>
            <a:off x="2182483" y="1466491"/>
            <a:ext cx="4002656" cy="465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937020" y="3079641"/>
            <a:ext cx="3084218" cy="230324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702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8199" y="626764"/>
            <a:ext cx="33243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Level 2: Module/Site/Units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6" cstate="print"/>
          <a:srcRect l="61910" t="25806" r="33570" b="39718"/>
          <a:stretch>
            <a:fillRect/>
          </a:stretch>
        </p:blipFill>
        <p:spPr bwMode="auto">
          <a:xfrm>
            <a:off x="3355676" y="517585"/>
            <a:ext cx="2587924" cy="61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7" cstate="print"/>
          <a:srcRect l="63854" t="40452" r="31931" b="47586"/>
          <a:stretch>
            <a:fillRect/>
          </a:stretch>
        </p:blipFill>
        <p:spPr bwMode="auto">
          <a:xfrm>
            <a:off x="6633711" y="3148641"/>
            <a:ext cx="2178997" cy="193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8"/>
          <p:cNvSpPr>
            <a:spLocks noChangeShapeType="1"/>
          </p:cNvSpPr>
          <p:nvPr/>
        </p:nvSpPr>
        <p:spPr bwMode="auto">
          <a:xfrm>
            <a:off x="5662650" y="3278321"/>
            <a:ext cx="919305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55613"/>
        </p:xfrm>
        <a:graphic>
          <a:graphicData uri="http://schemas.openxmlformats.org/presentationml/2006/ole">
            <p:oleObj spid="_x0000_s251906" r:id="rId4" imgW="4409524" imgH="3219899" progId="">
              <p:embed/>
            </p:oleObj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8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9" y="6788258"/>
            <a:ext cx="441702" cy="2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197" y="612184"/>
            <a:ext cx="763291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SEI </a:t>
            </a:r>
            <a:r>
              <a:rPr lang="en-US" dirty="0" err="1" smtClean="0"/>
              <a:t>Svn</a:t>
            </a:r>
            <a:r>
              <a:rPr lang="en-US" dirty="0" smtClean="0"/>
              <a:t> Reference document or wiki</a:t>
            </a:r>
          </a:p>
          <a:p>
            <a:pPr algn="l"/>
            <a:endParaRPr lang="en-US" dirty="0" smtClean="0"/>
          </a:p>
          <a:p>
            <a:pPr algn="l">
              <a:buBlip>
                <a:blip r:embed="rId6"/>
              </a:buBlip>
            </a:pPr>
            <a:r>
              <a:rPr lang="en-US" dirty="0" smtClean="0"/>
              <a:t>  Instructions</a:t>
            </a:r>
          </a:p>
          <a:p>
            <a:pPr algn="l"/>
            <a:endParaRPr lang="en-US" dirty="0" smtClean="0"/>
          </a:p>
          <a:p>
            <a:pPr algn="l">
              <a:buBlip>
                <a:blip r:embed="rId6"/>
              </a:buBlip>
            </a:pPr>
            <a:r>
              <a:rPr lang="en-US" dirty="0" smtClean="0"/>
              <a:t>  Recommendations</a:t>
            </a:r>
          </a:p>
          <a:p>
            <a:pPr algn="l">
              <a:buFontTx/>
              <a:buChar char="-"/>
            </a:pPr>
            <a:endParaRPr lang="en-US" dirty="0" smtClean="0"/>
          </a:p>
          <a:p>
            <a:pPr algn="l"/>
            <a:r>
              <a:rPr lang="en-US" sz="2400" dirty="0" smtClean="0"/>
              <a:t>- Always use </a:t>
            </a:r>
            <a:r>
              <a:rPr lang="en-US" sz="2400" dirty="0" err="1" smtClean="0"/>
              <a:t>svn</a:t>
            </a:r>
            <a:r>
              <a:rPr lang="en-US" sz="2400" dirty="0" smtClean="0"/>
              <a:t> commands: </a:t>
            </a:r>
            <a:r>
              <a:rPr lang="en-US" sz="2400" dirty="0" err="1" smtClean="0"/>
              <a:t>svn</a:t>
            </a:r>
            <a:r>
              <a:rPr lang="en-US" sz="2400" dirty="0" smtClean="0"/>
              <a:t> </a:t>
            </a:r>
            <a:r>
              <a:rPr lang="en-US" sz="2400" dirty="0" err="1" smtClean="0"/>
              <a:t>mkdir</a:t>
            </a:r>
            <a:r>
              <a:rPr lang="en-US" sz="2400" dirty="0" smtClean="0"/>
              <a:t>, </a:t>
            </a:r>
            <a:r>
              <a:rPr lang="en-US" sz="2400" dirty="0" err="1" smtClean="0"/>
              <a:t>svn</a:t>
            </a:r>
            <a:r>
              <a:rPr lang="en-US" sz="2400" dirty="0" smtClean="0"/>
              <a:t> add, </a:t>
            </a:r>
            <a:r>
              <a:rPr lang="en-US" sz="2400" dirty="0" err="1" smtClean="0"/>
              <a:t>svn</a:t>
            </a:r>
            <a:r>
              <a:rPr lang="en-US" sz="2400" dirty="0" smtClean="0"/>
              <a:t> move…</a:t>
            </a:r>
          </a:p>
          <a:p>
            <a:pPr algn="l"/>
            <a:endParaRPr lang="en-US" sz="2400" dirty="0" smtClean="0"/>
          </a:p>
          <a:p>
            <a:pPr algn="l">
              <a:buFontTx/>
              <a:buChar char="-"/>
            </a:pPr>
            <a:r>
              <a:rPr lang="en-US" sz="2400" dirty="0" smtClean="0"/>
              <a:t> Case sensitivity</a:t>
            </a:r>
          </a:p>
          <a:p>
            <a:pPr algn="l"/>
            <a:endParaRPr lang="en-US" dirty="0" smtClean="0"/>
          </a:p>
          <a:p>
            <a:pPr algn="l">
              <a:buBlip>
                <a:blip r:embed="rId6"/>
              </a:buBlip>
            </a:pPr>
            <a:r>
              <a:rPr lang="en-US" dirty="0" smtClean="0"/>
              <a:t>  FAQ</a:t>
            </a:r>
          </a:p>
          <a:p>
            <a:pPr algn="l">
              <a:buFontTx/>
              <a:buChar char="-"/>
            </a:pPr>
            <a:endParaRPr lang="en-US" dirty="0" smtClean="0"/>
          </a:p>
          <a:p>
            <a:pPr algn="l"/>
            <a:r>
              <a:rPr lang="en-US" sz="2400" dirty="0" smtClean="0"/>
              <a:t>i.e. What happen if I check out instead of updating?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2146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49054" y="804507"/>
            <a:ext cx="54543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3) Testing Interactive Schedule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713" y="1558141"/>
            <a:ext cx="78266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Which module is being used</a:t>
            </a:r>
          </a:p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For how long. Measurement Done.</a:t>
            </a:r>
          </a:p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What type of tests</a:t>
            </a:r>
          </a:p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Contact information</a:t>
            </a:r>
          </a:p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Goal is to help with testing organization. </a:t>
            </a:r>
          </a:p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Still very important to communicate.</a:t>
            </a:r>
          </a:p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Must be simple to use</a:t>
            </a:r>
          </a:p>
          <a:p>
            <a:pPr algn="l">
              <a:spcBef>
                <a:spcPts val="1200"/>
              </a:spcBef>
              <a:buBlip>
                <a:blip r:embed="rId6"/>
              </a:buBlip>
            </a:pPr>
            <a:r>
              <a:rPr lang="en-US" dirty="0" smtClean="0"/>
              <a:t>  Interactive, Online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3170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317715" y="1242045"/>
            <a:ext cx="82915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https://spreadsheets.google.com/ccc?key=0AnuzOkrYewP3dHVjVnNSZ0Vtc2VVeUNIZDVZNkcyb2c&amp;hl=en#gid=9</a:t>
            </a:r>
            <a:endParaRPr lang="en-US" sz="1100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6" cstate="print"/>
          <a:srcRect l="50012" t="14124" r="27644" b="28654"/>
          <a:stretch>
            <a:fillRect/>
          </a:stretch>
        </p:blipFill>
        <p:spPr bwMode="auto">
          <a:xfrm>
            <a:off x="1361071" y="1651448"/>
            <a:ext cx="6431798" cy="514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45396" y="671759"/>
            <a:ext cx="7098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Online Interactive datasheet</a:t>
            </a:r>
            <a:endParaRPr lang="en-US" b="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4194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28419" y="1252946"/>
            <a:ext cx="7098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User Guide</a:t>
            </a:r>
            <a:endParaRPr lang="en-US" b="0" dirty="0" smtClean="0">
              <a:latin typeface="Arial" pitchFamily="34" charset="0"/>
            </a:endParaRPr>
          </a:p>
        </p:txBody>
      </p:sp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6" cstate="print"/>
          <a:srcRect l="50839" t="25688" r="5014" b="12712"/>
          <a:stretch>
            <a:fillRect/>
          </a:stretch>
        </p:blipFill>
        <p:spPr bwMode="auto">
          <a:xfrm>
            <a:off x="565690" y="2007030"/>
            <a:ext cx="7925872" cy="345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1122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556534"/>
            <a:ext cx="41008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1) DCC Documentation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443" y="1127426"/>
            <a:ext cx="8274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E1000304</a:t>
            </a:r>
          </a:p>
          <a:p>
            <a:r>
              <a:rPr lang="en-US" sz="2400" dirty="0" smtClean="0"/>
              <a:t> aLIGO SEI Testing and Commissioning Documentation</a:t>
            </a:r>
          </a:p>
        </p:txBody>
      </p:sp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6" cstate="print"/>
          <a:srcRect l="56321" t="69492" r="26907" b="20339"/>
          <a:stretch>
            <a:fillRect/>
          </a:stretch>
        </p:blipFill>
        <p:spPr bwMode="auto">
          <a:xfrm>
            <a:off x="841629" y="5365630"/>
            <a:ext cx="8345586" cy="158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4" name="Picture 4"/>
          <p:cNvPicPr>
            <a:picLocks noChangeAspect="1" noChangeArrowheads="1"/>
          </p:cNvPicPr>
          <p:nvPr/>
        </p:nvPicPr>
        <p:blipFill>
          <a:blip r:embed="rId7" cstate="print"/>
          <a:srcRect l="57115" t="22316" r="13577" b="35744"/>
          <a:stretch>
            <a:fillRect/>
          </a:stretch>
        </p:blipFill>
        <p:spPr bwMode="auto">
          <a:xfrm>
            <a:off x="495947" y="1999281"/>
            <a:ext cx="7238498" cy="323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34691" y="4122549"/>
            <a:ext cx="1208868" cy="39520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340457" y="5737151"/>
            <a:ext cx="7674147" cy="117787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26941" y="2781945"/>
            <a:ext cx="7105973" cy="86790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55454" y="4718650"/>
            <a:ext cx="2990004" cy="51758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5218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6" cstate="print"/>
          <a:srcRect l="56939" t="11864" r="14901" b="24011"/>
          <a:stretch>
            <a:fillRect/>
          </a:stretch>
        </p:blipFill>
        <p:spPr bwMode="auto">
          <a:xfrm>
            <a:off x="393380" y="697423"/>
            <a:ext cx="8107441" cy="576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38"/>
          <p:cNvSpPr>
            <a:spLocks noChangeShapeType="1"/>
          </p:cNvSpPr>
          <p:nvPr/>
        </p:nvSpPr>
        <p:spPr bwMode="auto">
          <a:xfrm>
            <a:off x="625098" y="2284278"/>
            <a:ext cx="3900407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>
            <a:off x="586352" y="6143356"/>
            <a:ext cx="6651355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38"/>
          <p:cNvSpPr>
            <a:spLocks noChangeShapeType="1"/>
          </p:cNvSpPr>
          <p:nvPr/>
        </p:nvSpPr>
        <p:spPr bwMode="auto">
          <a:xfrm>
            <a:off x="570854" y="6422326"/>
            <a:ext cx="7201545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38"/>
          <p:cNvSpPr>
            <a:spLocks noChangeShapeType="1"/>
          </p:cNvSpPr>
          <p:nvPr/>
        </p:nvSpPr>
        <p:spPr bwMode="auto">
          <a:xfrm>
            <a:off x="154983" y="2478008"/>
            <a:ext cx="371960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170482" y="2904211"/>
            <a:ext cx="371960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38"/>
          <p:cNvSpPr>
            <a:spLocks noChangeShapeType="1"/>
          </p:cNvSpPr>
          <p:nvPr/>
        </p:nvSpPr>
        <p:spPr bwMode="auto">
          <a:xfrm>
            <a:off x="162732" y="3469900"/>
            <a:ext cx="371960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7266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657" y="654726"/>
            <a:ext cx="85266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E1000341</a:t>
            </a:r>
          </a:p>
          <a:p>
            <a:r>
              <a:rPr lang="en-US" sz="2000" dirty="0" smtClean="0"/>
              <a:t>HAM-ISI LHO test stand: software, electronic checks, and user guide</a:t>
            </a:r>
          </a:p>
          <a:p>
            <a:endParaRPr lang="en-US" sz="2000" dirty="0"/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6" cstate="print"/>
          <a:srcRect l="65855" t="16384" r="15872" b="54285"/>
          <a:stretch>
            <a:fillRect/>
          </a:stretch>
        </p:blipFill>
        <p:spPr bwMode="auto">
          <a:xfrm>
            <a:off x="1139556" y="1441344"/>
            <a:ext cx="6581136" cy="330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38"/>
          <p:cNvSpPr>
            <a:spLocks noChangeShapeType="1"/>
          </p:cNvSpPr>
          <p:nvPr/>
        </p:nvSpPr>
        <p:spPr bwMode="auto">
          <a:xfrm>
            <a:off x="1942442" y="2346271"/>
            <a:ext cx="1777151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38"/>
          <p:cNvSpPr>
            <a:spLocks noChangeShapeType="1"/>
          </p:cNvSpPr>
          <p:nvPr/>
        </p:nvSpPr>
        <p:spPr bwMode="auto">
          <a:xfrm>
            <a:off x="1903699" y="3051444"/>
            <a:ext cx="5132523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38"/>
          <p:cNvSpPr>
            <a:spLocks noChangeShapeType="1"/>
          </p:cNvSpPr>
          <p:nvPr/>
        </p:nvSpPr>
        <p:spPr bwMode="auto">
          <a:xfrm>
            <a:off x="1565319" y="4554781"/>
            <a:ext cx="371960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17642" y="5606435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7494056" y="2708252"/>
            <a:ext cx="929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7413934" y="2808990"/>
            <a:ext cx="18695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/>
              <a:t>(Obsolete Test)</a:t>
            </a:r>
            <a:endParaRPr lang="en-US" sz="1100" dirty="0"/>
          </a:p>
        </p:txBody>
      </p:sp>
      <p:sp>
        <p:nvSpPr>
          <p:cNvPr id="30" name="Rectangle 29"/>
          <p:cNvSpPr/>
          <p:nvPr/>
        </p:nvSpPr>
        <p:spPr>
          <a:xfrm>
            <a:off x="2129013" y="5273219"/>
            <a:ext cx="5286927" cy="112757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l"/>
            <a:r>
              <a:rPr lang="en-US" sz="1100" i="1" u="sng" dirty="0" smtClean="0"/>
              <a:t>Check List:</a:t>
            </a:r>
          </a:p>
          <a:p>
            <a:pPr algn="l"/>
            <a:r>
              <a:rPr lang="en-US" sz="1100" i="1" dirty="0" smtClean="0"/>
              <a:t>SSH Connection</a:t>
            </a:r>
          </a:p>
          <a:p>
            <a:pPr algn="l"/>
            <a:r>
              <a:rPr lang="en-US" sz="1100" i="1" dirty="0" smtClean="0"/>
              <a:t>SVN</a:t>
            </a:r>
          </a:p>
          <a:p>
            <a:pPr algn="l"/>
            <a:r>
              <a:rPr lang="en-US" sz="1100" i="1" dirty="0" smtClean="0"/>
              <a:t>MEDM</a:t>
            </a:r>
          </a:p>
          <a:p>
            <a:pPr algn="l"/>
            <a:r>
              <a:rPr lang="en-US" sz="1100" i="1" dirty="0" err="1" smtClean="0"/>
              <a:t>Dataviewer</a:t>
            </a:r>
            <a:endParaRPr lang="en-US" sz="1100" i="1" dirty="0" smtClean="0"/>
          </a:p>
          <a:p>
            <a:pPr algn="l"/>
            <a:r>
              <a:rPr lang="en-US" sz="1100" i="1" dirty="0" err="1" smtClean="0"/>
              <a:t>Awgstream</a:t>
            </a:r>
            <a:endParaRPr lang="en-US" sz="1100" i="1" dirty="0" smtClean="0"/>
          </a:p>
          <a:p>
            <a:pPr algn="l"/>
            <a:r>
              <a:rPr lang="en-US" sz="1100" i="1" dirty="0" smtClean="0"/>
              <a:t> DTT</a:t>
            </a:r>
          </a:p>
          <a:p>
            <a:pPr algn="l"/>
            <a:r>
              <a:rPr lang="en-US" sz="1100" i="1" dirty="0" smtClean="0"/>
              <a:t> </a:t>
            </a:r>
            <a:r>
              <a:rPr lang="en-US" sz="1100" i="1" dirty="0" err="1" smtClean="0"/>
              <a:t>Foton</a:t>
            </a:r>
            <a:endParaRPr lang="en-US" sz="1100" i="1" dirty="0" smtClean="0"/>
          </a:p>
          <a:p>
            <a:pPr algn="l"/>
            <a:r>
              <a:rPr lang="en-US" sz="1100" i="1" dirty="0" smtClean="0"/>
              <a:t>Matlab</a:t>
            </a:r>
          </a:p>
          <a:p>
            <a:pPr algn="l"/>
            <a:r>
              <a:rPr lang="en-US" sz="1100" i="1" dirty="0" err="1" smtClean="0"/>
              <a:t>mDV</a:t>
            </a:r>
            <a:r>
              <a:rPr lang="en-US" sz="1100" i="1" dirty="0" smtClean="0"/>
              <a:t> and </a:t>
            </a:r>
            <a:r>
              <a:rPr lang="en-US" sz="1100" i="1" dirty="0" err="1" smtClean="0"/>
              <a:t>ligodv</a:t>
            </a:r>
            <a:endParaRPr lang="en-US" sz="1100" i="1" dirty="0" smtClean="0"/>
          </a:p>
          <a:p>
            <a:pPr algn="l"/>
            <a:r>
              <a:rPr lang="en-US" sz="1100" i="1" dirty="0" err="1" smtClean="0"/>
              <a:t>ini</a:t>
            </a:r>
            <a:r>
              <a:rPr lang="en-US" sz="1100" i="1" dirty="0" smtClean="0"/>
              <a:t> file</a:t>
            </a:r>
          </a:p>
          <a:p>
            <a:pPr algn="l"/>
            <a:r>
              <a:rPr lang="en-US" sz="1100" i="1" dirty="0" smtClean="0"/>
              <a:t>Data acquisition package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6242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88379" y="739967"/>
            <a:ext cx="9055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E1000309 </a:t>
            </a:r>
          </a:p>
          <a:p>
            <a:r>
              <a:rPr lang="en-US" sz="1600" dirty="0" smtClean="0"/>
              <a:t>aLIGO HAM-ISI, Pre-integration Testing Procedure, Phase I (post-assembly, before storage)</a:t>
            </a:r>
          </a:p>
          <a:p>
            <a:endParaRPr lang="en-US" sz="1600" dirty="0"/>
          </a:p>
        </p:txBody>
      </p:sp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6" cstate="print"/>
          <a:srcRect l="66541" t="16522" r="16295" b="39924"/>
          <a:stretch>
            <a:fillRect/>
          </a:stretch>
        </p:blipFill>
        <p:spPr bwMode="auto">
          <a:xfrm>
            <a:off x="427814" y="1294109"/>
            <a:ext cx="4849360" cy="384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7" cstate="print"/>
          <a:srcRect l="66914" t="73164" r="20816" b="7345"/>
          <a:stretch>
            <a:fillRect/>
          </a:stretch>
        </p:blipFill>
        <p:spPr bwMode="auto">
          <a:xfrm>
            <a:off x="4839174" y="5164811"/>
            <a:ext cx="3793382" cy="188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Line 38"/>
          <p:cNvSpPr>
            <a:spLocks noChangeShapeType="1"/>
          </p:cNvSpPr>
          <p:nvPr/>
        </p:nvSpPr>
        <p:spPr bwMode="auto">
          <a:xfrm>
            <a:off x="818828" y="2020807"/>
            <a:ext cx="1544664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>
            <a:off x="795581" y="2330773"/>
            <a:ext cx="1544664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>
            <a:off x="4972374" y="5368441"/>
            <a:ext cx="1056466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>
            <a:off x="5344333" y="6926020"/>
            <a:ext cx="2087104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735451" y="5173421"/>
            <a:ext cx="1945038" cy="568701"/>
            <a:chOff x="2735451" y="5173421"/>
            <a:chExt cx="1945038" cy="568701"/>
          </a:xfrm>
        </p:grpSpPr>
        <p:sp>
          <p:nvSpPr>
            <p:cNvPr id="35" name="Line 38"/>
            <p:cNvSpPr>
              <a:spLocks noChangeShapeType="1"/>
            </p:cNvSpPr>
            <p:nvPr/>
          </p:nvSpPr>
          <p:spPr bwMode="auto">
            <a:xfrm>
              <a:off x="2735451" y="5729928"/>
              <a:ext cx="194503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rot="5400000">
              <a:off x="2465308" y="5457772"/>
              <a:ext cx="568701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69314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6" cstate="print"/>
          <a:srcRect l="65972" t="16092" r="16068" b="73946"/>
          <a:stretch>
            <a:fillRect/>
          </a:stretch>
        </p:blipFill>
        <p:spPr bwMode="auto">
          <a:xfrm>
            <a:off x="357351" y="735724"/>
            <a:ext cx="6768664" cy="117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 l="65972" t="47510" r="16068" b="9577"/>
          <a:stretch>
            <a:fillRect/>
          </a:stretch>
        </p:blipFill>
        <p:spPr bwMode="auto">
          <a:xfrm>
            <a:off x="1481959" y="1987399"/>
            <a:ext cx="6589986" cy="492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38"/>
          <p:cNvSpPr>
            <a:spLocks noChangeShapeType="1"/>
          </p:cNvSpPr>
          <p:nvPr/>
        </p:nvSpPr>
        <p:spPr bwMode="auto">
          <a:xfrm>
            <a:off x="848133" y="1773725"/>
            <a:ext cx="3629274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38"/>
          <p:cNvSpPr>
            <a:spLocks noChangeShapeType="1"/>
          </p:cNvSpPr>
          <p:nvPr/>
        </p:nvSpPr>
        <p:spPr bwMode="auto">
          <a:xfrm>
            <a:off x="2196662" y="6923793"/>
            <a:ext cx="2711668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73410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6" cstate="print"/>
          <a:srcRect l="66212" t="14943" r="15349" b="41379"/>
          <a:stretch>
            <a:fillRect/>
          </a:stretch>
        </p:blipFill>
        <p:spPr bwMode="auto">
          <a:xfrm>
            <a:off x="704194" y="662153"/>
            <a:ext cx="782319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38"/>
          <p:cNvSpPr>
            <a:spLocks noChangeShapeType="1"/>
          </p:cNvSpPr>
          <p:nvPr/>
        </p:nvSpPr>
        <p:spPr bwMode="auto">
          <a:xfrm>
            <a:off x="1173954" y="5925311"/>
            <a:ext cx="1411591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38"/>
          <p:cNvSpPr>
            <a:spLocks noChangeShapeType="1"/>
          </p:cNvSpPr>
          <p:nvPr/>
        </p:nvSpPr>
        <p:spPr bwMode="auto">
          <a:xfrm>
            <a:off x="1583857" y="3634056"/>
            <a:ext cx="2368033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38"/>
          <p:cNvSpPr>
            <a:spLocks noChangeShapeType="1"/>
          </p:cNvSpPr>
          <p:nvPr/>
        </p:nvSpPr>
        <p:spPr bwMode="auto">
          <a:xfrm>
            <a:off x="1384161" y="1983932"/>
            <a:ext cx="4270405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74434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6" cstate="print"/>
          <a:srcRect l="67050" t="45548" r="16159" b="10107"/>
          <a:stretch>
            <a:fillRect/>
          </a:stretch>
        </p:blipFill>
        <p:spPr bwMode="auto">
          <a:xfrm>
            <a:off x="388882" y="693681"/>
            <a:ext cx="7483365" cy="617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8"/>
          <p:cNvSpPr>
            <a:spLocks noChangeShapeType="1"/>
          </p:cNvSpPr>
          <p:nvPr/>
        </p:nvSpPr>
        <p:spPr bwMode="auto">
          <a:xfrm>
            <a:off x="1552326" y="1101063"/>
            <a:ext cx="1527205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38"/>
          <p:cNvSpPr>
            <a:spLocks noChangeShapeType="1"/>
          </p:cNvSpPr>
          <p:nvPr/>
        </p:nvSpPr>
        <p:spPr bwMode="auto">
          <a:xfrm>
            <a:off x="1552326" y="2099546"/>
            <a:ext cx="3229880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>
            <a:off x="1552326" y="3129559"/>
            <a:ext cx="1527205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1552326" y="3959877"/>
            <a:ext cx="2557219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>
            <a:off x="1552326" y="4790194"/>
            <a:ext cx="1737412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38"/>
          <p:cNvSpPr>
            <a:spLocks noChangeShapeType="1"/>
          </p:cNvSpPr>
          <p:nvPr/>
        </p:nvSpPr>
        <p:spPr bwMode="auto">
          <a:xfrm>
            <a:off x="1552326" y="5588980"/>
            <a:ext cx="1453632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>
            <a:off x="1552326" y="6219601"/>
            <a:ext cx="2967121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>
            <a:off x="1552326" y="6850222"/>
            <a:ext cx="1863535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558800"/>
            <a:chOff x="0" y="0"/>
            <a:chExt cx="9144000" cy="558800"/>
          </a:xfrm>
        </p:grpSpPr>
        <p:sp>
          <p:nvSpPr>
            <p:cNvPr id="1029" name="Rectangle 30"/>
            <p:cNvSpPr>
              <a:spLocks noChangeArrowheads="1"/>
            </p:cNvSpPr>
            <p:nvPr/>
          </p:nvSpPr>
          <p:spPr bwMode="auto">
            <a:xfrm>
              <a:off x="2084522" y="0"/>
              <a:ext cx="511320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i="1" dirty="0"/>
            </a:p>
          </p:txBody>
        </p:sp>
        <p:graphicFrame>
          <p:nvGraphicFramePr>
            <p:cNvPr id="1026" name="Object 34"/>
            <p:cNvGraphicFramePr>
              <a:graphicFrameLocks noChangeAspect="1"/>
            </p:cNvGraphicFramePr>
            <p:nvPr/>
          </p:nvGraphicFramePr>
          <p:xfrm>
            <a:off x="0" y="0"/>
            <a:ext cx="762000" cy="557213"/>
          </p:xfrm>
          <a:graphic>
            <a:graphicData uri="http://schemas.openxmlformats.org/presentationml/2006/ole">
              <p:oleObj spid="_x0000_s270338" r:id="rId4" imgW="4409524" imgH="3219899" progId="">
                <p:embed/>
              </p:oleObj>
            </a:graphicData>
          </a:graphic>
        </p:graphicFrame>
        <p:pic>
          <p:nvPicPr>
            <p:cNvPr id="1030" name="Picture 37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l="10286" t="43056" r="65755" b="34029"/>
            <a:stretch>
              <a:fillRect/>
            </a:stretch>
          </p:blipFill>
          <p:spPr bwMode="auto">
            <a:xfrm>
              <a:off x="7962900" y="0"/>
              <a:ext cx="1181100" cy="538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1" name="Line 38"/>
            <p:cNvSpPr>
              <a:spLocks noChangeShapeType="1"/>
            </p:cNvSpPr>
            <p:nvPr/>
          </p:nvSpPr>
          <p:spPr bwMode="auto">
            <a:xfrm>
              <a:off x="0" y="558800"/>
              <a:ext cx="9144000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546783" y="654102"/>
            <a:ext cx="80924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E1000311</a:t>
            </a:r>
          </a:p>
          <a:p>
            <a:r>
              <a:rPr lang="en-US" sz="2000" dirty="0" smtClean="0"/>
              <a:t>aLIGO HAM-ISI, Pre-integration Test Report, Phase I, LHO Unit #2</a:t>
            </a:r>
          </a:p>
          <a:p>
            <a:endParaRPr lang="en-US" sz="2000" dirty="0"/>
          </a:p>
        </p:txBody>
      </p:sp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6" cstate="print"/>
          <a:srcRect l="66571" t="16858" r="16547" b="42912"/>
          <a:stretch>
            <a:fillRect/>
          </a:stretch>
        </p:blipFill>
        <p:spPr bwMode="auto">
          <a:xfrm>
            <a:off x="1135118" y="1408384"/>
            <a:ext cx="7099288" cy="528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15174</TotalTime>
  <Words>318</Words>
  <Application>Microsoft Office PowerPoint</Application>
  <PresentationFormat>Custom</PresentationFormat>
  <Paragraphs>104</Paragraphs>
  <Slides>19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LIGO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Fabrice Matichard</dc:creator>
  <cp:lastModifiedBy>Fabrice  Matichard</cp:lastModifiedBy>
  <cp:revision>802</cp:revision>
  <dcterms:created xsi:type="dcterms:W3CDTF">2007-05-31T19:21:53Z</dcterms:created>
  <dcterms:modified xsi:type="dcterms:W3CDTF">2011-03-01T17:01:09Z</dcterms:modified>
</cp:coreProperties>
</file>