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6" r:id="rId3"/>
    <p:sldId id="288" r:id="rId4"/>
    <p:sldId id="287" r:id="rId5"/>
    <p:sldId id="285" r:id="rId6"/>
    <p:sldId id="298" r:id="rId7"/>
    <p:sldId id="299" r:id="rId8"/>
    <p:sldId id="270" r:id="rId9"/>
    <p:sldId id="268" r:id="rId10"/>
    <p:sldId id="267" r:id="rId11"/>
    <p:sldId id="269" r:id="rId12"/>
    <p:sldId id="260" r:id="rId13"/>
    <p:sldId id="265" r:id="rId14"/>
    <p:sldId id="290" r:id="rId15"/>
    <p:sldId id="262" r:id="rId16"/>
    <p:sldId id="271" r:id="rId17"/>
    <p:sldId id="274" r:id="rId18"/>
    <p:sldId id="279" r:id="rId19"/>
    <p:sldId id="276" r:id="rId20"/>
    <p:sldId id="281" r:id="rId21"/>
    <p:sldId id="283" r:id="rId22"/>
    <p:sldId id="282" r:id="rId23"/>
    <p:sldId id="277" r:id="rId24"/>
    <p:sldId id="266" r:id="rId25"/>
    <p:sldId id="291" r:id="rId26"/>
    <p:sldId id="292" r:id="rId27"/>
    <p:sldId id="297" r:id="rId28"/>
    <p:sldId id="263" r:id="rId29"/>
    <p:sldId id="264" r:id="rId30"/>
    <p:sldId id="278" r:id="rId31"/>
    <p:sldId id="273" r:id="rId32"/>
    <p:sldId id="275" r:id="rId33"/>
    <p:sldId id="295" r:id="rId34"/>
    <p:sldId id="296" r:id="rId35"/>
    <p:sldId id="280" r:id="rId36"/>
    <p:sldId id="294" r:id="rId37"/>
    <p:sldId id="293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A0A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5" autoAdjust="0"/>
  </p:normalViewPr>
  <p:slideViewPr>
    <p:cSldViewPr>
      <p:cViewPr>
        <p:scale>
          <a:sx n="90" d="100"/>
          <a:sy n="90" d="100"/>
        </p:scale>
        <p:origin x="-225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505B781-A39C-4B53-8AC9-BE329160E3B5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E979C9-465F-412A-A0E1-87BEEA8944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79C9-465F-412A-A0E1-87BEEA89446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5E-F706-4CFA-9C44-BF3B261E97FB}" type="datetime1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7899-DDE8-4083-BA27-5281CA7ECC08}" type="datetime1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495-34E7-41EC-B4F9-4B2463F66704}" type="datetime1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E50-1E41-4BF6-B93F-73CA4568B751}" type="datetime1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49DE-10FD-49FE-8150-15BF16859E99}" type="datetime1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77B6-DA87-45A0-BE48-6D698FCD697C}" type="datetime1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4A00-5B21-4236-8DDC-9496467B6C9C}" type="datetime1">
              <a:rPr lang="en-US" smtClean="0"/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6EE9-8FC6-4ADE-80F8-65E02630D0A7}" type="datetime1">
              <a:rPr lang="en-US" smtClean="0"/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E9E4-0E7C-4B7E-AEE4-71D2104EAA79}" type="datetime1">
              <a:rPr lang="en-US" smtClean="0"/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7DE8-0401-45B8-A460-94C8C93BDC2E}" type="datetime1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FAD3-C0FF-4959-93FC-4E841F375557}" type="datetime1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4D04A-2A06-48A7-A89C-F0B55774C7D0}" type="datetime1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3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60000"/>
                <a:lumOff val="40000"/>
                <a:alpha val="45000"/>
              </a:schemeClr>
            </a:gs>
            <a:gs pos="87000">
              <a:schemeClr val="tx2">
                <a:lumMod val="60000"/>
                <a:lumOff val="40000"/>
              </a:schemeClr>
            </a:gs>
            <a:gs pos="87000">
              <a:schemeClr val="tx2">
                <a:lumMod val="60000"/>
                <a:lumOff val="40000"/>
              </a:schemeClr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Adaptive Control </a:t>
            </a:r>
            <a:r>
              <a:rPr lang="en-US" dirty="0" smtClean="0"/>
              <a:t>Loops for Advanced LIGO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Brett Shapiro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25 </a:t>
            </a:r>
            <a:r>
              <a:rPr lang="en-US" dirty="0" smtClean="0">
                <a:solidFill>
                  <a:srgbClr val="FFFF00"/>
                </a:solidFill>
              </a:rPr>
              <a:t>February </a:t>
            </a:r>
            <a:r>
              <a:rPr lang="en-US" dirty="0" smtClean="0">
                <a:solidFill>
                  <a:srgbClr val="FFFF00"/>
                </a:solidFill>
              </a:rPr>
              <a:t>2011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G1100161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Control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primary components to adaptive control: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299A0A"/>
                </a:solidFill>
              </a:rPr>
              <a:t>Control – parameterized in terms of adapting parameters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D60093"/>
                </a:solidFill>
              </a:rPr>
              <a:t>Adaptation algorithm – updates control parameters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04800" y="1295400"/>
            <a:ext cx="8686800" cy="2819400"/>
            <a:chOff x="304800" y="1295400"/>
            <a:chExt cx="8686800" cy="2819400"/>
          </a:xfrm>
        </p:grpSpPr>
        <p:sp>
          <p:nvSpPr>
            <p:cNvPr id="7" name="Rectangle 6"/>
            <p:cNvSpPr/>
            <p:nvPr/>
          </p:nvSpPr>
          <p:spPr>
            <a:xfrm>
              <a:off x="4572000" y="1981200"/>
              <a:ext cx="152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5334000" y="1295400"/>
              <a:ext cx="990600" cy="2286000"/>
              <a:chOff x="5791200" y="3962400"/>
              <a:chExt cx="1066800" cy="2667000"/>
            </a:xfrm>
          </p:grpSpPr>
          <p:grpSp>
            <p:nvGrpSpPr>
              <p:cNvPr id="53" name="Group 6"/>
              <p:cNvGrpSpPr/>
              <p:nvPr/>
            </p:nvGrpSpPr>
            <p:grpSpPr>
              <a:xfrm>
                <a:off x="5867401" y="4038600"/>
                <a:ext cx="914400" cy="2543494"/>
                <a:chOff x="7696200" y="2488713"/>
                <a:chExt cx="1143000" cy="3407582"/>
              </a:xfrm>
            </p:grpSpPr>
            <p:grpSp>
              <p:nvGrpSpPr>
                <p:cNvPr id="55" name="Group 62"/>
                <p:cNvGrpSpPr>
                  <a:grpSpLocks/>
                </p:cNvGrpSpPr>
                <p:nvPr/>
              </p:nvGrpSpPr>
              <p:grpSpPr bwMode="auto">
                <a:xfrm>
                  <a:off x="8050497" y="3896060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70"/>
                <p:cNvGrpSpPr>
                  <a:grpSpLocks/>
                </p:cNvGrpSpPr>
                <p:nvPr/>
              </p:nvGrpSpPr>
              <p:grpSpPr bwMode="auto">
                <a:xfrm>
                  <a:off x="8428828" y="3896063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 bwMode="auto">
                <a:xfrm rot="5400000">
                  <a:off x="7793571" y="5051431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10"/>
                <p:cNvCxnSpPr/>
                <p:nvPr/>
              </p:nvCxnSpPr>
              <p:spPr bwMode="auto">
                <a:xfrm rot="5400000">
                  <a:off x="8171255" y="5051430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Cube 58"/>
                <p:cNvSpPr/>
                <p:nvPr/>
              </p:nvSpPr>
              <p:spPr bwMode="auto">
                <a:xfrm flipH="1">
                  <a:off x="7924800" y="3549344"/>
                  <a:ext cx="723894" cy="346711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60" name="Group 54"/>
                <p:cNvGrpSpPr>
                  <a:grpSpLocks/>
                </p:cNvGrpSpPr>
                <p:nvPr/>
              </p:nvGrpSpPr>
              <p:grpSpPr bwMode="auto">
                <a:xfrm>
                  <a:off x="8428828" y="3029287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46"/>
                <p:cNvGrpSpPr>
                  <a:grpSpLocks/>
                </p:cNvGrpSpPr>
                <p:nvPr/>
              </p:nvGrpSpPr>
              <p:grpSpPr bwMode="auto">
                <a:xfrm>
                  <a:off x="8050496" y="3029279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Can 61"/>
                <p:cNvSpPr/>
                <p:nvPr/>
              </p:nvSpPr>
              <p:spPr>
                <a:xfrm flipV="1">
                  <a:off x="8001001" y="42960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an 62"/>
                <p:cNvSpPr/>
                <p:nvPr/>
              </p:nvSpPr>
              <p:spPr>
                <a:xfrm flipV="1">
                  <a:off x="8001001" y="51342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flipV="1">
                  <a:off x="7772400" y="2971800"/>
                  <a:ext cx="9906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696200" y="2488713"/>
                  <a:ext cx="11430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Triple</a:t>
                  </a:r>
                  <a:endParaRPr lang="en-US" dirty="0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5791200" y="3962400"/>
                <a:ext cx="10668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51"/>
            <p:cNvGrpSpPr/>
            <p:nvPr/>
          </p:nvGrpSpPr>
          <p:grpSpPr>
            <a:xfrm>
              <a:off x="8229600" y="1905000"/>
              <a:ext cx="304800" cy="1447800"/>
              <a:chOff x="7315200" y="1905000"/>
              <a:chExt cx="304800" cy="14478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7315200" y="1905000"/>
                <a:ext cx="30480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15200" y="20574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16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15200" y="2819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0" name="Group 56"/>
            <p:cNvGrpSpPr/>
            <p:nvPr/>
          </p:nvGrpSpPr>
          <p:grpSpPr>
            <a:xfrm>
              <a:off x="3886200" y="1295400"/>
              <a:ext cx="990600" cy="2286000"/>
              <a:chOff x="2590800" y="1752600"/>
              <a:chExt cx="990600" cy="1677486"/>
            </a:xfrm>
          </p:grpSpPr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7000" y="2209799"/>
                <a:ext cx="838200" cy="122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590800" y="1764268"/>
                <a:ext cx="9906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90800" y="17526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63"/>
            <p:cNvGrpSpPr/>
            <p:nvPr/>
          </p:nvGrpSpPr>
          <p:grpSpPr>
            <a:xfrm>
              <a:off x="2438400" y="1905000"/>
              <a:ext cx="990600" cy="1676400"/>
              <a:chOff x="7239000" y="4572000"/>
              <a:chExt cx="990600" cy="167640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1470" y="5257800"/>
                <a:ext cx="86058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239000" y="45720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91400" y="4659868"/>
                <a:ext cx="747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Adapt</a:t>
                </a:r>
                <a:endParaRPr lang="en-US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6324600" y="3124200"/>
              <a:ext cx="1905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696200" y="2286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72"/>
            <p:cNvGrpSpPr/>
            <p:nvPr/>
          </p:nvGrpSpPr>
          <p:grpSpPr>
            <a:xfrm>
              <a:off x="6689795" y="1600200"/>
              <a:ext cx="1082605" cy="990600"/>
              <a:chOff x="4724400" y="5181600"/>
              <a:chExt cx="1082605" cy="990600"/>
            </a:xfrm>
          </p:grpSpPr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463" r="7459" b="3947"/>
              <a:stretch>
                <a:fillRect/>
              </a:stretch>
            </p:blipFill>
            <p:spPr bwMode="auto">
              <a:xfrm>
                <a:off x="4724400" y="5486400"/>
                <a:ext cx="1070976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4724400" y="5181600"/>
                <a:ext cx="1082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Cavity Noise</a:t>
                </a:r>
                <a:endParaRPr lang="en-US" sz="1400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4876800" y="27424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429000" y="27424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32758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76800" y="21336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29000" y="3275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4800" y="1524000"/>
              <a:ext cx="35814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-990600" y="2819400"/>
              <a:ext cx="259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" y="4114800"/>
              <a:ext cx="868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534400" y="26670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8267700" y="33909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467600" y="3733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signal</a:t>
              </a:r>
              <a:endParaRPr lang="en-US" dirty="0"/>
            </a:p>
          </p:txBody>
        </p:sp>
      </p:grp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7" name="Footer Placeholder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Control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primary components to adaptive control: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299A0A"/>
                </a:solidFill>
              </a:rPr>
              <a:t>Control – parameterized in terms of adapting parameters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D60093"/>
                </a:solidFill>
              </a:rPr>
              <a:t>Adaptation algorithm – updates control parameters</a:t>
            </a:r>
          </a:p>
          <a:p>
            <a:r>
              <a:rPr lang="en-US" dirty="0" smtClean="0"/>
              <a:t>3.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 – variables that are optimized with adaptation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295400"/>
            <a:ext cx="8686800" cy="2819400"/>
            <a:chOff x="304800" y="1295400"/>
            <a:chExt cx="8686800" cy="2819400"/>
          </a:xfrm>
        </p:grpSpPr>
        <p:sp>
          <p:nvSpPr>
            <p:cNvPr id="7" name="Rectangle 6"/>
            <p:cNvSpPr/>
            <p:nvPr/>
          </p:nvSpPr>
          <p:spPr>
            <a:xfrm>
              <a:off x="4572000" y="1981200"/>
              <a:ext cx="152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5334000" y="1295400"/>
              <a:ext cx="990600" cy="2286000"/>
              <a:chOff x="5791200" y="3962400"/>
              <a:chExt cx="1066800" cy="2667000"/>
            </a:xfrm>
          </p:grpSpPr>
          <p:grpSp>
            <p:nvGrpSpPr>
              <p:cNvPr id="53" name="Group 6"/>
              <p:cNvGrpSpPr/>
              <p:nvPr/>
            </p:nvGrpSpPr>
            <p:grpSpPr>
              <a:xfrm>
                <a:off x="5867401" y="4038600"/>
                <a:ext cx="914400" cy="2543494"/>
                <a:chOff x="7696200" y="2488713"/>
                <a:chExt cx="1143000" cy="3407582"/>
              </a:xfrm>
            </p:grpSpPr>
            <p:grpSp>
              <p:nvGrpSpPr>
                <p:cNvPr id="55" name="Group 62"/>
                <p:cNvGrpSpPr>
                  <a:grpSpLocks/>
                </p:cNvGrpSpPr>
                <p:nvPr/>
              </p:nvGrpSpPr>
              <p:grpSpPr bwMode="auto">
                <a:xfrm>
                  <a:off x="8050497" y="3896060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70"/>
                <p:cNvGrpSpPr>
                  <a:grpSpLocks/>
                </p:cNvGrpSpPr>
                <p:nvPr/>
              </p:nvGrpSpPr>
              <p:grpSpPr bwMode="auto">
                <a:xfrm>
                  <a:off x="8428828" y="3896063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 bwMode="auto">
                <a:xfrm rot="5400000">
                  <a:off x="7793571" y="5051431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10"/>
                <p:cNvCxnSpPr/>
                <p:nvPr/>
              </p:nvCxnSpPr>
              <p:spPr bwMode="auto">
                <a:xfrm rot="5400000">
                  <a:off x="8171255" y="5051430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Cube 58"/>
                <p:cNvSpPr/>
                <p:nvPr/>
              </p:nvSpPr>
              <p:spPr bwMode="auto">
                <a:xfrm flipH="1">
                  <a:off x="7924800" y="3549344"/>
                  <a:ext cx="723894" cy="346711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60" name="Group 54"/>
                <p:cNvGrpSpPr>
                  <a:grpSpLocks/>
                </p:cNvGrpSpPr>
                <p:nvPr/>
              </p:nvGrpSpPr>
              <p:grpSpPr bwMode="auto">
                <a:xfrm>
                  <a:off x="8428828" y="3029287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46"/>
                <p:cNvGrpSpPr>
                  <a:grpSpLocks/>
                </p:cNvGrpSpPr>
                <p:nvPr/>
              </p:nvGrpSpPr>
              <p:grpSpPr bwMode="auto">
                <a:xfrm>
                  <a:off x="8050496" y="3029279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Can 61"/>
                <p:cNvSpPr/>
                <p:nvPr/>
              </p:nvSpPr>
              <p:spPr>
                <a:xfrm flipV="1">
                  <a:off x="8001001" y="42960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an 62"/>
                <p:cNvSpPr/>
                <p:nvPr/>
              </p:nvSpPr>
              <p:spPr>
                <a:xfrm flipV="1">
                  <a:off x="8001001" y="51342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flipV="1">
                  <a:off x="7772400" y="2971800"/>
                  <a:ext cx="9906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696200" y="2488713"/>
                  <a:ext cx="11430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Triple</a:t>
                  </a:r>
                  <a:endParaRPr lang="en-US" dirty="0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5791200" y="3962400"/>
                <a:ext cx="10668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51"/>
            <p:cNvGrpSpPr/>
            <p:nvPr/>
          </p:nvGrpSpPr>
          <p:grpSpPr>
            <a:xfrm>
              <a:off x="8229600" y="1905000"/>
              <a:ext cx="304800" cy="1447800"/>
              <a:chOff x="7315200" y="1905000"/>
              <a:chExt cx="304800" cy="14478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7315200" y="1905000"/>
                <a:ext cx="30480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15200" y="20574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16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15200" y="2819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0" name="Group 56"/>
            <p:cNvGrpSpPr/>
            <p:nvPr/>
          </p:nvGrpSpPr>
          <p:grpSpPr>
            <a:xfrm>
              <a:off x="3886200" y="1295400"/>
              <a:ext cx="990600" cy="2286000"/>
              <a:chOff x="2590800" y="1752600"/>
              <a:chExt cx="990600" cy="1677486"/>
            </a:xfrm>
          </p:grpSpPr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7000" y="2209799"/>
                <a:ext cx="838200" cy="122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590800" y="1764268"/>
                <a:ext cx="9906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90800" y="17526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62"/>
            <p:cNvGrpSpPr/>
            <p:nvPr/>
          </p:nvGrpSpPr>
          <p:grpSpPr>
            <a:xfrm>
              <a:off x="990600" y="1905000"/>
              <a:ext cx="990600" cy="1676400"/>
              <a:chOff x="1371600" y="1828800"/>
              <a:chExt cx="990600" cy="1524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371600" y="1828800"/>
                <a:ext cx="9906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2286000"/>
                <a:ext cx="683544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539527" y="1828800"/>
                <a:ext cx="594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Cost</a:t>
                </a:r>
                <a:endParaRPr lang="en-US" dirty="0"/>
              </a:p>
            </p:txBody>
          </p:sp>
        </p:grpSp>
        <p:grpSp>
          <p:nvGrpSpPr>
            <p:cNvPr id="12" name="Group 63"/>
            <p:cNvGrpSpPr/>
            <p:nvPr/>
          </p:nvGrpSpPr>
          <p:grpSpPr>
            <a:xfrm>
              <a:off x="2438400" y="1905000"/>
              <a:ext cx="990600" cy="1676400"/>
              <a:chOff x="7239000" y="4572000"/>
              <a:chExt cx="990600" cy="167640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1470" y="5257800"/>
                <a:ext cx="86058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239000" y="45720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91400" y="4659868"/>
                <a:ext cx="747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Adapt</a:t>
                </a:r>
                <a:endParaRPr lang="en-US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6324600" y="3124200"/>
              <a:ext cx="1905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696200" y="2286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72"/>
            <p:cNvGrpSpPr/>
            <p:nvPr/>
          </p:nvGrpSpPr>
          <p:grpSpPr>
            <a:xfrm>
              <a:off x="6689795" y="1600200"/>
              <a:ext cx="1082605" cy="990600"/>
              <a:chOff x="4724400" y="5181600"/>
              <a:chExt cx="1082605" cy="990600"/>
            </a:xfrm>
          </p:grpSpPr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463" r="7459" b="3947"/>
              <a:stretch>
                <a:fillRect/>
              </a:stretch>
            </p:blipFill>
            <p:spPr bwMode="auto">
              <a:xfrm>
                <a:off x="4724400" y="5486400"/>
                <a:ext cx="1070976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4724400" y="5181600"/>
                <a:ext cx="1082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Cavity Noise</a:t>
                </a:r>
                <a:endParaRPr lang="en-US" sz="1400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4876800" y="27424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429000" y="27424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81200" y="259080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32758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76800" y="21336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29000" y="3275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981200" y="2894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981200" y="31996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4800" y="1524000"/>
              <a:ext cx="35814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-990600" y="2819400"/>
              <a:ext cx="259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" y="4114800"/>
              <a:ext cx="868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534400" y="26670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8267700" y="33909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04800" y="2590800"/>
              <a:ext cx="6858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8200" y="3733800"/>
              <a:ext cx="4191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00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609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38200" y="3275860"/>
              <a:ext cx="1524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5800" y="3886200"/>
              <a:ext cx="44958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610100" y="3314700"/>
              <a:ext cx="1143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04800" y="3505200"/>
              <a:ext cx="762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85800" y="3124200"/>
              <a:ext cx="304800" cy="158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467600" y="3733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signal</a:t>
              </a:r>
              <a:endParaRPr lang="en-US" dirty="0"/>
            </a:p>
          </p:txBody>
        </p:sp>
      </p:grp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Control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primary components to adaptive control: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299A0A"/>
                </a:solidFill>
              </a:rPr>
              <a:t>Control – parameterized in terms of adapting parameters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D60093"/>
                </a:solidFill>
              </a:rPr>
              <a:t>Adaptation algorithm – updates control </a:t>
            </a:r>
            <a:r>
              <a:rPr lang="en-US" dirty="0" smtClean="0">
                <a:solidFill>
                  <a:srgbClr val="D60093"/>
                </a:solidFill>
              </a:rPr>
              <a:t>parameters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	</a:t>
            </a:r>
            <a:r>
              <a:rPr lang="en-US" dirty="0" smtClean="0">
                <a:solidFill>
                  <a:srgbClr val="D60093"/>
                </a:solidFill>
              </a:rPr>
              <a:t>- </a:t>
            </a:r>
            <a:r>
              <a:rPr lang="en-US" dirty="0" smtClean="0">
                <a:solidFill>
                  <a:srgbClr val="D60093"/>
                </a:solidFill>
              </a:rPr>
              <a:t>uses a least squares optimization routine</a:t>
            </a:r>
            <a:endParaRPr lang="en-US" dirty="0" smtClean="0">
              <a:solidFill>
                <a:srgbClr val="D60093"/>
              </a:solidFill>
            </a:endParaRPr>
          </a:p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 – variables that are optimized with adaptation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295400"/>
            <a:ext cx="8686800" cy="2819400"/>
            <a:chOff x="304800" y="1295400"/>
            <a:chExt cx="8686800" cy="2819400"/>
          </a:xfrm>
        </p:grpSpPr>
        <p:sp>
          <p:nvSpPr>
            <p:cNvPr id="7" name="Rectangle 6"/>
            <p:cNvSpPr/>
            <p:nvPr/>
          </p:nvSpPr>
          <p:spPr>
            <a:xfrm>
              <a:off x="4572000" y="1981200"/>
              <a:ext cx="152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5334000" y="1295400"/>
              <a:ext cx="990600" cy="2286000"/>
              <a:chOff x="5791200" y="3962400"/>
              <a:chExt cx="1066800" cy="2667000"/>
            </a:xfrm>
          </p:grpSpPr>
          <p:grpSp>
            <p:nvGrpSpPr>
              <p:cNvPr id="53" name="Group 6"/>
              <p:cNvGrpSpPr/>
              <p:nvPr/>
            </p:nvGrpSpPr>
            <p:grpSpPr>
              <a:xfrm>
                <a:off x="5867408" y="4038602"/>
                <a:ext cx="914401" cy="2543494"/>
                <a:chOff x="7696200" y="2488713"/>
                <a:chExt cx="1143000" cy="3407582"/>
              </a:xfrm>
            </p:grpSpPr>
            <p:grpSp>
              <p:nvGrpSpPr>
                <p:cNvPr id="55" name="Group 62"/>
                <p:cNvGrpSpPr>
                  <a:grpSpLocks/>
                </p:cNvGrpSpPr>
                <p:nvPr/>
              </p:nvGrpSpPr>
              <p:grpSpPr bwMode="auto">
                <a:xfrm>
                  <a:off x="8050495" y="3896058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70"/>
                <p:cNvGrpSpPr>
                  <a:grpSpLocks/>
                </p:cNvGrpSpPr>
                <p:nvPr/>
              </p:nvGrpSpPr>
              <p:grpSpPr bwMode="auto">
                <a:xfrm>
                  <a:off x="8428830" y="3896065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 bwMode="auto">
                <a:xfrm rot="5400000">
                  <a:off x="7793571" y="5051431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10"/>
                <p:cNvCxnSpPr/>
                <p:nvPr/>
              </p:nvCxnSpPr>
              <p:spPr bwMode="auto">
                <a:xfrm rot="5400000">
                  <a:off x="8171255" y="5051430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Cube 58"/>
                <p:cNvSpPr/>
                <p:nvPr/>
              </p:nvSpPr>
              <p:spPr bwMode="auto">
                <a:xfrm flipH="1">
                  <a:off x="7924800" y="3549344"/>
                  <a:ext cx="723894" cy="346711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60" name="Group 54"/>
                <p:cNvGrpSpPr>
                  <a:grpSpLocks/>
                </p:cNvGrpSpPr>
                <p:nvPr/>
              </p:nvGrpSpPr>
              <p:grpSpPr bwMode="auto">
                <a:xfrm>
                  <a:off x="8428830" y="3029289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46"/>
                <p:cNvGrpSpPr>
                  <a:grpSpLocks/>
                </p:cNvGrpSpPr>
                <p:nvPr/>
              </p:nvGrpSpPr>
              <p:grpSpPr bwMode="auto">
                <a:xfrm>
                  <a:off x="8050494" y="3029277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Can 61"/>
                <p:cNvSpPr/>
                <p:nvPr/>
              </p:nvSpPr>
              <p:spPr>
                <a:xfrm flipV="1">
                  <a:off x="8001001" y="42960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an 62"/>
                <p:cNvSpPr/>
                <p:nvPr/>
              </p:nvSpPr>
              <p:spPr>
                <a:xfrm flipV="1">
                  <a:off x="8001001" y="51342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flipV="1">
                  <a:off x="7772400" y="2971800"/>
                  <a:ext cx="9906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696200" y="2488713"/>
                  <a:ext cx="11430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Triple</a:t>
                  </a:r>
                  <a:endParaRPr lang="en-US" dirty="0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5791200" y="3962400"/>
                <a:ext cx="10668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51"/>
            <p:cNvGrpSpPr/>
            <p:nvPr/>
          </p:nvGrpSpPr>
          <p:grpSpPr>
            <a:xfrm>
              <a:off x="8229600" y="1905000"/>
              <a:ext cx="304800" cy="1447800"/>
              <a:chOff x="7315200" y="1905000"/>
              <a:chExt cx="304800" cy="14478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7315200" y="1905000"/>
                <a:ext cx="30480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15200" y="20574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16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15200" y="2819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0" name="Group 56"/>
            <p:cNvGrpSpPr/>
            <p:nvPr/>
          </p:nvGrpSpPr>
          <p:grpSpPr>
            <a:xfrm>
              <a:off x="3886200" y="1295400"/>
              <a:ext cx="990600" cy="2286000"/>
              <a:chOff x="2590800" y="1752600"/>
              <a:chExt cx="990600" cy="1677486"/>
            </a:xfrm>
          </p:grpSpPr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7000" y="2209799"/>
                <a:ext cx="838200" cy="122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590800" y="1764268"/>
                <a:ext cx="9906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90800" y="17526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62"/>
            <p:cNvGrpSpPr/>
            <p:nvPr/>
          </p:nvGrpSpPr>
          <p:grpSpPr>
            <a:xfrm>
              <a:off x="990600" y="1905000"/>
              <a:ext cx="990600" cy="1676400"/>
              <a:chOff x="1371600" y="1828800"/>
              <a:chExt cx="990600" cy="1524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371600" y="1828800"/>
                <a:ext cx="9906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2286000"/>
                <a:ext cx="683544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539527" y="1828800"/>
                <a:ext cx="594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Cost</a:t>
                </a:r>
                <a:endParaRPr lang="en-US" dirty="0"/>
              </a:p>
            </p:txBody>
          </p:sp>
        </p:grpSp>
        <p:grpSp>
          <p:nvGrpSpPr>
            <p:cNvPr id="12" name="Group 63"/>
            <p:cNvGrpSpPr/>
            <p:nvPr/>
          </p:nvGrpSpPr>
          <p:grpSpPr>
            <a:xfrm>
              <a:off x="2438400" y="1905000"/>
              <a:ext cx="990600" cy="1676400"/>
              <a:chOff x="7239000" y="4572000"/>
              <a:chExt cx="990600" cy="167640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1470" y="5257800"/>
                <a:ext cx="86058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239000" y="45720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91400" y="4659868"/>
                <a:ext cx="747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Adapt</a:t>
                </a:r>
                <a:endParaRPr lang="en-US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6324600" y="3124200"/>
              <a:ext cx="1905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696200" y="2286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72"/>
            <p:cNvGrpSpPr/>
            <p:nvPr/>
          </p:nvGrpSpPr>
          <p:grpSpPr>
            <a:xfrm>
              <a:off x="6689795" y="1600200"/>
              <a:ext cx="1082605" cy="990600"/>
              <a:chOff x="4724400" y="5181600"/>
              <a:chExt cx="1082605" cy="990600"/>
            </a:xfrm>
          </p:grpSpPr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463" r="7459" b="3947"/>
              <a:stretch>
                <a:fillRect/>
              </a:stretch>
            </p:blipFill>
            <p:spPr bwMode="auto">
              <a:xfrm>
                <a:off x="4724400" y="5486400"/>
                <a:ext cx="1070976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4724400" y="5181600"/>
                <a:ext cx="1082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Cavity Noise</a:t>
                </a:r>
                <a:endParaRPr lang="en-US" sz="1400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4876800" y="27424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429000" y="27424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81200" y="259080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32758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76800" y="21336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29000" y="3275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981200" y="2894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981200" y="31996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4800" y="1524000"/>
              <a:ext cx="35814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-990600" y="2819400"/>
              <a:ext cx="259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" y="4114800"/>
              <a:ext cx="868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534400" y="26670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8267700" y="33909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04800" y="2590800"/>
              <a:ext cx="6858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8200" y="3733800"/>
              <a:ext cx="4191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00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609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38200" y="3275860"/>
              <a:ext cx="1524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5800" y="3886200"/>
              <a:ext cx="44958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610100" y="3314700"/>
              <a:ext cx="1143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04800" y="3505200"/>
              <a:ext cx="762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85800" y="3124200"/>
              <a:ext cx="304800" cy="158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467600" y="3733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signal</a:t>
              </a:r>
              <a:endParaRPr lang="en-US" dirty="0"/>
            </a:p>
          </p:txBody>
        </p:sp>
      </p:grp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G1100161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</a:t>
            </a:r>
            <a:r>
              <a:rPr lang="en-US" dirty="0" smtClean="0"/>
              <a:t>Box: Summation of Costs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973" t="5351"/>
          <a:stretch>
            <a:fillRect/>
          </a:stretch>
        </p:blipFill>
        <p:spPr bwMode="auto">
          <a:xfrm>
            <a:off x="3657600" y="4183755"/>
            <a:ext cx="5130272" cy="26742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04800" y="1295400"/>
            <a:ext cx="8686800" cy="2819400"/>
            <a:chOff x="304800" y="1295400"/>
            <a:chExt cx="8686800" cy="2819400"/>
          </a:xfrm>
        </p:grpSpPr>
        <p:sp>
          <p:nvSpPr>
            <p:cNvPr id="9" name="Rectangle 8"/>
            <p:cNvSpPr/>
            <p:nvPr/>
          </p:nvSpPr>
          <p:spPr>
            <a:xfrm>
              <a:off x="4572000" y="1981200"/>
              <a:ext cx="152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47"/>
            <p:cNvGrpSpPr/>
            <p:nvPr/>
          </p:nvGrpSpPr>
          <p:grpSpPr>
            <a:xfrm>
              <a:off x="5334000" y="1295400"/>
              <a:ext cx="990600" cy="2286000"/>
              <a:chOff x="5791200" y="3962400"/>
              <a:chExt cx="1066800" cy="2667000"/>
            </a:xfrm>
          </p:grpSpPr>
          <p:grpSp>
            <p:nvGrpSpPr>
              <p:cNvPr id="55" name="Group 6"/>
              <p:cNvGrpSpPr/>
              <p:nvPr/>
            </p:nvGrpSpPr>
            <p:grpSpPr>
              <a:xfrm>
                <a:off x="5867401" y="4038605"/>
                <a:ext cx="914400" cy="2543494"/>
                <a:chOff x="7696200" y="2488713"/>
                <a:chExt cx="1143000" cy="3407582"/>
              </a:xfrm>
            </p:grpSpPr>
            <p:grpSp>
              <p:nvGrpSpPr>
                <p:cNvPr id="57" name="Group 62"/>
                <p:cNvGrpSpPr>
                  <a:grpSpLocks/>
                </p:cNvGrpSpPr>
                <p:nvPr/>
              </p:nvGrpSpPr>
              <p:grpSpPr bwMode="auto">
                <a:xfrm>
                  <a:off x="8050491" y="3896054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Group 70"/>
                <p:cNvGrpSpPr>
                  <a:grpSpLocks/>
                </p:cNvGrpSpPr>
                <p:nvPr/>
              </p:nvGrpSpPr>
              <p:grpSpPr bwMode="auto">
                <a:xfrm>
                  <a:off x="8428834" y="3896069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58"/>
                <p:cNvCxnSpPr/>
                <p:nvPr/>
              </p:nvCxnSpPr>
              <p:spPr bwMode="auto">
                <a:xfrm rot="5400000">
                  <a:off x="7793571" y="5051431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10"/>
                <p:cNvCxnSpPr/>
                <p:nvPr/>
              </p:nvCxnSpPr>
              <p:spPr bwMode="auto">
                <a:xfrm rot="5400000">
                  <a:off x="8171255" y="5051430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Cube 60"/>
                <p:cNvSpPr/>
                <p:nvPr/>
              </p:nvSpPr>
              <p:spPr bwMode="auto">
                <a:xfrm flipH="1">
                  <a:off x="7924800" y="3549344"/>
                  <a:ext cx="723894" cy="346711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62" name="Group 54"/>
                <p:cNvGrpSpPr>
                  <a:grpSpLocks/>
                </p:cNvGrpSpPr>
                <p:nvPr/>
              </p:nvGrpSpPr>
              <p:grpSpPr bwMode="auto">
                <a:xfrm>
                  <a:off x="8428834" y="3029293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46"/>
                <p:cNvGrpSpPr>
                  <a:grpSpLocks/>
                </p:cNvGrpSpPr>
                <p:nvPr/>
              </p:nvGrpSpPr>
              <p:grpSpPr bwMode="auto">
                <a:xfrm>
                  <a:off x="8050490" y="3029273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Can 63"/>
                <p:cNvSpPr/>
                <p:nvPr/>
              </p:nvSpPr>
              <p:spPr>
                <a:xfrm flipV="1">
                  <a:off x="8001001" y="42960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Can 64"/>
                <p:cNvSpPr/>
                <p:nvPr/>
              </p:nvSpPr>
              <p:spPr>
                <a:xfrm flipV="1">
                  <a:off x="8001001" y="51342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 flipV="1">
                  <a:off x="7772400" y="2971800"/>
                  <a:ext cx="9906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696200" y="2488713"/>
                  <a:ext cx="11430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Triple</a:t>
                  </a:r>
                  <a:endParaRPr lang="en-US" dirty="0"/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5791200" y="3962400"/>
                <a:ext cx="10668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51"/>
            <p:cNvGrpSpPr/>
            <p:nvPr/>
          </p:nvGrpSpPr>
          <p:grpSpPr>
            <a:xfrm>
              <a:off x="8229600" y="1905000"/>
              <a:ext cx="304800" cy="1447800"/>
              <a:chOff x="7315200" y="1905000"/>
              <a:chExt cx="304800" cy="14478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315200" y="1905000"/>
                <a:ext cx="30480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315200" y="20574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16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315200" y="2819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3886200" y="1295400"/>
              <a:ext cx="990600" cy="2286000"/>
              <a:chOff x="2590800" y="1752600"/>
              <a:chExt cx="990600" cy="1677486"/>
            </a:xfrm>
          </p:grpSpPr>
          <p:pic>
            <p:nvPicPr>
              <p:cNvPr id="4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2209799"/>
                <a:ext cx="838200" cy="122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590800" y="1764268"/>
                <a:ext cx="9906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17526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62"/>
            <p:cNvGrpSpPr/>
            <p:nvPr/>
          </p:nvGrpSpPr>
          <p:grpSpPr>
            <a:xfrm>
              <a:off x="990600" y="1905000"/>
              <a:ext cx="990600" cy="1676400"/>
              <a:chOff x="1371600" y="1828800"/>
              <a:chExt cx="990600" cy="15240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371600" y="1828800"/>
                <a:ext cx="9906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24000" y="2286000"/>
                <a:ext cx="683544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1539527" y="1828800"/>
                <a:ext cx="594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Cost</a:t>
                </a:r>
                <a:endParaRPr lang="en-US" dirty="0"/>
              </a:p>
            </p:txBody>
          </p:sp>
        </p:grpSp>
        <p:grpSp>
          <p:nvGrpSpPr>
            <p:cNvPr id="14" name="Group 63"/>
            <p:cNvGrpSpPr/>
            <p:nvPr/>
          </p:nvGrpSpPr>
          <p:grpSpPr>
            <a:xfrm>
              <a:off x="2438400" y="1905000"/>
              <a:ext cx="990600" cy="1676400"/>
              <a:chOff x="7239000" y="4572000"/>
              <a:chExt cx="990600" cy="1676400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1470" y="5257800"/>
                <a:ext cx="86058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7239000" y="45720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391400" y="4659868"/>
                <a:ext cx="747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Adapt</a:t>
                </a:r>
                <a:endParaRPr lang="en-US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324600" y="3124200"/>
              <a:ext cx="1905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696200" y="2286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72"/>
            <p:cNvGrpSpPr/>
            <p:nvPr/>
          </p:nvGrpSpPr>
          <p:grpSpPr>
            <a:xfrm>
              <a:off x="6689795" y="1600200"/>
              <a:ext cx="1082605" cy="990600"/>
              <a:chOff x="4724400" y="5181600"/>
              <a:chExt cx="1082605" cy="990600"/>
            </a:xfrm>
          </p:grpSpPr>
          <p:pic>
            <p:nvPicPr>
              <p:cNvPr id="4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7463" r="7459" b="3947"/>
              <a:stretch>
                <a:fillRect/>
              </a:stretch>
            </p:blipFill>
            <p:spPr bwMode="auto">
              <a:xfrm>
                <a:off x="4724400" y="5486400"/>
                <a:ext cx="1070976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4724400" y="5181600"/>
                <a:ext cx="1082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Cavity Noise</a:t>
                </a:r>
                <a:endParaRPr lang="en-US" sz="1400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4876800" y="27424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429000" y="27424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81200" y="259080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76800" y="32758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76800" y="21336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429000" y="3275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981200" y="2894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81200" y="31996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04800" y="1524000"/>
              <a:ext cx="35814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990600" y="2819400"/>
              <a:ext cx="259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800" y="4114800"/>
              <a:ext cx="868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534400" y="26670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267700" y="33909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04800" y="2590800"/>
              <a:ext cx="6858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38200" y="3733800"/>
              <a:ext cx="4191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00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09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38200" y="3275860"/>
              <a:ext cx="1524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85800" y="3886200"/>
              <a:ext cx="44958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610100" y="3314700"/>
              <a:ext cx="1143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304800" y="3505200"/>
              <a:ext cx="762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85800" y="3124200"/>
              <a:ext cx="304800" cy="158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467600" y="3733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signal</a:t>
              </a:r>
              <a:endParaRPr lang="en-US" dirty="0"/>
            </a:p>
          </p:txBody>
        </p:sp>
      </p:grpSp>
      <p:sp>
        <p:nvSpPr>
          <p:cNvPr id="96" name="Oval 95"/>
          <p:cNvSpPr/>
          <p:nvPr/>
        </p:nvSpPr>
        <p:spPr>
          <a:xfrm>
            <a:off x="685800" y="1295400"/>
            <a:ext cx="1600200" cy="304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1752600" y="4267200"/>
            <a:ext cx="1905000" cy="381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6200" y="4743271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cost box measures the performance values  we care about and scales them to get the costs:</a:t>
            </a:r>
          </a:p>
          <a:p>
            <a:pPr marL="342900" indent="-342900"/>
            <a:r>
              <a:rPr lang="en-US" dirty="0" smtClean="0"/>
              <a:t>	1. Error RMS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smtClean="0"/>
              <a:t>2. PUM force RMS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smtClean="0"/>
              <a:t>3. Test mass force 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Box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295400"/>
            <a:ext cx="8686800" cy="2819400"/>
            <a:chOff x="304800" y="1295400"/>
            <a:chExt cx="8686800" cy="2819400"/>
          </a:xfrm>
        </p:grpSpPr>
        <p:sp>
          <p:nvSpPr>
            <p:cNvPr id="6" name="Rectangle 5"/>
            <p:cNvSpPr/>
            <p:nvPr/>
          </p:nvSpPr>
          <p:spPr>
            <a:xfrm>
              <a:off x="4572000" y="1981200"/>
              <a:ext cx="152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47"/>
            <p:cNvGrpSpPr/>
            <p:nvPr/>
          </p:nvGrpSpPr>
          <p:grpSpPr>
            <a:xfrm>
              <a:off x="5334000" y="1295400"/>
              <a:ext cx="990600" cy="2286000"/>
              <a:chOff x="5791200" y="3962400"/>
              <a:chExt cx="1066800" cy="2667000"/>
            </a:xfrm>
          </p:grpSpPr>
          <p:grpSp>
            <p:nvGrpSpPr>
              <p:cNvPr id="52" name="Group 6"/>
              <p:cNvGrpSpPr/>
              <p:nvPr/>
            </p:nvGrpSpPr>
            <p:grpSpPr>
              <a:xfrm>
                <a:off x="5867407" y="4038603"/>
                <a:ext cx="914401" cy="2543494"/>
                <a:chOff x="7696200" y="2488713"/>
                <a:chExt cx="1143000" cy="3407582"/>
              </a:xfrm>
            </p:grpSpPr>
            <p:grpSp>
              <p:nvGrpSpPr>
                <p:cNvPr id="54" name="Group 62"/>
                <p:cNvGrpSpPr>
                  <a:grpSpLocks/>
                </p:cNvGrpSpPr>
                <p:nvPr/>
              </p:nvGrpSpPr>
              <p:grpSpPr bwMode="auto">
                <a:xfrm>
                  <a:off x="8050493" y="3896056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70"/>
                <p:cNvGrpSpPr>
                  <a:grpSpLocks/>
                </p:cNvGrpSpPr>
                <p:nvPr/>
              </p:nvGrpSpPr>
              <p:grpSpPr bwMode="auto">
                <a:xfrm>
                  <a:off x="8428832" y="3896067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Connector 55"/>
                <p:cNvCxnSpPr/>
                <p:nvPr/>
              </p:nvCxnSpPr>
              <p:spPr bwMode="auto">
                <a:xfrm rot="5400000">
                  <a:off x="7793571" y="5051431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10"/>
                <p:cNvCxnSpPr/>
                <p:nvPr/>
              </p:nvCxnSpPr>
              <p:spPr bwMode="auto">
                <a:xfrm rot="5400000">
                  <a:off x="8171255" y="5051430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Cube 57"/>
                <p:cNvSpPr/>
                <p:nvPr/>
              </p:nvSpPr>
              <p:spPr bwMode="auto">
                <a:xfrm flipH="1">
                  <a:off x="7924800" y="3549344"/>
                  <a:ext cx="723894" cy="346711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59" name="Group 54"/>
                <p:cNvGrpSpPr>
                  <a:grpSpLocks/>
                </p:cNvGrpSpPr>
                <p:nvPr/>
              </p:nvGrpSpPr>
              <p:grpSpPr bwMode="auto">
                <a:xfrm>
                  <a:off x="8428832" y="3029291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46"/>
                <p:cNvGrpSpPr>
                  <a:grpSpLocks/>
                </p:cNvGrpSpPr>
                <p:nvPr/>
              </p:nvGrpSpPr>
              <p:grpSpPr bwMode="auto">
                <a:xfrm>
                  <a:off x="8050492" y="3029275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Can 60"/>
                <p:cNvSpPr/>
                <p:nvPr/>
              </p:nvSpPr>
              <p:spPr>
                <a:xfrm flipV="1">
                  <a:off x="8001001" y="42960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an 61"/>
                <p:cNvSpPr/>
                <p:nvPr/>
              </p:nvSpPr>
              <p:spPr>
                <a:xfrm flipV="1">
                  <a:off x="8001001" y="51342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flipV="1">
                  <a:off x="7772400" y="2971800"/>
                  <a:ext cx="9906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696200" y="2488713"/>
                  <a:ext cx="11430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Triple</a:t>
                  </a:r>
                  <a:endParaRPr lang="en-US" dirty="0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5791200" y="3962400"/>
                <a:ext cx="10668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>
              <a:off x="8229600" y="1905000"/>
              <a:ext cx="304800" cy="1447800"/>
              <a:chOff x="7315200" y="1905000"/>
              <a:chExt cx="304800" cy="1447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7315200" y="1905000"/>
                <a:ext cx="30480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15200" y="20574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15200" y="2819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9" name="Group 56"/>
            <p:cNvGrpSpPr/>
            <p:nvPr/>
          </p:nvGrpSpPr>
          <p:grpSpPr>
            <a:xfrm>
              <a:off x="3886200" y="1295400"/>
              <a:ext cx="990600" cy="2286000"/>
              <a:chOff x="2590800" y="1752600"/>
              <a:chExt cx="990600" cy="1677486"/>
            </a:xfrm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7000" y="2209799"/>
                <a:ext cx="838200" cy="122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590800" y="1764268"/>
                <a:ext cx="9906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7526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990600" y="1905000"/>
              <a:ext cx="990600" cy="1676400"/>
              <a:chOff x="1371600" y="1828800"/>
              <a:chExt cx="990600" cy="15240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371600" y="1828800"/>
                <a:ext cx="9906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2286000"/>
                <a:ext cx="683544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1539527" y="1828800"/>
                <a:ext cx="594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Cost</a:t>
                </a:r>
                <a:endParaRPr lang="en-US" dirty="0"/>
              </a:p>
            </p:txBody>
          </p:sp>
        </p:grpSp>
        <p:grpSp>
          <p:nvGrpSpPr>
            <p:cNvPr id="11" name="Group 63"/>
            <p:cNvGrpSpPr/>
            <p:nvPr/>
          </p:nvGrpSpPr>
          <p:grpSpPr>
            <a:xfrm>
              <a:off x="2438400" y="1905000"/>
              <a:ext cx="990600" cy="1676400"/>
              <a:chOff x="7239000" y="4572000"/>
              <a:chExt cx="990600" cy="1676400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1470" y="5257800"/>
                <a:ext cx="86058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7239000" y="45720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391400" y="4659868"/>
                <a:ext cx="747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Adapt</a:t>
                </a:r>
                <a:endParaRPr lang="en-US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6324600" y="3124200"/>
              <a:ext cx="1905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696200" y="2286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72"/>
            <p:cNvGrpSpPr/>
            <p:nvPr/>
          </p:nvGrpSpPr>
          <p:grpSpPr>
            <a:xfrm>
              <a:off x="6689795" y="1600200"/>
              <a:ext cx="1082605" cy="990600"/>
              <a:chOff x="4724400" y="5181600"/>
              <a:chExt cx="1082605" cy="990600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463" r="7459" b="3947"/>
              <a:stretch>
                <a:fillRect/>
              </a:stretch>
            </p:blipFill>
            <p:spPr bwMode="auto">
              <a:xfrm>
                <a:off x="4724400" y="5486400"/>
                <a:ext cx="1070976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4724400" y="5181600"/>
                <a:ext cx="1082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Cavity Noise</a:t>
                </a:r>
                <a:endParaRPr lang="en-US" sz="1400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4876800" y="27424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29000" y="27424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81200" y="259080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76800" y="32758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21336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29000" y="3275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81200" y="2894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981200" y="31996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04800" y="1524000"/>
              <a:ext cx="35814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990600" y="2819400"/>
              <a:ext cx="259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4800" y="4114800"/>
              <a:ext cx="868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534400" y="26670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8267700" y="33909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" y="2590800"/>
              <a:ext cx="6858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38200" y="3733800"/>
              <a:ext cx="4191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800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09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38200" y="3275860"/>
              <a:ext cx="1524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5800" y="3886200"/>
              <a:ext cx="44958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610100" y="3314700"/>
              <a:ext cx="1143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04800" y="3505200"/>
              <a:ext cx="762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85800" y="3124200"/>
              <a:ext cx="304800" cy="158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67600" y="3733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signal</a:t>
              </a:r>
              <a:endParaRPr lang="en-US" dirty="0"/>
            </a:p>
          </p:txBody>
        </p: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135159"/>
            <a:ext cx="4800600" cy="27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Oval 94"/>
          <p:cNvSpPr/>
          <p:nvPr/>
        </p:nvSpPr>
        <p:spPr>
          <a:xfrm>
            <a:off x="3581400" y="1066800"/>
            <a:ext cx="1600200" cy="304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3657600" y="4495800"/>
            <a:ext cx="1143000" cy="228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848600" y="46482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010400" y="4572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228600" y="4953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filters are parameterized in terms of: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PUM crossover frequencies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Test mass crossover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Block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378759"/>
            <a:ext cx="8991600" cy="21744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04800" y="1295400"/>
            <a:ext cx="8686800" cy="2819400"/>
            <a:chOff x="304800" y="1295400"/>
            <a:chExt cx="8686800" cy="2819400"/>
          </a:xfrm>
        </p:grpSpPr>
        <p:sp>
          <p:nvSpPr>
            <p:cNvPr id="10" name="Rectangle 9"/>
            <p:cNvSpPr/>
            <p:nvPr/>
          </p:nvSpPr>
          <p:spPr>
            <a:xfrm>
              <a:off x="4572000" y="1981200"/>
              <a:ext cx="152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5334000" y="1295400"/>
              <a:ext cx="990600" cy="2286000"/>
              <a:chOff x="5791200" y="3962400"/>
              <a:chExt cx="1066800" cy="2667000"/>
            </a:xfrm>
          </p:grpSpPr>
          <p:grpSp>
            <p:nvGrpSpPr>
              <p:cNvPr id="56" name="Group 6"/>
              <p:cNvGrpSpPr/>
              <p:nvPr/>
            </p:nvGrpSpPr>
            <p:grpSpPr>
              <a:xfrm>
                <a:off x="5867400" y="4038606"/>
                <a:ext cx="914400" cy="2543494"/>
                <a:chOff x="7696200" y="2488713"/>
                <a:chExt cx="1143000" cy="3407582"/>
              </a:xfrm>
            </p:grpSpPr>
            <p:grpSp>
              <p:nvGrpSpPr>
                <p:cNvPr id="58" name="Group 62"/>
                <p:cNvGrpSpPr>
                  <a:grpSpLocks/>
                </p:cNvGrpSpPr>
                <p:nvPr/>
              </p:nvGrpSpPr>
              <p:grpSpPr bwMode="auto">
                <a:xfrm>
                  <a:off x="8050489" y="3896052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70"/>
                <p:cNvGrpSpPr>
                  <a:grpSpLocks/>
                </p:cNvGrpSpPr>
                <p:nvPr/>
              </p:nvGrpSpPr>
              <p:grpSpPr bwMode="auto">
                <a:xfrm>
                  <a:off x="8428836" y="3896071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7793571" y="5051431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10"/>
                <p:cNvCxnSpPr/>
                <p:nvPr/>
              </p:nvCxnSpPr>
              <p:spPr bwMode="auto">
                <a:xfrm rot="5400000">
                  <a:off x="8171255" y="5051430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Cube 61"/>
                <p:cNvSpPr/>
                <p:nvPr/>
              </p:nvSpPr>
              <p:spPr bwMode="auto">
                <a:xfrm flipH="1">
                  <a:off x="7924800" y="3549344"/>
                  <a:ext cx="723894" cy="346711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63" name="Group 54"/>
                <p:cNvGrpSpPr>
                  <a:grpSpLocks/>
                </p:cNvGrpSpPr>
                <p:nvPr/>
              </p:nvGrpSpPr>
              <p:grpSpPr bwMode="auto">
                <a:xfrm>
                  <a:off x="8428836" y="3029295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46"/>
                <p:cNvGrpSpPr>
                  <a:grpSpLocks/>
                </p:cNvGrpSpPr>
                <p:nvPr/>
              </p:nvGrpSpPr>
              <p:grpSpPr bwMode="auto">
                <a:xfrm>
                  <a:off x="8050488" y="3029271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Can 64"/>
                <p:cNvSpPr/>
                <p:nvPr/>
              </p:nvSpPr>
              <p:spPr>
                <a:xfrm flipV="1">
                  <a:off x="8001001" y="42960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an 65"/>
                <p:cNvSpPr/>
                <p:nvPr/>
              </p:nvSpPr>
              <p:spPr>
                <a:xfrm flipV="1">
                  <a:off x="8001001" y="51342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flipV="1">
                  <a:off x="7772400" y="2971800"/>
                  <a:ext cx="9906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696200" y="2488713"/>
                  <a:ext cx="11430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Triple</a:t>
                  </a:r>
                  <a:endParaRPr lang="en-US" dirty="0"/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5791200" y="3962400"/>
                <a:ext cx="10668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51"/>
            <p:cNvGrpSpPr/>
            <p:nvPr/>
          </p:nvGrpSpPr>
          <p:grpSpPr>
            <a:xfrm>
              <a:off x="8229600" y="1905000"/>
              <a:ext cx="304800" cy="1447800"/>
              <a:chOff x="7315200" y="1905000"/>
              <a:chExt cx="304800" cy="14478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315200" y="1905000"/>
                <a:ext cx="30480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315200" y="20574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16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315200" y="2819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3" name="Group 56"/>
            <p:cNvGrpSpPr/>
            <p:nvPr/>
          </p:nvGrpSpPr>
          <p:grpSpPr>
            <a:xfrm>
              <a:off x="3886200" y="1295400"/>
              <a:ext cx="990600" cy="2286000"/>
              <a:chOff x="2590800" y="1752600"/>
              <a:chExt cx="990600" cy="1677486"/>
            </a:xfrm>
          </p:grpSpPr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2209799"/>
                <a:ext cx="838200" cy="122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2590800" y="1764268"/>
                <a:ext cx="9906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590800" y="17526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990600" y="1905000"/>
              <a:ext cx="990600" cy="1676400"/>
              <a:chOff x="1371600" y="1828800"/>
              <a:chExt cx="990600" cy="1524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371600" y="1828800"/>
                <a:ext cx="9906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24000" y="2286000"/>
                <a:ext cx="683544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1539527" y="1828800"/>
                <a:ext cx="594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Cost</a:t>
                </a:r>
                <a:endParaRPr lang="en-US" dirty="0"/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2438400" y="1905000"/>
              <a:ext cx="990600" cy="1676400"/>
              <a:chOff x="7239000" y="4572000"/>
              <a:chExt cx="990600" cy="167640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1470" y="5257800"/>
                <a:ext cx="86058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7239000" y="45720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391400" y="4659868"/>
                <a:ext cx="747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Adapt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6324600" y="3124200"/>
              <a:ext cx="1905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696200" y="2286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72"/>
            <p:cNvGrpSpPr/>
            <p:nvPr/>
          </p:nvGrpSpPr>
          <p:grpSpPr>
            <a:xfrm>
              <a:off x="6689795" y="1600200"/>
              <a:ext cx="1082605" cy="990600"/>
              <a:chOff x="4724400" y="5181600"/>
              <a:chExt cx="1082605" cy="990600"/>
            </a:xfrm>
          </p:grpSpPr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7463" r="7459" b="3947"/>
              <a:stretch>
                <a:fillRect/>
              </a:stretch>
            </p:blipFill>
            <p:spPr bwMode="auto">
              <a:xfrm>
                <a:off x="4724400" y="5486400"/>
                <a:ext cx="1070976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724400" y="5181600"/>
                <a:ext cx="1082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Cavity Noise</a:t>
                </a:r>
                <a:endParaRPr lang="en-US" sz="1400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4876800" y="27424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29000" y="27424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81200" y="259080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76800" y="32758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876800" y="21336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429000" y="3275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81200" y="28948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3199660"/>
              <a:ext cx="4572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04800" y="1524000"/>
              <a:ext cx="35814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990600" y="2819400"/>
              <a:ext cx="259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800" y="4114800"/>
              <a:ext cx="868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534400" y="26670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8267700" y="33909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04800" y="2590800"/>
              <a:ext cx="6858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8200" y="3733800"/>
              <a:ext cx="4191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800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609600" y="3505200"/>
              <a:ext cx="4572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38200" y="3275860"/>
              <a:ext cx="152400" cy="7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5800" y="3886200"/>
              <a:ext cx="44958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610100" y="3314700"/>
              <a:ext cx="1143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04800" y="3505200"/>
              <a:ext cx="76200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85800" y="3124200"/>
              <a:ext cx="304800" cy="158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467600" y="3733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signal</a:t>
              </a:r>
              <a:endParaRPr lang="en-US" dirty="0"/>
            </a:p>
          </p:txBody>
        </p:sp>
      </p:grpSp>
      <p:sp>
        <p:nvSpPr>
          <p:cNvPr id="97" name="Oval 96"/>
          <p:cNvSpPr/>
          <p:nvPr/>
        </p:nvSpPr>
        <p:spPr>
          <a:xfrm>
            <a:off x="2209800" y="1600200"/>
            <a:ext cx="1371600" cy="2362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rot="16200000" flipH="1">
            <a:off x="2781300" y="4076700"/>
            <a:ext cx="3810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 Algorithm: </a:t>
            </a:r>
            <a:r>
              <a:rPr lang="en-US" dirty="0" smtClean="0"/>
              <a:t>L</a:t>
            </a:r>
            <a:r>
              <a:rPr lang="en-US" dirty="0" smtClean="0"/>
              <a:t>east </a:t>
            </a:r>
            <a:r>
              <a:rPr lang="en-US" dirty="0" smtClean="0"/>
              <a:t>S</a:t>
            </a:r>
            <a:r>
              <a:rPr lang="en-US" dirty="0" smtClean="0"/>
              <a:t>quares Minimization </a:t>
            </a:r>
            <a:r>
              <a:rPr lang="en-US" dirty="0" smtClean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01588"/>
            <a:ext cx="8686800" cy="2100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152400" y="3733800"/>
            <a:ext cx="4800600" cy="3036332"/>
            <a:chOff x="152400" y="3821668"/>
            <a:chExt cx="4800600" cy="3036332"/>
          </a:xfrm>
        </p:grpSpPr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2627313" y="4278868"/>
            <a:ext cx="2160587" cy="750888"/>
          </p:xfrm>
          <a:graphic>
            <a:graphicData uri="http://schemas.openxmlformats.org/presentationml/2006/ole">
              <p:oleObj spid="_x0000_s9218" name="Equation" r:id="rId4" imgW="1206360" imgH="419040" progId="Equation.3">
                <p:embed/>
              </p:oleObj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3081338" y="5055156"/>
            <a:ext cx="1636712" cy="842962"/>
          </p:xfrm>
          <a:graphic>
            <a:graphicData uri="http://schemas.openxmlformats.org/presentationml/2006/ole">
              <p:oleObj spid="_x0000_s9220" name="Equation" r:id="rId5" imgW="914400" imgH="469800" progId="Equation.3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04800" y="4431332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Total system cost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5314950"/>
              <a:ext cx="1600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Cost gradient</a:t>
              </a:r>
              <a:endParaRPr lang="en-US" dirty="0"/>
            </a:p>
          </p:txBody>
        </p:sp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3505200" y="6031468"/>
            <a:ext cx="1158875" cy="774700"/>
          </p:xfrm>
          <a:graphic>
            <a:graphicData uri="http://schemas.openxmlformats.org/presentationml/2006/ole">
              <p:oleObj spid="_x0000_s9221" name="Equation" r:id="rId6" imgW="647640" imgH="431640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304800" y="6233081"/>
              <a:ext cx="2590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System </a:t>
              </a:r>
              <a:r>
                <a:rPr lang="en-US" dirty="0" err="1" smtClean="0"/>
                <a:t>Jacobian</a:t>
              </a:r>
              <a:r>
                <a:rPr lang="en-US" dirty="0" smtClean="0"/>
                <a:t> matrix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00" y="4191000"/>
              <a:ext cx="48006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4400" y="3821668"/>
              <a:ext cx="32766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Definitions for optimization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0200" y="5181600"/>
            <a:ext cx="3505200" cy="1480661"/>
            <a:chOff x="5410200" y="5166360"/>
            <a:chExt cx="3505200" cy="1480661"/>
          </a:xfrm>
        </p:grpSpPr>
        <p:sp>
          <p:nvSpPr>
            <p:cNvPr id="16" name="TextBox 15"/>
            <p:cNvSpPr txBox="1"/>
            <p:nvPr/>
          </p:nvSpPr>
          <p:spPr>
            <a:xfrm>
              <a:off x="5410200" y="5508248"/>
              <a:ext cx="3505200" cy="113877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 </a:t>
              </a:r>
              <a:r>
                <a:rPr lang="en-US" sz="1600" dirty="0" smtClean="0"/>
                <a:t>= total cost</a:t>
              </a:r>
              <a:endParaRPr lang="en-US" dirty="0" smtClean="0"/>
            </a:p>
            <a:p>
              <a:r>
                <a:rPr lang="en-US" dirty="0" smtClean="0"/>
                <a:t>c </a:t>
              </a:r>
              <a:r>
                <a:rPr lang="en-US" sz="1600" dirty="0" smtClean="0"/>
                <a:t>=</a:t>
              </a:r>
              <a:r>
                <a:rPr lang="en-US" dirty="0" smtClean="0"/>
                <a:t> </a:t>
              </a:r>
              <a:r>
                <a:rPr lang="en-US" sz="1600" dirty="0" smtClean="0"/>
                <a:t>list of costs we want to optimize</a:t>
              </a:r>
            </a:p>
            <a:p>
              <a:r>
                <a:rPr lang="en-US" sz="1600" dirty="0" smtClean="0"/>
                <a:t>θ = list of adjustable control parameters</a:t>
              </a:r>
            </a:p>
            <a:p>
              <a:r>
                <a:rPr lang="en-US" sz="1600" dirty="0" smtClean="0"/>
                <a:t>J = System </a:t>
              </a:r>
              <a:r>
                <a:rPr lang="en-US" sz="1600" dirty="0" err="1" smtClean="0"/>
                <a:t>Jacobian</a:t>
              </a:r>
              <a:r>
                <a:rPr lang="en-US" sz="1600" dirty="0" smtClean="0"/>
                <a:t> matrix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4600" y="5166360"/>
              <a:ext cx="175260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Variable list</a:t>
              </a:r>
              <a:endParaRPr lang="en-US" sz="1600" dirty="0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2209800" y="4495800"/>
            <a:ext cx="381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05000" y="5410200"/>
            <a:ext cx="10668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19400" y="6324600"/>
            <a:ext cx="6096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5029200" y="3931920"/>
            <a:ext cx="4038600" cy="1021080"/>
            <a:chOff x="5105400" y="3931920"/>
            <a:chExt cx="4038600" cy="1021080"/>
          </a:xfrm>
        </p:grpSpPr>
        <p:sp>
          <p:nvSpPr>
            <p:cNvPr id="120" name="TextBox 119"/>
            <p:cNvSpPr txBox="1"/>
            <p:nvPr/>
          </p:nvSpPr>
          <p:spPr>
            <a:xfrm>
              <a:off x="5105400" y="4306669"/>
              <a:ext cx="4038600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  J</a:t>
              </a:r>
              <a:r>
                <a:rPr lang="en-US" i="1" baseline="30000" dirty="0" smtClean="0"/>
                <a:t>T</a:t>
              </a:r>
              <a:r>
                <a:rPr lang="en-US" dirty="0" smtClean="0"/>
                <a:t>  yields  gradient descent  (1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order).</a:t>
              </a:r>
            </a:p>
            <a:p>
              <a:r>
                <a:rPr lang="en-US" dirty="0" smtClean="0"/>
                <a:t>  </a:t>
              </a:r>
              <a:r>
                <a:rPr lang="en-US" i="1" dirty="0" smtClean="0"/>
                <a:t>J</a:t>
              </a:r>
              <a:r>
                <a:rPr lang="en-US" i="1" baseline="30000" dirty="0" smtClean="0"/>
                <a:t>-1</a:t>
              </a:r>
              <a:r>
                <a:rPr lang="en-US" dirty="0" smtClean="0"/>
                <a:t> yields Gauss-Newton (2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order).</a:t>
              </a:r>
              <a:endParaRPr lang="en-US" dirty="0" smtClean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867400" y="3931920"/>
              <a:ext cx="2590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Optimization routine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 Algorithm: quadratic minimization approach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8600" y="1501588"/>
            <a:ext cx="8686800" cy="2100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23"/>
          <p:cNvGrpSpPr/>
          <p:nvPr/>
        </p:nvGrpSpPr>
        <p:grpSpPr>
          <a:xfrm>
            <a:off x="5410200" y="5040273"/>
            <a:ext cx="3505200" cy="1665327"/>
            <a:chOff x="5410200" y="5166360"/>
            <a:chExt cx="3505200" cy="1665327"/>
          </a:xfrm>
        </p:grpSpPr>
        <p:sp>
          <p:nvSpPr>
            <p:cNvPr id="25" name="TextBox 24"/>
            <p:cNvSpPr txBox="1"/>
            <p:nvPr/>
          </p:nvSpPr>
          <p:spPr>
            <a:xfrm>
              <a:off x="5410200" y="5508248"/>
              <a:ext cx="3505200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 = total cost</a:t>
              </a:r>
            </a:p>
            <a:p>
              <a:r>
                <a:rPr lang="en-US" sz="1600" dirty="0" smtClean="0"/>
                <a:t>c = list of costs we want to optimize</a:t>
              </a:r>
            </a:p>
            <a:p>
              <a:r>
                <a:rPr lang="en-US" sz="1600" dirty="0" smtClean="0"/>
                <a:t>θ = list of adjustable control parameters</a:t>
              </a:r>
            </a:p>
            <a:p>
              <a:r>
                <a:rPr lang="en-US" sz="1600" dirty="0" smtClean="0"/>
                <a:t>J = system </a:t>
              </a:r>
              <a:r>
                <a:rPr lang="en-US" sz="1600" dirty="0" err="1" smtClean="0"/>
                <a:t>Jacobian</a:t>
              </a:r>
              <a:r>
                <a:rPr lang="en-US" sz="1600" dirty="0" smtClean="0"/>
                <a:t> matrix</a:t>
              </a:r>
            </a:p>
            <a:p>
              <a:r>
                <a:rPr lang="en-US" sz="1600" dirty="0" smtClean="0"/>
                <a:t>α = user defined scalar step </a:t>
              </a:r>
              <a:r>
                <a:rPr lang="en-US" sz="1600" dirty="0" smtClean="0"/>
                <a:t>size</a:t>
              </a:r>
              <a:endParaRPr lang="en-US" sz="16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4600" y="5166360"/>
              <a:ext cx="175260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Variable list</a:t>
              </a:r>
              <a:endParaRPr lang="en-US" sz="16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2400" y="4103132"/>
            <a:ext cx="48768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14400" y="3733800"/>
            <a:ext cx="3276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Adaptation Problem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42672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Question: What is J?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Answer: We do not know. It depends on </a:t>
            </a:r>
            <a:r>
              <a:rPr lang="el-GR" dirty="0" smtClean="0"/>
              <a:t>θ</a:t>
            </a:r>
            <a:r>
              <a:rPr lang="en-US" dirty="0" smtClean="0"/>
              <a:t> and c, and other unknown or </a:t>
            </a:r>
            <a:r>
              <a:rPr lang="en-US" dirty="0" err="1" smtClean="0"/>
              <a:t>unmodeled</a:t>
            </a:r>
            <a:r>
              <a:rPr lang="en-US" dirty="0" smtClean="0"/>
              <a:t> parameters.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Good news: we can estimate it in </a:t>
            </a:r>
            <a:r>
              <a:rPr lang="en-US" dirty="0" smtClean="0"/>
              <a:t>real-time.          </a:t>
            </a:r>
            <a:r>
              <a:rPr lang="en-US" dirty="0" smtClean="0"/>
              <a:t>A recursive least squares algorithm (RLS) is used.</a:t>
            </a:r>
            <a:endParaRPr lang="en-US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24400" y="5486400"/>
            <a:ext cx="152400" cy="1588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14800" y="5410200"/>
            <a:ext cx="152400" cy="1588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 descr="C:\Users\Brett\Documents\Massachusetts Institute of Technology\Mech E\PhD\Presentations\BlockDiagramCart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731" y="3810000"/>
            <a:ext cx="2472669" cy="801332"/>
          </a:xfrm>
          <a:prstGeom prst="rect">
            <a:avLst/>
          </a:prstGeom>
          <a:noFill/>
        </p:spPr>
      </p:pic>
      <p:sp>
        <p:nvSpPr>
          <p:cNvPr id="117" name="Oval 116"/>
          <p:cNvSpPr/>
          <p:nvPr/>
        </p:nvSpPr>
        <p:spPr>
          <a:xfrm>
            <a:off x="7010400" y="3810000"/>
            <a:ext cx="381000" cy="76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>
            <a:stCxn id="117" idx="1"/>
          </p:cNvCxnSpPr>
          <p:nvPr/>
        </p:nvCxnSpPr>
        <p:spPr>
          <a:xfrm rot="16200000" flipV="1">
            <a:off x="6868202" y="3723598"/>
            <a:ext cx="263992" cy="13199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Brett\Documents\Massachusetts Institute of Technology\Mech E\PhD\Data\MEDM_24Feb2011_format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2390"/>
            <a:ext cx="9144000" cy="557561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Results</a:t>
            </a:r>
            <a:endParaRPr lang="en-US" dirty="0"/>
          </a:p>
        </p:txBody>
      </p:sp>
      <p:pic>
        <p:nvPicPr>
          <p:cNvPr id="40962" name="Picture 2" descr="C:\Users\Brett\Documents\Massachusetts Institute of Technology\Mech E\PhD\Presentations\CostandParam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1863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Loops Keep LIGO Running</a:t>
            </a:r>
            <a:endParaRPr lang="en-US" dirty="0"/>
          </a:p>
        </p:txBody>
      </p:sp>
      <p:pic>
        <p:nvPicPr>
          <p:cNvPr id="46083" name="Picture 3" descr="C:\Users\Brett\Documents\Massachusetts Institute of Technology\Mech E\PhD\Thesis\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7391400" cy="479886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46992"/>
            <a:ext cx="2057400" cy="154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0" y="1143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Evolving seismic noise from: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24841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weather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16599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people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67000" y="4419600"/>
            <a:ext cx="859066" cy="6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28800" y="6324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adaptive control also makes a very good thesis topic…</a:t>
            </a:r>
            <a:endParaRPr lang="en-US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81810"/>
            <a:ext cx="137636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3575" y="1512966"/>
            <a:ext cx="631825" cy="9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C:\Users\Brett\Desktop\Lab Pictures\Quad Noise Prototype\2009\Wire Hang - Jan 2009\Mark Barton's Pictures\Jan 22\IMG_4729.JPG"/>
          <p:cNvPicPr>
            <a:picLocks noChangeAspect="1" noChangeArrowheads="1"/>
          </p:cNvPicPr>
          <p:nvPr/>
        </p:nvPicPr>
        <p:blipFill>
          <a:blip r:embed="rId7" cstate="print"/>
          <a:srcRect l="15000" t="65714" r="33571"/>
          <a:stretch>
            <a:fillRect/>
          </a:stretch>
        </p:blipFill>
        <p:spPr bwMode="auto">
          <a:xfrm>
            <a:off x="4267200" y="2423160"/>
            <a:ext cx="990600" cy="12344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rot="10800000">
            <a:off x="2438400" y="2286000"/>
            <a:ext cx="1752600" cy="609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962400" y="3733800"/>
            <a:ext cx="685800" cy="5334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34000" y="2743200"/>
            <a:ext cx="2590800" cy="228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67200" y="3962400"/>
            <a:ext cx="685800" cy="762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1508760"/>
            <a:ext cx="704995" cy="9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629410"/>
            <a:ext cx="1795970" cy="187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1298448"/>
            <a:ext cx="787986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1524000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3010" name="Picture 2" descr="C:\Users\Brett\Documents\Massachusetts Institute of Technology\Mech E\PhD\Presentations\CostandParam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0977" cy="518464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0976" cy="51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Adaptive control is a powerful real-time self-tuning method for many </a:t>
            </a:r>
            <a:r>
              <a:rPr lang="en-US" dirty="0" err="1" smtClean="0"/>
              <a:t>aLIGO</a:t>
            </a:r>
            <a:r>
              <a:rPr lang="en-US" dirty="0" smtClean="0"/>
              <a:t> loops.</a:t>
            </a:r>
          </a:p>
          <a:p>
            <a:pPr lvl="1"/>
            <a:r>
              <a:rPr lang="en-US" dirty="0" smtClean="0"/>
              <a:t>Can target arbitrary performance requirements:</a:t>
            </a:r>
          </a:p>
          <a:p>
            <a:pPr lvl="2"/>
            <a:r>
              <a:rPr lang="en-US" dirty="0" smtClean="0"/>
              <a:t>Avoiding actuator saturations</a:t>
            </a:r>
          </a:p>
          <a:p>
            <a:pPr lvl="2"/>
            <a:r>
              <a:rPr lang="en-US" dirty="0" smtClean="0"/>
              <a:t>Minimizing noise amplification</a:t>
            </a:r>
          </a:p>
          <a:p>
            <a:r>
              <a:rPr lang="en-US" dirty="0" smtClean="0"/>
              <a:t>Real-time RLS estimation of system response compensates for unknowns adequately.</a:t>
            </a:r>
          </a:p>
          <a:p>
            <a:r>
              <a:rPr lang="en-US" dirty="0" smtClean="0"/>
              <a:t>Adaptation speed is limited by RMS averaging</a:t>
            </a:r>
          </a:p>
          <a:p>
            <a:r>
              <a:rPr lang="en-US" dirty="0" smtClean="0"/>
              <a:t>Complexities beyond this talk exist</a:t>
            </a:r>
          </a:p>
          <a:p>
            <a:pPr lvl="1"/>
            <a:r>
              <a:rPr lang="en-US" dirty="0" smtClean="0"/>
              <a:t>Achieving good estimates with the </a:t>
            </a:r>
            <a:r>
              <a:rPr lang="en-US" dirty="0" err="1" smtClean="0"/>
              <a:t>Jacobian</a:t>
            </a:r>
            <a:endParaRPr lang="en-US" dirty="0" smtClean="0"/>
          </a:p>
          <a:p>
            <a:pPr lvl="1"/>
            <a:r>
              <a:rPr lang="en-US" dirty="0" smtClean="0"/>
              <a:t>Setting good stopping and starting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Filter Box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8789"/>
            <a:ext cx="7620000" cy="30430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77288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962400" y="1371600"/>
            <a:ext cx="15240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4"/>
            <a:endCxn id="6146" idx="0"/>
          </p:cNvCxnSpPr>
          <p:nvPr/>
        </p:nvCxnSpPr>
        <p:spPr>
          <a:xfrm rot="5400000">
            <a:off x="4379006" y="3393394"/>
            <a:ext cx="614589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 Canonical forms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057400"/>
            <a:ext cx="40481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2221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Laplace Transfer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620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space transfer function in observer canonical form</a:t>
            </a:r>
            <a:endParaRPr lang="en-US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 l="6400"/>
          <a:stretch>
            <a:fillRect/>
          </a:stretch>
        </p:blipFill>
        <p:spPr bwMode="auto">
          <a:xfrm>
            <a:off x="914400" y="3048000"/>
            <a:ext cx="445770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Transfer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6413" y="1752600"/>
          <a:ext cx="7244916" cy="1143000"/>
        </p:xfrm>
        <a:graphic>
          <a:graphicData uri="http://schemas.openxmlformats.org/presentationml/2006/ole">
            <p:oleObj spid="_x0000_s52226" name="Equation" r:id="rId3" imgW="4267080" imgH="672840" progId="Equation.3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457200" y="3493532"/>
          <a:ext cx="5535613" cy="1601788"/>
        </p:xfrm>
        <a:graphic>
          <a:graphicData uri="http://schemas.openxmlformats.org/presentationml/2006/ole">
            <p:oleObj spid="_x0000_s52229" name="Equation" r:id="rId4" imgW="2717640" imgH="7873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8013" y="129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mass feedback filter: </a:t>
            </a:r>
            <a:r>
              <a:rPr lang="en-US" dirty="0" smtClean="0"/>
              <a:t>L</a:t>
            </a:r>
            <a:r>
              <a:rPr lang="en-US" dirty="0" smtClean="0"/>
              <a:t>aplace form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048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mass feedback filter: State space 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486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ugf</a:t>
            </a:r>
            <a:r>
              <a:rPr lang="en-US" dirty="0" smtClean="0"/>
              <a:t> </a:t>
            </a:r>
            <a:r>
              <a:rPr lang="en-US" dirty="0" smtClean="0"/>
              <a:t>= unity gain freq.</a:t>
            </a:r>
          </a:p>
          <a:p>
            <a:r>
              <a:rPr lang="en-US" dirty="0" smtClean="0"/>
              <a:t>p -&gt; gives phase margin around </a:t>
            </a:r>
            <a:r>
              <a:rPr lang="en-US" dirty="0" err="1" smtClean="0"/>
              <a:t>ugf</a:t>
            </a:r>
            <a:endParaRPr lang="en-US" dirty="0" smtClean="0"/>
          </a:p>
          <a:p>
            <a:r>
              <a:rPr lang="en-US" dirty="0" smtClean="0"/>
              <a:t>f -&gt; f*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ugf</a:t>
            </a:r>
            <a:r>
              <a:rPr lang="en-US" dirty="0" smtClean="0"/>
              <a:t> is the freq. of a low pass pole</a:t>
            </a:r>
          </a:p>
          <a:p>
            <a:r>
              <a:rPr lang="en-US" dirty="0" smtClean="0"/>
              <a:t>K is a constant scaling factor  which compensates for the plant gain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Parametric Filter in LIGO’s RCG </a:t>
            </a:r>
            <a:r>
              <a:rPr lang="en-US" dirty="0" err="1" smtClean="0"/>
              <a:t>Simulink</a:t>
            </a:r>
            <a:r>
              <a:rPr lang="en-US" dirty="0" smtClean="0"/>
              <a:t>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4999"/>
            <a:ext cx="8800431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Controller TFs</a:t>
            </a:r>
            <a:endParaRPr lang="en-US" dirty="0"/>
          </a:p>
        </p:txBody>
      </p:sp>
      <p:pic>
        <p:nvPicPr>
          <p:cNvPr id="3074" name="Picture 2" descr="C:\Users\Brett\Documents\Massachusetts Institute of Technology\Mech E\PhD\Presentations\TMandPUM_L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720"/>
            <a:ext cx="9144000" cy="51863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Controller TFs</a:t>
            </a:r>
            <a:endParaRPr lang="en-US" dirty="0"/>
          </a:p>
        </p:txBody>
      </p:sp>
      <p:pic>
        <p:nvPicPr>
          <p:cNvPr id="4098" name="Picture 2" descr="C:\Users\Brett\Documents\Massachusetts Institute of Technology\Mech E\PhD\Presentations\TMandPUM_LG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" y="1188720"/>
            <a:ext cx="9140977" cy="51846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Adaptive Loops Useful?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1219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example: Push on the pendulum to maintain a constant L.</a:t>
            </a:r>
            <a:endParaRPr lang="en-US" sz="2400" dirty="0"/>
          </a:p>
        </p:txBody>
      </p:sp>
      <p:sp>
        <p:nvSpPr>
          <p:cNvPr id="4" name="Can 3"/>
          <p:cNvSpPr/>
          <p:nvPr/>
        </p:nvSpPr>
        <p:spPr>
          <a:xfrm flipV="1">
            <a:off x="2514600" y="3581400"/>
            <a:ext cx="533400" cy="762000"/>
          </a:xfrm>
          <a:prstGeom prst="ca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2285999" y="3095305"/>
            <a:ext cx="990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454601" y="3460103"/>
            <a:ext cx="577851" cy="65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V="1">
            <a:off x="152400" y="4191000"/>
            <a:ext cx="990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 flipV="1">
            <a:off x="609600" y="3657600"/>
            <a:ext cx="990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52400" y="4191000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04800" y="4191000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57200" y="4191000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09600" y="4191000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62000" y="4191000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00400" y="3657600"/>
            <a:ext cx="781493" cy="5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0"/>
            <a:ext cx="1061497" cy="7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57400" y="1905000"/>
            <a:ext cx="1544866" cy="115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1295400" y="3962400"/>
            <a:ext cx="9906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371600" y="441960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0" y="4648200"/>
            <a:ext cx="1447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Law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828800" y="4876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3800" y="4876800"/>
            <a:ext cx="68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962400" y="441960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038600" y="39624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00200" y="3593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1372394" y="4876800"/>
            <a:ext cx="532606" cy="22939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72000" y="4419600"/>
            <a:ext cx="533400" cy="158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 l="7463" r="7459" b="3947"/>
          <a:stretch>
            <a:fillRect/>
          </a:stretch>
        </p:blipFill>
        <p:spPr bwMode="auto">
          <a:xfrm>
            <a:off x="1371600" y="5303520"/>
            <a:ext cx="2427544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105400" y="2819400"/>
            <a:ext cx="4038600" cy="2819400"/>
            <a:chOff x="5105400" y="2819400"/>
            <a:chExt cx="4038600" cy="2819400"/>
          </a:xfrm>
        </p:grpSpPr>
        <p:pic>
          <p:nvPicPr>
            <p:cNvPr id="4813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9453" r="7044"/>
            <a:stretch>
              <a:fillRect/>
            </a:stretch>
          </p:blipFill>
          <p:spPr bwMode="auto">
            <a:xfrm>
              <a:off x="5105400" y="2895600"/>
              <a:ext cx="4038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Rectangle 57"/>
            <p:cNvSpPr/>
            <p:nvPr/>
          </p:nvSpPr>
          <p:spPr>
            <a:xfrm>
              <a:off x="6248400" y="2819400"/>
              <a:ext cx="1981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Applied Force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05400" y="2819400"/>
            <a:ext cx="4038600" cy="2819400"/>
            <a:chOff x="5105400" y="2819400"/>
            <a:chExt cx="4038600" cy="2819400"/>
          </a:xfrm>
        </p:grpSpPr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l="9453" r="7044"/>
            <a:stretch>
              <a:fillRect/>
            </a:stretch>
          </p:blipFill>
          <p:spPr bwMode="auto">
            <a:xfrm>
              <a:off x="5105400" y="2895600"/>
              <a:ext cx="4038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Rectangle 55"/>
            <p:cNvSpPr/>
            <p:nvPr/>
          </p:nvSpPr>
          <p:spPr>
            <a:xfrm>
              <a:off x="6248400" y="2819400"/>
              <a:ext cx="1981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Applied Force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1524000" y="5867400"/>
            <a:ext cx="2209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4000" y="6324600"/>
            <a:ext cx="2209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257800" y="3733800"/>
            <a:ext cx="3733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257800" y="4800600"/>
            <a:ext cx="3733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Box Details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4055" r="2676"/>
          <a:stretch>
            <a:fillRect/>
          </a:stretch>
        </p:blipFill>
        <p:spPr bwMode="auto">
          <a:xfrm>
            <a:off x="152400" y="1831975"/>
            <a:ext cx="3505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28600" y="4287838"/>
          <a:ext cx="3117850" cy="820737"/>
        </p:xfrm>
        <a:graphic>
          <a:graphicData uri="http://schemas.openxmlformats.org/presentationml/2006/ole">
            <p:oleObj spid="_x0000_s15362" name="Equation" r:id="rId4" imgW="1739880" imgH="45720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333875" y="3813175"/>
          <a:ext cx="3959225" cy="1368425"/>
        </p:xfrm>
        <a:graphic>
          <a:graphicData uri="http://schemas.openxmlformats.org/presentationml/2006/ole">
            <p:oleObj spid="_x0000_s15363" name="Equation" r:id="rId5" imgW="2209680" imgH="761760" progId="Equation.3">
              <p:embed/>
            </p:oleObj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 t="10630"/>
          <a:stretch>
            <a:fillRect/>
          </a:stretch>
        </p:blipFill>
        <p:spPr bwMode="auto">
          <a:xfrm>
            <a:off x="3962400" y="1828800"/>
            <a:ext cx="4800600" cy="1921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1447800"/>
            <a:ext cx="2362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Error RMS scaling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447800"/>
            <a:ext cx="2362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Actuator RMS scaling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RMS is scaled relative to a target value (such as the design value).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5257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actuator RMS is scaled relative to its saturation limit. In this case, the scaled value is set to ‘explode’ when the RMS reaches the saturation limit.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 Algorithm: quadratic minimization approach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55625" y="4572000"/>
          <a:ext cx="1752600" cy="455613"/>
        </p:xfrm>
        <a:graphic>
          <a:graphicData uri="http://schemas.openxmlformats.org/presentationml/2006/ole">
            <p:oleObj spid="_x0000_s10244" name="Equation" r:id="rId3" imgW="977760" imgH="253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4126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algorithm: gradient descent method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28600" y="1501588"/>
            <a:ext cx="8686800" cy="2100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943600" y="3623285"/>
            <a:ext cx="3124200" cy="1024915"/>
            <a:chOff x="6019800" y="3810000"/>
            <a:chExt cx="3124200" cy="1024915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4038600"/>
              <a:ext cx="3124200" cy="796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6705600" y="4114800"/>
              <a:ext cx="6858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V="1">
              <a:off x="6553200" y="3886200"/>
              <a:ext cx="381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410200" y="4876800"/>
            <a:ext cx="3505200" cy="1911548"/>
            <a:chOff x="5410200" y="5166360"/>
            <a:chExt cx="3505200" cy="1911548"/>
          </a:xfrm>
        </p:grpSpPr>
        <p:sp>
          <p:nvSpPr>
            <p:cNvPr id="25" name="TextBox 24"/>
            <p:cNvSpPr txBox="1"/>
            <p:nvPr/>
          </p:nvSpPr>
          <p:spPr>
            <a:xfrm>
              <a:off x="5410200" y="5508248"/>
              <a:ext cx="3505200" cy="15696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 = total cost</a:t>
              </a:r>
            </a:p>
            <a:p>
              <a:r>
                <a:rPr lang="en-US" sz="1600" dirty="0" smtClean="0"/>
                <a:t>c = list of costs we want to optimize</a:t>
              </a:r>
            </a:p>
            <a:p>
              <a:r>
                <a:rPr lang="en-US" sz="1600" dirty="0" smtClean="0"/>
                <a:t>θ = list of adjustable control parameters</a:t>
              </a:r>
            </a:p>
            <a:p>
              <a:r>
                <a:rPr lang="en-US" sz="1600" dirty="0" smtClean="0"/>
                <a:t>J = system </a:t>
              </a:r>
              <a:r>
                <a:rPr lang="en-US" sz="1600" dirty="0" err="1" smtClean="0"/>
                <a:t>Jacobian</a:t>
              </a:r>
              <a:r>
                <a:rPr lang="en-US" sz="1600" dirty="0" smtClean="0"/>
                <a:t> matrix</a:t>
              </a:r>
            </a:p>
            <a:p>
              <a:r>
                <a:rPr lang="en-US" sz="1600" dirty="0" smtClean="0"/>
                <a:t>α = user defined scalar step size</a:t>
              </a:r>
            </a:p>
            <a:p>
              <a:r>
                <a:rPr lang="en-US" sz="1600" dirty="0" smtClean="0"/>
                <a:t>t = current time step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4600" y="5166360"/>
              <a:ext cx="175260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Variable list</a:t>
              </a:r>
              <a:endParaRPr lang="en-US" sz="1600" dirty="0"/>
            </a:p>
          </p:txBody>
        </p:sp>
      </p:grpSp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533400" y="5410200"/>
          <a:ext cx="1820862" cy="455612"/>
        </p:xfrm>
        <a:graphic>
          <a:graphicData uri="http://schemas.openxmlformats.org/presentationml/2006/ole">
            <p:oleObj spid="_x0000_s10245" name="Equation" r:id="rId6" imgW="1015920" imgH="2538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28600" y="50424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algorithm: Gauss-Newton method</a:t>
            </a:r>
            <a:endParaRPr lang="en-US" dirty="0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33400" y="5943600"/>
          <a:ext cx="1752600" cy="455613"/>
        </p:xfrm>
        <a:graphic>
          <a:graphicData uri="http://schemas.openxmlformats.org/presentationml/2006/ole">
            <p:oleObj spid="_x0000_s10246" name="Equation" r:id="rId7" imgW="977760" imgH="2538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90800" y="6059269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noninvertible J</a:t>
            </a:r>
          </a:p>
          <a:p>
            <a:r>
              <a:rPr lang="en-US" sz="1600" dirty="0" smtClean="0"/>
              <a:t>(+ -&gt; pseudoinverse)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548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invertible J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2400" y="4103132"/>
            <a:ext cx="48006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14400" y="3733800"/>
            <a:ext cx="3276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Reduction Choices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200" y="5943600"/>
            <a:ext cx="1828800" cy="4572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 Algorithm: quadratic minimization approach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5943600" y="3623285"/>
            <a:ext cx="3124200" cy="1024915"/>
            <a:chOff x="6019800" y="3810000"/>
            <a:chExt cx="3124200" cy="1024915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4038600"/>
              <a:ext cx="3124200" cy="796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6705600" y="4114800"/>
              <a:ext cx="6858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V="1">
              <a:off x="6553200" y="3886200"/>
              <a:ext cx="381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/>
          <p:cNvGrpSpPr/>
          <p:nvPr/>
        </p:nvGrpSpPr>
        <p:grpSpPr>
          <a:xfrm>
            <a:off x="5410200" y="4876800"/>
            <a:ext cx="3505200" cy="1911548"/>
            <a:chOff x="5410200" y="5166360"/>
            <a:chExt cx="3505200" cy="1911548"/>
          </a:xfrm>
        </p:grpSpPr>
        <p:sp>
          <p:nvSpPr>
            <p:cNvPr id="25" name="TextBox 24"/>
            <p:cNvSpPr txBox="1"/>
            <p:nvPr/>
          </p:nvSpPr>
          <p:spPr>
            <a:xfrm>
              <a:off x="5410200" y="5508248"/>
              <a:ext cx="3505200" cy="15696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 = total cost</a:t>
              </a:r>
            </a:p>
            <a:p>
              <a:r>
                <a:rPr lang="en-US" sz="1600" dirty="0" smtClean="0"/>
                <a:t>c = list of costs we want to optimize</a:t>
              </a:r>
            </a:p>
            <a:p>
              <a:r>
                <a:rPr lang="en-US" sz="1600" dirty="0" smtClean="0"/>
                <a:t>θ = list of adjustable control parameters</a:t>
              </a:r>
            </a:p>
            <a:p>
              <a:r>
                <a:rPr lang="en-US" sz="1600" dirty="0" smtClean="0"/>
                <a:t>J = system </a:t>
              </a:r>
              <a:r>
                <a:rPr lang="en-US" sz="1600" dirty="0" err="1" smtClean="0"/>
                <a:t>Jacobian</a:t>
              </a:r>
              <a:r>
                <a:rPr lang="en-US" sz="1600" dirty="0" smtClean="0"/>
                <a:t> matrix</a:t>
              </a:r>
            </a:p>
            <a:p>
              <a:r>
                <a:rPr lang="en-US" sz="1600" dirty="0" smtClean="0"/>
                <a:t>α = user defined scalar step size</a:t>
              </a:r>
            </a:p>
            <a:p>
              <a:r>
                <a:rPr lang="en-US" sz="1600" dirty="0" smtClean="0"/>
                <a:t>t = current time step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4600" y="5166360"/>
              <a:ext cx="175260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Variable list</a:t>
              </a:r>
              <a:endParaRPr lang="en-US" sz="16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Jacobian</a:t>
            </a:r>
            <a:r>
              <a:rPr lang="en-US" dirty="0" smtClean="0"/>
              <a:t> definition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4103132"/>
            <a:ext cx="48006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14400" y="3733800"/>
            <a:ext cx="3276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Adaptation Problem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</a:t>
            </a:r>
            <a:r>
              <a:rPr lang="en-US" dirty="0" err="1" smtClean="0"/>
              <a:t>Jacobian</a:t>
            </a:r>
            <a:r>
              <a:rPr lang="en-US" dirty="0" smtClean="0"/>
              <a:t> update gain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3717925" y="4114800"/>
          <a:ext cx="1158875" cy="774700"/>
        </p:xfrm>
        <a:graphic>
          <a:graphicData uri="http://schemas.openxmlformats.org/presentationml/2006/ole">
            <p:oleObj spid="_x0000_s12291" name="Equation" r:id="rId4" imgW="647640" imgH="43164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946400" y="4953000"/>
          <a:ext cx="1930400" cy="387350"/>
        </p:xfrm>
        <a:graphic>
          <a:graphicData uri="http://schemas.openxmlformats.org/presentationml/2006/ole">
            <p:oleObj spid="_x0000_s12292" name="Equation" r:id="rId5" imgW="1079280" imgH="215640" progId="Equation.3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105025" y="5486400"/>
          <a:ext cx="2771775" cy="455612"/>
        </p:xfrm>
        <a:graphic>
          <a:graphicData uri="http://schemas.openxmlformats.org/presentationml/2006/ole">
            <p:oleObj spid="_x0000_s12293" name="Equation" r:id="rId6" imgW="1549080" imgH="2538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2400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 error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556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RLS updating</a:t>
            </a:r>
            <a:endParaRPr lang="en-US" sz="1600" dirty="0"/>
          </a:p>
        </p:txBody>
      </p:sp>
      <p:pic>
        <p:nvPicPr>
          <p:cNvPr id="28" name="Picture 3"/>
          <p:cNvPicPr>
            <a:picLocks noChangeArrowheads="1"/>
          </p:cNvPicPr>
          <p:nvPr/>
        </p:nvPicPr>
        <p:blipFill>
          <a:blip r:embed="rId7" cstate="print"/>
          <a:srcRect l="833" t="7337"/>
          <a:stretch>
            <a:fillRect/>
          </a:stretch>
        </p:blipFill>
        <p:spPr bwMode="auto">
          <a:xfrm>
            <a:off x="228600" y="1499616"/>
            <a:ext cx="8686800" cy="21031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2133600" y="4495800"/>
            <a:ext cx="14478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33600" y="5181600"/>
            <a:ext cx="762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24000" y="5791200"/>
            <a:ext cx="5334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RLS for </a:t>
            </a:r>
            <a:r>
              <a:rPr lang="en-US" dirty="0" err="1" smtClean="0"/>
              <a:t>Jacobian</a:t>
            </a:r>
            <a:r>
              <a:rPr lang="en-US" dirty="0" smtClean="0"/>
              <a:t> Estimation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90600" y="3292475"/>
          <a:ext cx="3271837" cy="477837"/>
        </p:xfrm>
        <a:graphic>
          <a:graphicData uri="http://schemas.openxmlformats.org/presentationml/2006/ole">
            <p:oleObj spid="_x0000_s54274" name="Equation" r:id="rId3" imgW="1828800" imgH="266400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990600" y="3856037"/>
          <a:ext cx="2133600" cy="868363"/>
        </p:xfrm>
        <a:graphic>
          <a:graphicData uri="http://schemas.openxmlformats.org/presentationml/2006/ole">
            <p:oleObj spid="_x0000_s54275" name="Equation" r:id="rId4" imgW="1193760" imgH="482400" progId="Equation.3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90600" y="4773612"/>
          <a:ext cx="2359025" cy="708025"/>
        </p:xfrm>
        <a:graphic>
          <a:graphicData uri="http://schemas.openxmlformats.org/presentationml/2006/ole">
            <p:oleObj spid="_x0000_s54276" name="Equation" r:id="rId5" imgW="13204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0" y="351930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Definitions:</a:t>
            </a:r>
          </a:p>
          <a:p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 row index of the </a:t>
            </a:r>
            <a:r>
              <a:rPr lang="en-US" dirty="0" err="1" smtClean="0"/>
              <a:t>Jacobian</a:t>
            </a:r>
            <a:r>
              <a:rPr lang="en-US" dirty="0" smtClean="0"/>
              <a:t> matrix</a:t>
            </a:r>
          </a:p>
          <a:p>
            <a:r>
              <a:rPr lang="en-US" i="1" dirty="0" smtClean="0"/>
              <a:t>λ </a:t>
            </a:r>
            <a:r>
              <a:rPr lang="en-US" dirty="0" smtClean="0"/>
              <a:t>= exponential forgetting factor.</a:t>
            </a:r>
          </a:p>
          <a:p>
            <a:r>
              <a:rPr lang="en-US" i="1" dirty="0" smtClean="0"/>
              <a:t>0 &lt;  λ ≤ 1</a:t>
            </a:r>
            <a:endParaRPr lang="en-US" i="1" dirty="0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992188" y="1295400"/>
          <a:ext cx="3635375" cy="773112"/>
        </p:xfrm>
        <a:graphic>
          <a:graphicData uri="http://schemas.openxmlformats.org/presentationml/2006/ole">
            <p:oleObj spid="_x0000_s54277" name="Equation" r:id="rId6" imgW="203184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76800" y="144303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function optimized by RLS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509837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Iterative RLS algorithm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34803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11003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94823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28908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         Initialize J and 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49330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     Go back to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Convergence of </a:t>
            </a:r>
            <a:r>
              <a:rPr lang="en-US" dirty="0" err="1" smtClean="0"/>
              <a:t>Jacobian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066800" y="1905000"/>
          <a:ext cx="1406525" cy="776287"/>
        </p:xfrm>
        <a:graphic>
          <a:graphicData uri="http://schemas.openxmlformats.org/presentationml/2006/ole">
            <p:oleObj spid="_x0000_s55298" name="Equation" r:id="rId3" imgW="787320" imgH="431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2750" y="1981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necessary condition for the convergence of RLS algorithm to the true J is that this matrix is nonsingular.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05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real-time estimate of the </a:t>
            </a:r>
            <a:r>
              <a:rPr lang="en-US" dirty="0" err="1" smtClean="0"/>
              <a:t>invertiblility</a:t>
            </a:r>
            <a:r>
              <a:rPr lang="en-US" dirty="0" smtClean="0"/>
              <a:t> of this matrix is to calculate this matrix over a finite number of time steps and then calculate its condition number. The condition number is the smallest eigenvalue divided by the largest.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800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 number R  = (max eigenvalue of </a:t>
            </a:r>
            <a:r>
              <a:rPr lang="el-GR" dirty="0" smtClean="0"/>
              <a:t>Θ</a:t>
            </a:r>
            <a:r>
              <a:rPr lang="en-US" dirty="0" smtClean="0"/>
              <a:t>)/(min eigenvalue 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1986" name="Picture 2" descr="C:\Users\Brett\Documents\Massachusetts Institute of Technology\Mech E\PhD\Presentations\CondandParam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0978" cy="518464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0976" cy="51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literature has very little on generating real-time estimates for how controller parameters influence the statistics of linear system performance. </a:t>
            </a:r>
            <a:endParaRPr lang="en-US" dirty="0" smtClean="0"/>
          </a:p>
          <a:p>
            <a:r>
              <a:rPr lang="en-US" dirty="0" smtClean="0"/>
              <a:t>Similarly there is little in the literature on using real-time function minimization techniques to optimize linear system performance.</a:t>
            </a:r>
          </a:p>
          <a:p>
            <a:r>
              <a:rPr lang="en-US" dirty="0" smtClean="0"/>
              <a:t>Optimization of </a:t>
            </a:r>
            <a:r>
              <a:rPr lang="en-US" dirty="0" err="1" smtClean="0"/>
              <a:t>Jacobian</a:t>
            </a:r>
            <a:r>
              <a:rPr lang="en-US" dirty="0" smtClean="0"/>
              <a:t> estimation accuracy.</a:t>
            </a:r>
          </a:p>
          <a:p>
            <a:r>
              <a:rPr lang="en-US" dirty="0" smtClean="0"/>
              <a:t>Optimizing adaptation rate using the measured statistics of the stochastic system performance.</a:t>
            </a:r>
          </a:p>
          <a:p>
            <a:r>
              <a:rPr lang="en-US" dirty="0" smtClean="0"/>
              <a:t>Use of singular value decomposition to quantify behavior of control adaption and system </a:t>
            </a:r>
            <a:r>
              <a:rPr lang="en-US" dirty="0" err="1" smtClean="0"/>
              <a:t>Jacobian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Control for Isolation Systems</a:t>
            </a:r>
            <a:endParaRPr lang="en-US" dirty="0"/>
          </a:p>
        </p:txBody>
      </p:sp>
      <p:pic>
        <p:nvPicPr>
          <p:cNvPr id="47106" name="Picture 2" descr="C:\Users\Brett\Desktop\Lab Pictures\Quad Noise Prototype\2009\May 2009\IMG_1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371600"/>
            <a:ext cx="2971799" cy="22289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810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Suspensions: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Angular mirror control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Damping (modal or classical)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Length control?</a:t>
            </a:r>
            <a:endParaRPr lang="en-US" sz="2000" dirty="0"/>
          </a:p>
        </p:txBody>
      </p:sp>
      <p:pic>
        <p:nvPicPr>
          <p:cNvPr id="47108" name="Picture 4" descr="C:\Users\Brett\Desktop\Lab Pictures\Quad Noise Prototype\2009\Wire Hang - Jan 2009\Mark Barton's Pictures\Jan 13\IMG_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352800" cy="223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3886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Seismic Control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Isolation loops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sensor blending?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2578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used to optimize in real time: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aLIGO</a:t>
            </a:r>
            <a:r>
              <a:rPr lang="en-US" dirty="0" smtClean="0"/>
              <a:t> noise budget amplification (from sensor noise</a:t>
            </a:r>
            <a:r>
              <a:rPr lang="en-US" dirty="0" smtClean="0"/>
              <a:t>, </a:t>
            </a:r>
            <a:r>
              <a:rPr lang="en-US" dirty="0" err="1" smtClean="0"/>
              <a:t>barkhausen</a:t>
            </a:r>
            <a:r>
              <a:rPr lang="en-US" dirty="0" smtClean="0"/>
              <a:t> noise</a:t>
            </a:r>
            <a:r>
              <a:rPr lang="en-US" dirty="0" smtClean="0"/>
              <a:t>, etc)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actuator forces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RMS error signals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just about anything else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 Quad-Triple Cavity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3400" y="2526268"/>
            <a:ext cx="7924800" cy="2971800"/>
            <a:chOff x="533400" y="2743200"/>
            <a:chExt cx="7924800" cy="2971800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2743200"/>
              <a:ext cx="39624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2743200"/>
              <a:ext cx="39624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rot="5400000">
              <a:off x="3009900" y="4229100"/>
              <a:ext cx="2971800" cy="0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3200400" y="4343400"/>
              <a:ext cx="3276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66800" y="2145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Quad Pendulum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2145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Triple Pendulum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895600" y="5879068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24600" y="5879068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24200" y="5879068"/>
            <a:ext cx="3429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879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 meters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Brett\Documents\Massachusetts Institute of Technology\Mech E\PhD\Data\MEDM_24Feb2011_format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2390"/>
            <a:ext cx="9144000" cy="557561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Adaptive Control MEDM Screen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is being </a:t>
            </a:r>
            <a:r>
              <a:rPr lang="en-US" dirty="0" smtClean="0"/>
              <a:t>controlled </a:t>
            </a:r>
            <a:r>
              <a:rPr lang="en-US" dirty="0" smtClean="0"/>
              <a:t>in this experiment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dirty="0" smtClean="0"/>
              <a:t>the adaptation optimizing?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parameters are being </a:t>
            </a:r>
            <a:r>
              <a:rPr lang="en-US" dirty="0" smtClean="0"/>
              <a:t>adapted</a:t>
            </a:r>
            <a:r>
              <a:rPr lang="en-US" dirty="0" smtClean="0"/>
              <a:t>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How are they being adapted?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2971800" y="2590800"/>
            <a:ext cx="1143000" cy="3305495"/>
            <a:chOff x="7696200" y="2590800"/>
            <a:chExt cx="1143000" cy="3305495"/>
          </a:xfrm>
        </p:grpSpPr>
        <p:grpSp>
          <p:nvGrpSpPr>
            <p:cNvPr id="61" name="Group 62"/>
            <p:cNvGrpSpPr>
              <a:grpSpLocks/>
            </p:cNvGrpSpPr>
            <p:nvPr/>
          </p:nvGrpSpPr>
          <p:grpSpPr bwMode="auto">
            <a:xfrm>
              <a:off x="8050723" y="3896061"/>
              <a:ext cx="62949" cy="579056"/>
              <a:chOff x="913588" y="1905791"/>
              <a:chExt cx="78194" cy="686513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>
                <a:off x="838044" y="1981335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914149" y="2057335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914863" y="2133693"/>
                <a:ext cx="75645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914149" y="2210052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914863" y="2286410"/>
                <a:ext cx="75644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914149" y="2362768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914609" y="2515131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0"/>
            <p:cNvGrpSpPr>
              <a:grpSpLocks/>
            </p:cNvGrpSpPr>
            <p:nvPr/>
          </p:nvGrpSpPr>
          <p:grpSpPr bwMode="auto">
            <a:xfrm>
              <a:off x="8429049" y="3896059"/>
              <a:ext cx="62293" cy="577852"/>
              <a:chOff x="913995" y="1906505"/>
              <a:chExt cx="77379" cy="685085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>
                <a:off x="838451" y="1982049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914862" y="2057742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914149" y="2134101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914863" y="2210460"/>
                <a:ext cx="75644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914862" y="2286104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914149" y="2362463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914202" y="2514417"/>
                <a:ext cx="152716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 bwMode="auto">
            <a:xfrm rot="5400000">
              <a:off x="7793571" y="5051431"/>
              <a:ext cx="577851" cy="65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8171255" y="5051430"/>
              <a:ext cx="577851" cy="65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ube 78"/>
            <p:cNvSpPr/>
            <p:nvPr/>
          </p:nvSpPr>
          <p:spPr bwMode="auto">
            <a:xfrm flipH="1">
              <a:off x="7924800" y="3549344"/>
              <a:ext cx="723894" cy="346711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80" name="Group 54"/>
            <p:cNvGrpSpPr>
              <a:grpSpLocks/>
            </p:cNvGrpSpPr>
            <p:nvPr/>
          </p:nvGrpSpPr>
          <p:grpSpPr bwMode="auto">
            <a:xfrm>
              <a:off x="8429049" y="3029283"/>
              <a:ext cx="62293" cy="577852"/>
              <a:chOff x="913995" y="1906505"/>
              <a:chExt cx="77379" cy="685085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5400000">
                <a:off x="838451" y="1982049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>
                <a:off x="914862" y="2057742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914149" y="2134101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914863" y="2210460"/>
                <a:ext cx="75644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914862" y="2286104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914149" y="2362463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914202" y="2514417"/>
                <a:ext cx="152716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46"/>
            <p:cNvGrpSpPr>
              <a:grpSpLocks/>
            </p:cNvGrpSpPr>
            <p:nvPr/>
          </p:nvGrpSpPr>
          <p:grpSpPr bwMode="auto">
            <a:xfrm>
              <a:off x="8050722" y="3029280"/>
              <a:ext cx="62949" cy="579056"/>
              <a:chOff x="913588" y="1905791"/>
              <a:chExt cx="78194" cy="686513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5400000">
                <a:off x="838044" y="1981335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 flipH="1">
                <a:off x="914149" y="2057335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914863" y="2133693"/>
                <a:ext cx="75645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914149" y="2210052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914863" y="2286410"/>
                <a:ext cx="75644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914149" y="2362768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914609" y="2515131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Can 95"/>
            <p:cNvSpPr/>
            <p:nvPr/>
          </p:nvSpPr>
          <p:spPr>
            <a:xfrm flipV="1">
              <a:off x="8001001" y="4296095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 flipV="1">
              <a:off x="8001001" y="5134295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7772400" y="2971800"/>
              <a:ext cx="9906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696200" y="2590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Triple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 Experimental Adaptive Setup</a:t>
            </a:r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5105400" y="6553200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>
            <a:off x="4724402" y="4722812"/>
            <a:ext cx="1142998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0800000">
            <a:off x="4724402" y="5484812"/>
            <a:ext cx="1142998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943100" y="6057900"/>
            <a:ext cx="990599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914400" y="5562600"/>
            <a:ext cx="2286000" cy="95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4953000" y="4572000"/>
            <a:ext cx="457200" cy="304800"/>
            <a:chOff x="2057400" y="2895600"/>
            <a:chExt cx="457200" cy="304800"/>
          </a:xfrm>
          <a:solidFill>
            <a:schemeClr val="bg2"/>
          </a:solidFill>
        </p:grpSpPr>
        <p:sp>
          <p:nvSpPr>
            <p:cNvPr id="114" name="Rectangle 113"/>
            <p:cNvSpPr/>
            <p:nvPr/>
          </p:nvSpPr>
          <p:spPr>
            <a:xfrm>
              <a:off x="2057400" y="2895600"/>
              <a:ext cx="4572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2209800" y="2971800"/>
              <a:ext cx="152400" cy="15240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362200" y="2971800"/>
              <a:ext cx="152400" cy="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>
              <a:off x="2057400" y="3124200"/>
              <a:ext cx="152400" cy="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2133600" y="3048000"/>
              <a:ext cx="304800" cy="0"/>
            </a:xfrm>
            <a:prstGeom prst="lin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57400" y="3048000"/>
              <a:ext cx="457200" cy="0"/>
            </a:xfrm>
            <a:prstGeom prst="lin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953000" y="5334000"/>
            <a:ext cx="457200" cy="304800"/>
            <a:chOff x="2057400" y="2895600"/>
            <a:chExt cx="457200" cy="304800"/>
          </a:xfrm>
          <a:solidFill>
            <a:schemeClr val="bg2"/>
          </a:solidFill>
        </p:grpSpPr>
        <p:sp>
          <p:nvSpPr>
            <p:cNvPr id="121" name="Rectangle 120"/>
            <p:cNvSpPr/>
            <p:nvPr/>
          </p:nvSpPr>
          <p:spPr>
            <a:xfrm>
              <a:off x="2057400" y="2895600"/>
              <a:ext cx="4572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2209800" y="2971800"/>
              <a:ext cx="152400" cy="15240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362200" y="2971800"/>
              <a:ext cx="152400" cy="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2057400" y="3124200"/>
              <a:ext cx="152400" cy="0"/>
            </a:xfrm>
            <a:prstGeom prst="line">
              <a:avLst/>
            </a:prstGeom>
            <a:grp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2133600" y="3048000"/>
              <a:ext cx="304800" cy="0"/>
            </a:xfrm>
            <a:prstGeom prst="lin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57400" y="3048000"/>
              <a:ext cx="457200" cy="0"/>
            </a:xfrm>
            <a:prstGeom prst="lin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angle 130"/>
          <p:cNvSpPr/>
          <p:nvPr/>
        </p:nvSpPr>
        <p:spPr>
          <a:xfrm>
            <a:off x="3657600" y="6248400"/>
            <a:ext cx="1447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Law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2438400" y="6553200"/>
            <a:ext cx="121920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 flipH="1" flipV="1">
            <a:off x="4458495" y="5142706"/>
            <a:ext cx="2819399" cy="15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76200" y="1752600"/>
            <a:ext cx="1143000" cy="4191000"/>
            <a:chOff x="7696200" y="1752600"/>
            <a:chExt cx="1143000" cy="4191000"/>
          </a:xfrm>
        </p:grpSpPr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8050723" y="3943366"/>
              <a:ext cx="62949" cy="579056"/>
              <a:chOff x="913588" y="1905791"/>
              <a:chExt cx="78194" cy="686513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5400000">
                <a:off x="838044" y="1981335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914149" y="2057335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914863" y="2133693"/>
                <a:ext cx="75645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914149" y="2210052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914863" y="2286410"/>
                <a:ext cx="75644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914149" y="2362768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914609" y="2515131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8429049" y="3943364"/>
              <a:ext cx="62293" cy="577852"/>
              <a:chOff x="913995" y="1906505"/>
              <a:chExt cx="77379" cy="68508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838451" y="1982049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914862" y="2057742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914149" y="2134101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914863" y="2210460"/>
                <a:ext cx="75644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914862" y="2286104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914149" y="2362463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914202" y="2514417"/>
                <a:ext cx="152716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 bwMode="auto">
            <a:xfrm rot="5400000">
              <a:off x="7793571" y="5098736"/>
              <a:ext cx="577851" cy="65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8171255" y="5098735"/>
              <a:ext cx="577851" cy="65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be 11"/>
            <p:cNvSpPr/>
            <p:nvPr/>
          </p:nvSpPr>
          <p:spPr bwMode="auto">
            <a:xfrm flipH="1">
              <a:off x="7924800" y="2729874"/>
              <a:ext cx="723894" cy="346711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8049980" y="2209817"/>
              <a:ext cx="63597" cy="577851"/>
              <a:chOff x="913317" y="1905090"/>
              <a:chExt cx="78200" cy="68651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837604" y="1980803"/>
                <a:ext cx="153037" cy="161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914515" y="2056304"/>
                <a:ext cx="75804" cy="7658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913800" y="2132823"/>
                <a:ext cx="77233" cy="7658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914515" y="2209341"/>
                <a:ext cx="75803" cy="7658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914515" y="2285143"/>
                <a:ext cx="75804" cy="7658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4"/>
              <p:cNvCxnSpPr/>
              <p:nvPr/>
            </p:nvCxnSpPr>
            <p:spPr>
              <a:xfrm rot="16200000" flipH="1">
                <a:off x="913800" y="2361662"/>
                <a:ext cx="77233" cy="7658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914193" y="2514285"/>
                <a:ext cx="153036" cy="161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8428461" y="2209794"/>
              <a:ext cx="62956" cy="577849"/>
              <a:chOff x="913659" y="1905810"/>
              <a:chExt cx="77794" cy="685804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838031" y="1981438"/>
                <a:ext cx="152878" cy="162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40"/>
              <p:cNvCxnSpPr/>
              <p:nvPr/>
            </p:nvCxnSpPr>
            <p:spPr>
              <a:xfrm rot="16200000" flipH="1">
                <a:off x="914695" y="2057034"/>
                <a:ext cx="75725" cy="7617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1"/>
              <p:cNvCxnSpPr/>
              <p:nvPr/>
            </p:nvCxnSpPr>
            <p:spPr>
              <a:xfrm rot="5400000">
                <a:off x="913980" y="2133473"/>
                <a:ext cx="77153" cy="7617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914695" y="2209912"/>
                <a:ext cx="75724" cy="7617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914695" y="2285636"/>
                <a:ext cx="75725" cy="7617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913980" y="2362075"/>
                <a:ext cx="77153" cy="7617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914204" y="2514365"/>
                <a:ext cx="152877" cy="162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ube 14"/>
            <p:cNvSpPr/>
            <p:nvPr/>
          </p:nvSpPr>
          <p:spPr bwMode="auto">
            <a:xfrm flipH="1">
              <a:off x="7924800" y="3596649"/>
              <a:ext cx="723894" cy="346711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8429049" y="3076588"/>
              <a:ext cx="62293" cy="577852"/>
              <a:chOff x="913995" y="1906505"/>
              <a:chExt cx="77379" cy="68508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838451" y="1982049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914862" y="2057742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914149" y="2134101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914863" y="2210460"/>
                <a:ext cx="75644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914862" y="2286104"/>
                <a:ext cx="75645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914149" y="2362463"/>
                <a:ext cx="77072" cy="7575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914202" y="2514417"/>
                <a:ext cx="152716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8050722" y="3076585"/>
              <a:ext cx="62949" cy="579056"/>
              <a:chOff x="913588" y="1905791"/>
              <a:chExt cx="78194" cy="68651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838044" y="1981335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914149" y="2057335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914863" y="2133693"/>
                <a:ext cx="75645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914149" y="2210052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914863" y="2286410"/>
                <a:ext cx="75644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914149" y="2362768"/>
                <a:ext cx="77072" cy="7656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914609" y="2515131"/>
                <a:ext cx="152717" cy="162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an 5"/>
            <p:cNvSpPr/>
            <p:nvPr/>
          </p:nvSpPr>
          <p:spPr>
            <a:xfrm flipV="1">
              <a:off x="8001001" y="4343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 flipV="1">
              <a:off x="8001001" y="5181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7772400" y="2133600"/>
              <a:ext cx="9906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96200" y="1752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Quad</a:t>
              </a:r>
              <a:endParaRPr lang="en-US" dirty="0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5181600" y="1337608"/>
            <a:ext cx="38862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Optimization Goals: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Cavity Length RMS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Avoid saturating the </a:t>
            </a:r>
            <a:r>
              <a:rPr lang="en-US" sz="2000" dirty="0" smtClean="0"/>
              <a:t>actuators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Penultimate mass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Test mass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Solution:</a:t>
            </a:r>
            <a:r>
              <a:rPr lang="en-US" sz="2000" dirty="0" smtClean="0"/>
              <a:t> </a:t>
            </a:r>
            <a:r>
              <a:rPr lang="en-US" sz="2000" dirty="0" smtClean="0"/>
              <a:t>Least squares adaptation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019800" y="5257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mass (TM)</a:t>
            </a:r>
            <a:endParaRPr lang="en-US" sz="16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019800" y="4495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Penultimate mass (PUM)</a:t>
            </a:r>
            <a:endParaRPr lang="en-US" sz="16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019800" y="3581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Top mass (Top)</a:t>
            </a:r>
            <a:endParaRPr lang="en-US" sz="16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52400" y="594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 measurement:</a:t>
            </a:r>
          </a:p>
          <a:p>
            <a:r>
              <a:rPr lang="en-US" dirty="0" smtClean="0"/>
              <a:t>AKA ‘Error signal’</a:t>
            </a:r>
            <a:endParaRPr lang="en-US" dirty="0"/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62400" y="4419600"/>
            <a:ext cx="781493" cy="5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62400" y="5201652"/>
            <a:ext cx="781493" cy="5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62400" y="3429000"/>
            <a:ext cx="781493" cy="5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53" name="Straight Arrow Connector 152"/>
          <p:cNvCxnSpPr/>
          <p:nvPr/>
        </p:nvCxnSpPr>
        <p:spPr>
          <a:xfrm rot="10800000">
            <a:off x="4724402" y="3733800"/>
            <a:ext cx="1142998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Block Diagram </a:t>
            </a: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primary components to adaptive control: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299A0A"/>
                </a:solidFill>
              </a:rPr>
              <a:t>Control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04800" y="1295400"/>
            <a:ext cx="8686800" cy="2819400"/>
            <a:chOff x="304800" y="1295400"/>
            <a:chExt cx="8686800" cy="2819400"/>
          </a:xfrm>
        </p:grpSpPr>
        <p:sp>
          <p:nvSpPr>
            <p:cNvPr id="5" name="Rectangle 4"/>
            <p:cNvSpPr/>
            <p:nvPr/>
          </p:nvSpPr>
          <p:spPr>
            <a:xfrm>
              <a:off x="4572000" y="1981200"/>
              <a:ext cx="152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334000" y="1295400"/>
              <a:ext cx="990600" cy="2286000"/>
              <a:chOff x="5791200" y="3962400"/>
              <a:chExt cx="1066800" cy="2667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867400" y="4038600"/>
                <a:ext cx="914400" cy="2543495"/>
                <a:chOff x="7696200" y="2488713"/>
                <a:chExt cx="1143000" cy="3407582"/>
              </a:xfrm>
            </p:grpSpPr>
            <p:grpSp>
              <p:nvGrpSpPr>
                <p:cNvPr id="8" name="Group 62"/>
                <p:cNvGrpSpPr>
                  <a:grpSpLocks/>
                </p:cNvGrpSpPr>
                <p:nvPr/>
              </p:nvGrpSpPr>
              <p:grpSpPr bwMode="auto">
                <a:xfrm>
                  <a:off x="8050499" y="3896062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70"/>
                <p:cNvGrpSpPr>
                  <a:grpSpLocks/>
                </p:cNvGrpSpPr>
                <p:nvPr/>
              </p:nvGrpSpPr>
              <p:grpSpPr bwMode="auto">
                <a:xfrm>
                  <a:off x="8428826" y="3896061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/>
                <p:nvPr/>
              </p:nvCxnSpPr>
              <p:spPr bwMode="auto">
                <a:xfrm rot="5400000">
                  <a:off x="7793571" y="5051431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 rot="5400000">
                  <a:off x="8171255" y="5051430"/>
                  <a:ext cx="577851" cy="65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ube 11"/>
                <p:cNvSpPr/>
                <p:nvPr/>
              </p:nvSpPr>
              <p:spPr bwMode="auto">
                <a:xfrm flipH="1">
                  <a:off x="7924800" y="3549344"/>
                  <a:ext cx="723894" cy="346711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8428826" y="3029285"/>
                  <a:ext cx="62274" cy="577852"/>
                  <a:chOff x="913995" y="1906505"/>
                  <a:chExt cx="77379" cy="685085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838451" y="1982049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16200000" flipH="1">
                    <a:off x="914862" y="2057742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914149" y="2134101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6200000" flipH="1">
                    <a:off x="914863" y="2210460"/>
                    <a:ext cx="75644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>
                    <a:off x="914862" y="2286104"/>
                    <a:ext cx="75645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914149" y="2362463"/>
                    <a:ext cx="77072" cy="757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>
                    <a:off x="914202" y="2514417"/>
                    <a:ext cx="152716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46"/>
                <p:cNvGrpSpPr>
                  <a:grpSpLocks/>
                </p:cNvGrpSpPr>
                <p:nvPr/>
              </p:nvGrpSpPr>
              <p:grpSpPr bwMode="auto">
                <a:xfrm>
                  <a:off x="8050498" y="3029281"/>
                  <a:ext cx="62930" cy="579057"/>
                  <a:chOff x="913588" y="1905791"/>
                  <a:chExt cx="78194" cy="68651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838044" y="1981335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16200000" flipH="1">
                    <a:off x="914149" y="2057335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5400000">
                    <a:off x="914863" y="2133693"/>
                    <a:ext cx="75645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 flipH="1">
                    <a:off x="914149" y="2210052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>
                    <a:off x="914863" y="2286410"/>
                    <a:ext cx="75644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6200000" flipH="1">
                    <a:off x="914149" y="2362768"/>
                    <a:ext cx="77072" cy="7656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>
                    <a:off x="914609" y="2515131"/>
                    <a:ext cx="152717" cy="162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Can 14"/>
                <p:cNvSpPr/>
                <p:nvPr/>
              </p:nvSpPr>
              <p:spPr>
                <a:xfrm flipV="1">
                  <a:off x="8001001" y="42960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an 15"/>
                <p:cNvSpPr/>
                <p:nvPr/>
              </p:nvSpPr>
              <p:spPr>
                <a:xfrm flipV="1">
                  <a:off x="8001001" y="5134295"/>
                  <a:ext cx="533400" cy="762000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flipV="1">
                  <a:off x="7772400" y="2971800"/>
                  <a:ext cx="9906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696200" y="2488713"/>
                  <a:ext cx="1143000" cy="369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Triple</a:t>
                  </a:r>
                  <a:endParaRPr lang="en-US" dirty="0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5791200" y="3962400"/>
                <a:ext cx="10668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8229600" y="1905000"/>
              <a:ext cx="304800" cy="1447800"/>
              <a:chOff x="7315200" y="1905000"/>
              <a:chExt cx="304800" cy="1447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7315200" y="1905000"/>
                <a:ext cx="30480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15200" y="20574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15200" y="2819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886200" y="1295400"/>
              <a:ext cx="990600" cy="2286000"/>
              <a:chOff x="2590800" y="1752600"/>
              <a:chExt cx="990600" cy="1677486"/>
            </a:xfrm>
          </p:grpSpPr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7000" y="2209799"/>
                <a:ext cx="838200" cy="122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2590800" y="1764268"/>
                <a:ext cx="9906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590800" y="1752600"/>
                <a:ext cx="9906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6324600" y="3124200"/>
              <a:ext cx="1905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7696200" y="2286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689795" y="1600200"/>
              <a:ext cx="1082605" cy="990600"/>
              <a:chOff x="4724400" y="5181600"/>
              <a:chExt cx="1082605" cy="990600"/>
            </a:xfrm>
          </p:grpSpPr>
          <p:pic>
            <p:nvPicPr>
              <p:cNvPr id="71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463" r="7459" b="3947"/>
              <a:stretch>
                <a:fillRect/>
              </a:stretch>
            </p:blipFill>
            <p:spPr bwMode="auto">
              <a:xfrm>
                <a:off x="4724400" y="5486400"/>
                <a:ext cx="1070976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2" name="Rectangle 71"/>
              <p:cNvSpPr/>
              <p:nvPr/>
            </p:nvSpPr>
            <p:spPr>
              <a:xfrm>
                <a:off x="4724400" y="5181600"/>
                <a:ext cx="1082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Cavity Noise</a:t>
                </a:r>
                <a:endParaRPr lang="en-US" sz="1400" dirty="0"/>
              </a:p>
            </p:txBody>
          </p:sp>
        </p:grpSp>
        <p:cxnSp>
          <p:nvCxnSpPr>
            <p:cNvPr id="81" name="Straight Arrow Connector 80"/>
            <p:cNvCxnSpPr/>
            <p:nvPr/>
          </p:nvCxnSpPr>
          <p:spPr>
            <a:xfrm>
              <a:off x="4876800" y="27424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4876800" y="327586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4876800" y="21336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04800" y="1524000"/>
              <a:ext cx="35814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-990600" y="2819400"/>
              <a:ext cx="259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4800" y="4114800"/>
              <a:ext cx="868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8534400" y="2667000"/>
              <a:ext cx="457200" cy="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8267700" y="33909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7467600" y="3733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signal</a:t>
              </a:r>
              <a:endParaRPr lang="en-US" dirty="0"/>
            </a:p>
          </p:txBody>
        </p:sp>
      </p:grp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7" name="Footer Placeholder 1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G1100161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1204</Words>
  <Application>Microsoft Office PowerPoint</Application>
  <PresentationFormat>On-screen Show (4:3)</PresentationFormat>
  <Paragraphs>304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Equation</vt:lpstr>
      <vt:lpstr>Microsoft Equation 3.0</vt:lpstr>
      <vt:lpstr>Adaptive Control Loops for Advanced LIGO</vt:lpstr>
      <vt:lpstr>Control Loops Keep LIGO Running</vt:lpstr>
      <vt:lpstr>How are Adaptive Loops Useful?</vt:lpstr>
      <vt:lpstr>Adaptive Control for Isolation Systems</vt:lpstr>
      <vt:lpstr>LASTI Quad-Triple Cavity</vt:lpstr>
      <vt:lpstr>Adaptive Control MEDM Screen</vt:lpstr>
      <vt:lpstr>Questions to Answer</vt:lpstr>
      <vt:lpstr>LASTI Experimental Adaptive Setup</vt:lpstr>
      <vt:lpstr>Control Block Diagram Diagram</vt:lpstr>
      <vt:lpstr>Adaptive Control Architecture</vt:lpstr>
      <vt:lpstr>Adaptive Control Architecture</vt:lpstr>
      <vt:lpstr>Adaptive Control Architecture</vt:lpstr>
      <vt:lpstr>Cost Box: Summation of Costs</vt:lpstr>
      <vt:lpstr>Control Box</vt:lpstr>
      <vt:lpstr>Adaptation Block</vt:lpstr>
      <vt:lpstr>Adaptation Algorithm: Least Squares Minimization Approach</vt:lpstr>
      <vt:lpstr>Adaptation Algorithm: quadratic minimization approach</vt:lpstr>
      <vt:lpstr>Results</vt:lpstr>
      <vt:lpstr>Simulated Results</vt:lpstr>
      <vt:lpstr>Results</vt:lpstr>
      <vt:lpstr>Results</vt:lpstr>
      <vt:lpstr>Conclusions</vt:lpstr>
      <vt:lpstr>Backups</vt:lpstr>
      <vt:lpstr>Feedback Filter Box</vt:lpstr>
      <vt:lpstr>Transfer Function Canonical forms</vt:lpstr>
      <vt:lpstr>Parametric Transfer Functions</vt:lpstr>
      <vt:lpstr>Parametric Filter in LIGO’s RCG Simulink Environment</vt:lpstr>
      <vt:lpstr>Parametric Controller TFs</vt:lpstr>
      <vt:lpstr>Parametric Controller TFs</vt:lpstr>
      <vt:lpstr>Cost Box Details</vt:lpstr>
      <vt:lpstr>Adaptation Algorithm: quadratic minimization approach</vt:lpstr>
      <vt:lpstr>Adaptation Algorithm: quadratic minimization approach</vt:lpstr>
      <vt:lpstr>RLS for Jacobian Estimation</vt:lpstr>
      <vt:lpstr>Convergence of Jacobian</vt:lpstr>
      <vt:lpstr>Results</vt:lpstr>
      <vt:lpstr>Results</vt:lpstr>
      <vt:lpstr>Thesis Contributions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</dc:creator>
  <cp:lastModifiedBy>Brett</cp:lastModifiedBy>
  <cp:revision>283</cp:revision>
  <dcterms:created xsi:type="dcterms:W3CDTF">2006-08-16T00:00:00Z</dcterms:created>
  <dcterms:modified xsi:type="dcterms:W3CDTF">2011-02-26T15:55:07Z</dcterms:modified>
</cp:coreProperties>
</file>