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2" autoAdjust="0"/>
    <p:restoredTop sz="94682" autoAdjust="0"/>
  </p:normalViewPr>
  <p:slideViewPr>
    <p:cSldViewPr>
      <p:cViewPr varScale="1">
        <p:scale>
          <a:sx n="85" d="100"/>
          <a:sy n="85" d="100"/>
        </p:scale>
        <p:origin x="-96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EE8A21-C054-420F-B679-059503384920}" type="datetimeFigureOut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3940789-8053-4517-93CB-7E315D37F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8C562-F588-4090-80C9-BFFD1C85DAB5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G070626-00-R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E7DD-CB2A-4565-AD9C-9422C58FF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0781-EB44-41B5-A454-AE269F8CD276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G070626-00-R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DEF2-79EE-4F40-8579-75A73E004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74DF3-5932-4148-B9B7-3BC6B00935A2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G070626-00-R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D7A0F-549A-4B53-B362-170140D66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3380-40C9-4BFE-B485-DA52A625D922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G070626-00-R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12A2-9EF1-40F8-BA1B-CF8BAC50A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04627-A35C-47BF-8197-75E671E66853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G070626-00-R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0837D-1F55-4776-9C59-626AE0552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C605D-F453-49BF-B18F-4B3456B03279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G070626-00-R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C540-6B49-4497-812E-DC753B48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9F468-32E1-4616-9441-36D3E8478480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G070626-00-R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D18D-4D32-43F4-AAB0-2C9FB5B14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67D2A-266E-46D0-BB1F-29C2378BD7D6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G070626-00-R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B1A42-DA24-43F3-AAC1-FDC7D786E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2EA32-70CB-4E01-8645-93C93F9B2AC8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G070626-00-R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0D1CB-AEA6-4458-B95C-0D3936F33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207B-D2B2-4F15-A95A-F35453F55821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G070626-00-R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EB7D-388F-4C1F-882C-E46E1A503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5BC8F-C4CD-4CAF-B77E-3FFB276B3CAF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G070626-00-R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3C5B7-0BED-49F1-BC19-80CC39389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BB89F2-63EB-4FDD-92D1-42317F65F28A}" type="datetime1">
              <a:rPr lang="en-US"/>
              <a:pPr>
                <a:defRPr/>
              </a:pPr>
              <a:t>9/20/2007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G070626-00-R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6EC9B-02F2-45AB-862F-6F3D90C5B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Quarterly_Review" TargetMode="External"/><Relationship Id="rId13" Type="http://schemas.openxmlformats.org/officeDocument/2006/relationships/hyperlink" Target="http://en.wikipedia.org/wiki/Strontium" TargetMode="External"/><Relationship Id="rId18" Type="http://schemas.openxmlformats.org/officeDocument/2006/relationships/hyperlink" Target="http://en.wikipedia.org/wiki/Charles_Martin_Hall" TargetMode="External"/><Relationship Id="rId26" Type="http://schemas.openxmlformats.org/officeDocument/2006/relationships/hyperlink" Target="http://en.wikipedia.org/wiki/International_Union_of_Pure_and_Applied_Chemistry" TargetMode="External"/><Relationship Id="rId3" Type="http://schemas.openxmlformats.org/officeDocument/2006/relationships/hyperlink" Target="http://en.wikipedia.org/wiki/Humphry_Davy" TargetMode="External"/><Relationship Id="rId21" Type="http://schemas.openxmlformats.org/officeDocument/2006/relationships/hyperlink" Target="http://en.wikipedia.org/wiki/American_and_British_English_spelling_differences" TargetMode="External"/><Relationship Id="rId7" Type="http://schemas.openxmlformats.org/officeDocument/2006/relationships/hyperlink" Target="http://en.wikipedia.org/wiki/Latin" TargetMode="External"/><Relationship Id="rId12" Type="http://schemas.openxmlformats.org/officeDocument/2006/relationships/hyperlink" Target="http://en.wikipedia.org/wiki/Calcium" TargetMode="External"/><Relationship Id="rId17" Type="http://schemas.openxmlformats.org/officeDocument/2006/relationships/hyperlink" Target="http://en.wikipedia.org/wiki/Noah_Webster" TargetMode="External"/><Relationship Id="rId25" Type="http://schemas.openxmlformats.org/officeDocument/2006/relationships/hyperlink" Target="http://en.wikipedia.org/wiki/English_language" TargetMode="External"/><Relationship Id="rId2" Type="http://schemas.openxmlformats.org/officeDocument/2006/relationships/hyperlink" Target="http://en.wikipedia.org/wiki/Oxford_English_Dictionary" TargetMode="External"/><Relationship Id="rId16" Type="http://schemas.openxmlformats.org/officeDocument/2006/relationships/hyperlink" Target="http://en.wikipedia.org/wiki/Tantalum" TargetMode="External"/><Relationship Id="rId20" Type="http://schemas.openxmlformats.org/officeDocument/2006/relationships/hyperlink" Target="http://en.wikipedia.org/w/index.php?title=Aluminium&amp;action=edit&amp;section=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ikipedia:Citing_sources" TargetMode="External"/><Relationship Id="rId11" Type="http://schemas.openxmlformats.org/officeDocument/2006/relationships/hyperlink" Target="http://en.wikipedia.org/wiki/Magnesium" TargetMode="External"/><Relationship Id="rId24" Type="http://schemas.openxmlformats.org/officeDocument/2006/relationships/hyperlink" Target="http://en.wikipedia.org/wiki/Macquarie_Dictionary" TargetMode="External"/><Relationship Id="rId5" Type="http://schemas.openxmlformats.org/officeDocument/2006/relationships/hyperlink" Target="http://en.wikipedia.org/wiki/Aluminium" TargetMode="External"/><Relationship Id="rId15" Type="http://schemas.openxmlformats.org/officeDocument/2006/relationships/hyperlink" Target="http://en.wikipedia.org/wiki/Molybdenum" TargetMode="External"/><Relationship Id="rId23" Type="http://schemas.openxmlformats.org/officeDocument/2006/relationships/hyperlink" Target="http://en.wikipedia.org/wiki/Australia" TargetMode="External"/><Relationship Id="rId10" Type="http://schemas.openxmlformats.org/officeDocument/2006/relationships/hyperlink" Target="http://en.wikipedia.org/wiki/Sodium" TargetMode="External"/><Relationship Id="rId19" Type="http://schemas.openxmlformats.org/officeDocument/2006/relationships/hyperlink" Target="http://en.wikipedia.org/wiki/American_Chemical_Society" TargetMode="External"/><Relationship Id="rId4" Type="http://schemas.openxmlformats.org/officeDocument/2006/relationships/hyperlink" Target="http://en.wikipedia.org/wiki/Alumina" TargetMode="External"/><Relationship Id="rId9" Type="http://schemas.openxmlformats.org/officeDocument/2006/relationships/hyperlink" Target="http://en.wikipedia.org/wiki/Potassium" TargetMode="External"/><Relationship Id="rId14" Type="http://schemas.openxmlformats.org/officeDocument/2006/relationships/hyperlink" Target="http://en.wikipedia.org/wiki/Platinum" TargetMode="External"/><Relationship Id="rId22" Type="http://schemas.openxmlformats.org/officeDocument/2006/relationships/hyperlink" Target="http://en.wikipedia.org/wiki/Canadian_Oxford_Dictionar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Thermal defocus of Hartmann telescope: AdvLIGO</a:t>
            </a:r>
            <a:endParaRPr lang="en-US" sz="36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AOS Teleconference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Thurs 13</a:t>
            </a:r>
            <a:r>
              <a:rPr lang="en-US" baseline="30000" dirty="0" smtClean="0"/>
              <a:t>th</a:t>
            </a:r>
            <a:r>
              <a:rPr lang="en-US" dirty="0" smtClean="0"/>
              <a:t> Sept 2007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Aidan Brooks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G070626-00-R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7010400" y="1676400"/>
            <a:ext cx="838200" cy="266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HWS probe beam schematic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2590800"/>
            <a:ext cx="6096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49288" y="3009900"/>
            <a:ext cx="836612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228600" y="3505200"/>
            <a:ext cx="2730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Hartmann wavefront sensor (HWS)</a:t>
            </a:r>
          </a:p>
        </p:txBody>
      </p:sp>
      <p:sp>
        <p:nvSpPr>
          <p:cNvPr id="25" name="Freeform 24"/>
          <p:cNvSpPr/>
          <p:nvPr/>
        </p:nvSpPr>
        <p:spPr>
          <a:xfrm>
            <a:off x="5562600" y="2819400"/>
            <a:ext cx="134938" cy="417513"/>
          </a:xfrm>
          <a:custGeom>
            <a:avLst/>
            <a:gdLst>
              <a:gd name="connsiteX0" fmla="*/ 127438 w 135320"/>
              <a:gd name="connsiteY0" fmla="*/ 0 h 417786"/>
              <a:gd name="connsiteX1" fmla="*/ 1314 w 135320"/>
              <a:gd name="connsiteY1" fmla="*/ 212835 h 417786"/>
              <a:gd name="connsiteX2" fmla="*/ 135320 w 135320"/>
              <a:gd name="connsiteY2" fmla="*/ 417786 h 4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320" h="417786">
                <a:moveTo>
                  <a:pt x="127438" y="0"/>
                </a:moveTo>
                <a:cubicBezTo>
                  <a:pt x="63719" y="71602"/>
                  <a:pt x="0" y="143204"/>
                  <a:pt x="1314" y="212835"/>
                </a:cubicBezTo>
                <a:cubicBezTo>
                  <a:pt x="2628" y="282466"/>
                  <a:pt x="68974" y="350126"/>
                  <a:pt x="135320" y="417786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200400" y="1828800"/>
            <a:ext cx="379413" cy="2374900"/>
          </a:xfrm>
          <a:custGeom>
            <a:avLst/>
            <a:gdLst>
              <a:gd name="connsiteX0" fmla="*/ 127438 w 135320"/>
              <a:gd name="connsiteY0" fmla="*/ 0 h 417786"/>
              <a:gd name="connsiteX1" fmla="*/ 1314 w 135320"/>
              <a:gd name="connsiteY1" fmla="*/ 212835 h 417786"/>
              <a:gd name="connsiteX2" fmla="*/ 135320 w 135320"/>
              <a:gd name="connsiteY2" fmla="*/ 417786 h 4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320" h="417786">
                <a:moveTo>
                  <a:pt x="127438" y="0"/>
                </a:moveTo>
                <a:cubicBezTo>
                  <a:pt x="63719" y="71602"/>
                  <a:pt x="0" y="143204"/>
                  <a:pt x="1314" y="212835"/>
                </a:cubicBezTo>
                <a:cubicBezTo>
                  <a:pt x="2628" y="282466"/>
                  <a:pt x="68974" y="350126"/>
                  <a:pt x="135320" y="417786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28956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5" name="Group 27"/>
          <p:cNvGrpSpPr>
            <a:grpSpLocks/>
          </p:cNvGrpSpPr>
          <p:nvPr/>
        </p:nvGrpSpPr>
        <p:grpSpPr bwMode="auto">
          <a:xfrm>
            <a:off x="1219200" y="2971800"/>
            <a:ext cx="4343400" cy="77788"/>
            <a:chOff x="1219200" y="2971800"/>
            <a:chExt cx="3429000" cy="7778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219200" y="3048000"/>
              <a:ext cx="3429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219200" y="2971800"/>
              <a:ext cx="3429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 rot="10800000">
            <a:off x="3429000" y="2057400"/>
            <a:ext cx="2133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29000" y="20574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3429000" y="3048000"/>
            <a:ext cx="2133600" cy="885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429000" y="39624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TextBox 36"/>
          <p:cNvSpPr txBox="1">
            <a:spLocks noChangeArrowheads="1"/>
          </p:cNvSpPr>
          <p:nvPr/>
        </p:nvSpPr>
        <p:spPr bwMode="auto">
          <a:xfrm>
            <a:off x="7162800" y="4419600"/>
            <a:ext cx="960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ITM</a:t>
            </a:r>
          </a:p>
          <a:p>
            <a:r>
              <a:rPr lang="en-US" sz="1400">
                <a:latin typeface="Calibri" pitchFamily="34" charset="0"/>
              </a:rPr>
              <a:t>R = 2070m</a:t>
            </a:r>
          </a:p>
        </p:txBody>
      </p:sp>
      <p:sp>
        <p:nvSpPr>
          <p:cNvPr id="1041" name="TextBox 49"/>
          <p:cNvSpPr txBox="1">
            <a:spLocks noChangeArrowheads="1"/>
          </p:cNvSpPr>
          <p:nvPr/>
        </p:nvSpPr>
        <p:spPr bwMode="auto">
          <a:xfrm>
            <a:off x="3352800" y="4267200"/>
            <a:ext cx="1314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R2 = 3048 mm  </a:t>
            </a:r>
          </a:p>
        </p:txBody>
      </p:sp>
      <p:sp>
        <p:nvSpPr>
          <p:cNvPr id="1042" name="TextBox 50"/>
          <p:cNvSpPr txBox="1">
            <a:spLocks noChangeArrowheads="1"/>
          </p:cNvSpPr>
          <p:nvPr/>
        </p:nvSpPr>
        <p:spPr bwMode="auto">
          <a:xfrm>
            <a:off x="5181600" y="3276600"/>
            <a:ext cx="1374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R1 = -187.0 mm 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2362201" y="4419600"/>
            <a:ext cx="1676400" cy="317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4914901" y="4533900"/>
            <a:ext cx="1447800" cy="317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200400" y="4953000"/>
            <a:ext cx="2438400" cy="1588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TextBox 57"/>
          <p:cNvSpPr txBox="1">
            <a:spLocks noChangeArrowheads="1"/>
          </p:cNvSpPr>
          <p:nvPr/>
        </p:nvSpPr>
        <p:spPr bwMode="auto">
          <a:xfrm>
            <a:off x="4114800" y="4648200"/>
            <a:ext cx="1001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(R1 + R2)/2</a:t>
            </a:r>
          </a:p>
        </p:txBody>
      </p:sp>
      <p:sp>
        <p:nvSpPr>
          <p:cNvPr id="1047" name="TextBox 58"/>
          <p:cNvSpPr txBox="1">
            <a:spLocks noChangeArrowheads="1"/>
          </p:cNvSpPr>
          <p:nvPr/>
        </p:nvSpPr>
        <p:spPr bwMode="auto">
          <a:xfrm>
            <a:off x="2971800" y="1524000"/>
            <a:ext cx="760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Zerodur</a:t>
            </a:r>
          </a:p>
        </p:txBody>
      </p:sp>
      <p:sp>
        <p:nvSpPr>
          <p:cNvPr id="1048" name="TextBox 59"/>
          <p:cNvSpPr txBox="1">
            <a:spLocks noChangeArrowheads="1"/>
          </p:cNvSpPr>
          <p:nvPr/>
        </p:nvSpPr>
        <p:spPr bwMode="auto">
          <a:xfrm>
            <a:off x="5486400" y="2514600"/>
            <a:ext cx="760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Zerodur</a:t>
            </a:r>
          </a:p>
        </p:txBody>
      </p:sp>
      <p:grpSp>
        <p:nvGrpSpPr>
          <p:cNvPr id="1049" name="Group 53"/>
          <p:cNvGrpSpPr>
            <a:grpSpLocks/>
          </p:cNvGrpSpPr>
          <p:nvPr/>
        </p:nvGrpSpPr>
        <p:grpSpPr bwMode="auto">
          <a:xfrm>
            <a:off x="2362200" y="2667000"/>
            <a:ext cx="228600" cy="685800"/>
            <a:chOff x="1828800" y="2667000"/>
            <a:chExt cx="228600" cy="685800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1828800" y="27432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486694" y="3009106"/>
              <a:ext cx="685800" cy="1588"/>
            </a:xfrm>
            <a:prstGeom prst="line">
              <a:avLst/>
            </a:prstGeom>
            <a:ln w="158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0" name="Group 79"/>
          <p:cNvGrpSpPr>
            <a:grpSpLocks/>
          </p:cNvGrpSpPr>
          <p:nvPr/>
        </p:nvGrpSpPr>
        <p:grpSpPr bwMode="auto">
          <a:xfrm>
            <a:off x="6477000" y="1600200"/>
            <a:ext cx="228600" cy="2819400"/>
            <a:chOff x="6629400" y="1828800"/>
            <a:chExt cx="228600" cy="2819400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6629400" y="19812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5220494" y="3237706"/>
              <a:ext cx="2819400" cy="1588"/>
            </a:xfrm>
            <a:prstGeom prst="line">
              <a:avLst/>
            </a:prstGeom>
            <a:ln w="15875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1" name="Group 73"/>
          <p:cNvGrpSpPr>
            <a:grpSpLocks/>
          </p:cNvGrpSpPr>
          <p:nvPr/>
        </p:nvGrpSpPr>
        <p:grpSpPr bwMode="auto">
          <a:xfrm>
            <a:off x="1447800" y="2667000"/>
            <a:ext cx="304800" cy="685800"/>
            <a:chOff x="2286000" y="2667000"/>
            <a:chExt cx="304800" cy="685800"/>
          </a:xfrm>
        </p:grpSpPr>
        <p:cxnSp>
          <p:nvCxnSpPr>
            <p:cNvPr id="49" name="Straight Arrow Connector 48"/>
            <p:cNvCxnSpPr/>
            <p:nvPr/>
          </p:nvCxnSpPr>
          <p:spPr>
            <a:xfrm rot="10800000">
              <a:off x="2286000" y="27432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Freeform 66"/>
            <p:cNvSpPr/>
            <p:nvPr/>
          </p:nvSpPr>
          <p:spPr>
            <a:xfrm>
              <a:off x="2438400" y="2667000"/>
              <a:ext cx="152400" cy="685800"/>
            </a:xfrm>
            <a:custGeom>
              <a:avLst/>
              <a:gdLst>
                <a:gd name="connsiteX0" fmla="*/ 127438 w 135320"/>
                <a:gd name="connsiteY0" fmla="*/ 0 h 417786"/>
                <a:gd name="connsiteX1" fmla="*/ 1314 w 135320"/>
                <a:gd name="connsiteY1" fmla="*/ 212835 h 417786"/>
                <a:gd name="connsiteX2" fmla="*/ 135320 w 135320"/>
                <a:gd name="connsiteY2" fmla="*/ 417786 h 41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320" h="417786">
                  <a:moveTo>
                    <a:pt x="127438" y="0"/>
                  </a:moveTo>
                  <a:cubicBezTo>
                    <a:pt x="63719" y="71602"/>
                    <a:pt x="0" y="143204"/>
                    <a:pt x="1314" y="212835"/>
                  </a:cubicBezTo>
                  <a:cubicBezTo>
                    <a:pt x="2628" y="282466"/>
                    <a:pt x="68974" y="350126"/>
                    <a:pt x="135320" y="417786"/>
                  </a:cubicBezTo>
                </a:path>
              </a:pathLst>
            </a:custGeom>
            <a:ln w="15875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52" name="Group 72"/>
          <p:cNvGrpSpPr>
            <a:grpSpLocks/>
          </p:cNvGrpSpPr>
          <p:nvPr/>
        </p:nvGrpSpPr>
        <p:grpSpPr bwMode="auto">
          <a:xfrm>
            <a:off x="533400" y="4648200"/>
            <a:ext cx="228600" cy="685800"/>
            <a:chOff x="533400" y="4648200"/>
            <a:chExt cx="228600" cy="685800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533400" y="47244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91294" y="4990306"/>
              <a:ext cx="685800" cy="1588"/>
            </a:xfrm>
            <a:prstGeom prst="line">
              <a:avLst/>
            </a:prstGeom>
            <a:ln w="158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3" name="Group 74"/>
          <p:cNvGrpSpPr>
            <a:grpSpLocks/>
          </p:cNvGrpSpPr>
          <p:nvPr/>
        </p:nvGrpSpPr>
        <p:grpSpPr bwMode="auto">
          <a:xfrm>
            <a:off x="381000" y="5562600"/>
            <a:ext cx="304800" cy="685800"/>
            <a:chOff x="2286000" y="2667000"/>
            <a:chExt cx="304800" cy="685800"/>
          </a:xfrm>
        </p:grpSpPr>
        <p:cxnSp>
          <p:nvCxnSpPr>
            <p:cNvPr id="76" name="Straight Arrow Connector 75"/>
            <p:cNvCxnSpPr/>
            <p:nvPr/>
          </p:nvCxnSpPr>
          <p:spPr>
            <a:xfrm rot="10800000">
              <a:off x="2286000" y="27432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Freeform 76"/>
            <p:cNvSpPr/>
            <p:nvPr/>
          </p:nvSpPr>
          <p:spPr>
            <a:xfrm>
              <a:off x="2438400" y="2667000"/>
              <a:ext cx="152400" cy="685800"/>
            </a:xfrm>
            <a:custGeom>
              <a:avLst/>
              <a:gdLst>
                <a:gd name="connsiteX0" fmla="*/ 127438 w 135320"/>
                <a:gd name="connsiteY0" fmla="*/ 0 h 417786"/>
                <a:gd name="connsiteX1" fmla="*/ 1314 w 135320"/>
                <a:gd name="connsiteY1" fmla="*/ 212835 h 417786"/>
                <a:gd name="connsiteX2" fmla="*/ 135320 w 135320"/>
                <a:gd name="connsiteY2" fmla="*/ 417786 h 41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320" h="417786">
                  <a:moveTo>
                    <a:pt x="127438" y="0"/>
                  </a:moveTo>
                  <a:cubicBezTo>
                    <a:pt x="63719" y="71602"/>
                    <a:pt x="0" y="143204"/>
                    <a:pt x="1314" y="212835"/>
                  </a:cubicBezTo>
                  <a:cubicBezTo>
                    <a:pt x="2628" y="282466"/>
                    <a:pt x="68974" y="350126"/>
                    <a:pt x="135320" y="417786"/>
                  </a:cubicBezTo>
                </a:path>
              </a:pathLst>
            </a:custGeom>
            <a:ln w="15875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54" name="TextBox 77"/>
          <p:cNvSpPr txBox="1">
            <a:spLocks noChangeArrowheads="1"/>
          </p:cNvSpPr>
          <p:nvPr/>
        </p:nvSpPr>
        <p:spPr bwMode="auto">
          <a:xfrm>
            <a:off x="838200" y="4876800"/>
            <a:ext cx="1233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Input WF - flat</a:t>
            </a:r>
          </a:p>
        </p:txBody>
      </p:sp>
      <p:sp>
        <p:nvSpPr>
          <p:cNvPr id="1055" name="TextBox 78"/>
          <p:cNvSpPr txBox="1">
            <a:spLocks noChangeArrowheads="1"/>
          </p:cNvSpPr>
          <p:nvPr/>
        </p:nvSpPr>
        <p:spPr bwMode="auto">
          <a:xfrm>
            <a:off x="914400" y="5715000"/>
            <a:ext cx="2706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Reference WF – curved due to ITM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6019800"/>
          <a:ext cx="2370138" cy="550863"/>
        </p:xfrm>
        <a:graphic>
          <a:graphicData uri="http://schemas.openxmlformats.org/presentationml/2006/ole">
            <p:oleObj spid="_x0000_s1026" name="Equation" r:id="rId3" imgW="1257120" imgH="291960" progId="Equation.3">
              <p:embed/>
            </p:oleObj>
          </a:graphicData>
        </a:graphic>
      </p:graphicFrame>
      <p:cxnSp>
        <p:nvCxnSpPr>
          <p:cNvPr id="83" name="Straight Arrow Connector 82"/>
          <p:cNvCxnSpPr/>
          <p:nvPr/>
        </p:nvCxnSpPr>
        <p:spPr>
          <a:xfrm rot="5400000" flipH="1" flipV="1">
            <a:off x="572294" y="19423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989013" y="2362200"/>
            <a:ext cx="76358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8" name="TextBox 85"/>
          <p:cNvSpPr txBox="1">
            <a:spLocks noChangeArrowheads="1"/>
          </p:cNvSpPr>
          <p:nvPr/>
        </p:nvSpPr>
        <p:spPr bwMode="auto">
          <a:xfrm>
            <a:off x="838200" y="1295400"/>
            <a:ext cx="263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x</a:t>
            </a:r>
          </a:p>
        </p:txBody>
      </p:sp>
      <p:sp>
        <p:nvSpPr>
          <p:cNvPr id="1059" name="TextBox 86"/>
          <p:cNvSpPr txBox="1">
            <a:spLocks noChangeArrowheads="1"/>
          </p:cNvSpPr>
          <p:nvPr/>
        </p:nvSpPr>
        <p:spPr bwMode="auto">
          <a:xfrm>
            <a:off x="1752600" y="2209800"/>
            <a:ext cx="255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z</a:t>
            </a:r>
          </a:p>
        </p:txBody>
      </p:sp>
      <p:sp>
        <p:nvSpPr>
          <p:cNvPr id="1060" name="TextBox 87"/>
          <p:cNvSpPr txBox="1">
            <a:spLocks noChangeArrowheads="1"/>
          </p:cNvSpPr>
          <p:nvPr/>
        </p:nvSpPr>
        <p:spPr bwMode="auto">
          <a:xfrm>
            <a:off x="3810000" y="4953000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Alumin</a:t>
            </a:r>
            <a:r>
              <a:rPr lang="en-US" sz="1400" b="1" i="1">
                <a:latin typeface="Calibri" pitchFamily="34" charset="0"/>
              </a:rPr>
              <a:t>ium</a:t>
            </a:r>
            <a:r>
              <a:rPr lang="en-US" sz="1400">
                <a:latin typeface="Calibri" pitchFamily="34" charset="0"/>
              </a:rPr>
              <a:t> mount</a:t>
            </a:r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G070626-00-R</a:t>
            </a:r>
            <a:endParaRPr lang="en-US"/>
          </a:p>
        </p:txBody>
      </p:sp>
      <p:grpSp>
        <p:nvGrpSpPr>
          <p:cNvPr id="1062" name="Group 89"/>
          <p:cNvGrpSpPr>
            <a:grpSpLocks/>
          </p:cNvGrpSpPr>
          <p:nvPr/>
        </p:nvGrpSpPr>
        <p:grpSpPr bwMode="auto">
          <a:xfrm>
            <a:off x="6705600" y="1524000"/>
            <a:ext cx="304800" cy="2971800"/>
            <a:chOff x="6705600" y="1524000"/>
            <a:chExt cx="304800" cy="2971800"/>
          </a:xfrm>
        </p:grpSpPr>
        <p:sp>
          <p:nvSpPr>
            <p:cNvPr id="70" name="Freeform 69"/>
            <p:cNvSpPr/>
            <p:nvPr/>
          </p:nvSpPr>
          <p:spPr>
            <a:xfrm>
              <a:off x="6781800" y="1524000"/>
              <a:ext cx="228600" cy="2971800"/>
            </a:xfrm>
            <a:custGeom>
              <a:avLst/>
              <a:gdLst>
                <a:gd name="connsiteX0" fmla="*/ 127438 w 135320"/>
                <a:gd name="connsiteY0" fmla="*/ 0 h 417786"/>
                <a:gd name="connsiteX1" fmla="*/ 1314 w 135320"/>
                <a:gd name="connsiteY1" fmla="*/ 212835 h 417786"/>
                <a:gd name="connsiteX2" fmla="*/ 135320 w 135320"/>
                <a:gd name="connsiteY2" fmla="*/ 417786 h 41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320" h="417786">
                  <a:moveTo>
                    <a:pt x="127438" y="0"/>
                  </a:moveTo>
                  <a:cubicBezTo>
                    <a:pt x="63719" y="71602"/>
                    <a:pt x="0" y="143204"/>
                    <a:pt x="1314" y="212835"/>
                  </a:cubicBezTo>
                  <a:cubicBezTo>
                    <a:pt x="2628" y="282466"/>
                    <a:pt x="68974" y="350126"/>
                    <a:pt x="135320" y="417786"/>
                  </a:cubicBezTo>
                </a:path>
              </a:pathLst>
            </a:custGeom>
            <a:ln w="158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rot="10800000">
              <a:off x="6705600" y="16764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3" name="TextBox 90"/>
          <p:cNvSpPr txBox="1">
            <a:spLocks noChangeArrowheads="1"/>
          </p:cNvSpPr>
          <p:nvPr/>
        </p:nvSpPr>
        <p:spPr bwMode="auto">
          <a:xfrm>
            <a:off x="2209800" y="23622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1</a:t>
            </a:r>
          </a:p>
        </p:txBody>
      </p:sp>
      <p:sp>
        <p:nvSpPr>
          <p:cNvPr id="1064" name="TextBox 91"/>
          <p:cNvSpPr txBox="1">
            <a:spLocks noChangeArrowheads="1"/>
          </p:cNvSpPr>
          <p:nvPr/>
        </p:nvSpPr>
        <p:spPr bwMode="auto">
          <a:xfrm>
            <a:off x="6324600" y="13716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2</a:t>
            </a:r>
          </a:p>
        </p:txBody>
      </p:sp>
      <p:sp>
        <p:nvSpPr>
          <p:cNvPr id="1065" name="TextBox 92"/>
          <p:cNvSpPr txBox="1">
            <a:spLocks noChangeArrowheads="1"/>
          </p:cNvSpPr>
          <p:nvPr/>
        </p:nvSpPr>
        <p:spPr bwMode="auto">
          <a:xfrm>
            <a:off x="6858000" y="12954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3</a:t>
            </a:r>
          </a:p>
        </p:txBody>
      </p:sp>
      <p:sp>
        <p:nvSpPr>
          <p:cNvPr id="1066" name="TextBox 93"/>
          <p:cNvSpPr txBox="1">
            <a:spLocks noChangeArrowheads="1"/>
          </p:cNvSpPr>
          <p:nvPr/>
        </p:nvSpPr>
        <p:spPr bwMode="auto">
          <a:xfrm>
            <a:off x="1600200" y="2438400"/>
            <a:ext cx="27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-ium: for interested parties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3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b="1" dirty="0" smtClean="0"/>
              <a:t>Spelling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Etymology and nomenclature history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earliest citation given in the </a:t>
            </a:r>
            <a:r>
              <a:rPr lang="en-US" dirty="0" smtClean="0">
                <a:hlinkClick r:id="rId2" tooltip="Oxford English Dictionary"/>
              </a:rPr>
              <a:t>Oxford English Dictionary</a:t>
            </a:r>
            <a:r>
              <a:rPr lang="en-US" dirty="0" smtClean="0"/>
              <a:t> for any word used as a name for this element is </a:t>
            </a:r>
            <a:r>
              <a:rPr lang="en-US" i="1" dirty="0" err="1" smtClean="0"/>
              <a:t>alumium</a:t>
            </a:r>
            <a:r>
              <a:rPr lang="en-US" dirty="0" smtClean="0"/>
              <a:t>, which </a:t>
            </a:r>
            <a:r>
              <a:rPr lang="en-US" dirty="0" err="1" smtClean="0">
                <a:hlinkClick r:id="rId3" tooltip="Humphry Davy"/>
              </a:rPr>
              <a:t>Humphry</a:t>
            </a:r>
            <a:r>
              <a:rPr lang="en-US" dirty="0" smtClean="0">
                <a:hlinkClick r:id="rId3" tooltip="Humphry Davy"/>
              </a:rPr>
              <a:t> Davy</a:t>
            </a:r>
            <a:r>
              <a:rPr lang="en-US" dirty="0" smtClean="0"/>
              <a:t> employed in 1808 for the metal he was trying to isolate </a:t>
            </a:r>
            <a:r>
              <a:rPr lang="en-US" dirty="0" err="1" smtClean="0"/>
              <a:t>electrolytically</a:t>
            </a:r>
            <a:r>
              <a:rPr lang="en-US" dirty="0" smtClean="0"/>
              <a:t> from the mineral </a:t>
            </a:r>
            <a:r>
              <a:rPr lang="en-US" i="1" dirty="0" smtClean="0">
                <a:hlinkClick r:id="rId4" tooltip="Alumina"/>
              </a:rPr>
              <a:t>alumina</a:t>
            </a:r>
            <a:r>
              <a:rPr lang="en-US" dirty="0" smtClean="0"/>
              <a:t>. The citation is from his journal </a:t>
            </a:r>
            <a:r>
              <a:rPr lang="en-US" i="1" dirty="0" smtClean="0"/>
              <a:t>Philosophical Transactions</a:t>
            </a:r>
            <a:r>
              <a:rPr lang="en-US" dirty="0" smtClean="0"/>
              <a:t>: "Had I been so fortunate as..to have procured the metallic substances I was in search of, I should have proposed for them the names of </a:t>
            </a:r>
            <a:r>
              <a:rPr lang="en-US" dirty="0" err="1" smtClean="0"/>
              <a:t>silicium</a:t>
            </a:r>
            <a:r>
              <a:rPr lang="en-US" dirty="0" smtClean="0"/>
              <a:t>, </a:t>
            </a:r>
            <a:r>
              <a:rPr lang="en-US" dirty="0" err="1" smtClean="0"/>
              <a:t>alumium</a:t>
            </a:r>
            <a:r>
              <a:rPr lang="en-US" dirty="0" smtClean="0"/>
              <a:t>, zirconium, and </a:t>
            </a:r>
            <a:r>
              <a:rPr lang="en-US" dirty="0" err="1" smtClean="0"/>
              <a:t>glucium</a:t>
            </a:r>
            <a:r>
              <a:rPr lang="en-US" dirty="0" smtClean="0"/>
              <a:t>."</a:t>
            </a:r>
            <a:r>
              <a:rPr lang="en-US" baseline="30000" dirty="0" smtClean="0">
                <a:hlinkClick r:id="rId5"/>
              </a:rPr>
              <a:t>[19]</a:t>
            </a:r>
            <a:endParaRPr lang="en-US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 1812, Davy had settled on </a:t>
            </a:r>
            <a:r>
              <a:rPr lang="en-US" i="1" dirty="0" smtClean="0"/>
              <a:t>aluminum,</a:t>
            </a:r>
            <a:r>
              <a:rPr lang="en-US" dirty="0" smtClean="0"/>
              <a:t> which, as other sources note,</a:t>
            </a:r>
            <a:r>
              <a:rPr lang="en-US" baseline="30000" dirty="0" smtClean="0"/>
              <a:t>[</a:t>
            </a:r>
            <a:r>
              <a:rPr lang="en-US" i="1" baseline="30000" dirty="0" smtClean="0">
                <a:hlinkClick r:id="rId6" tooltip="Wikipedia:Citing sources"/>
              </a:rPr>
              <a:t>citation needed</a:t>
            </a:r>
            <a:r>
              <a:rPr lang="en-US" baseline="30000" dirty="0" smtClean="0"/>
              <a:t>]</a:t>
            </a:r>
            <a:r>
              <a:rPr lang="en-US" dirty="0" smtClean="0"/>
              <a:t> matches its </a:t>
            </a:r>
            <a:r>
              <a:rPr lang="en-US" dirty="0" smtClean="0">
                <a:hlinkClick r:id="rId7" tooltip="Latin"/>
              </a:rPr>
              <a:t>Latin</a:t>
            </a:r>
            <a:r>
              <a:rPr lang="en-US" dirty="0" smtClean="0"/>
              <a:t> root. He wrote in the journal </a:t>
            </a:r>
            <a:r>
              <a:rPr lang="en-US" i="1" dirty="0" smtClean="0"/>
              <a:t>Chemical Philosophy</a:t>
            </a:r>
            <a:r>
              <a:rPr lang="en-US" dirty="0" smtClean="0"/>
              <a:t>: "As yet Aluminum has not been obtained in a perfectly free state."</a:t>
            </a:r>
            <a:r>
              <a:rPr lang="en-US" baseline="30000" dirty="0" smtClean="0">
                <a:hlinkClick r:id="rId5"/>
              </a:rPr>
              <a:t>[20]</a:t>
            </a:r>
            <a:r>
              <a:rPr lang="en-US" dirty="0" smtClean="0"/>
              <a:t> But the same year, an anonymous contributor to the </a:t>
            </a:r>
            <a:r>
              <a:rPr lang="en-US" i="1" dirty="0" smtClean="0">
                <a:hlinkClick r:id="rId8" tooltip="Quarterly Review"/>
              </a:rPr>
              <a:t>Quarterly Review</a:t>
            </a:r>
            <a:r>
              <a:rPr lang="en-US" i="1" dirty="0" smtClean="0"/>
              <a:t>,</a:t>
            </a:r>
            <a:r>
              <a:rPr lang="en-US" dirty="0" smtClean="0"/>
              <a:t> a British political-literary journal, objected to </a:t>
            </a:r>
            <a:r>
              <a:rPr lang="en-US" i="1" dirty="0" smtClean="0"/>
              <a:t>aluminum</a:t>
            </a:r>
            <a:r>
              <a:rPr lang="en-US" dirty="0" smtClean="0"/>
              <a:t> and proposed the name </a:t>
            </a:r>
            <a:r>
              <a:rPr lang="en-US" i="1" dirty="0" err="1" smtClean="0"/>
              <a:t>aluminium</a:t>
            </a:r>
            <a:r>
              <a:rPr lang="en-US" dirty="0" smtClean="0"/>
              <a:t>, "for so we shall take the liberty of writing the word, in preference to aluminum, which has a less classical sound."</a:t>
            </a:r>
            <a:r>
              <a:rPr lang="en-US" baseline="30000" dirty="0" smtClean="0">
                <a:hlinkClick r:id="rId5"/>
              </a:rPr>
              <a:t>[21]</a:t>
            </a:r>
            <a:endParaRPr lang="en-US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</a:t>
            </a:r>
            <a:r>
              <a:rPr lang="en-US" i="1" dirty="0" smtClean="0"/>
              <a:t>-</a:t>
            </a:r>
            <a:r>
              <a:rPr lang="en-US" i="1" dirty="0" err="1" smtClean="0"/>
              <a:t>ium</a:t>
            </a:r>
            <a:r>
              <a:rPr lang="en-US" dirty="0" smtClean="0"/>
              <a:t> suffix had the advantage of conforming to the precedent set in other newly discovered elements of the time: </a:t>
            </a:r>
            <a:r>
              <a:rPr lang="en-US" dirty="0" smtClean="0">
                <a:hlinkClick r:id="rId9" tooltip="Potassium"/>
              </a:rPr>
              <a:t>potassium</a:t>
            </a:r>
            <a:r>
              <a:rPr lang="en-US" dirty="0" smtClean="0"/>
              <a:t>, </a:t>
            </a:r>
            <a:r>
              <a:rPr lang="en-US" dirty="0" smtClean="0">
                <a:hlinkClick r:id="rId10" tooltip="Sodium"/>
              </a:rPr>
              <a:t>sodium</a:t>
            </a:r>
            <a:r>
              <a:rPr lang="en-US" dirty="0" smtClean="0"/>
              <a:t>, </a:t>
            </a:r>
            <a:r>
              <a:rPr lang="en-US" dirty="0" smtClean="0">
                <a:hlinkClick r:id="rId11" tooltip="Magnesium"/>
              </a:rPr>
              <a:t>magnesium</a:t>
            </a:r>
            <a:r>
              <a:rPr lang="en-US" dirty="0" smtClean="0"/>
              <a:t>, </a:t>
            </a:r>
            <a:r>
              <a:rPr lang="en-US" dirty="0" smtClean="0">
                <a:hlinkClick r:id="rId12" tooltip="Calcium"/>
              </a:rPr>
              <a:t>calcium</a:t>
            </a:r>
            <a:r>
              <a:rPr lang="en-US" dirty="0" smtClean="0"/>
              <a:t>, and </a:t>
            </a:r>
            <a:r>
              <a:rPr lang="en-US" dirty="0" smtClean="0">
                <a:hlinkClick r:id="rId13" tooltip="Strontium"/>
              </a:rPr>
              <a:t>strontium</a:t>
            </a:r>
            <a:r>
              <a:rPr lang="en-US" dirty="0" smtClean="0"/>
              <a:t> (all of which Davy had isolated himself). Nevertheless, </a:t>
            </a:r>
            <a:r>
              <a:rPr lang="en-US" i="1" dirty="0" smtClean="0"/>
              <a:t>-um</a:t>
            </a:r>
            <a:r>
              <a:rPr lang="en-US" dirty="0" smtClean="0"/>
              <a:t> spellings for elements were not unknown at the time, as for example </a:t>
            </a:r>
            <a:r>
              <a:rPr lang="en-US" dirty="0" smtClean="0">
                <a:hlinkClick r:id="rId14" tooltip="Platinum"/>
              </a:rPr>
              <a:t>platinum</a:t>
            </a:r>
            <a:r>
              <a:rPr lang="en-US" dirty="0" smtClean="0"/>
              <a:t>, known to Europeans since the sixteenth century, </a:t>
            </a:r>
            <a:r>
              <a:rPr lang="en-US" dirty="0" smtClean="0">
                <a:hlinkClick r:id="rId15" tooltip="Molybdenum"/>
              </a:rPr>
              <a:t>molybdenum</a:t>
            </a:r>
            <a:r>
              <a:rPr lang="en-US" dirty="0" smtClean="0"/>
              <a:t>, discovered in 1778, and </a:t>
            </a:r>
            <a:r>
              <a:rPr lang="en-US" dirty="0" smtClean="0">
                <a:hlinkClick r:id="rId16" tooltip="Tantalum"/>
              </a:rPr>
              <a:t>tantalum</a:t>
            </a:r>
            <a:r>
              <a:rPr lang="en-US" dirty="0" smtClean="0"/>
              <a:t>, discovered in 1802.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Americans adopted </a:t>
            </a:r>
            <a:r>
              <a:rPr lang="en-US" i="1" dirty="0" smtClean="0"/>
              <a:t>-</a:t>
            </a:r>
            <a:r>
              <a:rPr lang="en-US" i="1" dirty="0" err="1" smtClean="0"/>
              <a:t>ium</a:t>
            </a:r>
            <a:r>
              <a:rPr lang="en-US" dirty="0" smtClean="0"/>
              <a:t> for most of the nineteenth century, with </a:t>
            </a:r>
            <a:r>
              <a:rPr lang="en-US" i="1" dirty="0" err="1" smtClean="0"/>
              <a:t>aluminium</a:t>
            </a:r>
            <a:r>
              <a:rPr lang="en-US" dirty="0" smtClean="0"/>
              <a:t> appearing in </a:t>
            </a:r>
            <a:r>
              <a:rPr lang="en-US" dirty="0" smtClean="0">
                <a:hlinkClick r:id="rId17" tooltip="Noah Webster"/>
              </a:rPr>
              <a:t>Webster's</a:t>
            </a:r>
            <a:r>
              <a:rPr lang="en-US" dirty="0" smtClean="0"/>
              <a:t> Dictionary of 1828. In 1892, however, </a:t>
            </a:r>
            <a:r>
              <a:rPr lang="en-US" dirty="0" smtClean="0">
                <a:hlinkClick r:id="rId18" tooltip="Charles Martin Hall"/>
              </a:rPr>
              <a:t>Charles Martin Hall</a:t>
            </a:r>
            <a:r>
              <a:rPr lang="en-US" dirty="0" smtClean="0"/>
              <a:t> used the </a:t>
            </a:r>
            <a:r>
              <a:rPr lang="en-US" i="1" dirty="0" smtClean="0"/>
              <a:t>-um</a:t>
            </a:r>
            <a:r>
              <a:rPr lang="en-US" dirty="0" smtClean="0"/>
              <a:t> spelling in an advertising handbill for his new electrolytic method of producing the metal, despite his constant use of the </a:t>
            </a:r>
            <a:r>
              <a:rPr lang="en-US" i="1" dirty="0" smtClean="0"/>
              <a:t>-</a:t>
            </a:r>
            <a:r>
              <a:rPr lang="en-US" i="1" dirty="0" err="1" smtClean="0"/>
              <a:t>ium</a:t>
            </a:r>
            <a:r>
              <a:rPr lang="en-US" dirty="0" smtClean="0"/>
              <a:t> spelling in all the patents he filed between 1886 and 1903.</a:t>
            </a:r>
            <a:r>
              <a:rPr lang="en-US" baseline="30000" dirty="0" smtClean="0">
                <a:hlinkClick r:id="rId5"/>
              </a:rPr>
              <a:t>[22]</a:t>
            </a:r>
            <a:r>
              <a:rPr lang="en-US" dirty="0" smtClean="0"/>
              <a:t> It has consequently been suggested that the spelling reflects an easier to pronounce word with one fewer syllable, or that the spelling on the flier was a spelling mistake. Hall's domination of production of the metal ensured that the spelling </a:t>
            </a:r>
            <a:r>
              <a:rPr lang="en-US" i="1" dirty="0" smtClean="0"/>
              <a:t>aluminum</a:t>
            </a:r>
            <a:r>
              <a:rPr lang="en-US" dirty="0" smtClean="0"/>
              <a:t> became the standard in North America; the </a:t>
            </a:r>
            <a:r>
              <a:rPr lang="en-US" i="1" dirty="0" smtClean="0"/>
              <a:t>Webster Unabridged Dictionary</a:t>
            </a:r>
            <a:r>
              <a:rPr lang="en-US" dirty="0" smtClean="0"/>
              <a:t> of 1913, though, continued to use the </a:t>
            </a:r>
            <a:r>
              <a:rPr lang="en-US" i="1" dirty="0" smtClean="0"/>
              <a:t>-</a:t>
            </a:r>
            <a:r>
              <a:rPr lang="en-US" i="1" dirty="0" err="1" smtClean="0"/>
              <a:t>ium</a:t>
            </a:r>
            <a:r>
              <a:rPr lang="en-US" dirty="0" smtClean="0"/>
              <a:t> version.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 1926, the </a:t>
            </a:r>
            <a:r>
              <a:rPr lang="en-US" dirty="0" smtClean="0">
                <a:hlinkClick r:id="rId19" tooltip="American Chemical Society"/>
              </a:rPr>
              <a:t>American Chemical Society</a:t>
            </a:r>
            <a:r>
              <a:rPr lang="en-US" dirty="0" smtClean="0"/>
              <a:t> officially decided to use </a:t>
            </a:r>
            <a:r>
              <a:rPr lang="en-US" i="1" dirty="0" smtClean="0"/>
              <a:t>aluminum</a:t>
            </a:r>
            <a:r>
              <a:rPr lang="en-US" dirty="0" smtClean="0"/>
              <a:t> in its publications; American dictionaries typically label the spelling </a:t>
            </a:r>
            <a:r>
              <a:rPr lang="en-US" i="1" dirty="0" err="1" smtClean="0"/>
              <a:t>aluminium</a:t>
            </a:r>
            <a:r>
              <a:rPr lang="en-US" dirty="0" smtClean="0"/>
              <a:t> as a British variant.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[</a:t>
            </a:r>
            <a:r>
              <a:rPr lang="en-US" b="1" dirty="0" smtClean="0">
                <a:hlinkClick r:id="rId20" tooltip="Edit section: Present-day spelling"/>
              </a:rPr>
              <a:t>edit</a:t>
            </a:r>
            <a:r>
              <a:rPr lang="en-US" b="1" dirty="0" smtClean="0"/>
              <a:t>] Present-day spelling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 the UK and other countries using </a:t>
            </a:r>
            <a:r>
              <a:rPr lang="en-US" dirty="0" smtClean="0">
                <a:hlinkClick r:id="rId21" tooltip="American and British English spelling differences"/>
              </a:rPr>
              <a:t>British spelling</a:t>
            </a:r>
            <a:r>
              <a:rPr lang="en-US" dirty="0" smtClean="0"/>
              <a:t>, only </a:t>
            </a:r>
            <a:r>
              <a:rPr lang="en-US" i="1" dirty="0" err="1" smtClean="0"/>
              <a:t>aluminium</a:t>
            </a:r>
            <a:r>
              <a:rPr lang="en-US" dirty="0" smtClean="0"/>
              <a:t> is used. In the United States, the spelling </a:t>
            </a:r>
            <a:r>
              <a:rPr lang="en-US" i="1" dirty="0" err="1" smtClean="0"/>
              <a:t>aluminium</a:t>
            </a:r>
            <a:r>
              <a:rPr lang="en-US" dirty="0" smtClean="0"/>
              <a:t> is largely unknown, and the spelling </a:t>
            </a:r>
            <a:r>
              <a:rPr lang="en-US" i="1" dirty="0" smtClean="0"/>
              <a:t>aluminum</a:t>
            </a:r>
            <a:r>
              <a:rPr lang="en-US" dirty="0" smtClean="0"/>
              <a:t> predominates.</a:t>
            </a:r>
            <a:r>
              <a:rPr lang="en-US" baseline="30000" dirty="0" smtClean="0">
                <a:hlinkClick r:id="rId5"/>
              </a:rPr>
              <a:t>[23][24]</a:t>
            </a:r>
            <a:r>
              <a:rPr lang="en-US" dirty="0" smtClean="0"/>
              <a:t> The </a:t>
            </a:r>
            <a:r>
              <a:rPr lang="en-US" dirty="0" smtClean="0">
                <a:hlinkClick r:id="rId22" tooltip="Canadian Oxford Dictionary"/>
              </a:rPr>
              <a:t>Canadian Oxford Dictionary</a:t>
            </a:r>
            <a:r>
              <a:rPr lang="en-US" dirty="0" smtClean="0"/>
              <a:t> prefers </a:t>
            </a:r>
            <a:r>
              <a:rPr lang="en-US" i="1" dirty="0" smtClean="0"/>
              <a:t>aluminum</a:t>
            </a:r>
            <a:r>
              <a:rPr lang="en-US" dirty="0" smtClean="0"/>
              <a:t>, whereas the </a:t>
            </a:r>
            <a:r>
              <a:rPr lang="en-US" dirty="0" smtClean="0">
                <a:hlinkClick r:id="rId23" tooltip="Australia"/>
              </a:rPr>
              <a:t>Australian</a:t>
            </a:r>
            <a:r>
              <a:rPr lang="en-US" dirty="0" smtClean="0"/>
              <a:t> </a:t>
            </a:r>
            <a:r>
              <a:rPr lang="en-US" dirty="0" smtClean="0">
                <a:hlinkClick r:id="rId24" tooltip="Macquarie Dictionary"/>
              </a:rPr>
              <a:t>Macquarie Dictionary</a:t>
            </a:r>
            <a:r>
              <a:rPr lang="en-US" dirty="0" smtClean="0"/>
              <a:t> prefers </a:t>
            </a:r>
            <a:r>
              <a:rPr lang="en-US" i="1" dirty="0" err="1" smtClean="0"/>
              <a:t>aluminium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 other </a:t>
            </a:r>
            <a:r>
              <a:rPr lang="en-US" dirty="0" smtClean="0">
                <a:hlinkClick r:id="rId25" tooltip="English language"/>
              </a:rPr>
              <a:t>English-speaking</a:t>
            </a:r>
            <a:r>
              <a:rPr lang="en-US" dirty="0" smtClean="0"/>
              <a:t> countries, the spellings (and associated pronunciations) </a:t>
            </a:r>
            <a:r>
              <a:rPr lang="en-US" i="1" dirty="0" err="1" smtClean="0"/>
              <a:t>aluminium</a:t>
            </a:r>
            <a:r>
              <a:rPr lang="en-US" dirty="0" smtClean="0"/>
              <a:t> and </a:t>
            </a:r>
            <a:r>
              <a:rPr lang="en-US" i="1" dirty="0" smtClean="0"/>
              <a:t>aluminum</a:t>
            </a:r>
            <a:r>
              <a:rPr lang="en-US" dirty="0" smtClean="0"/>
              <a:t> are both in common use in scientific and non-scientific contexts.</a:t>
            </a:r>
            <a:r>
              <a:rPr lang="en-US" baseline="30000" dirty="0" smtClean="0">
                <a:hlinkClick r:id="rId5"/>
              </a:rPr>
              <a:t>[25]</a:t>
            </a:r>
            <a:r>
              <a:rPr lang="en-US" dirty="0" smtClean="0"/>
              <a:t> The spelling in virtually all other languages is analogous to the </a:t>
            </a:r>
            <a:r>
              <a:rPr lang="en-US" i="1" dirty="0" smtClean="0"/>
              <a:t>-</a:t>
            </a:r>
            <a:r>
              <a:rPr lang="en-US" i="1" dirty="0" err="1" smtClean="0"/>
              <a:t>ium</a:t>
            </a:r>
            <a:r>
              <a:rPr lang="en-US" dirty="0" smtClean="0"/>
              <a:t> ending.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b="1" dirty="0" smtClean="0"/>
              <a:t>The </a:t>
            </a:r>
            <a:r>
              <a:rPr lang="en-US" sz="4300" b="1" dirty="0" smtClean="0">
                <a:hlinkClick r:id="rId26" tooltip="International Union of Pure and Applied Chemistry"/>
              </a:rPr>
              <a:t>International Union of Pure and Applied Chemistry</a:t>
            </a:r>
            <a:r>
              <a:rPr lang="en-US" sz="4300" b="1" dirty="0" smtClean="0"/>
              <a:t> (IUPAC) adopted </a:t>
            </a:r>
            <a:r>
              <a:rPr lang="en-US" sz="4300" b="1" i="1" dirty="0" err="1" smtClean="0"/>
              <a:t>aluminium</a:t>
            </a:r>
            <a:r>
              <a:rPr lang="en-US" sz="4300" b="1" dirty="0" smtClean="0"/>
              <a:t> as the standard international name for the element in 1990, but three years later recognized </a:t>
            </a:r>
            <a:r>
              <a:rPr lang="en-US" sz="4300" b="1" i="1" dirty="0" smtClean="0"/>
              <a:t>aluminum</a:t>
            </a:r>
            <a:r>
              <a:rPr lang="en-US" sz="4300" b="1" dirty="0" smtClean="0"/>
              <a:t> as an acceptable variant. Hence their periodic table includes both, but places </a:t>
            </a:r>
            <a:r>
              <a:rPr lang="en-US" sz="4300" b="1" i="1" dirty="0" err="1" smtClean="0"/>
              <a:t>aluminium</a:t>
            </a:r>
            <a:r>
              <a:rPr lang="en-US" sz="4300" b="1" dirty="0" smtClean="0"/>
              <a:t> first.</a:t>
            </a:r>
            <a:r>
              <a:rPr lang="en-US" sz="4300" b="1" baseline="30000" dirty="0" smtClean="0">
                <a:hlinkClick r:id="rId5"/>
              </a:rPr>
              <a:t>[26]</a:t>
            </a:r>
            <a:r>
              <a:rPr lang="en-US" sz="4300" b="1" dirty="0" smtClean="0"/>
              <a:t> IUPAC officially prefers the use of </a:t>
            </a:r>
            <a:r>
              <a:rPr lang="en-US" sz="4300" b="1" i="1" dirty="0" err="1" smtClean="0"/>
              <a:t>aluminium</a:t>
            </a:r>
            <a:r>
              <a:rPr lang="en-US" sz="4300" b="1" dirty="0" smtClean="0"/>
              <a:t> in its internal publications, although several IUPAC publications use the spelling </a:t>
            </a:r>
            <a:r>
              <a:rPr lang="en-US" sz="4300" b="1" i="1" dirty="0" smtClean="0"/>
              <a:t>aluminum</a:t>
            </a:r>
            <a:r>
              <a:rPr lang="en-US" sz="4300" b="1" dirty="0" smtClean="0"/>
              <a:t>.</a:t>
            </a:r>
            <a:r>
              <a:rPr lang="en-US" sz="4300" b="1" baseline="30000" dirty="0" smtClean="0">
                <a:hlinkClick r:id="rId5"/>
              </a:rPr>
              <a:t>[27]</a:t>
            </a:r>
            <a:endParaRPr lang="en-US" sz="43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G070626-00-R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7391400" y="1676400"/>
            <a:ext cx="838200" cy="266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Thermal expansion of glass</a:t>
            </a:r>
            <a:br>
              <a:rPr lang="en-US" dirty="0" smtClean="0"/>
            </a:br>
            <a:r>
              <a:rPr lang="en-US" dirty="0" smtClean="0"/>
              <a:t>Temperature change: ∆T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5562600" y="2819400"/>
            <a:ext cx="134938" cy="417513"/>
          </a:xfrm>
          <a:custGeom>
            <a:avLst/>
            <a:gdLst>
              <a:gd name="connsiteX0" fmla="*/ 127438 w 135320"/>
              <a:gd name="connsiteY0" fmla="*/ 0 h 417786"/>
              <a:gd name="connsiteX1" fmla="*/ 1314 w 135320"/>
              <a:gd name="connsiteY1" fmla="*/ 212835 h 417786"/>
              <a:gd name="connsiteX2" fmla="*/ 135320 w 135320"/>
              <a:gd name="connsiteY2" fmla="*/ 417786 h 4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320" h="417786">
                <a:moveTo>
                  <a:pt x="127438" y="0"/>
                </a:moveTo>
                <a:cubicBezTo>
                  <a:pt x="63719" y="71602"/>
                  <a:pt x="0" y="143204"/>
                  <a:pt x="1314" y="212835"/>
                </a:cubicBezTo>
                <a:cubicBezTo>
                  <a:pt x="2628" y="282466"/>
                  <a:pt x="68974" y="350126"/>
                  <a:pt x="135320" y="417786"/>
                </a:cubicBezTo>
              </a:path>
            </a:pathLst>
          </a:cu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200400" y="1828800"/>
            <a:ext cx="379413" cy="2374900"/>
          </a:xfrm>
          <a:custGeom>
            <a:avLst/>
            <a:gdLst>
              <a:gd name="connsiteX0" fmla="*/ 127438 w 135320"/>
              <a:gd name="connsiteY0" fmla="*/ 0 h 417786"/>
              <a:gd name="connsiteX1" fmla="*/ 1314 w 135320"/>
              <a:gd name="connsiteY1" fmla="*/ 212835 h 417786"/>
              <a:gd name="connsiteX2" fmla="*/ 135320 w 135320"/>
              <a:gd name="connsiteY2" fmla="*/ 417786 h 4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320" h="417786">
                <a:moveTo>
                  <a:pt x="127438" y="0"/>
                </a:moveTo>
                <a:cubicBezTo>
                  <a:pt x="63719" y="71602"/>
                  <a:pt x="0" y="143204"/>
                  <a:pt x="1314" y="212835"/>
                </a:cubicBezTo>
                <a:cubicBezTo>
                  <a:pt x="2628" y="282466"/>
                  <a:pt x="68974" y="350126"/>
                  <a:pt x="135320" y="417786"/>
                </a:cubicBezTo>
              </a:path>
            </a:pathLst>
          </a:custGeom>
          <a:ln w="2222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0800000">
            <a:off x="3429000" y="2057400"/>
            <a:ext cx="2133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29000" y="2057400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3429000" y="3048000"/>
            <a:ext cx="2133600" cy="885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429000" y="3962400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TextBox 36"/>
          <p:cNvSpPr txBox="1">
            <a:spLocks noChangeArrowheads="1"/>
          </p:cNvSpPr>
          <p:nvPr/>
        </p:nvSpPr>
        <p:spPr bwMode="auto">
          <a:xfrm>
            <a:off x="7391400" y="4419600"/>
            <a:ext cx="960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ITM</a:t>
            </a:r>
          </a:p>
          <a:p>
            <a:r>
              <a:rPr lang="en-US" sz="1400">
                <a:latin typeface="Calibri" pitchFamily="34" charset="0"/>
              </a:rPr>
              <a:t>R = 2070m</a:t>
            </a:r>
          </a:p>
        </p:txBody>
      </p:sp>
      <p:sp>
        <p:nvSpPr>
          <p:cNvPr id="2061" name="TextBox 49"/>
          <p:cNvSpPr txBox="1">
            <a:spLocks noChangeArrowheads="1"/>
          </p:cNvSpPr>
          <p:nvPr/>
        </p:nvSpPr>
        <p:spPr bwMode="auto">
          <a:xfrm>
            <a:off x="3352800" y="4267200"/>
            <a:ext cx="51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R2’</a:t>
            </a:r>
          </a:p>
        </p:txBody>
      </p:sp>
      <p:sp>
        <p:nvSpPr>
          <p:cNvPr id="2062" name="TextBox 50"/>
          <p:cNvSpPr txBox="1">
            <a:spLocks noChangeArrowheads="1"/>
          </p:cNvSpPr>
          <p:nvPr/>
        </p:nvSpPr>
        <p:spPr bwMode="auto">
          <a:xfrm>
            <a:off x="5486400" y="3200400"/>
            <a:ext cx="1044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R1’ (-ve)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2362201" y="4419600"/>
            <a:ext cx="1676400" cy="317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4801394" y="4418806"/>
            <a:ext cx="1676400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200400" y="4953000"/>
            <a:ext cx="2438400" cy="1588"/>
          </a:xfrm>
          <a:prstGeom prst="line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TextBox 57"/>
          <p:cNvSpPr txBox="1">
            <a:spLocks noChangeArrowheads="1"/>
          </p:cNvSpPr>
          <p:nvPr/>
        </p:nvSpPr>
        <p:spPr bwMode="auto">
          <a:xfrm>
            <a:off x="3429000" y="4648200"/>
            <a:ext cx="2106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(R1 + R2) (1 + </a:t>
            </a:r>
            <a:r>
              <a:rPr lang="el-GR" sz="1400">
                <a:latin typeface="Calibri" pitchFamily="34" charset="0"/>
              </a:rPr>
              <a:t>α</a:t>
            </a:r>
            <a:r>
              <a:rPr lang="en-US" sz="1400" baseline="-25000">
                <a:latin typeface="Calibri" pitchFamily="34" charset="0"/>
              </a:rPr>
              <a:t>mount</a:t>
            </a:r>
            <a:r>
              <a:rPr lang="en-US" sz="1400">
                <a:latin typeface="Calibri" pitchFamily="34" charset="0"/>
              </a:rPr>
              <a:t> ∆T)/2 </a:t>
            </a:r>
          </a:p>
        </p:txBody>
      </p:sp>
      <p:sp>
        <p:nvSpPr>
          <p:cNvPr id="2067" name="TextBox 58"/>
          <p:cNvSpPr txBox="1">
            <a:spLocks noChangeArrowheads="1"/>
          </p:cNvSpPr>
          <p:nvPr/>
        </p:nvSpPr>
        <p:spPr bwMode="auto">
          <a:xfrm>
            <a:off x="2971800" y="1524000"/>
            <a:ext cx="760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Zerodur</a:t>
            </a:r>
          </a:p>
        </p:txBody>
      </p:sp>
      <p:sp>
        <p:nvSpPr>
          <p:cNvPr id="2068" name="TextBox 59"/>
          <p:cNvSpPr txBox="1">
            <a:spLocks noChangeArrowheads="1"/>
          </p:cNvSpPr>
          <p:nvPr/>
        </p:nvSpPr>
        <p:spPr bwMode="auto">
          <a:xfrm>
            <a:off x="5486400" y="2514600"/>
            <a:ext cx="760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Zerodur</a:t>
            </a:r>
          </a:p>
        </p:txBody>
      </p:sp>
      <p:sp>
        <p:nvSpPr>
          <p:cNvPr id="31" name="Freeform 30"/>
          <p:cNvSpPr/>
          <p:nvPr/>
        </p:nvSpPr>
        <p:spPr>
          <a:xfrm>
            <a:off x="3200400" y="1828800"/>
            <a:ext cx="228600" cy="2374900"/>
          </a:xfrm>
          <a:custGeom>
            <a:avLst/>
            <a:gdLst>
              <a:gd name="connsiteX0" fmla="*/ 127438 w 135320"/>
              <a:gd name="connsiteY0" fmla="*/ 0 h 417786"/>
              <a:gd name="connsiteX1" fmla="*/ 1314 w 135320"/>
              <a:gd name="connsiteY1" fmla="*/ 212835 h 417786"/>
              <a:gd name="connsiteX2" fmla="*/ 135320 w 135320"/>
              <a:gd name="connsiteY2" fmla="*/ 417786 h 4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320" h="417786">
                <a:moveTo>
                  <a:pt x="127438" y="0"/>
                </a:moveTo>
                <a:cubicBezTo>
                  <a:pt x="63719" y="71602"/>
                  <a:pt x="0" y="143204"/>
                  <a:pt x="1314" y="212835"/>
                </a:cubicBezTo>
                <a:cubicBezTo>
                  <a:pt x="2628" y="282466"/>
                  <a:pt x="68974" y="350126"/>
                  <a:pt x="135320" y="417786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28956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71" name="Group 27"/>
          <p:cNvGrpSpPr>
            <a:grpSpLocks/>
          </p:cNvGrpSpPr>
          <p:nvPr/>
        </p:nvGrpSpPr>
        <p:grpSpPr bwMode="auto">
          <a:xfrm>
            <a:off x="1219200" y="2971800"/>
            <a:ext cx="4343400" cy="77788"/>
            <a:chOff x="1219200" y="2971800"/>
            <a:chExt cx="3429000" cy="7778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219200" y="3048000"/>
              <a:ext cx="3429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219200" y="2971800"/>
              <a:ext cx="3429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reeform 34"/>
          <p:cNvSpPr/>
          <p:nvPr/>
        </p:nvSpPr>
        <p:spPr>
          <a:xfrm>
            <a:off x="5562600" y="2819400"/>
            <a:ext cx="76200" cy="417513"/>
          </a:xfrm>
          <a:custGeom>
            <a:avLst/>
            <a:gdLst>
              <a:gd name="connsiteX0" fmla="*/ 127438 w 135320"/>
              <a:gd name="connsiteY0" fmla="*/ 0 h 417786"/>
              <a:gd name="connsiteX1" fmla="*/ 1314 w 135320"/>
              <a:gd name="connsiteY1" fmla="*/ 212835 h 417786"/>
              <a:gd name="connsiteX2" fmla="*/ 135320 w 135320"/>
              <a:gd name="connsiteY2" fmla="*/ 417786 h 4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320" h="417786">
                <a:moveTo>
                  <a:pt x="127438" y="0"/>
                </a:moveTo>
                <a:cubicBezTo>
                  <a:pt x="63719" y="71602"/>
                  <a:pt x="0" y="143204"/>
                  <a:pt x="1314" y="212835"/>
                </a:cubicBezTo>
                <a:cubicBezTo>
                  <a:pt x="2628" y="282466"/>
                  <a:pt x="68974" y="350126"/>
                  <a:pt x="135320" y="417786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73" name="Group 37"/>
          <p:cNvGrpSpPr>
            <a:grpSpLocks/>
          </p:cNvGrpSpPr>
          <p:nvPr/>
        </p:nvGrpSpPr>
        <p:grpSpPr bwMode="auto">
          <a:xfrm>
            <a:off x="1066800" y="2667000"/>
            <a:ext cx="609600" cy="685800"/>
            <a:chOff x="2286000" y="2667000"/>
            <a:chExt cx="304800" cy="685800"/>
          </a:xfrm>
        </p:grpSpPr>
        <p:cxnSp>
          <p:nvCxnSpPr>
            <p:cNvPr id="39" name="Straight Arrow Connector 38"/>
            <p:cNvCxnSpPr/>
            <p:nvPr/>
          </p:nvCxnSpPr>
          <p:spPr>
            <a:xfrm rot="10800000">
              <a:off x="2286000" y="2743200"/>
              <a:ext cx="228600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reeform 39"/>
            <p:cNvSpPr/>
            <p:nvPr/>
          </p:nvSpPr>
          <p:spPr>
            <a:xfrm>
              <a:off x="2438400" y="2667000"/>
              <a:ext cx="152400" cy="685800"/>
            </a:xfrm>
            <a:custGeom>
              <a:avLst/>
              <a:gdLst>
                <a:gd name="connsiteX0" fmla="*/ 127438 w 135320"/>
                <a:gd name="connsiteY0" fmla="*/ 0 h 417786"/>
                <a:gd name="connsiteX1" fmla="*/ 1314 w 135320"/>
                <a:gd name="connsiteY1" fmla="*/ 212835 h 417786"/>
                <a:gd name="connsiteX2" fmla="*/ 135320 w 135320"/>
                <a:gd name="connsiteY2" fmla="*/ 417786 h 41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320" h="417786">
                  <a:moveTo>
                    <a:pt x="127438" y="0"/>
                  </a:moveTo>
                  <a:cubicBezTo>
                    <a:pt x="63719" y="71602"/>
                    <a:pt x="0" y="143204"/>
                    <a:pt x="1314" y="212835"/>
                  </a:cubicBezTo>
                  <a:cubicBezTo>
                    <a:pt x="2628" y="282466"/>
                    <a:pt x="68974" y="350126"/>
                    <a:pt x="135320" y="417786"/>
                  </a:cubicBezTo>
                </a:path>
              </a:pathLst>
            </a:custGeom>
            <a:ln w="1587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74" name="Group 40"/>
          <p:cNvGrpSpPr>
            <a:grpSpLocks/>
          </p:cNvGrpSpPr>
          <p:nvPr/>
        </p:nvGrpSpPr>
        <p:grpSpPr bwMode="auto">
          <a:xfrm>
            <a:off x="2590800" y="2667000"/>
            <a:ext cx="228600" cy="685800"/>
            <a:chOff x="533400" y="4648200"/>
            <a:chExt cx="228600" cy="685800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533400" y="47244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191294" y="4990306"/>
              <a:ext cx="685800" cy="1588"/>
            </a:xfrm>
            <a:prstGeom prst="line">
              <a:avLst/>
            </a:prstGeom>
            <a:ln w="158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>
            <a:off x="6629400" y="1828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53"/>
          <p:cNvSpPr/>
          <p:nvPr/>
        </p:nvSpPr>
        <p:spPr>
          <a:xfrm>
            <a:off x="6477000" y="1676400"/>
            <a:ext cx="150813" cy="2819400"/>
          </a:xfrm>
          <a:custGeom>
            <a:avLst/>
            <a:gdLst>
              <a:gd name="connsiteX0" fmla="*/ 127438 w 135320"/>
              <a:gd name="connsiteY0" fmla="*/ 0 h 417786"/>
              <a:gd name="connsiteX1" fmla="*/ 1314 w 135320"/>
              <a:gd name="connsiteY1" fmla="*/ 212835 h 417786"/>
              <a:gd name="connsiteX2" fmla="*/ 135320 w 135320"/>
              <a:gd name="connsiteY2" fmla="*/ 417786 h 4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320" h="417786">
                <a:moveTo>
                  <a:pt x="127438" y="0"/>
                </a:moveTo>
                <a:cubicBezTo>
                  <a:pt x="63719" y="71602"/>
                  <a:pt x="0" y="143204"/>
                  <a:pt x="1314" y="212835"/>
                </a:cubicBezTo>
                <a:cubicBezTo>
                  <a:pt x="2628" y="282466"/>
                  <a:pt x="68974" y="350126"/>
                  <a:pt x="135320" y="417786"/>
                </a:cubicBezTo>
              </a:path>
            </a:pathLst>
          </a:custGeom>
          <a:ln w="158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77" name="TextBox 55"/>
          <p:cNvSpPr txBox="1">
            <a:spLocks noChangeArrowheads="1"/>
          </p:cNvSpPr>
          <p:nvPr/>
        </p:nvSpPr>
        <p:spPr bwMode="auto">
          <a:xfrm>
            <a:off x="381000" y="4114800"/>
            <a:ext cx="262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R1’ = R1  (1 + </a:t>
            </a:r>
            <a:r>
              <a:rPr lang="el-GR" sz="2000">
                <a:latin typeface="Calibri" pitchFamily="34" charset="0"/>
              </a:rPr>
              <a:t>α</a:t>
            </a:r>
            <a:r>
              <a:rPr lang="en-US" sz="2000" baseline="-25000">
                <a:latin typeface="Calibri" pitchFamily="34" charset="0"/>
              </a:rPr>
              <a:t>mirror </a:t>
            </a:r>
            <a:r>
              <a:rPr lang="en-US" sz="2000">
                <a:latin typeface="Calibri" pitchFamily="34" charset="0"/>
              </a:rPr>
              <a:t>∆T) </a:t>
            </a:r>
          </a:p>
          <a:p>
            <a:r>
              <a:rPr lang="en-US" sz="2000">
                <a:latin typeface="Calibri" pitchFamily="34" charset="0"/>
              </a:rPr>
              <a:t>R2’ = R2  (1 + </a:t>
            </a:r>
            <a:r>
              <a:rPr lang="el-GR" sz="2000">
                <a:latin typeface="Calibri" pitchFamily="34" charset="0"/>
              </a:rPr>
              <a:t>α</a:t>
            </a:r>
            <a:r>
              <a:rPr lang="en-US" sz="2000" baseline="-25000">
                <a:latin typeface="Calibri" pitchFamily="34" charset="0"/>
              </a:rPr>
              <a:t>mirror </a:t>
            </a:r>
            <a:r>
              <a:rPr lang="en-US" sz="2000">
                <a:latin typeface="Calibri" pitchFamily="34" charset="0"/>
              </a:rPr>
              <a:t>∆T) </a:t>
            </a:r>
          </a:p>
        </p:txBody>
      </p:sp>
      <p:grpSp>
        <p:nvGrpSpPr>
          <p:cNvPr id="2078" name="Group 60"/>
          <p:cNvGrpSpPr>
            <a:grpSpLocks/>
          </p:cNvGrpSpPr>
          <p:nvPr/>
        </p:nvGrpSpPr>
        <p:grpSpPr bwMode="auto">
          <a:xfrm>
            <a:off x="457200" y="5715000"/>
            <a:ext cx="609600" cy="685800"/>
            <a:chOff x="2286000" y="2667000"/>
            <a:chExt cx="304800" cy="685800"/>
          </a:xfrm>
        </p:grpSpPr>
        <p:cxnSp>
          <p:nvCxnSpPr>
            <p:cNvPr id="62" name="Straight Arrow Connector 61"/>
            <p:cNvCxnSpPr/>
            <p:nvPr/>
          </p:nvCxnSpPr>
          <p:spPr>
            <a:xfrm rot="10800000">
              <a:off x="2286000" y="2743200"/>
              <a:ext cx="228600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reeform 62"/>
            <p:cNvSpPr/>
            <p:nvPr/>
          </p:nvSpPr>
          <p:spPr>
            <a:xfrm>
              <a:off x="2438400" y="2667000"/>
              <a:ext cx="152400" cy="685800"/>
            </a:xfrm>
            <a:custGeom>
              <a:avLst/>
              <a:gdLst>
                <a:gd name="connsiteX0" fmla="*/ 127438 w 135320"/>
                <a:gd name="connsiteY0" fmla="*/ 0 h 417786"/>
                <a:gd name="connsiteX1" fmla="*/ 1314 w 135320"/>
                <a:gd name="connsiteY1" fmla="*/ 212835 h 417786"/>
                <a:gd name="connsiteX2" fmla="*/ 135320 w 135320"/>
                <a:gd name="connsiteY2" fmla="*/ 417786 h 41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320" h="417786">
                  <a:moveTo>
                    <a:pt x="127438" y="0"/>
                  </a:moveTo>
                  <a:cubicBezTo>
                    <a:pt x="63719" y="71602"/>
                    <a:pt x="0" y="143204"/>
                    <a:pt x="1314" y="212835"/>
                  </a:cubicBezTo>
                  <a:cubicBezTo>
                    <a:pt x="2628" y="282466"/>
                    <a:pt x="68974" y="350126"/>
                    <a:pt x="135320" y="417786"/>
                  </a:cubicBezTo>
                </a:path>
              </a:pathLst>
            </a:custGeom>
            <a:ln w="1587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55725" y="5562600"/>
          <a:ext cx="2417763" cy="1004888"/>
        </p:xfrm>
        <a:graphic>
          <a:graphicData uri="http://schemas.openxmlformats.org/presentationml/2006/ole">
            <p:oleObj spid="_x0000_s2050" name="Equation" r:id="rId3" imgW="1282680" imgH="533160" progId="Equation.3">
              <p:embed/>
            </p:oleObj>
          </a:graphicData>
        </a:graphic>
      </p:graphicFrame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G070626-00-R</a:t>
            </a:r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410200" y="5791200"/>
          <a:ext cx="3251200" cy="609600"/>
        </p:xfrm>
        <a:graphic>
          <a:graphicData uri="http://schemas.openxmlformats.org/presentationml/2006/ole">
            <p:oleObj spid="_x0000_s2051" name="Equation" r:id="rId4" imgW="1218960" imgH="228600" progId="Equation.3">
              <p:embed/>
            </p:oleObj>
          </a:graphicData>
        </a:graphic>
      </p:graphicFrame>
      <p:cxnSp>
        <p:nvCxnSpPr>
          <p:cNvPr id="46" name="Straight Connector 45"/>
          <p:cNvCxnSpPr/>
          <p:nvPr/>
        </p:nvCxnSpPr>
        <p:spPr>
          <a:xfrm rot="5400000">
            <a:off x="2515394" y="4418806"/>
            <a:ext cx="1676400" cy="158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648994" y="4418806"/>
            <a:ext cx="1676400" cy="158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eeform 63"/>
          <p:cNvSpPr/>
          <p:nvPr/>
        </p:nvSpPr>
        <p:spPr>
          <a:xfrm>
            <a:off x="762000" y="5715000"/>
            <a:ext cx="152400" cy="685800"/>
          </a:xfrm>
          <a:custGeom>
            <a:avLst/>
            <a:gdLst>
              <a:gd name="connsiteX0" fmla="*/ 127438 w 135320"/>
              <a:gd name="connsiteY0" fmla="*/ 0 h 417786"/>
              <a:gd name="connsiteX1" fmla="*/ 1314 w 135320"/>
              <a:gd name="connsiteY1" fmla="*/ 212835 h 417786"/>
              <a:gd name="connsiteX2" fmla="*/ 135320 w 135320"/>
              <a:gd name="connsiteY2" fmla="*/ 417786 h 4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320" h="417786">
                <a:moveTo>
                  <a:pt x="127438" y="0"/>
                </a:moveTo>
                <a:cubicBezTo>
                  <a:pt x="63719" y="71602"/>
                  <a:pt x="0" y="143204"/>
                  <a:pt x="1314" y="212835"/>
                </a:cubicBezTo>
                <a:cubicBezTo>
                  <a:pt x="2628" y="282466"/>
                  <a:pt x="68974" y="350126"/>
                  <a:pt x="135320" y="417786"/>
                </a:cubicBezTo>
              </a:path>
            </a:pathLst>
          </a:custGeom>
          <a:ln w="158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83" name="Group 66"/>
          <p:cNvGrpSpPr>
            <a:grpSpLocks/>
          </p:cNvGrpSpPr>
          <p:nvPr/>
        </p:nvGrpSpPr>
        <p:grpSpPr bwMode="auto">
          <a:xfrm>
            <a:off x="6934200" y="1524000"/>
            <a:ext cx="381000" cy="2971800"/>
            <a:chOff x="6705600" y="1524000"/>
            <a:chExt cx="304800" cy="2971800"/>
          </a:xfrm>
        </p:grpSpPr>
        <p:sp>
          <p:nvSpPr>
            <p:cNvPr id="68" name="Freeform 67"/>
            <p:cNvSpPr/>
            <p:nvPr/>
          </p:nvSpPr>
          <p:spPr>
            <a:xfrm>
              <a:off x="6781800" y="1524000"/>
              <a:ext cx="228600" cy="2971800"/>
            </a:xfrm>
            <a:custGeom>
              <a:avLst/>
              <a:gdLst>
                <a:gd name="connsiteX0" fmla="*/ 127438 w 135320"/>
                <a:gd name="connsiteY0" fmla="*/ 0 h 417786"/>
                <a:gd name="connsiteX1" fmla="*/ 1314 w 135320"/>
                <a:gd name="connsiteY1" fmla="*/ 212835 h 417786"/>
                <a:gd name="connsiteX2" fmla="*/ 135320 w 135320"/>
                <a:gd name="connsiteY2" fmla="*/ 417786 h 41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320" h="417786">
                  <a:moveTo>
                    <a:pt x="127438" y="0"/>
                  </a:moveTo>
                  <a:cubicBezTo>
                    <a:pt x="63719" y="71602"/>
                    <a:pt x="0" y="143204"/>
                    <a:pt x="1314" y="212835"/>
                  </a:cubicBezTo>
                  <a:cubicBezTo>
                    <a:pt x="2628" y="282466"/>
                    <a:pt x="68974" y="350126"/>
                    <a:pt x="135320" y="417786"/>
                  </a:cubicBezTo>
                </a:path>
              </a:pathLst>
            </a:custGeom>
            <a:ln w="158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rot="10800000">
              <a:off x="6705600" y="16764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values of defocus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Current design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∆T = 1K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Mirrors are </a:t>
            </a:r>
            <a:r>
              <a:rPr lang="en-US" sz="2800" dirty="0" err="1" smtClean="0"/>
              <a:t>Zerodur</a:t>
            </a:r>
            <a:r>
              <a:rPr lang="en-US" sz="2800" dirty="0" smtClean="0"/>
              <a:t>: </a:t>
            </a:r>
            <a:r>
              <a:rPr lang="el-GR" sz="2800" dirty="0" smtClean="0"/>
              <a:t>α</a:t>
            </a:r>
            <a:r>
              <a:rPr lang="en-US" sz="2800" baseline="-25000" dirty="0" smtClean="0"/>
              <a:t>mirror</a:t>
            </a:r>
            <a:r>
              <a:rPr lang="en-US" sz="2800" dirty="0" smtClean="0"/>
              <a:t>= 0.05*10</a:t>
            </a:r>
            <a:r>
              <a:rPr lang="en-US" sz="2800" baseline="30000" dirty="0" smtClean="0"/>
              <a:t>-6 </a:t>
            </a:r>
            <a:r>
              <a:rPr lang="en-US" sz="2800" dirty="0" smtClean="0"/>
              <a:t>K</a:t>
            </a:r>
            <a:r>
              <a:rPr lang="en-US" sz="2800" baseline="30000" dirty="0" smtClean="0"/>
              <a:t>-1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α</a:t>
            </a:r>
            <a:r>
              <a:rPr lang="en-US" sz="2800" baseline="-25000" dirty="0" smtClean="0"/>
              <a:t>mount</a:t>
            </a:r>
            <a:r>
              <a:rPr lang="en-US" sz="2800" dirty="0" smtClean="0"/>
              <a:t>= 23*10</a:t>
            </a:r>
            <a:r>
              <a:rPr lang="en-US" sz="2800" baseline="30000" dirty="0" smtClean="0"/>
              <a:t>-6 </a:t>
            </a:r>
            <a:r>
              <a:rPr lang="en-US" sz="2800" dirty="0" smtClean="0"/>
              <a:t>K</a:t>
            </a:r>
            <a:r>
              <a:rPr lang="en-US" sz="2800" baseline="30000" dirty="0" smtClean="0"/>
              <a:t>-1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Defocus (at ITM) = 3*10</a:t>
            </a:r>
            <a:r>
              <a:rPr lang="en-US" sz="2800" baseline="30000" dirty="0" smtClean="0"/>
              <a:t>-5 </a:t>
            </a:r>
            <a:r>
              <a:rPr lang="en-US" sz="2800" dirty="0" smtClean="0"/>
              <a:t>m</a:t>
            </a:r>
            <a:r>
              <a:rPr lang="en-US" sz="2800" baseline="30000" dirty="0" smtClean="0"/>
              <a:t>-1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Sensitivity limits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Need better than </a:t>
            </a:r>
            <a:r>
              <a:rPr lang="el-GR" sz="2800" dirty="0" smtClean="0"/>
              <a:t>λ</a:t>
            </a:r>
            <a:r>
              <a:rPr lang="en-US" sz="2800" dirty="0" smtClean="0"/>
              <a:t>/467 = 1.3 nm (T060083-00)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Defocus due to 1.3nm Gaussian bump with a width of 60 mm = 7*10</a:t>
            </a:r>
            <a:r>
              <a:rPr lang="en-US" sz="2800" baseline="30000" dirty="0" smtClean="0"/>
              <a:t>-7 </a:t>
            </a:r>
            <a:r>
              <a:rPr lang="en-US" sz="2800" dirty="0" smtClean="0"/>
              <a:t>m</a:t>
            </a:r>
            <a:r>
              <a:rPr lang="en-US" sz="2800" baseline="30000" dirty="0" smtClean="0"/>
              <a:t>-1</a:t>
            </a:r>
            <a:endParaRPr lang="en-US" sz="2800" dirty="0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24450" y="1368425"/>
          <a:ext cx="1436688" cy="860425"/>
        </p:xfrm>
        <a:graphic>
          <a:graphicData uri="http://schemas.openxmlformats.org/presentationml/2006/ole">
            <p:oleObj spid="_x0000_s3075" name="Equation" r:id="rId3" imgW="761760" imgH="457200" progId="Equation.3">
              <p:embed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G070626-00-R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Defocus more generally …</a:t>
            </a:r>
          </a:p>
        </p:txBody>
      </p:sp>
      <p:pic>
        <p:nvPicPr>
          <p:cNvPr id="22530" name="Content Placeholder 3" descr="Thermal Defocus Induced By Telescope1.eps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219200"/>
            <a:ext cx="7696200" cy="539273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G070626-00-R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668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Office Theme</vt:lpstr>
      <vt:lpstr>Equation</vt:lpstr>
      <vt:lpstr>Thermal defocus of Hartmann telescope: AdvLIGO</vt:lpstr>
      <vt:lpstr>HWS probe beam schematic</vt:lpstr>
      <vt:lpstr>-ium: for interested parties …</vt:lpstr>
      <vt:lpstr>Thermal expansion of glass Temperature change: ∆T</vt:lpstr>
      <vt:lpstr>Some values of defocus</vt:lpstr>
      <vt:lpstr>Defocus more generally …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AdvLIGO HWS Input Optics Induced wavefront changes</dc:title>
  <dc:creator>ejasnow</dc:creator>
  <cp:lastModifiedBy>mak</cp:lastModifiedBy>
  <cp:revision>20</cp:revision>
  <dcterms:created xsi:type="dcterms:W3CDTF">2007-09-11T23:03:13Z</dcterms:created>
  <dcterms:modified xsi:type="dcterms:W3CDTF">2007-09-20T19:27:19Z</dcterms:modified>
</cp:coreProperties>
</file>