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17"/>
  </p:notesMasterIdLst>
  <p:handoutMasterIdLst>
    <p:handoutMasterId r:id="rId18"/>
  </p:handoutMasterIdLst>
  <p:sldIdLst>
    <p:sldId id="257" r:id="rId2"/>
    <p:sldId id="299" r:id="rId3"/>
    <p:sldId id="301" r:id="rId4"/>
    <p:sldId id="300" r:id="rId5"/>
    <p:sldId id="302" r:id="rId6"/>
    <p:sldId id="303" r:id="rId7"/>
    <p:sldId id="304" r:id="rId8"/>
    <p:sldId id="305" r:id="rId9"/>
    <p:sldId id="308" r:id="rId10"/>
    <p:sldId id="312" r:id="rId11"/>
    <p:sldId id="306" r:id="rId12"/>
    <p:sldId id="307" r:id="rId13"/>
    <p:sldId id="309" r:id="rId14"/>
    <p:sldId id="310" r:id="rId15"/>
    <p:sldId id="311" r:id="rId1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4F11"/>
    <a:srgbClr val="FC950C"/>
    <a:srgbClr val="CC9900"/>
    <a:srgbClr val="CCFFCC"/>
    <a:srgbClr val="FFCCCC"/>
    <a:srgbClr val="FAFEA0"/>
    <a:srgbClr val="FF3399"/>
    <a:srgbClr val="FF0D0D"/>
    <a:srgbClr val="660033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0972" autoAdjust="0"/>
    <p:restoredTop sz="94600" autoAdjust="0"/>
  </p:normalViewPr>
  <p:slideViewPr>
    <p:cSldViewPr>
      <p:cViewPr>
        <p:scale>
          <a:sx n="125" d="100"/>
          <a:sy n="125" d="100"/>
        </p:scale>
        <p:origin x="-26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-3480" y="-90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84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>
            <a:lvl1pPr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59250" y="0"/>
            <a:ext cx="31400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2250"/>
            <a:ext cx="31384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2" tIns="47576" rIns="95152" bIns="47576" numCol="1" anchor="b" anchorCtr="0" compatLnSpc="1">
            <a:prstTxWarp prst="textNoShape">
              <a:avLst/>
            </a:prstTxWarp>
          </a:bodyPr>
          <a:lstStyle>
            <a:lvl1pPr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59250" y="9112250"/>
            <a:ext cx="31400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2" tIns="47576" rIns="95152" bIns="4757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 b="0" i="0"/>
            </a:lvl1pPr>
          </a:lstStyle>
          <a:p>
            <a:pPr>
              <a:defRPr/>
            </a:pPr>
            <a:fld id="{ADB36573-810E-4163-9A1E-EE3C2B707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>
            <a:lvl1pPr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b" anchorCtr="0" compatLnSpc="1">
            <a:prstTxWarp prst="textNoShape">
              <a:avLst/>
            </a:prstTxWarp>
          </a:bodyPr>
          <a:lstStyle>
            <a:lvl1pPr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 b="0" i="0"/>
            </a:lvl1pPr>
          </a:lstStyle>
          <a:p>
            <a:pPr>
              <a:defRPr/>
            </a:pPr>
            <a:fld id="{176FA1F7-3E0A-4549-A19A-F1A1F9D69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B8B73E-4781-4FBE-960F-3AB30D0B800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advanced LIGO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8F882-D821-40A3-B638-D743768092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H1 Squeezer Status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2FFA2-BDFB-4742-8A06-660E20ACCC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28600"/>
            <a:ext cx="20383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9626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H1 Squeezer Status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61D47-4874-4CF7-9D0D-FCA83242C0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7239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H1 Squeezer Status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6D957-18D9-47D6-9157-6AF3C05844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762000" y="6323013"/>
            <a:ext cx="7572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400" b="0" i="0" dirty="0" smtClean="0">
                <a:solidFill>
                  <a:schemeClr val="tx2"/>
                </a:solidFill>
                <a:latin typeface="Helvetica" pitchFamily="34" charset="0"/>
              </a:rPr>
              <a:t>G1100098-v1</a:t>
            </a:r>
            <a:r>
              <a:rPr lang="en-US" sz="1400" b="0" i="0" dirty="0">
                <a:solidFill>
                  <a:schemeClr val="tx2"/>
                </a:solidFill>
                <a:latin typeface="Helvetica" pitchFamily="34" charset="0"/>
              </a:rPr>
              <a:t>			 				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430713" y="648493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479925" y="31892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4479925" y="3108325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0" name="Object 14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p:oleObj spid="_x0000_s29698" name="Photo Editor Photo" r:id="rId3" imgW="4409524" imgH="3219899" progId="">
              <p:embed/>
            </p:oleObj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B5386-DB31-420F-A707-31D9D0A03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advanced LIGO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advanced LIGO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BD50B-DB24-4C2F-9DB1-EB670D9266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advanced LIGO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5CBE1-1733-413A-B081-8D4AB42E8A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advanced LIGO</a:t>
            </a:r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B1517-D78C-4D5C-9F03-D90503E4A5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EE38F8-BF83-4DD3-9D11-0BBE353BB819}" type="datetimeFigureOut">
              <a:rPr lang="en-US" smtClean="0"/>
              <a:pPr>
                <a:defRPr/>
              </a:pPr>
              <a:t>1/25/2011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47D6B2-A814-404E-BE50-861C400244E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LIGO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H1 Squeezer Status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D27E8-EC2F-4DCC-A9A2-26A51F4CE1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H1 Squeezer Status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B7646-DE85-470C-B504-742BE9A5E4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H1 Squeezer Status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3A982-9545-4EB9-998C-96419FD5C7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 i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advanced LIGO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 i="0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D9BAE43-33BA-4F3B-AB00-8B9E3616B8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2860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762000" y="6322791"/>
            <a:ext cx="7572586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400" b="0" i="0" dirty="0" smtClean="0">
                <a:solidFill>
                  <a:schemeClr val="tx2"/>
                </a:solidFill>
                <a:latin typeface="Helvetica" pitchFamily="34" charset="0"/>
              </a:rPr>
              <a:t>G1100098-v1</a:t>
            </a:r>
            <a:r>
              <a:rPr lang="en-US" sz="1400" b="0" i="0" dirty="0">
                <a:solidFill>
                  <a:schemeClr val="tx2"/>
                </a:solidFill>
                <a:latin typeface="Helvetica" pitchFamily="34" charset="0"/>
              </a:rPr>
              <a:t>			 				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4430713" y="648493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4479925" y="31892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4479925" y="3108325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026" name="Object 14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p:oleObj spid="_x0000_s1026" name="Photo Editor Photo" r:id="rId15" imgW="4409524" imgH="3219899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7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Ø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v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ü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eckhoff.com/english/highlights/ethercat/presentation.ht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b="1" dirty="0" smtClean="0"/>
              <a:t>EtherCAT (</a:t>
            </a:r>
            <a:r>
              <a:rPr lang="en-US" b="1" dirty="0" err="1" smtClean="0"/>
              <a:t>Beckhoff</a:t>
            </a:r>
            <a:r>
              <a:rPr lang="en-US" b="1" dirty="0" smtClean="0"/>
              <a:t>) </a:t>
            </a:r>
            <a:br>
              <a:rPr lang="en-US" b="1" dirty="0" smtClean="0"/>
            </a:br>
            <a:r>
              <a:rPr lang="en-US" b="1" dirty="0" smtClean="0"/>
              <a:t>for advanced LIGO</a:t>
            </a:r>
            <a:endParaRPr lang="en-US" b="1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962400"/>
            <a:ext cx="6858000" cy="2133600"/>
          </a:xfrm>
        </p:spPr>
        <p:txBody>
          <a:bodyPr/>
          <a:lstStyle/>
          <a:p>
            <a:r>
              <a:rPr lang="en-US" dirty="0" smtClean="0"/>
              <a:t>January 25, 2011</a:t>
            </a:r>
          </a:p>
          <a:p>
            <a:r>
              <a:rPr lang="en-US" dirty="0" smtClean="0"/>
              <a:t>CDS Meeting, LHO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>
                <a:solidFill>
                  <a:srgbClr val="002060"/>
                </a:solidFill>
              </a:rPr>
              <a:t>ISC Implementation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 bwMode="auto">
          <a:xfrm>
            <a:off x="2667000" y="5257800"/>
            <a:ext cx="4038600" cy="0"/>
          </a:xfrm>
          <a:prstGeom prst="line">
            <a:avLst/>
          </a:prstGeom>
          <a:solidFill>
            <a:schemeClr val="accent1"/>
          </a:solidFill>
          <a:ln w="254000" cap="flat" cmpd="sng" algn="ctr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8" name="Rectangle 257"/>
          <p:cNvSpPr/>
          <p:nvPr/>
        </p:nvSpPr>
        <p:spPr bwMode="auto">
          <a:xfrm>
            <a:off x="2438400" y="1524000"/>
            <a:ext cx="4953000" cy="762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2667000" y="1981200"/>
            <a:ext cx="4038599" cy="0"/>
          </a:xfrm>
          <a:prstGeom prst="line">
            <a:avLst/>
          </a:prstGeom>
          <a:solidFill>
            <a:schemeClr val="accent1"/>
          </a:solidFill>
          <a:ln w="254000" cap="flat" cmpd="sng" algn="ctr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8" name="Picture 2" descr="C:\Users\Daniel\Protel\EtherCAT\EtherCATLibrary\docs\Beckhoff_EL212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295400"/>
            <a:ext cx="236603" cy="1219200"/>
          </a:xfrm>
          <a:prstGeom prst="rect">
            <a:avLst/>
          </a:prstGeom>
          <a:noFill/>
        </p:spPr>
      </p:pic>
      <p:pic>
        <p:nvPicPr>
          <p:cNvPr id="91" name="Picture 2" descr="C:\Users\Daniel\Protel\EtherCAT\EtherCATLibrary\docs\Beckhoff_EL212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4648200"/>
            <a:ext cx="236603" cy="1219200"/>
          </a:xfrm>
          <a:prstGeom prst="rect">
            <a:avLst/>
          </a:prstGeom>
          <a:noFill/>
        </p:spPr>
      </p:pic>
      <p:pic>
        <p:nvPicPr>
          <p:cNvPr id="92" name="Picture 2" descr="C:\Users\Daniel\Protel\EtherCAT\EtherCATLibrary\docs\Beckhoff_EL212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295400"/>
            <a:ext cx="236603" cy="1219200"/>
          </a:xfrm>
          <a:prstGeom prst="rect">
            <a:avLst/>
          </a:prstGeom>
          <a:noFill/>
        </p:spPr>
      </p:pic>
      <p:pic>
        <p:nvPicPr>
          <p:cNvPr id="93" name="Picture 2" descr="C:\Users\Daniel\Protel\EtherCAT\EtherCATLibrary\docs\Beckhoff_EL212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295400"/>
            <a:ext cx="236603" cy="1219200"/>
          </a:xfrm>
          <a:prstGeom prst="rect">
            <a:avLst/>
          </a:prstGeom>
          <a:noFill/>
        </p:spPr>
      </p:pic>
      <p:pic>
        <p:nvPicPr>
          <p:cNvPr id="95" name="Picture 2" descr="C:\Users\Daniel\Protel\EtherCAT\EtherCATLibrary\docs\Beckhoff_EL212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295400"/>
            <a:ext cx="236603" cy="1219200"/>
          </a:xfrm>
          <a:prstGeom prst="rect">
            <a:avLst/>
          </a:prstGeom>
          <a:noFill/>
        </p:spPr>
      </p:pic>
      <p:pic>
        <p:nvPicPr>
          <p:cNvPr id="96" name="Picture 2" descr="C:\Users\Daniel\Protel\EtherCAT\EtherCATLibrary\docs\Beckhoff_EL212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295400"/>
            <a:ext cx="236603" cy="1219200"/>
          </a:xfrm>
          <a:prstGeom prst="rect">
            <a:avLst/>
          </a:prstGeom>
          <a:noFill/>
        </p:spPr>
      </p:pic>
      <p:pic>
        <p:nvPicPr>
          <p:cNvPr id="31747" name="Picture 3" descr="C:\Users\Daniel\Protel\EtherCAT\EtherCATLibrary\docs\Beckhoff_EL3104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295400"/>
            <a:ext cx="236603" cy="1219200"/>
          </a:xfrm>
          <a:prstGeom prst="rect">
            <a:avLst/>
          </a:prstGeom>
          <a:noFill/>
        </p:spPr>
      </p:pic>
      <p:pic>
        <p:nvPicPr>
          <p:cNvPr id="98" name="Picture 3" descr="C:\Users\Daniel\Protel\EtherCAT\EtherCATLibrary\docs\Beckhoff_EL3104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295400"/>
            <a:ext cx="236603" cy="1219200"/>
          </a:xfrm>
          <a:prstGeom prst="rect">
            <a:avLst/>
          </a:prstGeom>
          <a:noFill/>
        </p:spPr>
      </p:pic>
      <p:pic>
        <p:nvPicPr>
          <p:cNvPr id="99" name="Picture 3" descr="C:\Users\Daniel\Protel\EtherCAT\EtherCATLibrary\docs\Beckhoff_EL3104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295400"/>
            <a:ext cx="236603" cy="1219200"/>
          </a:xfrm>
          <a:prstGeom prst="rect">
            <a:avLst/>
          </a:prstGeom>
          <a:noFill/>
        </p:spPr>
      </p:pic>
      <p:pic>
        <p:nvPicPr>
          <p:cNvPr id="31746" name="Picture 2" descr="C:\Users\Daniel\Protel\EtherCAT\EtherCATLibrary\docs\Beckhoff_EL212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295400"/>
            <a:ext cx="236603" cy="12192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2B5386-DB31-420F-A707-31D9D0A03C5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1242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advanced LIGO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781800" cy="838200"/>
          </a:xfrm>
        </p:spPr>
        <p:txBody>
          <a:bodyPr/>
          <a:lstStyle/>
          <a:p>
            <a:r>
              <a:rPr lang="en-US" dirty="0" smtClean="0"/>
              <a:t>Ethernet Configuration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2667000" y="3352800"/>
            <a:ext cx="4038599" cy="0"/>
          </a:xfrm>
          <a:prstGeom prst="line">
            <a:avLst/>
          </a:prstGeom>
          <a:solidFill>
            <a:schemeClr val="accent1"/>
          </a:solidFill>
          <a:ln w="254000" cap="flat" cmpd="sng" algn="ctr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Rectangle 12"/>
          <p:cNvSpPr/>
          <p:nvPr/>
        </p:nvSpPr>
        <p:spPr bwMode="auto">
          <a:xfrm>
            <a:off x="1295400" y="4572000"/>
            <a:ext cx="228600" cy="304800"/>
          </a:xfrm>
          <a:prstGeom prst="rect">
            <a:avLst/>
          </a:prstGeom>
          <a:solidFill>
            <a:srgbClr val="FC950C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295399" y="2514600"/>
            <a:ext cx="228600" cy="304800"/>
          </a:xfrm>
          <a:prstGeom prst="rect">
            <a:avLst/>
          </a:prstGeom>
          <a:solidFill>
            <a:srgbClr val="FC950C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399" y="2514600"/>
            <a:ext cx="990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Fiber IN</a:t>
            </a:r>
            <a:endParaRPr lang="en-US" sz="1600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2400" y="4572000"/>
            <a:ext cx="1219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Fiber OUT</a:t>
            </a:r>
            <a:endParaRPr lang="en-US" sz="1600" dirty="0">
              <a:latin typeface="+mj-lt"/>
            </a:endParaRPr>
          </a:p>
        </p:txBody>
      </p:sp>
      <p:pic>
        <p:nvPicPr>
          <p:cNvPr id="37890" name="Picture 2" descr="C:\Users\daniel\Protel\EtherCAT\EtherCATLibrary\docs\Beckhoff_EK1501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1295400"/>
            <a:ext cx="685800" cy="1235140"/>
          </a:xfrm>
          <a:prstGeom prst="rect">
            <a:avLst/>
          </a:prstGeom>
          <a:noFill/>
        </p:spPr>
      </p:pic>
      <p:pic>
        <p:nvPicPr>
          <p:cNvPr id="37891" name="Picture 3" descr="C:\Users\daniel\Protel\EtherCAT\EtherCATLibrary\docs\Beckhoff_EK1100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399" y="2743200"/>
            <a:ext cx="584662" cy="1219200"/>
          </a:xfrm>
          <a:prstGeom prst="rect">
            <a:avLst/>
          </a:prstGeom>
          <a:noFill/>
        </p:spPr>
      </p:pic>
      <p:pic>
        <p:nvPicPr>
          <p:cNvPr id="31" name="Picture 3" descr="C:\Users\daniel\Protel\EtherCAT\EtherCATLibrary\docs\Beckhoff_EK1100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4648200"/>
            <a:ext cx="584662" cy="1219200"/>
          </a:xfrm>
          <a:prstGeom prst="rect">
            <a:avLst/>
          </a:prstGeom>
          <a:noFill/>
        </p:spPr>
      </p:pic>
      <p:pic>
        <p:nvPicPr>
          <p:cNvPr id="37892" name="Picture 4" descr="C:\Users\daniel\Protel\EtherCAT\EtherCATLibrary\docs\Beckhoff_EK1110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1295400"/>
            <a:ext cx="609600" cy="1224767"/>
          </a:xfrm>
          <a:prstGeom prst="rect">
            <a:avLst/>
          </a:prstGeom>
          <a:noFill/>
        </p:spPr>
      </p:pic>
      <p:pic>
        <p:nvPicPr>
          <p:cNvPr id="33" name="Picture 4" descr="C:\Users\daniel\Protel\EtherCAT\EtherCATLibrary\docs\Beckhoff_EK1110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0200" y="2743200"/>
            <a:ext cx="609600" cy="1224767"/>
          </a:xfrm>
          <a:prstGeom prst="rect">
            <a:avLst/>
          </a:prstGeom>
          <a:noFill/>
        </p:spPr>
      </p:pic>
      <p:cxnSp>
        <p:nvCxnSpPr>
          <p:cNvPr id="40" name="Straight Arrow Connector 39"/>
          <p:cNvCxnSpPr/>
          <p:nvPr/>
        </p:nvCxnSpPr>
        <p:spPr bwMode="auto">
          <a:xfrm>
            <a:off x="6400800" y="1524000"/>
            <a:ext cx="5334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 rot="5400000">
            <a:off x="6362700" y="2095500"/>
            <a:ext cx="1143000" cy="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 rot="10800000">
            <a:off x="2438399" y="2667000"/>
            <a:ext cx="4495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 rot="5400000">
            <a:off x="2247899" y="2857500"/>
            <a:ext cx="381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Arrow Connector 64"/>
          <p:cNvCxnSpPr/>
          <p:nvPr/>
        </p:nvCxnSpPr>
        <p:spPr bwMode="auto">
          <a:xfrm>
            <a:off x="6019800" y="2971800"/>
            <a:ext cx="4572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 rot="16200000" flipH="1">
            <a:off x="5715000" y="3733800"/>
            <a:ext cx="1524002" cy="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 rot="10800000">
            <a:off x="2438400" y="4495800"/>
            <a:ext cx="4038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 rot="5400000">
            <a:off x="2209800" y="4724400"/>
            <a:ext cx="457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1" name="Rectangle 70"/>
          <p:cNvSpPr/>
          <p:nvPr/>
        </p:nvSpPr>
        <p:spPr bwMode="auto">
          <a:xfrm>
            <a:off x="4800600" y="4724400"/>
            <a:ext cx="76200" cy="914400"/>
          </a:xfrm>
          <a:prstGeom prst="rect">
            <a:avLst/>
          </a:prstGeom>
          <a:solidFill>
            <a:schemeClr val="bg2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7924800" y="2590800"/>
            <a:ext cx="228600" cy="3048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7924800" y="4419600"/>
            <a:ext cx="228600" cy="3048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8229600" y="259080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Aux 1</a:t>
            </a:r>
            <a:endParaRPr lang="en-US" sz="1600" dirty="0">
              <a:latin typeface="+mj-lt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8229600" y="441960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Aux 2</a:t>
            </a:r>
            <a:endParaRPr lang="en-US" sz="1600" dirty="0">
              <a:latin typeface="+mj-lt"/>
            </a:endParaRPr>
          </a:p>
        </p:txBody>
      </p:sp>
      <p:cxnSp>
        <p:nvCxnSpPr>
          <p:cNvPr id="83" name="Straight Connector 82"/>
          <p:cNvCxnSpPr/>
          <p:nvPr/>
        </p:nvCxnSpPr>
        <p:spPr bwMode="auto">
          <a:xfrm rot="10800000">
            <a:off x="2438400" y="5410200"/>
            <a:ext cx="381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/>
          <p:nvPr/>
        </p:nvCxnSpPr>
        <p:spPr bwMode="auto">
          <a:xfrm rot="5400000" flipH="1" flipV="1">
            <a:off x="2133600" y="5715000"/>
            <a:ext cx="609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/>
          <p:nvPr/>
        </p:nvCxnSpPr>
        <p:spPr bwMode="auto">
          <a:xfrm rot="10800000">
            <a:off x="2438400" y="6019800"/>
            <a:ext cx="5105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Connector 88"/>
          <p:cNvCxnSpPr/>
          <p:nvPr/>
        </p:nvCxnSpPr>
        <p:spPr bwMode="auto">
          <a:xfrm rot="10800000">
            <a:off x="7543800" y="4495800"/>
            <a:ext cx="381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90" name="Straight Connector 89"/>
          <p:cNvCxnSpPr/>
          <p:nvPr/>
        </p:nvCxnSpPr>
        <p:spPr bwMode="auto">
          <a:xfrm rot="5400000">
            <a:off x="6781800" y="5257800"/>
            <a:ext cx="1524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/>
          <p:cNvCxnSpPr/>
          <p:nvPr/>
        </p:nvCxnSpPr>
        <p:spPr bwMode="auto">
          <a:xfrm rot="10800000">
            <a:off x="7620000" y="4648200"/>
            <a:ext cx="304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Straight Connector 96"/>
          <p:cNvCxnSpPr/>
          <p:nvPr/>
        </p:nvCxnSpPr>
        <p:spPr bwMode="auto">
          <a:xfrm rot="5400000" flipH="1" flipV="1">
            <a:off x="6896100" y="5372100"/>
            <a:ext cx="1447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/>
          <p:cNvCxnSpPr/>
          <p:nvPr/>
        </p:nvCxnSpPr>
        <p:spPr bwMode="auto">
          <a:xfrm rot="10800000">
            <a:off x="2362200" y="6096000"/>
            <a:ext cx="5257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Straight Connector 101"/>
          <p:cNvCxnSpPr/>
          <p:nvPr/>
        </p:nvCxnSpPr>
        <p:spPr bwMode="auto">
          <a:xfrm rot="5400000" flipH="1" flipV="1">
            <a:off x="1981200" y="5715000"/>
            <a:ext cx="762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Straight Connector 103"/>
          <p:cNvCxnSpPr/>
          <p:nvPr/>
        </p:nvCxnSpPr>
        <p:spPr bwMode="auto">
          <a:xfrm rot="10800000">
            <a:off x="2362200" y="5334000"/>
            <a:ext cx="381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Straight Connector 105"/>
          <p:cNvCxnSpPr/>
          <p:nvPr/>
        </p:nvCxnSpPr>
        <p:spPr bwMode="auto">
          <a:xfrm rot="10800000">
            <a:off x="2362200" y="5029200"/>
            <a:ext cx="381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/>
          <p:nvPr/>
        </p:nvCxnSpPr>
        <p:spPr bwMode="auto">
          <a:xfrm rot="10800000">
            <a:off x="2362200" y="4419600"/>
            <a:ext cx="4038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/>
          <p:nvPr/>
        </p:nvCxnSpPr>
        <p:spPr bwMode="auto">
          <a:xfrm rot="5400000">
            <a:off x="2057400" y="4724400"/>
            <a:ext cx="609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Straight Connector 112"/>
          <p:cNvCxnSpPr/>
          <p:nvPr/>
        </p:nvCxnSpPr>
        <p:spPr bwMode="auto">
          <a:xfrm rot="16200000" flipH="1">
            <a:off x="5753100" y="3771901"/>
            <a:ext cx="1295402" cy="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Straight Connector 113"/>
          <p:cNvCxnSpPr/>
          <p:nvPr/>
        </p:nvCxnSpPr>
        <p:spPr bwMode="auto">
          <a:xfrm rot="10800000">
            <a:off x="6019800" y="3124200"/>
            <a:ext cx="381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24" name="Straight Connector 123"/>
          <p:cNvCxnSpPr/>
          <p:nvPr/>
        </p:nvCxnSpPr>
        <p:spPr bwMode="auto">
          <a:xfrm rot="5400000">
            <a:off x="2590800" y="5181600"/>
            <a:ext cx="304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8" name="Straight Connector 127"/>
          <p:cNvCxnSpPr/>
          <p:nvPr/>
        </p:nvCxnSpPr>
        <p:spPr bwMode="auto">
          <a:xfrm rot="10800000">
            <a:off x="2438400" y="3505200"/>
            <a:ext cx="381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1" name="Straight Connector 130"/>
          <p:cNvCxnSpPr/>
          <p:nvPr/>
        </p:nvCxnSpPr>
        <p:spPr bwMode="auto">
          <a:xfrm rot="5400000" flipH="1" flipV="1">
            <a:off x="2133600" y="3810000"/>
            <a:ext cx="609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4" name="Straight Connector 133"/>
          <p:cNvCxnSpPr/>
          <p:nvPr/>
        </p:nvCxnSpPr>
        <p:spPr bwMode="auto">
          <a:xfrm rot="10800000">
            <a:off x="2438400" y="4114800"/>
            <a:ext cx="5105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8" name="Straight Connector 137"/>
          <p:cNvCxnSpPr/>
          <p:nvPr/>
        </p:nvCxnSpPr>
        <p:spPr bwMode="auto">
          <a:xfrm rot="10800000">
            <a:off x="7543800" y="2667000"/>
            <a:ext cx="381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139" name="Straight Connector 138"/>
          <p:cNvCxnSpPr/>
          <p:nvPr/>
        </p:nvCxnSpPr>
        <p:spPr bwMode="auto">
          <a:xfrm rot="5400000">
            <a:off x="6819900" y="3390900"/>
            <a:ext cx="1447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2" name="Straight Connector 141"/>
          <p:cNvCxnSpPr/>
          <p:nvPr/>
        </p:nvCxnSpPr>
        <p:spPr bwMode="auto">
          <a:xfrm rot="10800000">
            <a:off x="7620000" y="2819400"/>
            <a:ext cx="304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D4F1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4" name="Straight Connector 143"/>
          <p:cNvCxnSpPr/>
          <p:nvPr/>
        </p:nvCxnSpPr>
        <p:spPr bwMode="auto">
          <a:xfrm rot="5400000" flipH="1" flipV="1">
            <a:off x="6934200" y="3505200"/>
            <a:ext cx="1371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D4F1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8" name="Straight Connector 147"/>
          <p:cNvCxnSpPr/>
          <p:nvPr/>
        </p:nvCxnSpPr>
        <p:spPr bwMode="auto">
          <a:xfrm rot="10800000">
            <a:off x="2362200" y="4191000"/>
            <a:ext cx="5257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D4F1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1" name="Straight Connector 150"/>
          <p:cNvCxnSpPr/>
          <p:nvPr/>
        </p:nvCxnSpPr>
        <p:spPr bwMode="auto">
          <a:xfrm rot="5400000" flipH="1" flipV="1">
            <a:off x="1981200" y="3810000"/>
            <a:ext cx="762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D4F1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3" name="Straight Connector 152"/>
          <p:cNvCxnSpPr/>
          <p:nvPr/>
        </p:nvCxnSpPr>
        <p:spPr bwMode="auto">
          <a:xfrm rot="10800000">
            <a:off x="2362200" y="3429000"/>
            <a:ext cx="381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D4F1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8" name="Straight Connector 157"/>
          <p:cNvCxnSpPr/>
          <p:nvPr/>
        </p:nvCxnSpPr>
        <p:spPr bwMode="auto">
          <a:xfrm rot="5400000" flipH="1" flipV="1">
            <a:off x="2590800" y="3276600"/>
            <a:ext cx="304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D4F1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1" name="Straight Connector 160"/>
          <p:cNvCxnSpPr/>
          <p:nvPr/>
        </p:nvCxnSpPr>
        <p:spPr bwMode="auto">
          <a:xfrm rot="5400000" flipH="1" flipV="1">
            <a:off x="2095500" y="2857500"/>
            <a:ext cx="533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D4F1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3" name="Straight Connector 162"/>
          <p:cNvCxnSpPr/>
          <p:nvPr/>
        </p:nvCxnSpPr>
        <p:spPr bwMode="auto">
          <a:xfrm rot="10800000">
            <a:off x="2362200" y="3124200"/>
            <a:ext cx="381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D4F1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4" name="Straight Connector 163"/>
          <p:cNvCxnSpPr/>
          <p:nvPr/>
        </p:nvCxnSpPr>
        <p:spPr bwMode="auto">
          <a:xfrm rot="10800000">
            <a:off x="2362200" y="2590800"/>
            <a:ext cx="4495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D4F1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6" name="Straight Connector 165"/>
          <p:cNvCxnSpPr/>
          <p:nvPr/>
        </p:nvCxnSpPr>
        <p:spPr bwMode="auto">
          <a:xfrm rot="5400000" flipH="1" flipV="1">
            <a:off x="6400800" y="2133600"/>
            <a:ext cx="914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D4F1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7" name="Straight Connector 166"/>
          <p:cNvCxnSpPr/>
          <p:nvPr/>
        </p:nvCxnSpPr>
        <p:spPr bwMode="auto">
          <a:xfrm rot="10800000">
            <a:off x="6400800" y="1676400"/>
            <a:ext cx="457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D4F1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74" name="Straight Connector 173"/>
          <p:cNvCxnSpPr/>
          <p:nvPr/>
        </p:nvCxnSpPr>
        <p:spPr bwMode="auto">
          <a:xfrm rot="5400000">
            <a:off x="1257300" y="2171700"/>
            <a:ext cx="838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8" name="Straight Connector 177"/>
          <p:cNvCxnSpPr/>
          <p:nvPr/>
        </p:nvCxnSpPr>
        <p:spPr bwMode="auto">
          <a:xfrm rot="10800000">
            <a:off x="2057400" y="2286000"/>
            <a:ext cx="762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D4F1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0" name="Straight Connector 179"/>
          <p:cNvCxnSpPr/>
          <p:nvPr/>
        </p:nvCxnSpPr>
        <p:spPr bwMode="auto">
          <a:xfrm rot="5400000" flipH="1" flipV="1">
            <a:off x="800100" y="3543300"/>
            <a:ext cx="2514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D4F1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4" name="Straight Connector 183"/>
          <p:cNvCxnSpPr/>
          <p:nvPr/>
        </p:nvCxnSpPr>
        <p:spPr bwMode="auto">
          <a:xfrm rot="10800000">
            <a:off x="1524000" y="4800600"/>
            <a:ext cx="533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D4F1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86" name="Straight Connector 185"/>
          <p:cNvCxnSpPr/>
          <p:nvPr/>
        </p:nvCxnSpPr>
        <p:spPr bwMode="auto">
          <a:xfrm rot="10800000">
            <a:off x="1524000" y="4648200"/>
            <a:ext cx="457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8" name="Straight Connector 187"/>
          <p:cNvCxnSpPr/>
          <p:nvPr/>
        </p:nvCxnSpPr>
        <p:spPr bwMode="auto">
          <a:xfrm rot="5400000">
            <a:off x="762000" y="3429000"/>
            <a:ext cx="2438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1" name="Straight Connector 190"/>
          <p:cNvCxnSpPr/>
          <p:nvPr/>
        </p:nvCxnSpPr>
        <p:spPr bwMode="auto">
          <a:xfrm rot="10800000">
            <a:off x="1981200" y="2209800"/>
            <a:ext cx="762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6" name="Straight Arrow Connector 195"/>
          <p:cNvCxnSpPr/>
          <p:nvPr/>
        </p:nvCxnSpPr>
        <p:spPr bwMode="auto">
          <a:xfrm>
            <a:off x="1524000" y="2590800"/>
            <a:ext cx="1524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9" name="Straight Connector 198"/>
          <p:cNvCxnSpPr/>
          <p:nvPr/>
        </p:nvCxnSpPr>
        <p:spPr bwMode="auto">
          <a:xfrm rot="10800000">
            <a:off x="1752600" y="1828800"/>
            <a:ext cx="990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0" name="Straight Connector 199"/>
          <p:cNvCxnSpPr/>
          <p:nvPr/>
        </p:nvCxnSpPr>
        <p:spPr bwMode="auto">
          <a:xfrm rot="5400000" flipH="1" flipV="1">
            <a:off x="2552700" y="2019300"/>
            <a:ext cx="381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4" name="Straight Connector 203"/>
          <p:cNvCxnSpPr/>
          <p:nvPr/>
        </p:nvCxnSpPr>
        <p:spPr bwMode="auto">
          <a:xfrm rot="5400000" flipH="1" flipV="1">
            <a:off x="1295400" y="2286000"/>
            <a:ext cx="914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7" name="Straight Connector 206"/>
          <p:cNvCxnSpPr/>
          <p:nvPr/>
        </p:nvCxnSpPr>
        <p:spPr bwMode="auto">
          <a:xfrm rot="10800000">
            <a:off x="1524000" y="2743200"/>
            <a:ext cx="228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1676400" y="1752600"/>
            <a:ext cx="1142999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9" name="Straight Arrow Connector 58"/>
          <p:cNvCxnSpPr/>
          <p:nvPr/>
        </p:nvCxnSpPr>
        <p:spPr bwMode="auto">
          <a:xfrm>
            <a:off x="2438399" y="3048000"/>
            <a:ext cx="3810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9" name="Straight Arrow Connector 68"/>
          <p:cNvCxnSpPr/>
          <p:nvPr/>
        </p:nvCxnSpPr>
        <p:spPr bwMode="auto">
          <a:xfrm>
            <a:off x="2438400" y="4953000"/>
            <a:ext cx="3810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9" name="TextBox 258"/>
          <p:cNvSpPr txBox="1"/>
          <p:nvPr/>
        </p:nvSpPr>
        <p:spPr>
          <a:xfrm>
            <a:off x="152400" y="5105400"/>
            <a:ext cx="190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Unconnected ports are automatically closed</a:t>
            </a:r>
            <a:endParaRPr lang="en-US" sz="1600" dirty="0">
              <a:latin typeface="+mj-lt"/>
            </a:endParaRPr>
          </a:p>
        </p:txBody>
      </p:sp>
      <p:pic>
        <p:nvPicPr>
          <p:cNvPr id="31748" name="Picture 4" descr="C:\Users\Daniel\Protel\EtherCAT\EtherCATLibrary\docs\Beckhoff_EL11X4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2801" y="2743200"/>
            <a:ext cx="236602" cy="1219200"/>
          </a:xfrm>
          <a:prstGeom prst="rect">
            <a:avLst/>
          </a:prstGeom>
          <a:noFill/>
        </p:spPr>
      </p:pic>
      <p:pic>
        <p:nvPicPr>
          <p:cNvPr id="105" name="Picture 4" descr="C:\Users\Daniel\Protel\EtherCAT\EtherCATLibrary\docs\Beckhoff_EL11X4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81400" y="2743200"/>
            <a:ext cx="236602" cy="1219200"/>
          </a:xfrm>
          <a:prstGeom prst="rect">
            <a:avLst/>
          </a:prstGeom>
          <a:noFill/>
        </p:spPr>
      </p:pic>
      <p:pic>
        <p:nvPicPr>
          <p:cNvPr id="107" name="Picture 4" descr="C:\Users\Daniel\Protel\EtherCAT\EtherCATLibrary\docs\Beckhoff_EL11X4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0" y="2743200"/>
            <a:ext cx="236602" cy="1219200"/>
          </a:xfrm>
          <a:prstGeom prst="rect">
            <a:avLst/>
          </a:prstGeom>
          <a:noFill/>
        </p:spPr>
      </p:pic>
      <p:pic>
        <p:nvPicPr>
          <p:cNvPr id="116" name="Picture 2" descr="C:\Users\Daniel\Protel\EtherCAT\EtherCATLibrary\docs\Beckhoff_EL212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743200"/>
            <a:ext cx="236603" cy="1219200"/>
          </a:xfrm>
          <a:prstGeom prst="rect">
            <a:avLst/>
          </a:prstGeom>
          <a:noFill/>
        </p:spPr>
      </p:pic>
      <p:pic>
        <p:nvPicPr>
          <p:cNvPr id="118" name="Picture 2" descr="C:\Users\Daniel\Protel\EtherCAT\EtherCATLibrary\docs\Beckhoff_EL212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743200"/>
            <a:ext cx="236603" cy="1219200"/>
          </a:xfrm>
          <a:prstGeom prst="rect">
            <a:avLst/>
          </a:prstGeom>
          <a:noFill/>
        </p:spPr>
      </p:pic>
      <p:pic>
        <p:nvPicPr>
          <p:cNvPr id="119" name="Picture 2" descr="C:\Users\Daniel\Protel\EtherCAT\EtherCATLibrary\docs\Beckhoff_EL212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743200"/>
            <a:ext cx="236603" cy="1219200"/>
          </a:xfrm>
          <a:prstGeom prst="rect">
            <a:avLst/>
          </a:prstGeom>
          <a:noFill/>
        </p:spPr>
      </p:pic>
      <p:pic>
        <p:nvPicPr>
          <p:cNvPr id="120" name="Picture 2" descr="C:\Users\Daniel\Protel\EtherCAT\EtherCATLibrary\docs\Beckhoff_EL212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743200"/>
            <a:ext cx="236603" cy="1219200"/>
          </a:xfrm>
          <a:prstGeom prst="rect">
            <a:avLst/>
          </a:prstGeom>
          <a:noFill/>
        </p:spPr>
      </p:pic>
      <p:pic>
        <p:nvPicPr>
          <p:cNvPr id="121" name="Picture 2" descr="C:\Users\Daniel\Protel\EtherCAT\EtherCATLibrary\docs\Beckhoff_EL212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743200"/>
            <a:ext cx="236603" cy="1219200"/>
          </a:xfrm>
          <a:prstGeom prst="rect">
            <a:avLst/>
          </a:prstGeom>
          <a:noFill/>
        </p:spPr>
      </p:pic>
      <p:pic>
        <p:nvPicPr>
          <p:cNvPr id="122" name="Picture 3" descr="C:\Users\Daniel\Protel\EtherCAT\EtherCATLibrary\docs\Beckhoff_EL3104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2743200"/>
            <a:ext cx="236603" cy="1219200"/>
          </a:xfrm>
          <a:prstGeom prst="rect">
            <a:avLst/>
          </a:prstGeom>
          <a:noFill/>
        </p:spPr>
      </p:pic>
      <p:cxnSp>
        <p:nvCxnSpPr>
          <p:cNvPr id="63" name="Straight Arrow Connector 62"/>
          <p:cNvCxnSpPr/>
          <p:nvPr/>
        </p:nvCxnSpPr>
        <p:spPr bwMode="auto">
          <a:xfrm>
            <a:off x="3200400" y="2971800"/>
            <a:ext cx="23622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7" name="Straight Connector 116"/>
          <p:cNvCxnSpPr/>
          <p:nvPr/>
        </p:nvCxnSpPr>
        <p:spPr bwMode="auto">
          <a:xfrm rot="10800000">
            <a:off x="3200400" y="3124200"/>
            <a:ext cx="2362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31749" name="Picture 5" descr="C:\Users\Daniel\Protel\EtherCAT\EtherCATLibrary\docs\Beckhoff_EL9400.bm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19600" y="1295401"/>
            <a:ext cx="236603" cy="1219200"/>
          </a:xfrm>
          <a:prstGeom prst="rect">
            <a:avLst/>
          </a:prstGeom>
          <a:noFill/>
        </p:spPr>
      </p:pic>
      <p:cxnSp>
        <p:nvCxnSpPr>
          <p:cNvPr id="35" name="Straight Arrow Connector 34"/>
          <p:cNvCxnSpPr/>
          <p:nvPr/>
        </p:nvCxnSpPr>
        <p:spPr bwMode="auto">
          <a:xfrm>
            <a:off x="3352800" y="1524000"/>
            <a:ext cx="25908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0" name="Straight Connector 169"/>
          <p:cNvCxnSpPr/>
          <p:nvPr/>
        </p:nvCxnSpPr>
        <p:spPr bwMode="auto">
          <a:xfrm rot="10800000">
            <a:off x="3352800" y="1676400"/>
            <a:ext cx="2590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D4F1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31751" name="Picture 7" descr="C:\Users\Daniel\Protel\EtherCAT\EtherCATLibrary\docs\Beckhoff_EL6022.bmp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38600" y="4648200"/>
            <a:ext cx="381000" cy="1219200"/>
          </a:xfrm>
          <a:prstGeom prst="rect">
            <a:avLst/>
          </a:prstGeom>
          <a:noFill/>
        </p:spPr>
      </p:pic>
      <p:pic>
        <p:nvPicPr>
          <p:cNvPr id="31752" name="Picture 8" descr="C:\Users\Daniel\Protel\EtherCAT\EtherCATLibrary\docs\Beckhoff_EK1122.bmp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19600" y="4648200"/>
            <a:ext cx="386829" cy="1219200"/>
          </a:xfrm>
          <a:prstGeom prst="rect">
            <a:avLst/>
          </a:prstGeom>
          <a:noFill/>
        </p:spPr>
      </p:pic>
      <p:pic>
        <p:nvPicPr>
          <p:cNvPr id="136" name="Picture 2" descr="C:\Users\Daniel\Protel\EtherCAT\EtherCATLibrary\docs\Beckhoff_EL212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4648200"/>
            <a:ext cx="236603" cy="1219200"/>
          </a:xfrm>
          <a:prstGeom prst="rect">
            <a:avLst/>
          </a:prstGeom>
          <a:noFill/>
        </p:spPr>
      </p:pic>
      <p:pic>
        <p:nvPicPr>
          <p:cNvPr id="137" name="Picture 2" descr="C:\Users\Daniel\Protel\EtherCAT\EtherCATLibrary\docs\Beckhoff_EL212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4648200"/>
            <a:ext cx="236603" cy="1219200"/>
          </a:xfrm>
          <a:prstGeom prst="rect">
            <a:avLst/>
          </a:prstGeom>
          <a:noFill/>
        </p:spPr>
      </p:pic>
      <p:cxnSp>
        <p:nvCxnSpPr>
          <p:cNvPr id="75" name="Straight Arrow Connector 74"/>
          <p:cNvCxnSpPr/>
          <p:nvPr/>
        </p:nvCxnSpPr>
        <p:spPr bwMode="auto">
          <a:xfrm rot="10800000">
            <a:off x="3200400" y="5029200"/>
            <a:ext cx="16002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Straight Arrow Connector 71"/>
          <p:cNvCxnSpPr/>
          <p:nvPr/>
        </p:nvCxnSpPr>
        <p:spPr bwMode="auto">
          <a:xfrm>
            <a:off x="3200400" y="4876800"/>
            <a:ext cx="16002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7" name="Straight Connector 76"/>
          <p:cNvCxnSpPr/>
          <p:nvPr/>
        </p:nvCxnSpPr>
        <p:spPr bwMode="auto">
          <a:xfrm rot="5400000" flipH="1" flipV="1">
            <a:off x="4724400" y="4953000"/>
            <a:ext cx="152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Analog terminals 1</a:t>
            </a:r>
          </a:p>
          <a:p>
            <a:pPr lvl="1"/>
            <a:r>
              <a:rPr lang="en-US" dirty="0" smtClean="0"/>
              <a:t>Differential 16 bit analog inputs: EL3101 (1 </a:t>
            </a:r>
            <a:r>
              <a:rPr lang="en-US" dirty="0" err="1" smtClean="0"/>
              <a:t>chn</a:t>
            </a:r>
            <a:r>
              <a:rPr lang="en-US" dirty="0" smtClean="0"/>
              <a:t>), EL3102 (2 </a:t>
            </a:r>
            <a:r>
              <a:rPr lang="en-US" dirty="0" err="1" smtClean="0"/>
              <a:t>chn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Differential 16 bit analog outputs: EL4132 (2 </a:t>
            </a:r>
            <a:r>
              <a:rPr lang="en-US" dirty="0" err="1" smtClean="0"/>
              <a:t>chn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No connection to power bus</a:t>
            </a:r>
          </a:p>
          <a:p>
            <a:pPr lvl="1"/>
            <a:r>
              <a:rPr lang="en-US" dirty="0" smtClean="0"/>
              <a:t>Common needs to be connected to</a:t>
            </a:r>
          </a:p>
          <a:p>
            <a:pPr lvl="2"/>
            <a:r>
              <a:rPr lang="en-US" dirty="0" smtClean="0"/>
              <a:t>Signal ground of controlled chassis (preferred), or</a:t>
            </a:r>
          </a:p>
          <a:p>
            <a:pPr lvl="2"/>
            <a:r>
              <a:rPr lang="en-US" dirty="0" smtClean="0"/>
              <a:t>Local power ground</a:t>
            </a:r>
          </a:p>
          <a:p>
            <a:r>
              <a:rPr lang="en-US" dirty="0" smtClean="0"/>
              <a:t>Analog terminals 2</a:t>
            </a:r>
          </a:p>
          <a:p>
            <a:pPr lvl="1"/>
            <a:r>
              <a:rPr lang="en-US" dirty="0" smtClean="0"/>
              <a:t>4 channel terminals: EL3104 and EL4134</a:t>
            </a:r>
          </a:p>
          <a:p>
            <a:pPr lvl="1"/>
            <a:r>
              <a:rPr lang="en-US" dirty="0" smtClean="0"/>
              <a:t>Common connected to power bus ground</a:t>
            </a:r>
          </a:p>
          <a:p>
            <a:pPr lvl="1"/>
            <a:r>
              <a:rPr lang="en-US" dirty="0" smtClean="0"/>
              <a:t>Connect power bus ground to signal or local power ground</a:t>
            </a:r>
          </a:p>
          <a:p>
            <a:pPr lvl="1"/>
            <a:r>
              <a:rPr lang="en-US" dirty="0" smtClean="0"/>
              <a:t>May require feed terminal EL9190 to break power bus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400800" cy="1143000"/>
          </a:xfrm>
        </p:spPr>
        <p:txBody>
          <a:bodyPr/>
          <a:lstStyle/>
          <a:p>
            <a:r>
              <a:rPr lang="en-US" dirty="0" smtClean="0"/>
              <a:t>Power and Grounding (1)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2B5386-DB31-420F-A707-31D9D0A03C5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LIGO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Binary terminals</a:t>
            </a:r>
          </a:p>
          <a:p>
            <a:pPr lvl="1"/>
            <a:r>
              <a:rPr lang="en-US" dirty="0" smtClean="0"/>
              <a:t>TTL input : EL1124 (4 </a:t>
            </a:r>
            <a:r>
              <a:rPr lang="en-US" dirty="0" err="1" smtClean="0"/>
              <a:t>chn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TTL output: EL2124 (4 </a:t>
            </a:r>
            <a:r>
              <a:rPr lang="en-US" dirty="0" err="1" smtClean="0"/>
              <a:t>chn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TTL ground connected to power bus ground</a:t>
            </a:r>
          </a:p>
          <a:p>
            <a:pPr lvl="2"/>
            <a:r>
              <a:rPr lang="en-US" dirty="0" smtClean="0"/>
              <a:t>Connect power bus ground to digital ground of controlled chassis</a:t>
            </a:r>
          </a:p>
          <a:p>
            <a:pPr lvl="1"/>
            <a:r>
              <a:rPr lang="en-US" dirty="0" smtClean="0"/>
              <a:t>Powered from power bus: 5 VDC</a:t>
            </a:r>
          </a:p>
          <a:p>
            <a:pPr lvl="2"/>
            <a:r>
              <a:rPr lang="en-US" dirty="0" smtClean="0"/>
              <a:t>Requires isolated DC-DC converter  24V in/5V out</a:t>
            </a:r>
          </a:p>
          <a:p>
            <a:pPr lvl="1"/>
            <a:r>
              <a:rPr lang="en-US" dirty="0" smtClean="0"/>
              <a:t>Typically requires feed terminal EL9190 to break power bus</a:t>
            </a:r>
            <a:br>
              <a:rPr lang="en-US" dirty="0" smtClean="0"/>
            </a:br>
            <a:r>
              <a:rPr lang="en-US" dirty="0" smtClean="0"/>
              <a:t>and supply 5 VDC</a:t>
            </a:r>
          </a:p>
          <a:p>
            <a:r>
              <a:rPr lang="en-US" dirty="0" smtClean="0"/>
              <a:t>Other terminals</a:t>
            </a:r>
          </a:p>
          <a:p>
            <a:pPr lvl="1"/>
            <a:r>
              <a:rPr lang="en-US" dirty="0" smtClean="0"/>
              <a:t>EL9400: Power supply for E-Bus</a:t>
            </a:r>
          </a:p>
          <a:p>
            <a:pPr lvl="1"/>
            <a:r>
              <a:rPr lang="en-US" dirty="0" smtClean="0"/>
              <a:t>EK1110</a:t>
            </a:r>
            <a:r>
              <a:rPr lang="en-US" b="1" dirty="0" smtClean="0"/>
              <a:t>/</a:t>
            </a:r>
            <a:r>
              <a:rPr lang="en-US" dirty="0" smtClean="0"/>
              <a:t>EL9011</a:t>
            </a:r>
            <a:r>
              <a:rPr lang="en-US" b="1" dirty="0" smtClean="0"/>
              <a:t>:</a:t>
            </a:r>
            <a:r>
              <a:rPr lang="en-US" dirty="0" smtClean="0"/>
              <a:t> Extension end terminal/End cap</a:t>
            </a:r>
          </a:p>
          <a:p>
            <a:pPr lvl="1"/>
            <a:r>
              <a:rPr lang="en-US" dirty="0" smtClean="0"/>
              <a:t>EL6002/EL6022: Dual RS232/RS422 interface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228600"/>
            <a:ext cx="7239000" cy="1143000"/>
          </a:xfrm>
        </p:spPr>
        <p:txBody>
          <a:bodyPr/>
          <a:lstStyle/>
          <a:p>
            <a:r>
              <a:rPr lang="en-US" dirty="0" smtClean="0"/>
              <a:t>Power and Grounding (2)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2B5386-DB31-420F-A707-31D9D0A03C5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LIGO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228600"/>
            <a:ext cx="7239000" cy="1143000"/>
          </a:xfrm>
        </p:spPr>
        <p:txBody>
          <a:bodyPr/>
          <a:lstStyle/>
          <a:p>
            <a:r>
              <a:rPr lang="en-US" dirty="0" smtClean="0"/>
              <a:t>Programmable Logic Controller (PLC)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2B5386-DB31-420F-A707-31D9D0A03C5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LIGO</a:t>
            </a:r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438400"/>
            <a:ext cx="26431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62000" y="17526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Computer room:</a:t>
            </a:r>
            <a:endParaRPr lang="en-US" dirty="0">
              <a:latin typeface="+mj-lt"/>
            </a:endParaRP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438400"/>
            <a:ext cx="42672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38200" y="3048000"/>
            <a:ext cx="2590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+mj-lt"/>
              </a:rPr>
              <a:t>Supermicro</a:t>
            </a:r>
            <a:r>
              <a:rPr lang="en-US" sz="1600" dirty="0" smtClean="0">
                <a:latin typeface="+mj-lt"/>
              </a:rPr>
              <a:t> 2U(?)</a:t>
            </a:r>
          </a:p>
          <a:p>
            <a:endParaRPr lang="en-US" sz="1600" dirty="0" smtClean="0">
              <a:latin typeface="+mj-lt"/>
            </a:endParaRPr>
          </a:p>
          <a:p>
            <a:r>
              <a:rPr lang="en-US" sz="1600" dirty="0" smtClean="0">
                <a:latin typeface="+mj-lt"/>
              </a:rPr>
              <a:t>Software:</a:t>
            </a:r>
          </a:p>
          <a:p>
            <a:r>
              <a:rPr lang="en-US" sz="1600" dirty="0" smtClean="0">
                <a:latin typeface="+mj-lt"/>
              </a:rPr>
              <a:t>TwinCAT PLC</a:t>
            </a:r>
          </a:p>
          <a:p>
            <a:r>
              <a:rPr lang="en-US" sz="1600" dirty="0" smtClean="0">
                <a:latin typeface="+mj-lt"/>
              </a:rPr>
              <a:t>Controller Toolbox</a:t>
            </a:r>
          </a:p>
          <a:p>
            <a:r>
              <a:rPr lang="en-US" sz="1600" dirty="0" smtClean="0">
                <a:latin typeface="+mj-lt"/>
              </a:rPr>
              <a:t>Serial Communications</a:t>
            </a:r>
          </a:p>
          <a:p>
            <a:r>
              <a:rPr lang="en-US" sz="1600" dirty="0" smtClean="0">
                <a:latin typeface="+mj-lt"/>
              </a:rPr>
              <a:t>OPC Server</a:t>
            </a:r>
          </a:p>
          <a:p>
            <a:r>
              <a:rPr lang="en-US" sz="1600" dirty="0" smtClean="0">
                <a:latin typeface="+mj-lt"/>
              </a:rPr>
              <a:t>EPICS Interface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14800" y="24384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FC9022 (dual </a:t>
            </a:r>
            <a:r>
              <a:rPr lang="en-US" sz="1600" dirty="0" err="1" smtClean="0">
                <a:latin typeface="+mj-lt"/>
              </a:rPr>
              <a:t>chn</a:t>
            </a:r>
            <a:r>
              <a:rPr lang="en-US" sz="1600" dirty="0" smtClean="0">
                <a:latin typeface="+mj-lt"/>
              </a:rPr>
              <a:t> NIC)</a:t>
            </a:r>
            <a:endParaRPr lang="en-US" sz="1600" dirty="0">
              <a:latin typeface="+mj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429000"/>
            <a:ext cx="2590800" cy="71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hape 13"/>
          <p:cNvCxnSpPr>
            <a:stCxn id="36867" idx="2"/>
            <a:endCxn id="12" idx="1"/>
          </p:cNvCxnSpPr>
          <p:nvPr/>
        </p:nvCxnSpPr>
        <p:spPr bwMode="auto">
          <a:xfrm rot="16200000" flipH="1">
            <a:off x="3698706" y="3067854"/>
            <a:ext cx="816949" cy="624840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12" idx="3"/>
          </p:cNvCxnSpPr>
          <p:nvPr/>
        </p:nvCxnSpPr>
        <p:spPr bwMode="auto">
          <a:xfrm>
            <a:off x="7010400" y="3788749"/>
            <a:ext cx="14478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4343400" y="4267200"/>
            <a:ext cx="327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EtherCAT chassis (optional)</a:t>
            </a:r>
          </a:p>
          <a:p>
            <a:r>
              <a:rPr lang="en-US" sz="1600" dirty="0" smtClean="0">
                <a:latin typeface="+mj-lt"/>
              </a:rPr>
              <a:t>–</a:t>
            </a:r>
            <a:r>
              <a:rPr lang="en-US" sz="1600" dirty="0" smtClean="0"/>
              <a:t> </a:t>
            </a:r>
            <a:r>
              <a:rPr lang="en-US" sz="1600" dirty="0" smtClean="0">
                <a:latin typeface="+mj-lt"/>
              </a:rPr>
              <a:t>Fiber converter</a:t>
            </a:r>
          </a:p>
          <a:p>
            <a:r>
              <a:rPr lang="en-US" sz="1600" dirty="0" smtClean="0">
                <a:latin typeface="+mj-lt"/>
              </a:rPr>
              <a:t>–</a:t>
            </a:r>
            <a:r>
              <a:rPr lang="en-US" sz="1600" dirty="0" smtClean="0"/>
              <a:t> </a:t>
            </a:r>
            <a:r>
              <a:rPr lang="en-US" sz="1600" dirty="0" smtClean="0">
                <a:latin typeface="+mj-lt"/>
              </a:rPr>
              <a:t>Weather stations, etc.</a:t>
            </a:r>
          </a:p>
          <a:p>
            <a:r>
              <a:rPr lang="en-US" sz="1600" dirty="0" smtClean="0">
                <a:latin typeface="+mj-lt"/>
              </a:rPr>
              <a:t>– Time Synchronization</a:t>
            </a:r>
            <a:endParaRPr lang="en-US" sz="1600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86600" y="3429000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Fiber to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086600" y="3810000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Electronics room</a:t>
            </a:r>
            <a:endParaRPr lang="en-US" sz="1600" dirty="0">
              <a:latin typeface="+mj-lt"/>
            </a:endParaRPr>
          </a:p>
        </p:txBody>
      </p:sp>
      <p:cxnSp>
        <p:nvCxnSpPr>
          <p:cNvPr id="29" name="Elbow Connector 28"/>
          <p:cNvCxnSpPr>
            <a:endCxn id="34" idx="1"/>
          </p:cNvCxnSpPr>
          <p:nvPr/>
        </p:nvCxnSpPr>
        <p:spPr bwMode="auto">
          <a:xfrm rot="16200000" flipH="1">
            <a:off x="3153862" y="3475538"/>
            <a:ext cx="2607677" cy="1600200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5257800" y="541020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Spare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057400" y="5867400"/>
            <a:ext cx="472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1 Computer per station and interferometer</a:t>
            </a:r>
            <a:endParaRPr lang="en-US" sz="1600" dirty="0">
              <a:latin typeface="+mj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29000" y="228600"/>
            <a:ext cx="4343400" cy="1066800"/>
          </a:xfrm>
        </p:spPr>
        <p:txBody>
          <a:bodyPr/>
          <a:lstStyle/>
          <a:p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2B5386-DB31-420F-A707-31D9D0A03C5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LIGO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1600200" y="2667000"/>
            <a:ext cx="1981200" cy="9906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+mj-lt"/>
              </a:rPr>
              <a:t>Real-time task</a:t>
            </a: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9" name="Straight Arrow Connector 8"/>
          <p:cNvCxnSpPr>
            <a:endCxn id="7" idx="2"/>
          </p:cNvCxnSpPr>
          <p:nvPr/>
        </p:nvCxnSpPr>
        <p:spPr bwMode="auto">
          <a:xfrm>
            <a:off x="304800" y="2971800"/>
            <a:ext cx="1295400" cy="1905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52400" y="31242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EtherCAT</a:t>
            </a:r>
            <a:endParaRPr lang="en-US" sz="1600" dirty="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267200" y="1905000"/>
            <a:ext cx="2438400" cy="1371600"/>
          </a:xfrm>
          <a:prstGeom prst="rect">
            <a:avLst/>
          </a:prstGeom>
          <a:solidFill>
            <a:srgbClr val="FFCCCC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+mj-lt"/>
              </a:rPr>
              <a:t>Process variables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Shared</a:t>
            </a:r>
            <a:r>
              <a:rPr kumimoji="0" lang="en-US" sz="20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Memory</a:t>
            </a: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20" name="Straight Arrow Connector 19"/>
          <p:cNvCxnSpPr>
            <a:stCxn id="7" idx="7"/>
            <a:endCxn id="13" idx="1"/>
          </p:cNvCxnSpPr>
          <p:nvPr/>
        </p:nvCxnSpPr>
        <p:spPr bwMode="auto">
          <a:xfrm rot="5400000" flipH="1" flipV="1">
            <a:off x="3668595" y="2213465"/>
            <a:ext cx="221270" cy="9759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1" name="Oval 20"/>
          <p:cNvSpPr/>
          <p:nvPr/>
        </p:nvSpPr>
        <p:spPr bwMode="auto">
          <a:xfrm>
            <a:off x="1143000" y="4343400"/>
            <a:ext cx="1981200" cy="9906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+mj-lt"/>
              </a:rPr>
              <a:t>Periodic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+mj-lt"/>
              </a:rPr>
              <a:t>User task</a:t>
            </a: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057400" y="4876800"/>
            <a:ext cx="1981200" cy="9906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+mj-lt"/>
              </a:rPr>
              <a:t>Periodic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+mj-lt"/>
              </a:rPr>
              <a:t>User task</a:t>
            </a: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24" name="Straight Arrow Connector 23"/>
          <p:cNvCxnSpPr>
            <a:stCxn id="21" idx="7"/>
          </p:cNvCxnSpPr>
          <p:nvPr/>
        </p:nvCxnSpPr>
        <p:spPr bwMode="auto">
          <a:xfrm rot="5400000" flipH="1" flipV="1">
            <a:off x="2944695" y="3165965"/>
            <a:ext cx="1211870" cy="14331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6" name="Straight Arrow Connector 25"/>
          <p:cNvCxnSpPr>
            <a:stCxn id="22" idx="7"/>
          </p:cNvCxnSpPr>
          <p:nvPr/>
        </p:nvCxnSpPr>
        <p:spPr bwMode="auto">
          <a:xfrm rot="5400000" flipH="1" flipV="1">
            <a:off x="3325695" y="3699365"/>
            <a:ext cx="1745270" cy="8997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7" name="Oval 26"/>
          <p:cNvSpPr/>
          <p:nvPr/>
        </p:nvSpPr>
        <p:spPr bwMode="auto">
          <a:xfrm>
            <a:off x="6400800" y="3886200"/>
            <a:ext cx="1981200" cy="990600"/>
          </a:xfrm>
          <a:prstGeom prst="ellipse">
            <a:avLst/>
          </a:prstGeom>
          <a:solidFill>
            <a:srgbClr val="CCFFCC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+mj-lt"/>
              </a:rPr>
              <a:t>OPC Server</a:t>
            </a: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29" name="Straight Arrow Connector 28"/>
          <p:cNvCxnSpPr>
            <a:stCxn id="27" idx="1"/>
          </p:cNvCxnSpPr>
          <p:nvPr/>
        </p:nvCxnSpPr>
        <p:spPr bwMode="auto">
          <a:xfrm rot="16200000" flipV="1">
            <a:off x="6092335" y="3432665"/>
            <a:ext cx="754670" cy="4425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0" name="Oval 29"/>
          <p:cNvSpPr/>
          <p:nvPr/>
        </p:nvSpPr>
        <p:spPr bwMode="auto">
          <a:xfrm>
            <a:off x="5029200" y="5257800"/>
            <a:ext cx="1981200" cy="990600"/>
          </a:xfrm>
          <a:prstGeom prst="ellipse">
            <a:avLst/>
          </a:prstGeom>
          <a:solidFill>
            <a:srgbClr val="CCFFCC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+mj-lt"/>
              </a:rPr>
              <a:t>EPICS Interface</a:t>
            </a: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32" name="Straight Arrow Connector 31"/>
          <p:cNvCxnSpPr>
            <a:stCxn id="30" idx="7"/>
          </p:cNvCxnSpPr>
          <p:nvPr/>
        </p:nvCxnSpPr>
        <p:spPr bwMode="auto">
          <a:xfrm rot="5400000" flipH="1" flipV="1">
            <a:off x="6640395" y="4956665"/>
            <a:ext cx="526070" cy="3663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35" name="Straight Arrow Connector 34"/>
          <p:cNvCxnSpPr>
            <a:stCxn id="30" idx="6"/>
          </p:cNvCxnSpPr>
          <p:nvPr/>
        </p:nvCxnSpPr>
        <p:spPr bwMode="auto">
          <a:xfrm>
            <a:off x="7010400" y="5753100"/>
            <a:ext cx="1524000" cy="3429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7772400" y="56388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EPICS</a:t>
            </a:r>
            <a:endParaRPr lang="en-US" sz="1600" dirty="0">
              <a:latin typeface="+mj-lt"/>
            </a:endParaRPr>
          </a:p>
        </p:txBody>
      </p:sp>
      <p:sp>
        <p:nvSpPr>
          <p:cNvPr id="39" name="Regular Pentagon 38"/>
          <p:cNvSpPr/>
          <p:nvPr/>
        </p:nvSpPr>
        <p:spPr bwMode="auto">
          <a:xfrm>
            <a:off x="1447800" y="609600"/>
            <a:ext cx="1752600" cy="1600200"/>
          </a:xfrm>
          <a:prstGeom prst="pentagon">
            <a:avLst/>
          </a:prstGeom>
          <a:solidFill>
            <a:srgbClr val="FAFEA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+mj-lt"/>
              </a:rPr>
              <a:t>Local user screen</a:t>
            </a: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>
            <a:off x="3048000" y="1676400"/>
            <a:ext cx="1219200" cy="228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arrow"/>
            <a:tailEnd type="arrow"/>
          </a:ln>
          <a:effectLst/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Easy to expand; easy to add a few more channels</a:t>
            </a:r>
          </a:p>
          <a:p>
            <a:r>
              <a:rPr lang="en-US" dirty="0" smtClean="0"/>
              <a:t>Simple logic controllers and slow servos can be directly implemented in the </a:t>
            </a:r>
            <a:r>
              <a:rPr lang="en-US" dirty="0" err="1" smtClean="0"/>
              <a:t>Beckhoff</a:t>
            </a:r>
            <a:r>
              <a:rPr lang="en-US" dirty="0" smtClean="0"/>
              <a:t> PLC</a:t>
            </a:r>
          </a:p>
          <a:p>
            <a:r>
              <a:rPr lang="en-US" dirty="0" smtClean="0"/>
              <a:t>TwinCAT 3 will support 64bit OS and C++/</a:t>
            </a:r>
            <a:r>
              <a:rPr lang="en-US" dirty="0" err="1" smtClean="0"/>
              <a:t>Matlab</a:t>
            </a:r>
            <a:endParaRPr lang="en-US" dirty="0" smtClean="0"/>
          </a:p>
          <a:p>
            <a:r>
              <a:rPr lang="en-US" dirty="0" smtClean="0"/>
              <a:t>We can support RS232/RS422/RS485 devices</a:t>
            </a:r>
          </a:p>
          <a:p>
            <a:r>
              <a:rPr lang="en-US" dirty="0" smtClean="0"/>
              <a:t>Infrastructure to support legacy and “odd-ball” devices (</a:t>
            </a:r>
            <a:r>
              <a:rPr lang="en-US" dirty="0" err="1" smtClean="0"/>
              <a:t>picomotors</a:t>
            </a:r>
            <a:r>
              <a:rPr lang="en-US" dirty="0" smtClean="0"/>
              <a:t>, dust monitors, rotating </a:t>
            </a:r>
            <a:r>
              <a:rPr lang="en-US" dirty="0" err="1" smtClean="0"/>
              <a:t>waveplates</a:t>
            </a:r>
            <a:r>
              <a:rPr lang="en-US" dirty="0" smtClean="0"/>
              <a:t>, weather stations, etc.)</a:t>
            </a:r>
          </a:p>
          <a:p>
            <a:r>
              <a:rPr lang="en-US" dirty="0" smtClean="0"/>
              <a:t>Future of the vacuum controls?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477000" cy="1143000"/>
          </a:xfrm>
        </p:spPr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2B5386-DB31-420F-A707-31D9D0A03C5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H1 Squeezer Status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Need to replace VME based EPICS system</a:t>
            </a:r>
          </a:p>
          <a:p>
            <a:r>
              <a:rPr lang="en-US" dirty="0" smtClean="0"/>
              <a:t>Used in the </a:t>
            </a:r>
            <a:r>
              <a:rPr lang="en-US" dirty="0" err="1" smtClean="0"/>
              <a:t>aLIGO</a:t>
            </a:r>
            <a:r>
              <a:rPr lang="en-US" dirty="0" smtClean="0"/>
              <a:t> PSL</a:t>
            </a:r>
          </a:p>
          <a:p>
            <a:pPr lvl="1"/>
            <a:r>
              <a:rPr lang="en-US" dirty="0" smtClean="0"/>
              <a:t>Don’t want to maintain more systems than necessary</a:t>
            </a:r>
          </a:p>
          <a:p>
            <a:pPr lvl="1"/>
            <a:r>
              <a:rPr lang="en-US" dirty="0" smtClean="0"/>
              <a:t>Used in the squeezer for slow controls</a:t>
            </a:r>
          </a:p>
          <a:p>
            <a:r>
              <a:rPr lang="en-US" dirty="0" smtClean="0"/>
              <a:t>Good enough</a:t>
            </a:r>
          </a:p>
          <a:p>
            <a:pPr lvl="1"/>
            <a:r>
              <a:rPr lang="en-US" dirty="0" smtClean="0"/>
              <a:t>100base Ethernet (no expensive backbone)</a:t>
            </a:r>
          </a:p>
          <a:p>
            <a:pPr lvl="1"/>
            <a:r>
              <a:rPr lang="en-US" dirty="0" smtClean="0"/>
              <a:t>Low latency: </a:t>
            </a:r>
            <a:r>
              <a:rPr lang="en-US" dirty="0" err="1" smtClean="0"/>
              <a:t>Datagrams</a:t>
            </a:r>
            <a:r>
              <a:rPr lang="en-US" dirty="0" smtClean="0"/>
              <a:t> processed on the fly</a:t>
            </a:r>
          </a:p>
          <a:p>
            <a:pPr lvl="1"/>
            <a:r>
              <a:rPr lang="en-US" dirty="0" smtClean="0"/>
              <a:t>Fast: 1-10 ms readout standard; 100us possible</a:t>
            </a:r>
          </a:p>
          <a:p>
            <a:pPr lvl="1"/>
            <a:r>
              <a:rPr lang="en-US" dirty="0" smtClean="0"/>
              <a:t>Software: Windows based with EPICS interface</a:t>
            </a:r>
          </a:p>
          <a:p>
            <a:pPr lvl="1"/>
            <a:r>
              <a:rPr lang="en-US" dirty="0" smtClean="0"/>
              <a:t>Modern</a:t>
            </a:r>
          </a:p>
          <a:p>
            <a:r>
              <a:rPr lang="en-US" dirty="0" smtClean="0"/>
              <a:t>Cost effective for large number of slow channels</a:t>
            </a:r>
          </a:p>
          <a:p>
            <a:pPr lvl="1"/>
            <a:r>
              <a:rPr lang="en-US" dirty="0" smtClean="0"/>
              <a:t>Stackable, DIN-rail mounted units with 1-4 channels typical</a:t>
            </a:r>
          </a:p>
          <a:p>
            <a:pPr lvl="1"/>
            <a:r>
              <a:rPr lang="en-US" dirty="0" smtClean="0"/>
              <a:t>16 bit analog channel: ~$50-$100</a:t>
            </a:r>
          </a:p>
          <a:p>
            <a:pPr lvl="1"/>
            <a:r>
              <a:rPr lang="en-US" dirty="0" smtClean="0"/>
              <a:t>Binary channel: ~$10-$20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228600"/>
            <a:ext cx="5562600" cy="1143000"/>
          </a:xfrm>
        </p:spPr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2B5386-DB31-420F-A707-31D9D0A03C5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LIGO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019800" cy="1143000"/>
          </a:xfrm>
        </p:spPr>
        <p:txBody>
          <a:bodyPr/>
          <a:lstStyle/>
          <a:p>
            <a:r>
              <a:rPr lang="en-US" dirty="0" smtClean="0"/>
              <a:t>What is EtherCAT?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2B5386-DB31-420F-A707-31D9D0A03C5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LIGO</a:t>
            </a:r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81200"/>
            <a:ext cx="871728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Protocol: (Raw) Ethernet frames</a:t>
            </a:r>
          </a:p>
          <a:p>
            <a:pPr lvl="1"/>
            <a:r>
              <a:rPr lang="en-US" dirty="0" smtClean="0"/>
              <a:t>Memory mapped access (4GB)</a:t>
            </a:r>
          </a:p>
          <a:p>
            <a:pPr lvl="1"/>
            <a:r>
              <a:rPr lang="en-US" dirty="0" smtClean="0"/>
              <a:t>UDP/IP encapsulation possible</a:t>
            </a:r>
          </a:p>
          <a:p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Real-time kernel on PC</a:t>
            </a:r>
          </a:p>
          <a:p>
            <a:pPr lvl="1"/>
            <a:r>
              <a:rPr lang="en-US" dirty="0" smtClean="0"/>
              <a:t>1000 distributed I/Os in only 30 µs</a:t>
            </a:r>
          </a:p>
          <a:p>
            <a:r>
              <a:rPr lang="en-US" dirty="0" smtClean="0"/>
              <a:t>Topology</a:t>
            </a:r>
          </a:p>
          <a:p>
            <a:pPr lvl="1"/>
            <a:r>
              <a:rPr lang="en-US" dirty="0" smtClean="0"/>
              <a:t>Line, star or tree; hot connect of branches possible</a:t>
            </a:r>
          </a:p>
          <a:p>
            <a:pPr lvl="1"/>
            <a:r>
              <a:rPr lang="en-US" dirty="0" smtClean="0"/>
              <a:t>up to 65,535 devices</a:t>
            </a:r>
          </a:p>
          <a:p>
            <a:pPr lvl="1"/>
            <a:r>
              <a:rPr lang="en-US" dirty="0" smtClean="0"/>
              <a:t>E-bus (LVDS) for DIN mounted modules</a:t>
            </a:r>
          </a:p>
          <a:p>
            <a:pPr lvl="1"/>
            <a:r>
              <a:rPr lang="en-US" dirty="0" smtClean="0"/>
              <a:t>Stand-alone modules (IP67)</a:t>
            </a:r>
          </a:p>
          <a:p>
            <a:r>
              <a:rPr lang="en-US" dirty="0" smtClean="0"/>
              <a:t>Distributed Clock</a:t>
            </a:r>
          </a:p>
          <a:p>
            <a:r>
              <a:rPr lang="en-US" dirty="0" smtClean="0"/>
              <a:t>Special Safety Terminal</a:t>
            </a:r>
          </a:p>
          <a:p>
            <a:r>
              <a:rPr lang="en-US" dirty="0" smtClean="0"/>
              <a:t>Useful </a:t>
            </a:r>
            <a:r>
              <a:rPr lang="en-US" dirty="0" smtClean="0">
                <a:hlinkClick r:id="rId2"/>
              </a:rPr>
              <a:t>information video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019800" cy="1143000"/>
          </a:xfrm>
        </p:spPr>
        <p:txBody>
          <a:bodyPr/>
          <a:lstStyle/>
          <a:p>
            <a:r>
              <a:rPr lang="en-US" dirty="0" smtClean="0"/>
              <a:t>What is EtherCAT?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2B5386-DB31-420F-A707-31D9D0A03C5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LIGO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629400" cy="1066800"/>
          </a:xfrm>
        </p:spPr>
        <p:txBody>
          <a:bodyPr/>
          <a:lstStyle/>
          <a:p>
            <a:r>
              <a:rPr lang="en-US" dirty="0" smtClean="0"/>
              <a:t>EtherCAT Coupler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2B5386-DB31-420F-A707-31D9D0A03C5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LIGO</a:t>
            </a:r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00200"/>
            <a:ext cx="619125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 bwMode="auto">
          <a:xfrm>
            <a:off x="1600200" y="2590800"/>
            <a:ext cx="990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1600200" y="3581400"/>
            <a:ext cx="990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rot="10800000">
            <a:off x="1600200" y="2743200"/>
            <a:ext cx="990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rot="10800000">
            <a:off x="1600200" y="3733800"/>
            <a:ext cx="990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 rot="16200000">
            <a:off x="54977" y="2993023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Ethernet</a:t>
            </a:r>
            <a:endParaRPr lang="en-US" sz="16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35052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NEXT</a:t>
            </a:r>
            <a:endParaRPr lang="en-US" sz="160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25146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IN</a:t>
            </a:r>
            <a:endParaRPr lang="en-US" sz="1600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4131677" y="2269123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E-Bus</a:t>
            </a:r>
            <a:endParaRPr lang="en-US" sz="1600" dirty="0">
              <a:latin typeface="+mj-lt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4114800" y="2209800"/>
            <a:ext cx="3048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rot="10800000">
            <a:off x="4114800" y="2514600"/>
            <a:ext cx="3048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rot="10800000">
            <a:off x="4114800" y="2819400"/>
            <a:ext cx="3048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diamond" w="med" len="med"/>
            <a:tailEnd type="diamond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rot="10800000">
            <a:off x="4114800" y="3581400"/>
            <a:ext cx="3048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diamond" w="med" len="med"/>
            <a:tailEnd type="diamond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rot="10800000">
            <a:off x="4114800" y="4800600"/>
            <a:ext cx="3048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diamond" w="med" len="med"/>
            <a:tailEnd type="diamond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rot="10800000">
            <a:off x="4114800" y="4191000"/>
            <a:ext cx="3048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diamond" w="med" len="med"/>
            <a:tailEnd type="diamond"/>
          </a:ln>
          <a:effectLst/>
        </p:spPr>
      </p:cxnSp>
      <p:sp>
        <p:nvSpPr>
          <p:cNvPr id="28" name="TextBox 27"/>
          <p:cNvSpPr txBox="1"/>
          <p:nvPr/>
        </p:nvSpPr>
        <p:spPr>
          <a:xfrm rot="16200000">
            <a:off x="4131677" y="4021723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Power</a:t>
            </a:r>
            <a:endParaRPr lang="en-US" sz="1600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8600" y="5181600"/>
            <a:ext cx="312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E-Bus:</a:t>
            </a:r>
          </a:p>
          <a:p>
            <a:r>
              <a:rPr lang="en-US" sz="1600" dirty="0" smtClean="0">
                <a:latin typeface="+mj-lt"/>
              </a:rPr>
              <a:t>– Ethernet OUT (LVDS)</a:t>
            </a:r>
          </a:p>
          <a:p>
            <a:r>
              <a:rPr lang="en-US" sz="1600" dirty="0" smtClean="0">
                <a:latin typeface="+mj-lt"/>
              </a:rPr>
              <a:t>– Ethernet  IN (LVDS)</a:t>
            </a:r>
          </a:p>
          <a:p>
            <a:r>
              <a:rPr lang="en-US" sz="1600" dirty="0" smtClean="0">
                <a:latin typeface="+mj-lt"/>
              </a:rPr>
              <a:t>– 5V Power</a:t>
            </a:r>
            <a:endParaRPr lang="en-US" sz="1600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48000" y="5181600"/>
            <a:ext cx="312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Power:</a:t>
            </a:r>
          </a:p>
          <a:p>
            <a:r>
              <a:rPr lang="en-US" sz="1600" dirty="0" smtClean="0">
                <a:latin typeface="+mj-lt"/>
              </a:rPr>
              <a:t>– Positive (24V/5V)</a:t>
            </a:r>
          </a:p>
          <a:p>
            <a:r>
              <a:rPr lang="en-US" sz="1600" dirty="0" smtClean="0">
                <a:latin typeface="+mj-lt"/>
              </a:rPr>
              <a:t>– Ground</a:t>
            </a:r>
          </a:p>
          <a:p>
            <a:r>
              <a:rPr lang="en-US" sz="1600" dirty="0" smtClean="0">
                <a:latin typeface="+mj-lt"/>
              </a:rPr>
              <a:t>– Shield</a:t>
            </a:r>
            <a:endParaRPr lang="en-US" sz="1600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 rot="16200000">
            <a:off x="4665077" y="3640723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DIN rail</a:t>
            </a:r>
            <a:endParaRPr lang="en-US" sz="1600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15000" y="51816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Coupler requires +24V</a:t>
            </a:r>
          </a:p>
          <a:p>
            <a:r>
              <a:rPr lang="en-US" sz="1600" dirty="0" smtClean="0">
                <a:latin typeface="+mj-lt"/>
              </a:rPr>
              <a:t>to power E-Bus</a:t>
            </a:r>
          </a:p>
          <a:p>
            <a:r>
              <a:rPr lang="en-US" sz="1600" dirty="0" smtClean="0">
                <a:latin typeface="+mj-lt"/>
              </a:rPr>
              <a:t>Separate power for terminals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629400" cy="1066800"/>
          </a:xfrm>
        </p:spPr>
        <p:txBody>
          <a:bodyPr/>
          <a:lstStyle/>
          <a:p>
            <a:r>
              <a:rPr lang="en-US" dirty="0" smtClean="0"/>
              <a:t>EtherCAT Terminal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2B5386-DB31-420F-A707-31D9D0A03C5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LIGO</a:t>
            </a:r>
            <a:endParaRPr lang="en-US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76400"/>
            <a:ext cx="581025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38200" y="5562600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4-channel binary TTL output</a:t>
            </a:r>
            <a:endParaRPr lang="en-US" sz="1600" dirty="0">
              <a:latin typeface="+mj-lt"/>
            </a:endParaRPr>
          </a:p>
        </p:txBody>
      </p:sp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752600"/>
            <a:ext cx="581025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724400" y="5562600"/>
            <a:ext cx="342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2-channel 16-bit analog input</a:t>
            </a:r>
            <a:endParaRPr lang="en-US" sz="1600" dirty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391400" y="2438400"/>
            <a:ext cx="838200" cy="16002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096000" cy="685800"/>
          </a:xfrm>
        </p:spPr>
        <p:txBody>
          <a:bodyPr/>
          <a:lstStyle/>
          <a:p>
            <a:r>
              <a:rPr lang="en-US" dirty="0" smtClean="0"/>
              <a:t>3U Chassis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2B5386-DB31-420F-A707-31D9D0A03C5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LIGO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878031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962400"/>
            <a:ext cx="7660200" cy="236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400800" cy="1143000"/>
          </a:xfrm>
        </p:spPr>
        <p:txBody>
          <a:bodyPr/>
          <a:lstStyle/>
          <a:p>
            <a:r>
              <a:rPr lang="en-US" dirty="0" smtClean="0"/>
              <a:t>3U Chassis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2B5386-DB31-420F-A707-31D9D0A03C5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H1 Squeezer Status</a:t>
            </a:r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640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EtherCAT connections</a:t>
            </a:r>
          </a:p>
          <a:p>
            <a:pPr lvl="1"/>
            <a:r>
              <a:rPr lang="en-US" dirty="0" smtClean="0"/>
              <a:t>2 front panel 100baseFX (fiber) input/output connections</a:t>
            </a:r>
          </a:p>
          <a:p>
            <a:pPr lvl="1"/>
            <a:r>
              <a:rPr lang="en-US" dirty="0" smtClean="0"/>
              <a:t>2 auxiliary rear panel 100baseT connections (optional)</a:t>
            </a:r>
          </a:p>
          <a:p>
            <a:r>
              <a:rPr lang="en-US" dirty="0" smtClean="0"/>
              <a:t>Power</a:t>
            </a:r>
          </a:p>
          <a:p>
            <a:pPr lvl="1"/>
            <a:r>
              <a:rPr lang="en-US" dirty="0" smtClean="0"/>
              <a:t>24 VDC/5 A max (digital); 3-pin power D-sub</a:t>
            </a:r>
          </a:p>
          <a:p>
            <a:pPr lvl="1"/>
            <a:r>
              <a:rPr lang="en-US" dirty="0" smtClean="0"/>
              <a:t>On-Off Switch/thermal breaker</a:t>
            </a:r>
          </a:p>
          <a:p>
            <a:pPr lvl="1"/>
            <a:r>
              <a:rPr lang="en-US" dirty="0" smtClean="0"/>
              <a:t>Internal DC-DC converters for 5 VDC</a:t>
            </a:r>
          </a:p>
          <a:p>
            <a:r>
              <a:rPr lang="en-US" dirty="0" smtClean="0"/>
              <a:t>9 rear adapter slots</a:t>
            </a:r>
          </a:p>
          <a:p>
            <a:pPr lvl="1"/>
            <a:r>
              <a:rPr lang="en-US" dirty="0" smtClean="0"/>
              <a:t>1x 37pin/25pin D-sub</a:t>
            </a:r>
          </a:p>
          <a:p>
            <a:pPr lvl="1"/>
            <a:r>
              <a:rPr lang="en-US" dirty="0" smtClean="0"/>
              <a:t>2x 15pin/9pin D-sub</a:t>
            </a:r>
          </a:p>
          <a:p>
            <a:pPr lvl="1"/>
            <a:r>
              <a:rPr lang="en-US" dirty="0" smtClean="0"/>
              <a:t>Others…</a:t>
            </a:r>
          </a:p>
          <a:p>
            <a:r>
              <a:rPr lang="en-US" dirty="0" smtClean="0"/>
              <a:t>3 internal DIN rails (20”)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228600"/>
            <a:ext cx="7239000" cy="1143000"/>
          </a:xfrm>
        </p:spPr>
        <p:txBody>
          <a:bodyPr/>
          <a:lstStyle/>
          <a:p>
            <a:r>
              <a:rPr lang="en-US" dirty="0" smtClean="0"/>
              <a:t>3U Chassis Features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2B5386-DB31-420F-A707-31D9D0A03C5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LIGO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IGO_II">
  <a:themeElements>
    <a:clrScheme name="">
      <a:dk1>
        <a:srgbClr val="114FFB"/>
      </a:dk1>
      <a:lt1>
        <a:srgbClr val="FFFFFF"/>
      </a:lt1>
      <a:dk2>
        <a:srgbClr val="000000"/>
      </a:dk2>
      <a:lt2>
        <a:srgbClr val="CECECE"/>
      </a:lt2>
      <a:accent1>
        <a:srgbClr val="D49FFF"/>
      </a:accent1>
      <a:accent2>
        <a:srgbClr val="618FFD"/>
      </a:accent2>
      <a:accent3>
        <a:srgbClr val="FFFFFF"/>
      </a:accent3>
      <a:accent4>
        <a:srgbClr val="0D42D6"/>
      </a:accent4>
      <a:accent5>
        <a:srgbClr val="E6CDFF"/>
      </a:accent5>
      <a:accent6>
        <a:srgbClr val="5781E5"/>
      </a:accent6>
      <a:hlink>
        <a:srgbClr val="009688"/>
      </a:hlink>
      <a:folHlink>
        <a:srgbClr val="DADADA"/>
      </a:folHlink>
    </a:clrScheme>
    <a:fontScheme name="LIGO_II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solidFill>
          <a:schemeClr val="accent1"/>
        </a:solidFill>
        <a:ln w="38100" cap="flat" cmpd="sng" algn="ctr">
          <a:solidFill>
            <a:srgbClr val="FF3300"/>
          </a:solidFill>
          <a:prstDash val="solid"/>
          <a:round/>
          <a:headEnd type="none" w="med" len="med"/>
          <a:tailEnd type="triangle" w="lg" len="lg"/>
        </a:ln>
        <a:effectLst/>
      </a:spPr>
      <a:bodyPr/>
      <a:lstStyle/>
    </a:lnDef>
  </a:objectDefaults>
  <a:extraClrSchemeLst>
    <a:extraClrScheme>
      <a:clrScheme name="LIGO_II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O_II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files\qualcomm\eudora mail\attach\LIGO_II.pot</Template>
  <TotalTime>12668</TotalTime>
  <Words>675</Words>
  <Application>Microsoft Office PowerPoint</Application>
  <PresentationFormat>On-screen Show (4:3)</PresentationFormat>
  <Paragraphs>171</Paragraphs>
  <Slides>15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LIGO_II</vt:lpstr>
      <vt:lpstr>Photo Editor Photo</vt:lpstr>
      <vt:lpstr>EtherCAT (Beckhoff)  for advanced LIGO</vt:lpstr>
      <vt:lpstr>Why?</vt:lpstr>
      <vt:lpstr>What is EtherCAT?</vt:lpstr>
      <vt:lpstr>What is EtherCAT?</vt:lpstr>
      <vt:lpstr>EtherCAT Coupler</vt:lpstr>
      <vt:lpstr>EtherCAT Terminal</vt:lpstr>
      <vt:lpstr>3U Chassis Design</vt:lpstr>
      <vt:lpstr>3U Chassis Design</vt:lpstr>
      <vt:lpstr>3U Chassis Features</vt:lpstr>
      <vt:lpstr>Ethernet Configuration</vt:lpstr>
      <vt:lpstr>Power and Grounding (1)</vt:lpstr>
      <vt:lpstr>Power and Grounding (2)</vt:lpstr>
      <vt:lpstr>Programmable Logic Controller (PLC)</vt:lpstr>
      <vt:lpstr>Software</vt:lpstr>
      <vt:lpstr>Outlook</vt:lpstr>
    </vt:vector>
  </TitlesOfParts>
  <Company>LIGO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EtherCAT for advanced LIGO</dc:title>
  <dc:subject>ISC implementation</dc:subject>
  <dc:creator>Daniel Sigg</dc:creator>
  <cp:keywords>slow controls; EtherCAT; Beckhoff</cp:keywords>
  <dc:description>LIGO-G1100098-v1</dc:description>
  <cp:lastModifiedBy>Daniel Sigg</cp:lastModifiedBy>
  <cp:revision>2073</cp:revision>
  <cp:lastPrinted>1999-10-01T21:59:04Z</cp:lastPrinted>
  <dcterms:created xsi:type="dcterms:W3CDTF">1999-10-14T15:47:11Z</dcterms:created>
  <dcterms:modified xsi:type="dcterms:W3CDTF">2011-01-26T04:26:14Z</dcterms:modified>
</cp:coreProperties>
</file>