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28" r:id="rId2"/>
    <p:sldId id="281" r:id="rId3"/>
    <p:sldId id="287" r:id="rId4"/>
    <p:sldId id="427" r:id="rId5"/>
    <p:sldId id="429" r:id="rId6"/>
    <p:sldId id="430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4FF"/>
    <a:srgbClr val="F6F692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1" autoAdjust="0"/>
  </p:normalViewPr>
  <p:slideViewPr>
    <p:cSldViewPr snapToGrid="0">
      <p:cViewPr varScale="1">
        <p:scale>
          <a:sx n="134" d="100"/>
          <a:sy n="134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9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</a:defRPr>
            </a:lvl1pPr>
          </a:lstStyle>
          <a:p>
            <a:pPr>
              <a:defRPr/>
            </a:pPr>
            <a:fld id="{F6ECC6DC-979A-45AD-BFDD-8430E2D0D03C}" type="datetime1">
              <a:rPr lang="en-US"/>
              <a:pPr>
                <a:defRPr/>
              </a:pPr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30" rIns="96659" bIns="4833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59" tIns="48330" rIns="96659" bIns="4833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</a:defRPr>
            </a:lvl1pPr>
          </a:lstStyle>
          <a:p>
            <a:pPr>
              <a:defRPr/>
            </a:pPr>
            <a:fld id="{87ED240E-6D2E-4C7A-B9BF-A61D82538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21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E3B45C4-83A6-4283-9433-A734C157F541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AFC0EBD-CA04-4E54-8800-70D3532F3D4B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6CD0625-A864-48C0-9B12-20220CAE2627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8E65B9C-2A97-4509-BC35-214F2AF1F6FF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8E65B9C-2A97-4509-BC35-214F2AF1F6FF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8E65B9C-2A97-4509-BC35-214F2AF1F6FF}" type="slidenum">
              <a:rPr lang="en-US" smtClean="0">
                <a:latin typeface="Calibri" pitchFamily="34" charset="0"/>
              </a:rPr>
              <a:pPr eaLnBrk="1" hangingPunct="1"/>
              <a:t>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LIGO-G1001031-V5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59C44-83D1-4CCD-8A67-A6607F1A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9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0"/>
            <a:ext cx="6960413" cy="680314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LIGO-G1001031-V5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C1FF-DB85-4AC0-9CA9-B08062D6A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25613" y="0"/>
            <a:ext cx="6961187" cy="681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LIGO-G1001031-V5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447E-AE3F-43AF-A8F6-34C3FD0D8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0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Photo Editor Photo" r:id="rId3" imgW="4409524" imgH="3219899" progId="">
                  <p:embed/>
                </p:oleObj>
              </mc:Choice>
              <mc:Fallback>
                <p:oleObj name="Photo Editor Photo" r:id="rId3" imgW="4409524" imgH="321989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LIGO-G1001031-V5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2B64-408C-4B51-B5AA-33772B2DB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0"/>
            <a:ext cx="6961187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LIGO-G1001031-V5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8EDD6ED-B8B8-49D7-BB85-620DCD061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hoto Editor Photo" r:id="rId7" imgW="4409524" imgH="3219899" progId="">
                  <p:embed/>
                </p:oleObj>
              </mc:Choice>
              <mc:Fallback>
                <p:oleObj name="Photo Editor Photo" r:id="rId7" imgW="4409524" imgH="321989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10" Type="http://schemas.openxmlformats.org/officeDocument/2006/relationships/slide" Target="slide6.xml"/><Relationship Id="rId4" Type="http://schemas.openxmlformats.org/officeDocument/2006/relationships/image" Target="../media/image3.pn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D65FE9-CE08-436B-A63E-EB2BF1D55367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LIGO-G1001031-V5</a:t>
            </a:r>
            <a:endParaRPr lang="en-US" dirty="0"/>
          </a:p>
        </p:txBody>
      </p:sp>
      <p:sp>
        <p:nvSpPr>
          <p:cNvPr id="4100" name="Title 392"/>
          <p:cNvSpPr>
            <a:spLocks noGrp="1"/>
          </p:cNvSpPr>
          <p:nvPr>
            <p:ph type="title"/>
          </p:nvPr>
        </p:nvSpPr>
        <p:spPr>
          <a:xfrm>
            <a:off x="1725613" y="0"/>
            <a:ext cx="6961187" cy="681038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LLO CDS Components</a:t>
            </a:r>
            <a:endParaRPr lang="en-US" dirty="0" smtClean="0"/>
          </a:p>
        </p:txBody>
      </p:sp>
      <p:grpSp>
        <p:nvGrpSpPr>
          <p:cNvPr id="89" name="Group 88"/>
          <p:cNvGrpSpPr/>
          <p:nvPr/>
        </p:nvGrpSpPr>
        <p:grpSpPr>
          <a:xfrm>
            <a:off x="-138113" y="701674"/>
            <a:ext cx="9228696" cy="5922964"/>
            <a:chOff x="-138113" y="701674"/>
            <a:chExt cx="9228696" cy="5922964"/>
          </a:xfrm>
        </p:grpSpPr>
        <p:grpSp>
          <p:nvGrpSpPr>
            <p:cNvPr id="90" name="Group 97"/>
            <p:cNvGrpSpPr>
              <a:grpSpLocks/>
            </p:cNvGrpSpPr>
            <p:nvPr/>
          </p:nvGrpSpPr>
          <p:grpSpPr bwMode="auto">
            <a:xfrm>
              <a:off x="-138113" y="744538"/>
              <a:ext cx="8705852" cy="5864224"/>
              <a:chOff x="-138113" y="744537"/>
              <a:chExt cx="8706278" cy="5864225"/>
            </a:xfrm>
          </p:grpSpPr>
          <p:pic>
            <p:nvPicPr>
              <p:cNvPr id="103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613" y="1139939"/>
                <a:ext cx="7905884" cy="51268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6408646" y="2864318"/>
                <a:ext cx="1763953" cy="121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5" name="Group 432"/>
              <p:cNvGrpSpPr>
                <a:grpSpLocks/>
              </p:cNvGrpSpPr>
              <p:nvPr/>
            </p:nvGrpSpPr>
            <p:grpSpPr bwMode="auto">
              <a:xfrm>
                <a:off x="421459" y="1267506"/>
                <a:ext cx="827102" cy="2571369"/>
                <a:chOff x="729593" y="1118148"/>
                <a:chExt cx="827088" cy="2570986"/>
              </a:xfrm>
            </p:grpSpPr>
            <p:sp>
              <p:nvSpPr>
                <p:cNvPr id="180" name="Rectangle 179"/>
                <p:cNvSpPr>
                  <a:spLocks/>
                </p:cNvSpPr>
                <p:nvPr/>
              </p:nvSpPr>
              <p:spPr bwMode="auto">
                <a:xfrm rot="16200000">
                  <a:off x="-143277" y="1989592"/>
                  <a:ext cx="2571367" cy="827114"/>
                </a:xfrm>
                <a:prstGeom prst="rect">
                  <a:avLst/>
                </a:prstGeom>
                <a:solidFill>
                  <a:srgbClr val="66FF33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81" name="Rectangle 180"/>
                <p:cNvSpPr>
                  <a:spLocks noChangeAspect="1"/>
                </p:cNvSpPr>
                <p:nvPr/>
              </p:nvSpPr>
              <p:spPr bwMode="auto">
                <a:xfrm>
                  <a:off x="781238" y="1965065"/>
                  <a:ext cx="715986" cy="309517"/>
                </a:xfrm>
                <a:prstGeom prst="rect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800" dirty="0">
                      <a:solidFill>
                        <a:schemeClr val="tx1"/>
                      </a:solidFill>
                      <a:latin typeface="Comic Sans MS" pitchFamily="66" charset="0"/>
                    </a:rPr>
                    <a:t>Front End Computer</a:t>
                  </a:r>
                </a:p>
              </p:txBody>
            </p:sp>
            <p:sp>
              <p:nvSpPr>
                <p:cNvPr id="182" name="Rectangle 181"/>
                <p:cNvSpPr>
                  <a:spLocks noChangeAspect="1"/>
                </p:cNvSpPr>
                <p:nvPr/>
              </p:nvSpPr>
              <p:spPr bwMode="auto">
                <a:xfrm>
                  <a:off x="782826" y="2330135"/>
                  <a:ext cx="717573" cy="309517"/>
                </a:xfrm>
                <a:prstGeom prst="rect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800" dirty="0">
                      <a:solidFill>
                        <a:schemeClr val="tx1"/>
                      </a:solidFill>
                      <a:latin typeface="Comic Sans MS" pitchFamily="66" charset="0"/>
                    </a:rPr>
                    <a:t>Front End Computer</a:t>
                  </a:r>
                </a:p>
              </p:txBody>
            </p:sp>
            <p:sp>
              <p:nvSpPr>
                <p:cNvPr id="183" name="Rectangle 182"/>
                <p:cNvSpPr>
                  <a:spLocks noChangeAspect="1"/>
                </p:cNvSpPr>
                <p:nvPr/>
              </p:nvSpPr>
              <p:spPr bwMode="auto">
                <a:xfrm>
                  <a:off x="782826" y="1163497"/>
                  <a:ext cx="717573" cy="136505"/>
                </a:xfrm>
                <a:prstGeom prst="rect">
                  <a:avLst/>
                </a:prstGeom>
                <a:solidFill>
                  <a:srgbClr val="FF66FF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600" dirty="0">
                      <a:solidFill>
                        <a:schemeClr val="tx1"/>
                      </a:solidFill>
                      <a:latin typeface="Comic Sans MS" pitchFamily="66" charset="0"/>
                    </a:rPr>
                    <a:t>Timing Master</a:t>
                  </a:r>
                </a:p>
              </p:txBody>
            </p:sp>
          </p:grpSp>
          <p:grpSp>
            <p:nvGrpSpPr>
              <p:cNvPr id="106" name="Group 433"/>
              <p:cNvGrpSpPr>
                <a:grpSpLocks/>
              </p:cNvGrpSpPr>
              <p:nvPr/>
            </p:nvGrpSpPr>
            <p:grpSpPr bwMode="auto">
              <a:xfrm>
                <a:off x="2181973" y="2775965"/>
                <a:ext cx="781285" cy="2079935"/>
                <a:chOff x="2490077" y="2626382"/>
                <a:chExt cx="781272" cy="2079625"/>
              </a:xfrm>
            </p:grpSpPr>
            <p:sp>
              <p:nvSpPr>
                <p:cNvPr id="173" name="Rectangle 172"/>
                <p:cNvSpPr>
                  <a:spLocks/>
                </p:cNvSpPr>
                <p:nvPr/>
              </p:nvSpPr>
              <p:spPr bwMode="auto">
                <a:xfrm rot="16200000">
                  <a:off x="1841116" y="3275280"/>
                  <a:ext cx="2079315" cy="78266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4" name="Rectangle 173"/>
                <p:cNvSpPr>
                  <a:spLocks/>
                </p:cNvSpPr>
                <p:nvPr/>
              </p:nvSpPr>
              <p:spPr bwMode="auto">
                <a:xfrm rot="16200000">
                  <a:off x="2841890" y="2817404"/>
                  <a:ext cx="117457" cy="238133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5" name="Rectangle 174"/>
                <p:cNvSpPr>
                  <a:spLocks/>
                </p:cNvSpPr>
                <p:nvPr/>
              </p:nvSpPr>
              <p:spPr bwMode="auto">
                <a:xfrm rot="16200000">
                  <a:off x="2844271" y="2970575"/>
                  <a:ext cx="117457" cy="236546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6" name="Rectangle 175"/>
                <p:cNvSpPr>
                  <a:spLocks/>
                </p:cNvSpPr>
                <p:nvPr/>
              </p:nvSpPr>
              <p:spPr bwMode="auto">
                <a:xfrm rot="16200000">
                  <a:off x="2843478" y="3120571"/>
                  <a:ext cx="119044" cy="236546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7" name="Rectangle 176"/>
                <p:cNvSpPr>
                  <a:spLocks/>
                </p:cNvSpPr>
                <p:nvPr/>
              </p:nvSpPr>
              <p:spPr bwMode="auto">
                <a:xfrm rot="16200000">
                  <a:off x="2844271" y="3270568"/>
                  <a:ext cx="117457" cy="236546"/>
                </a:xfrm>
                <a:prstGeom prst="rect">
                  <a:avLst/>
                </a:prstGeom>
                <a:solidFill>
                  <a:srgbClr val="66FF33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8" name="Rectangle 177"/>
                <p:cNvSpPr>
                  <a:spLocks/>
                </p:cNvSpPr>
                <p:nvPr/>
              </p:nvSpPr>
              <p:spPr bwMode="auto">
                <a:xfrm rot="16200000">
                  <a:off x="2838715" y="3422151"/>
                  <a:ext cx="117457" cy="238133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79" name="Rectangle 178"/>
                <p:cNvSpPr>
                  <a:spLocks/>
                </p:cNvSpPr>
                <p:nvPr/>
              </p:nvSpPr>
              <p:spPr bwMode="auto">
                <a:xfrm rot="16200000">
                  <a:off x="2837921" y="3572147"/>
                  <a:ext cx="119045" cy="238133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7" name="Group 431"/>
              <p:cNvGrpSpPr>
                <a:grpSpLocks/>
              </p:cNvGrpSpPr>
              <p:nvPr/>
            </p:nvGrpSpPr>
            <p:grpSpPr bwMode="auto">
              <a:xfrm>
                <a:off x="3806826" y="1317624"/>
                <a:ext cx="960438" cy="2571750"/>
                <a:chOff x="4950476" y="1199790"/>
                <a:chExt cx="960422" cy="2571367"/>
              </a:xfrm>
            </p:grpSpPr>
            <p:sp>
              <p:nvSpPr>
                <p:cNvPr id="162" name="Rectangle 161"/>
                <p:cNvSpPr>
                  <a:spLocks/>
                </p:cNvSpPr>
                <p:nvPr/>
              </p:nvSpPr>
              <p:spPr bwMode="auto">
                <a:xfrm rot="16200000">
                  <a:off x="4145220" y="2005239"/>
                  <a:ext cx="2571367" cy="960469"/>
                </a:xfrm>
                <a:prstGeom prst="rect">
                  <a:avLst/>
                </a:prstGeom>
                <a:solidFill>
                  <a:srgbClr val="66FF33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63" name="Rectangle 162"/>
                <p:cNvSpPr>
                  <a:spLocks noChangeAspect="1"/>
                </p:cNvSpPr>
                <p:nvPr/>
              </p:nvSpPr>
              <p:spPr bwMode="auto">
                <a:xfrm>
                  <a:off x="4977658" y="1434705"/>
                  <a:ext cx="149230" cy="631731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800" dirty="0">
                      <a:solidFill>
                        <a:schemeClr val="tx1"/>
                      </a:solidFill>
                      <a:latin typeface="Comic Sans MS" pitchFamily="66" charset="0"/>
                    </a:rPr>
                    <a:t>18VDC</a:t>
                  </a:r>
                </a:p>
              </p:txBody>
            </p:sp>
            <p:sp>
              <p:nvSpPr>
                <p:cNvPr id="164" name="Rectangle 163"/>
                <p:cNvSpPr>
                  <a:spLocks noChangeAspect="1"/>
                </p:cNvSpPr>
                <p:nvPr/>
              </p:nvSpPr>
              <p:spPr bwMode="auto">
                <a:xfrm>
                  <a:off x="5153876" y="3374341"/>
                  <a:ext cx="715986" cy="309517"/>
                </a:xfrm>
                <a:prstGeom prst="rect">
                  <a:avLst/>
                </a:prstGeom>
                <a:solidFill>
                  <a:srgbClr val="FFFF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800" dirty="0">
                      <a:solidFill>
                        <a:schemeClr val="tx1"/>
                      </a:solidFill>
                      <a:latin typeface="Comic Sans MS" pitchFamily="66" charset="0"/>
                    </a:rPr>
                    <a:t>I/O Extension</a:t>
                  </a:r>
                </a:p>
              </p:txBody>
            </p:sp>
            <p:sp>
              <p:nvSpPr>
                <p:cNvPr id="165" name="Rectangle 164"/>
                <p:cNvSpPr>
                  <a:spLocks noChangeAspect="1"/>
                </p:cNvSpPr>
                <p:nvPr/>
              </p:nvSpPr>
              <p:spPr bwMode="auto">
                <a:xfrm>
                  <a:off x="5145938" y="1229949"/>
                  <a:ext cx="715985" cy="136505"/>
                </a:xfrm>
                <a:prstGeom prst="rect">
                  <a:avLst/>
                </a:prstGeom>
                <a:solidFill>
                  <a:srgbClr val="FF66FF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600" dirty="0">
                      <a:solidFill>
                        <a:schemeClr val="tx1"/>
                      </a:solidFill>
                      <a:latin typeface="Comic Sans MS" pitchFamily="66" charset="0"/>
                    </a:rPr>
                    <a:t>Timing Fanout</a:t>
                  </a:r>
                </a:p>
              </p:txBody>
            </p:sp>
            <p:sp>
              <p:nvSpPr>
                <p:cNvPr id="166" name="Rectangle 165"/>
                <p:cNvSpPr>
                  <a:spLocks noChangeAspect="1"/>
                </p:cNvSpPr>
                <p:nvPr/>
              </p:nvSpPr>
              <p:spPr bwMode="auto">
                <a:xfrm>
                  <a:off x="4972895" y="2083896"/>
                  <a:ext cx="149230" cy="630143"/>
                </a:xfrm>
                <a:prstGeom prst="rect">
                  <a:avLst/>
                </a:prstGeom>
                <a:solidFill>
                  <a:srgbClr val="FFFF99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800" dirty="0">
                      <a:solidFill>
                        <a:schemeClr val="tx1"/>
                      </a:solidFill>
                      <a:latin typeface="Comic Sans MS" pitchFamily="66" charset="0"/>
                    </a:rPr>
                    <a:t>24VDC</a:t>
                  </a:r>
                </a:p>
              </p:txBody>
            </p:sp>
            <p:sp>
              <p:nvSpPr>
                <p:cNvPr id="167" name="Rectangle 166"/>
                <p:cNvSpPr>
                  <a:spLocks noChangeAspect="1"/>
                </p:cNvSpPr>
                <p:nvPr/>
              </p:nvSpPr>
              <p:spPr bwMode="auto">
                <a:xfrm>
                  <a:off x="5149113" y="3212440"/>
                  <a:ext cx="715985" cy="134918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68" name="Rectangle 167"/>
                <p:cNvSpPr>
                  <a:spLocks noChangeAspect="1"/>
                </p:cNvSpPr>
                <p:nvPr/>
              </p:nvSpPr>
              <p:spPr bwMode="auto">
                <a:xfrm>
                  <a:off x="5152289" y="3041016"/>
                  <a:ext cx="715985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69" name="Rectangle 168"/>
                <p:cNvSpPr>
                  <a:spLocks noChangeAspect="1"/>
                </p:cNvSpPr>
                <p:nvPr/>
              </p:nvSpPr>
              <p:spPr bwMode="auto">
                <a:xfrm>
                  <a:off x="5152289" y="2868005"/>
                  <a:ext cx="715985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70" name="Rectangle 169"/>
                <p:cNvSpPr>
                  <a:spLocks noChangeAspect="1"/>
                </p:cNvSpPr>
                <p:nvPr/>
              </p:nvSpPr>
              <p:spPr bwMode="auto">
                <a:xfrm>
                  <a:off x="5153876" y="2696580"/>
                  <a:ext cx="715986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71" name="Rectangle 170"/>
                <p:cNvSpPr>
                  <a:spLocks noChangeAspect="1"/>
                </p:cNvSpPr>
                <p:nvPr/>
              </p:nvSpPr>
              <p:spPr bwMode="auto">
                <a:xfrm>
                  <a:off x="5152289" y="2520393"/>
                  <a:ext cx="715985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72" name="Rectangle 171"/>
                <p:cNvSpPr>
                  <a:spLocks noChangeAspect="1"/>
                </p:cNvSpPr>
                <p:nvPr/>
              </p:nvSpPr>
              <p:spPr bwMode="auto">
                <a:xfrm>
                  <a:off x="5153876" y="2350557"/>
                  <a:ext cx="715986" cy="134917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</p:grpSp>
          <p:sp>
            <p:nvSpPr>
              <p:cNvPr id="108" name="Rectangle 107"/>
              <p:cNvSpPr>
                <a:spLocks/>
              </p:cNvSpPr>
              <p:nvPr/>
            </p:nvSpPr>
            <p:spPr bwMode="auto">
              <a:xfrm rot="16200000">
                <a:off x="4546100" y="4842645"/>
                <a:ext cx="2571750" cy="960484"/>
              </a:xfrm>
              <a:prstGeom prst="rect">
                <a:avLst/>
              </a:prstGeom>
              <a:solidFill>
                <a:srgbClr val="66FF33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9" name="Rectangle 108"/>
              <p:cNvSpPr>
                <a:spLocks noChangeAspect="1"/>
              </p:cNvSpPr>
              <p:nvPr/>
            </p:nvSpPr>
            <p:spPr bwMode="auto">
              <a:xfrm>
                <a:off x="5550179" y="6049963"/>
                <a:ext cx="715998" cy="134937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solidFill>
                      <a:schemeClr val="tx1"/>
                    </a:solidFill>
                    <a:latin typeface="Comic Sans MS" pitchFamily="66" charset="0"/>
                  </a:rPr>
                  <a:t>DC Power</a:t>
                </a:r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 bwMode="auto">
              <a:xfrm>
                <a:off x="5553354" y="5878513"/>
                <a:ext cx="715998" cy="1365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solidFill>
                      <a:schemeClr val="tx1"/>
                    </a:solidFill>
                    <a:latin typeface="Comic Sans MS" pitchFamily="66" charset="0"/>
                  </a:rPr>
                  <a:t>DC Power</a:t>
                </a:r>
              </a:p>
            </p:txBody>
          </p:sp>
          <p:sp>
            <p:nvSpPr>
              <p:cNvPr id="111" name="Rectangle 110"/>
              <p:cNvSpPr>
                <a:spLocks noChangeAspect="1"/>
              </p:cNvSpPr>
              <p:nvPr/>
            </p:nvSpPr>
            <p:spPr bwMode="auto">
              <a:xfrm>
                <a:off x="5553354" y="5705475"/>
                <a:ext cx="715998" cy="1365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solidFill>
                      <a:schemeClr val="tx1"/>
                    </a:solidFill>
                    <a:latin typeface="Comic Sans MS" pitchFamily="66" charset="0"/>
                  </a:rPr>
                  <a:t>DC Power</a:t>
                </a:r>
              </a:p>
            </p:txBody>
          </p:sp>
          <p:sp>
            <p:nvSpPr>
              <p:cNvPr id="112" name="Rectangle 111"/>
              <p:cNvSpPr>
                <a:spLocks noChangeAspect="1"/>
              </p:cNvSpPr>
              <p:nvPr/>
            </p:nvSpPr>
            <p:spPr bwMode="auto">
              <a:xfrm>
                <a:off x="5554942" y="5534025"/>
                <a:ext cx="717585" cy="1365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solidFill>
                      <a:schemeClr val="tx1"/>
                    </a:solidFill>
                    <a:latin typeface="Comic Sans MS" pitchFamily="66" charset="0"/>
                  </a:rPr>
                  <a:t>DC Power</a:t>
                </a:r>
              </a:p>
            </p:txBody>
          </p:sp>
          <p:sp>
            <p:nvSpPr>
              <p:cNvPr id="113" name="Rectangle 112"/>
              <p:cNvSpPr>
                <a:spLocks noChangeAspect="1"/>
              </p:cNvSpPr>
              <p:nvPr/>
            </p:nvSpPr>
            <p:spPr bwMode="auto">
              <a:xfrm>
                <a:off x="5553354" y="5357813"/>
                <a:ext cx="715998" cy="13652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solidFill>
                      <a:schemeClr val="tx1"/>
                    </a:solidFill>
                    <a:latin typeface="Comic Sans MS" pitchFamily="66" charset="0"/>
                  </a:rPr>
                  <a:t>DC Power</a:t>
                </a:r>
              </a:p>
            </p:txBody>
          </p:sp>
          <p:sp>
            <p:nvSpPr>
              <p:cNvPr id="114" name="Rectangle 113"/>
              <p:cNvSpPr>
                <a:spLocks noChangeAspect="1"/>
              </p:cNvSpPr>
              <p:nvPr/>
            </p:nvSpPr>
            <p:spPr bwMode="auto">
              <a:xfrm>
                <a:off x="5554942" y="5187950"/>
                <a:ext cx="717585" cy="13493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700" dirty="0">
                    <a:solidFill>
                      <a:schemeClr val="tx1"/>
                    </a:solidFill>
                    <a:latin typeface="Comic Sans MS" pitchFamily="66" charset="0"/>
                  </a:rPr>
                  <a:t>DC Power</a:t>
                </a:r>
              </a:p>
            </p:txBody>
          </p:sp>
          <p:sp>
            <p:nvSpPr>
              <p:cNvPr id="115" name="Rectangle 114"/>
              <p:cNvSpPr>
                <a:spLocks noChangeAspect="1"/>
              </p:cNvSpPr>
              <p:nvPr/>
            </p:nvSpPr>
            <p:spPr bwMode="auto">
              <a:xfrm>
                <a:off x="5389834" y="4086225"/>
                <a:ext cx="112718" cy="23066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chemeClr val="tx1"/>
                    </a:solidFill>
                    <a:latin typeface="Comic Sans MS" pitchFamily="66" charset="0"/>
                  </a:rPr>
                  <a:t>AC Voltage</a:t>
                </a:r>
              </a:p>
            </p:txBody>
          </p:sp>
          <p:pic>
            <p:nvPicPr>
              <p:cNvPr id="11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6382487" y="4617627"/>
                <a:ext cx="1698699" cy="1079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7" name="Group 435"/>
              <p:cNvGrpSpPr>
                <a:grpSpLocks/>
              </p:cNvGrpSpPr>
              <p:nvPr/>
            </p:nvGrpSpPr>
            <p:grpSpPr bwMode="auto">
              <a:xfrm>
                <a:off x="7009765" y="744537"/>
                <a:ext cx="960438" cy="2571750"/>
                <a:chOff x="4453710" y="1199602"/>
                <a:chExt cx="960422" cy="2571367"/>
              </a:xfrm>
            </p:grpSpPr>
            <p:sp>
              <p:nvSpPr>
                <p:cNvPr id="155" name="Rectangle 154"/>
                <p:cNvSpPr>
                  <a:spLocks/>
                </p:cNvSpPr>
                <p:nvPr/>
              </p:nvSpPr>
              <p:spPr bwMode="auto">
                <a:xfrm rot="16200000">
                  <a:off x="3647660" y="2005051"/>
                  <a:ext cx="2571367" cy="960468"/>
                </a:xfrm>
                <a:prstGeom prst="rect">
                  <a:avLst/>
                </a:prstGeom>
                <a:solidFill>
                  <a:srgbClr val="66FF33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56" name="Rectangle 155"/>
                <p:cNvSpPr>
                  <a:spLocks noChangeAspect="1"/>
                </p:cNvSpPr>
                <p:nvPr/>
              </p:nvSpPr>
              <p:spPr bwMode="auto">
                <a:xfrm>
                  <a:off x="4659491" y="3212252"/>
                  <a:ext cx="715985" cy="134917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57" name="Rectangle 156"/>
                <p:cNvSpPr>
                  <a:spLocks noChangeAspect="1"/>
                </p:cNvSpPr>
                <p:nvPr/>
              </p:nvSpPr>
              <p:spPr bwMode="auto">
                <a:xfrm>
                  <a:off x="4662666" y="3040828"/>
                  <a:ext cx="715985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58" name="Rectangle 157"/>
                <p:cNvSpPr>
                  <a:spLocks noChangeAspect="1"/>
                </p:cNvSpPr>
                <p:nvPr/>
              </p:nvSpPr>
              <p:spPr bwMode="auto">
                <a:xfrm>
                  <a:off x="4662666" y="2867816"/>
                  <a:ext cx="715985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59" name="Rectangle 158"/>
                <p:cNvSpPr>
                  <a:spLocks noChangeAspect="1"/>
                </p:cNvSpPr>
                <p:nvPr/>
              </p:nvSpPr>
              <p:spPr bwMode="auto">
                <a:xfrm>
                  <a:off x="4664253" y="2696391"/>
                  <a:ext cx="715986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60" name="Rectangle 159"/>
                <p:cNvSpPr>
                  <a:spLocks noChangeAspect="1"/>
                </p:cNvSpPr>
                <p:nvPr/>
              </p:nvSpPr>
              <p:spPr bwMode="auto">
                <a:xfrm>
                  <a:off x="4662666" y="2520205"/>
                  <a:ext cx="715985" cy="136505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  <p:sp>
              <p:nvSpPr>
                <p:cNvPr id="161" name="Rectangle 160"/>
                <p:cNvSpPr>
                  <a:spLocks noChangeAspect="1"/>
                </p:cNvSpPr>
                <p:nvPr/>
              </p:nvSpPr>
              <p:spPr bwMode="auto">
                <a:xfrm>
                  <a:off x="4664253" y="2350368"/>
                  <a:ext cx="715986" cy="134918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700" dirty="0">
                      <a:solidFill>
                        <a:schemeClr val="tx1"/>
                      </a:solidFill>
                      <a:latin typeface="Comic Sans MS" pitchFamily="66" charset="0"/>
                    </a:rPr>
                    <a:t>Chassis</a:t>
                  </a:r>
                </a:p>
              </p:txBody>
            </p:sp>
          </p:grpSp>
          <p:sp>
            <p:nvSpPr>
              <p:cNvPr id="118" name="Left-Right Arrow 117"/>
              <p:cNvSpPr/>
              <p:nvPr/>
            </p:nvSpPr>
            <p:spPr bwMode="auto">
              <a:xfrm>
                <a:off x="1228792" y="1323974"/>
                <a:ext cx="2743335" cy="87313"/>
              </a:xfrm>
              <a:prstGeom prst="leftRightArrow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9" name="Left-Right Arrow 118"/>
              <p:cNvSpPr/>
              <p:nvPr/>
            </p:nvSpPr>
            <p:spPr bwMode="auto">
              <a:xfrm rot="1039687">
                <a:off x="1128775" y="3068637"/>
                <a:ext cx="2860815" cy="127000"/>
              </a:xfrm>
              <a:prstGeom prst="leftRightArrow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0" name="Left-Right Arrow 119"/>
              <p:cNvSpPr/>
              <p:nvPr/>
            </p:nvSpPr>
            <p:spPr bwMode="auto">
              <a:xfrm rot="20732348">
                <a:off x="4754803" y="2422524"/>
                <a:ext cx="2449632" cy="85725"/>
              </a:xfrm>
              <a:prstGeom prst="leftRight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 bwMode="auto">
              <a:xfrm flipV="1">
                <a:off x="1284358" y="3538537"/>
                <a:ext cx="1192270" cy="300037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/>
              <p:nvPr/>
            </p:nvCxnSpPr>
            <p:spPr bwMode="auto">
              <a:xfrm rot="16200000" flipH="1">
                <a:off x="811310" y="1922433"/>
                <a:ext cx="2105025" cy="1174808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 bwMode="auto">
              <a:xfrm flipV="1">
                <a:off x="4800842" y="3232149"/>
                <a:ext cx="2017812" cy="654050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 bwMode="auto">
              <a:xfrm>
                <a:off x="4761153" y="1355724"/>
                <a:ext cx="2073377" cy="1892300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 bwMode="auto">
              <a:xfrm rot="5400000" flipH="1" flipV="1">
                <a:off x="7540236" y="2643975"/>
                <a:ext cx="1111250" cy="220674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 bwMode="auto">
              <a:xfrm rot="16200000" flipH="1">
                <a:off x="7496578" y="1244594"/>
                <a:ext cx="1166813" cy="220674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 bwMode="auto">
              <a:xfrm rot="5400000" flipH="1" flipV="1">
                <a:off x="5986792" y="5765788"/>
                <a:ext cx="1166812" cy="496912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 bwMode="auto">
              <a:xfrm rot="16200000" flipH="1">
                <a:off x="5868523" y="4504518"/>
                <a:ext cx="1403350" cy="496912"/>
              </a:xfrm>
              <a:prstGeom prst="straightConnector1">
                <a:avLst/>
              </a:prstGeom>
              <a:ln w="158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>
                <a:stCxn id="114" idx="1"/>
              </p:cNvCxnSpPr>
              <p:nvPr/>
            </p:nvCxnSpPr>
            <p:spPr bwMode="auto">
              <a:xfrm rot="10800000">
                <a:off x="3834008" y="1868487"/>
                <a:ext cx="1720934" cy="3387726"/>
              </a:xfrm>
              <a:prstGeom prst="curvedConnector3">
                <a:avLst>
                  <a:gd name="adj1" fmla="val 113282"/>
                </a:avLst>
              </a:prstGeom>
              <a:ln w="22225">
                <a:solidFill>
                  <a:schemeClr val="accent6">
                    <a:lumMod val="60000"/>
                    <a:lumOff val="40000"/>
                  </a:schemeClr>
                </a:solidFill>
                <a:headEnd type="non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>
                <a:stCxn id="113" idx="1"/>
              </p:cNvCxnSpPr>
              <p:nvPr/>
            </p:nvCxnSpPr>
            <p:spPr bwMode="auto">
              <a:xfrm rot="10800000">
                <a:off x="3829245" y="2517774"/>
                <a:ext cx="1724110" cy="2908300"/>
              </a:xfrm>
              <a:prstGeom prst="curvedConnector3">
                <a:avLst>
                  <a:gd name="adj1" fmla="val 113262"/>
                </a:avLst>
              </a:prstGeom>
              <a:ln w="22225">
                <a:solidFill>
                  <a:srgbClr val="FFFF99"/>
                </a:solidFill>
                <a:headEnd type="none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urved Connector 130"/>
              <p:cNvCxnSpPr/>
              <p:nvPr/>
            </p:nvCxnSpPr>
            <p:spPr bwMode="auto">
              <a:xfrm rot="16200000" flipH="1">
                <a:off x="3549057" y="3186904"/>
                <a:ext cx="815975" cy="106367"/>
              </a:xfrm>
              <a:prstGeom prst="curvedConnector2">
                <a:avLst/>
              </a:prstGeom>
              <a:ln w="12700">
                <a:solidFill>
                  <a:srgbClr val="FFFF99"/>
                </a:solidFill>
                <a:prstDash val="sysDot"/>
                <a:headEnd type="none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517"/>
              <p:cNvSpPr txBox="1">
                <a:spLocks noChangeArrowheads="1"/>
              </p:cNvSpPr>
              <p:nvPr/>
            </p:nvSpPr>
            <p:spPr bwMode="auto">
              <a:xfrm>
                <a:off x="2082139" y="4013172"/>
                <a:ext cx="954087" cy="554037"/>
              </a:xfrm>
              <a:prstGeom prst="rect">
                <a:avLst/>
              </a:prstGeom>
              <a:solidFill>
                <a:srgbClr val="D5F4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Mass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Storage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Room (MSR)</a:t>
                </a:r>
              </a:p>
            </p:txBody>
          </p:sp>
          <p:sp>
            <p:nvSpPr>
              <p:cNvPr id="133" name="TextBox 518"/>
              <p:cNvSpPr txBox="1">
                <a:spLocks noChangeArrowheads="1"/>
              </p:cNvSpPr>
              <p:nvPr/>
            </p:nvSpPr>
            <p:spPr bwMode="auto">
              <a:xfrm>
                <a:off x="663705" y="4012260"/>
                <a:ext cx="906462" cy="554037"/>
              </a:xfrm>
              <a:prstGeom prst="rect">
                <a:avLst/>
              </a:prstGeom>
              <a:solidFill>
                <a:srgbClr val="D5F4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Operator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Control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Room (OCR)</a:t>
                </a:r>
              </a:p>
            </p:txBody>
          </p:sp>
          <p:sp>
            <p:nvSpPr>
              <p:cNvPr id="134" name="TextBox 519"/>
              <p:cNvSpPr txBox="1">
                <a:spLocks noChangeArrowheads="1"/>
              </p:cNvSpPr>
              <p:nvPr/>
            </p:nvSpPr>
            <p:spPr bwMode="auto">
              <a:xfrm>
                <a:off x="6952297" y="3742921"/>
                <a:ext cx="986600" cy="554037"/>
              </a:xfrm>
              <a:prstGeom prst="rect">
                <a:avLst/>
              </a:prstGeom>
              <a:solidFill>
                <a:srgbClr val="D5F4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CDS 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Electronics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Room (</a:t>
                </a:r>
                <a:r>
                  <a:rPr lang="en-US" sz="1000" dirty="0">
                    <a:latin typeface="Comic Sans MS" pitchFamily="66" charset="0"/>
                    <a:hlinkClick r:id="rId6" action="ppaction://hlinksldjump"/>
                  </a:rPr>
                  <a:t>CER</a:t>
                </a:r>
                <a:r>
                  <a:rPr lang="en-US" sz="1000" dirty="0">
                    <a:latin typeface="Comic Sans MS" pitchFamily="66" charset="0"/>
                  </a:rPr>
                  <a:t>)</a:t>
                </a:r>
              </a:p>
            </p:txBody>
          </p:sp>
          <p:sp>
            <p:nvSpPr>
              <p:cNvPr id="135" name="TextBox 520"/>
              <p:cNvSpPr txBox="1">
                <a:spLocks noChangeArrowheads="1"/>
              </p:cNvSpPr>
              <p:nvPr/>
            </p:nvSpPr>
            <p:spPr bwMode="auto">
              <a:xfrm>
                <a:off x="6959800" y="4328708"/>
                <a:ext cx="986600" cy="554038"/>
              </a:xfrm>
              <a:prstGeom prst="rect">
                <a:avLst/>
              </a:prstGeom>
              <a:solidFill>
                <a:srgbClr val="D5F4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Laser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Diode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Room (</a:t>
                </a:r>
                <a:r>
                  <a:rPr lang="en-US" sz="1000" dirty="0">
                    <a:latin typeface="Comic Sans MS" pitchFamily="66" charset="0"/>
                    <a:hlinkClick r:id="rId7" action="ppaction://hlinksldjump"/>
                  </a:rPr>
                  <a:t>LDR</a:t>
                </a:r>
                <a:r>
                  <a:rPr lang="en-US" sz="1000" dirty="0">
                    <a:latin typeface="Comic Sans MS" pitchFamily="66" charset="0"/>
                  </a:rPr>
                  <a:t>)</a:t>
                </a:r>
              </a:p>
            </p:txBody>
          </p:sp>
          <p:sp>
            <p:nvSpPr>
              <p:cNvPr id="136" name="TextBox 521"/>
              <p:cNvSpPr txBox="1">
                <a:spLocks noChangeArrowheads="1"/>
              </p:cNvSpPr>
              <p:nvPr/>
            </p:nvSpPr>
            <p:spPr bwMode="auto">
              <a:xfrm>
                <a:off x="6961821" y="4919835"/>
                <a:ext cx="986600" cy="554038"/>
              </a:xfrm>
              <a:prstGeom prst="rect">
                <a:avLst/>
              </a:prstGeom>
              <a:solidFill>
                <a:srgbClr val="D5F4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CDS 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Power </a:t>
                </a:r>
              </a:p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Room (</a:t>
                </a:r>
                <a:r>
                  <a:rPr lang="en-US" sz="1000" dirty="0">
                    <a:latin typeface="Comic Sans MS" pitchFamily="66" charset="0"/>
                    <a:hlinkClick r:id="rId8" action="ppaction://hlinksldjump"/>
                  </a:rPr>
                  <a:t>CPR</a:t>
                </a:r>
                <a:r>
                  <a:rPr lang="en-US" sz="1000" dirty="0">
                    <a:latin typeface="Comic Sans MS" pitchFamily="66" charset="0"/>
                  </a:rPr>
                  <a:t>)</a:t>
                </a:r>
              </a:p>
            </p:txBody>
          </p:sp>
          <p:sp>
            <p:nvSpPr>
              <p:cNvPr id="137" name="TextBox 451"/>
              <p:cNvSpPr txBox="1">
                <a:spLocks noChangeArrowheads="1"/>
              </p:cNvSpPr>
              <p:nvPr/>
            </p:nvSpPr>
            <p:spPr bwMode="auto">
              <a:xfrm>
                <a:off x="5848644" y="1804987"/>
                <a:ext cx="873168" cy="46196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Field </a:t>
                </a:r>
              </a:p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I/O</a:t>
                </a:r>
              </a:p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Cables</a:t>
                </a:r>
              </a:p>
            </p:txBody>
          </p:sp>
          <p:sp>
            <p:nvSpPr>
              <p:cNvPr id="138" name="TextBox 454"/>
              <p:cNvSpPr txBox="1">
                <a:spLocks noChangeArrowheads="1"/>
              </p:cNvSpPr>
              <p:nvPr/>
            </p:nvSpPr>
            <p:spPr bwMode="auto">
              <a:xfrm>
                <a:off x="2398314" y="1405363"/>
                <a:ext cx="1045796" cy="461665"/>
              </a:xfrm>
              <a:prstGeom prst="rect">
                <a:avLst/>
              </a:prstGeom>
              <a:solidFill>
                <a:srgbClr val="FF66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Timing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Distribution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Cables</a:t>
                </a:r>
              </a:p>
            </p:txBody>
          </p:sp>
          <p:sp>
            <p:nvSpPr>
              <p:cNvPr id="139" name="TextBox 455"/>
              <p:cNvSpPr txBox="1">
                <a:spLocks noChangeArrowheads="1"/>
              </p:cNvSpPr>
              <p:nvPr/>
            </p:nvSpPr>
            <p:spPr bwMode="auto">
              <a:xfrm>
                <a:off x="5535704" y="4219929"/>
                <a:ext cx="746247" cy="46166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DC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Power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Racks</a:t>
                </a:r>
                <a:endParaRPr lang="en-US" sz="1000" b="1">
                  <a:latin typeface="Comic Sans MS" pitchFamily="66" charset="0"/>
                </a:endParaRPr>
              </a:p>
            </p:txBody>
          </p:sp>
          <p:sp>
            <p:nvSpPr>
              <p:cNvPr id="140" name="TextBox 456"/>
              <p:cNvSpPr txBox="1">
                <a:spLocks noChangeArrowheads="1"/>
              </p:cNvSpPr>
              <p:nvPr/>
            </p:nvSpPr>
            <p:spPr bwMode="auto">
              <a:xfrm>
                <a:off x="7202174" y="777278"/>
                <a:ext cx="746247" cy="46166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Field Satellite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Racks</a:t>
                </a:r>
                <a:endParaRPr lang="en-US" sz="1000" b="1">
                  <a:latin typeface="Comic Sans MS" pitchFamily="66" charset="0"/>
                </a:endParaRPr>
              </a:p>
            </p:txBody>
          </p:sp>
          <p:sp>
            <p:nvSpPr>
              <p:cNvPr id="141" name="TextBox 457"/>
              <p:cNvSpPr txBox="1">
                <a:spLocks noChangeArrowheads="1"/>
              </p:cNvSpPr>
              <p:nvPr/>
            </p:nvSpPr>
            <p:spPr bwMode="auto">
              <a:xfrm>
                <a:off x="3993285" y="1581439"/>
                <a:ext cx="746247" cy="46166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Subsystem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Electronics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Racks</a:t>
                </a:r>
              </a:p>
            </p:txBody>
          </p:sp>
          <p:sp>
            <p:nvSpPr>
              <p:cNvPr id="142" name="TextBox 458"/>
              <p:cNvSpPr txBox="1">
                <a:spLocks noChangeArrowheads="1"/>
              </p:cNvSpPr>
              <p:nvPr/>
            </p:nvSpPr>
            <p:spPr bwMode="auto">
              <a:xfrm>
                <a:off x="461749" y="1526252"/>
                <a:ext cx="746247" cy="46166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Front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End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Racks</a:t>
                </a:r>
                <a:endParaRPr lang="en-US" sz="1000" b="1">
                  <a:latin typeface="Comic Sans MS" pitchFamily="66" charset="0"/>
                </a:endParaRPr>
              </a:p>
            </p:txBody>
          </p:sp>
          <p:sp>
            <p:nvSpPr>
              <p:cNvPr id="143" name="TextBox 453"/>
              <p:cNvSpPr txBox="1">
                <a:spLocks noChangeArrowheads="1"/>
              </p:cNvSpPr>
              <p:nvPr/>
            </p:nvSpPr>
            <p:spPr bwMode="auto">
              <a:xfrm>
                <a:off x="1184348" y="2997918"/>
                <a:ext cx="1030031" cy="461665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Fiber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Optic</a:t>
                </a:r>
              </a:p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Cables</a:t>
                </a:r>
              </a:p>
            </p:txBody>
          </p:sp>
          <p:sp>
            <p:nvSpPr>
              <p:cNvPr id="144" name="TextBox 450"/>
              <p:cNvSpPr txBox="1">
                <a:spLocks noChangeArrowheads="1"/>
              </p:cNvSpPr>
              <p:nvPr/>
            </p:nvSpPr>
            <p:spPr bwMode="auto">
              <a:xfrm>
                <a:off x="3626035" y="4970463"/>
                <a:ext cx="1023988" cy="4619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DC </a:t>
                </a:r>
              </a:p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Extension</a:t>
                </a:r>
              </a:p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Cables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 bwMode="auto">
              <a:xfrm>
                <a:off x="8037914" y="1962149"/>
                <a:ext cx="530251" cy="246063"/>
              </a:xfrm>
              <a:prstGeom prst="rect">
                <a:avLst/>
              </a:prstGeom>
              <a:solidFill>
                <a:srgbClr val="D5F4FF"/>
              </a:solidFill>
              <a:ln w="3175"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latin typeface="Comic Sans MS" pitchFamily="66" charset="0"/>
                    <a:ea typeface="+mn-ea"/>
                  </a:rPr>
                  <a:t>Field</a:t>
                </a:r>
              </a:p>
            </p:txBody>
          </p:sp>
          <p:sp>
            <p:nvSpPr>
              <p:cNvPr id="146" name="TextBox 452"/>
              <p:cNvSpPr txBox="1">
                <a:spLocks noChangeArrowheads="1"/>
              </p:cNvSpPr>
              <p:nvPr/>
            </p:nvSpPr>
            <p:spPr bwMode="auto">
              <a:xfrm>
                <a:off x="4602396" y="1862137"/>
                <a:ext cx="935083" cy="46196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DC </a:t>
                </a:r>
              </a:p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Extension</a:t>
                </a:r>
              </a:p>
              <a:p>
                <a:pPr algn="ctr">
                  <a:defRPr/>
                </a:pPr>
                <a:r>
                  <a:rPr lang="en-US" sz="800" b="1" dirty="0">
                    <a:latin typeface="Comic Sans MS" pitchFamily="66" charset="0"/>
                    <a:ea typeface="ＭＳ Ｐゴシック" charset="-128"/>
                  </a:rPr>
                  <a:t>Cords</a:t>
                </a:r>
              </a:p>
            </p:txBody>
          </p:sp>
          <p:sp>
            <p:nvSpPr>
              <p:cNvPr id="147" name="TextBox 518"/>
              <p:cNvSpPr txBox="1">
                <a:spLocks noChangeArrowheads="1"/>
              </p:cNvSpPr>
              <p:nvPr/>
            </p:nvSpPr>
            <p:spPr bwMode="auto">
              <a:xfrm>
                <a:off x="663705" y="5381501"/>
                <a:ext cx="906462" cy="553998"/>
              </a:xfrm>
              <a:prstGeom prst="rect">
                <a:avLst/>
              </a:prstGeom>
              <a:solidFill>
                <a:srgbClr val="D5F4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1000" dirty="0">
                    <a:latin typeface="Comic Sans MS" pitchFamily="66" charset="0"/>
                  </a:rPr>
                  <a:t>Computer Users Room (CUR)</a:t>
                </a:r>
              </a:p>
            </p:txBody>
          </p:sp>
          <p:sp>
            <p:nvSpPr>
              <p:cNvPr id="148" name="TextBox 36"/>
              <p:cNvSpPr txBox="1">
                <a:spLocks noChangeArrowheads="1"/>
              </p:cNvSpPr>
              <p:nvPr/>
            </p:nvSpPr>
            <p:spPr bwMode="auto">
              <a:xfrm>
                <a:off x="-138113" y="928688"/>
                <a:ext cx="6988176" cy="214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>
                    <a:latin typeface="Comic Sans MS" pitchFamily="66" charset="0"/>
                  </a:rPr>
                  <a:t>Racks and Rooms (RAR)</a:t>
                </a:r>
              </a:p>
            </p:txBody>
          </p:sp>
          <p:cxnSp>
            <p:nvCxnSpPr>
              <p:cNvPr id="149" name="Curved Connector 148"/>
              <p:cNvCxnSpPr/>
              <p:nvPr/>
            </p:nvCxnSpPr>
            <p:spPr bwMode="auto">
              <a:xfrm rot="16200000" flipV="1">
                <a:off x="3876887" y="1974841"/>
                <a:ext cx="598487" cy="385781"/>
              </a:xfrm>
              <a:prstGeom prst="curvedConnector2">
                <a:avLst/>
              </a:prstGeom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491"/>
              <p:cNvCxnSpPr/>
              <p:nvPr/>
            </p:nvCxnSpPr>
            <p:spPr bwMode="auto">
              <a:xfrm rot="16200000" flipV="1">
                <a:off x="3789574" y="2062153"/>
                <a:ext cx="769937" cy="382606"/>
              </a:xfrm>
              <a:prstGeom prst="curvedConnector2">
                <a:avLst/>
              </a:prstGeom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urved Connector 491"/>
              <p:cNvCxnSpPr/>
              <p:nvPr/>
            </p:nvCxnSpPr>
            <p:spPr bwMode="auto">
              <a:xfrm rot="16200000" flipV="1">
                <a:off x="3703056" y="2148672"/>
                <a:ext cx="946150" cy="385781"/>
              </a:xfrm>
              <a:prstGeom prst="curvedConnector2">
                <a:avLst/>
              </a:prstGeom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urved Connector 491"/>
              <p:cNvCxnSpPr/>
              <p:nvPr/>
            </p:nvCxnSpPr>
            <p:spPr bwMode="auto">
              <a:xfrm rot="16200000" flipV="1">
                <a:off x="3615743" y="2235984"/>
                <a:ext cx="1117600" cy="382606"/>
              </a:xfrm>
              <a:prstGeom prst="curvedConnector2">
                <a:avLst/>
              </a:prstGeom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urved Connector 491"/>
              <p:cNvCxnSpPr/>
              <p:nvPr/>
            </p:nvCxnSpPr>
            <p:spPr bwMode="auto">
              <a:xfrm rot="16200000" flipV="1">
                <a:off x="3529224" y="2322503"/>
                <a:ext cx="1290637" cy="382606"/>
              </a:xfrm>
              <a:prstGeom prst="curvedConnector2">
                <a:avLst/>
              </a:prstGeom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491"/>
              <p:cNvCxnSpPr/>
              <p:nvPr/>
            </p:nvCxnSpPr>
            <p:spPr bwMode="auto">
              <a:xfrm rot="16200000" flipV="1">
                <a:off x="3442705" y="2409022"/>
                <a:ext cx="1460500" cy="379431"/>
              </a:xfrm>
              <a:prstGeom prst="curvedConnector2">
                <a:avLst/>
              </a:prstGeom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>
              <a:spLocks/>
            </p:cNvSpPr>
            <p:nvPr/>
          </p:nvSpPr>
          <p:spPr bwMode="auto">
            <a:xfrm rot="16200000">
              <a:off x="6767513" y="3186113"/>
              <a:ext cx="187325" cy="104775"/>
            </a:xfrm>
            <a:prstGeom prst="rect">
              <a:avLst/>
            </a:prstGeom>
            <a:solidFill>
              <a:srgbClr val="66FF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2" name="Rectangle 91"/>
            <p:cNvSpPr>
              <a:spLocks/>
            </p:cNvSpPr>
            <p:nvPr/>
          </p:nvSpPr>
          <p:spPr bwMode="auto">
            <a:xfrm rot="16200000">
              <a:off x="6781800" y="5389563"/>
              <a:ext cx="187325" cy="104775"/>
            </a:xfrm>
            <a:prstGeom prst="rect">
              <a:avLst/>
            </a:prstGeom>
            <a:solidFill>
              <a:srgbClr val="66FF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TextBox 519"/>
            <p:cNvSpPr txBox="1">
              <a:spLocks noChangeAspect="1" noChangeArrowheads="1"/>
            </p:cNvSpPr>
            <p:nvPr/>
          </p:nvSpPr>
          <p:spPr bwMode="auto">
            <a:xfrm>
              <a:off x="8037514" y="1166813"/>
              <a:ext cx="983492" cy="565150"/>
            </a:xfrm>
            <a:prstGeom prst="rect">
              <a:avLst/>
            </a:prstGeom>
            <a:solidFill>
              <a:srgbClr val="D5F4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000" dirty="0">
                  <a:latin typeface="Comic Sans MS" pitchFamily="66" charset="0"/>
                </a:rPr>
                <a:t>LVEA Racks </a:t>
              </a:r>
            </a:p>
            <a:p>
              <a:pPr algn="ctr" eaLnBrk="1" hangingPunct="1"/>
              <a:r>
                <a:rPr lang="en-US" sz="1000" dirty="0">
                  <a:latin typeface="Comic Sans MS" pitchFamily="66" charset="0"/>
                </a:rPr>
                <a:t>(LVEA)</a:t>
              </a:r>
            </a:p>
          </p:txBody>
        </p:sp>
        <p:sp>
          <p:nvSpPr>
            <p:cNvPr id="97" name="TextBox 519"/>
            <p:cNvSpPr txBox="1">
              <a:spLocks noChangeAspect="1" noChangeArrowheads="1"/>
            </p:cNvSpPr>
            <p:nvPr/>
          </p:nvSpPr>
          <p:spPr bwMode="auto">
            <a:xfrm>
              <a:off x="8107092" y="2974976"/>
              <a:ext cx="983491" cy="563562"/>
            </a:xfrm>
            <a:prstGeom prst="rect">
              <a:avLst/>
            </a:prstGeom>
            <a:solidFill>
              <a:srgbClr val="D5F4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000" dirty="0" smtClean="0">
                  <a:latin typeface="Comic Sans MS" pitchFamily="66" charset="0"/>
                </a:rPr>
                <a:t>X-End Racks </a:t>
              </a:r>
            </a:p>
            <a:p>
              <a:pPr algn="ctr" eaLnBrk="1" hangingPunct="1"/>
              <a:r>
                <a:rPr lang="en-US" sz="1000" dirty="0" smtClean="0">
                  <a:latin typeface="Comic Sans MS" pitchFamily="66" charset="0"/>
                </a:rPr>
                <a:t>(</a:t>
              </a:r>
              <a:r>
                <a:rPr lang="en-US" sz="1000" dirty="0" smtClean="0">
                  <a:latin typeface="Comic Sans MS" pitchFamily="66" charset="0"/>
                  <a:hlinkClick r:id="rId9" action="ppaction://hlinksldjump"/>
                </a:rPr>
                <a:t>X-End</a:t>
              </a:r>
              <a:r>
                <a:rPr lang="en-US" sz="1000" dirty="0" smtClean="0">
                  <a:latin typeface="Comic Sans MS" pitchFamily="66" charset="0"/>
                </a:rPr>
                <a:t>)</a:t>
              </a:r>
              <a:endParaRPr lang="en-US" sz="1000" dirty="0">
                <a:latin typeface="Comic Sans MS" pitchFamily="66" charset="0"/>
              </a:endParaRPr>
            </a:p>
          </p:txBody>
        </p:sp>
        <p:sp>
          <p:nvSpPr>
            <p:cNvPr id="99" name="TextBox 519"/>
            <p:cNvSpPr txBox="1">
              <a:spLocks noChangeAspect="1" noChangeArrowheads="1"/>
            </p:cNvSpPr>
            <p:nvPr/>
          </p:nvSpPr>
          <p:spPr bwMode="auto">
            <a:xfrm>
              <a:off x="4269167" y="701674"/>
              <a:ext cx="983492" cy="565150"/>
            </a:xfrm>
            <a:prstGeom prst="rect">
              <a:avLst/>
            </a:prstGeom>
            <a:solidFill>
              <a:srgbClr val="D5F4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000" dirty="0" smtClean="0">
                  <a:latin typeface="Comic Sans MS" pitchFamily="66" charset="0"/>
                </a:rPr>
                <a:t>Y-End </a:t>
              </a:r>
              <a:r>
                <a:rPr lang="en-US" sz="1000" dirty="0">
                  <a:latin typeface="Comic Sans MS" pitchFamily="66" charset="0"/>
                </a:rPr>
                <a:t>Racks </a:t>
              </a:r>
              <a:r>
                <a:rPr lang="en-US" sz="1000" dirty="0" smtClean="0">
                  <a:latin typeface="Comic Sans MS" pitchFamily="66" charset="0"/>
                </a:rPr>
                <a:t>(</a:t>
              </a:r>
              <a:r>
                <a:rPr lang="en-US" sz="1000" dirty="0" smtClean="0">
                  <a:latin typeface="Comic Sans MS" pitchFamily="66" charset="0"/>
                  <a:hlinkClick r:id="rId10" action="ppaction://hlinksldjump"/>
                </a:rPr>
                <a:t>Y-End</a:t>
              </a:r>
              <a:r>
                <a:rPr lang="en-US" sz="1000" dirty="0" smtClean="0">
                  <a:latin typeface="Comic Sans MS" pitchFamily="66" charset="0"/>
                </a:rPr>
                <a:t>)</a:t>
              </a:r>
              <a:endParaRPr lang="en-US" sz="1000" dirty="0">
                <a:latin typeface="Comic Sans MS" pitchFamily="66" charset="0"/>
              </a:endParaRPr>
            </a:p>
          </p:txBody>
        </p:sp>
        <p:sp>
          <p:nvSpPr>
            <p:cNvPr id="100" name="TextBox 519"/>
            <p:cNvSpPr txBox="1">
              <a:spLocks noChangeAspect="1" noChangeArrowheads="1"/>
            </p:cNvSpPr>
            <p:nvPr/>
          </p:nvSpPr>
          <p:spPr bwMode="auto">
            <a:xfrm>
              <a:off x="3655075" y="6029325"/>
              <a:ext cx="998537" cy="595313"/>
            </a:xfrm>
            <a:prstGeom prst="rect">
              <a:avLst/>
            </a:prstGeom>
            <a:solidFill>
              <a:srgbClr val="D5F4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1000" dirty="0">
                  <a:latin typeface="Comic Sans MS" pitchFamily="66" charset="0"/>
                </a:rPr>
                <a:t>Electronics Test Racks (ETR)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76"/>
          <p:cNvSpPr>
            <a:spLocks noGrp="1"/>
          </p:cNvSpPr>
          <p:nvPr>
            <p:ph type="ctrTitle"/>
          </p:nvPr>
        </p:nvSpPr>
        <p:spPr>
          <a:xfrm>
            <a:off x="1327150" y="9525"/>
            <a:ext cx="7816850" cy="685800"/>
          </a:xfrm>
        </p:spPr>
        <p:txBody>
          <a:bodyPr/>
          <a:lstStyle/>
          <a:p>
            <a:pPr eaLnBrk="1" hangingPunct="1"/>
            <a:r>
              <a:rPr lang="en-US" smtClean="0"/>
              <a:t>CDS Electronics Room (CER) Rack Layout</a:t>
            </a:r>
          </a:p>
        </p:txBody>
      </p:sp>
      <p:sp>
        <p:nvSpPr>
          <p:cNvPr id="5123" name="Slide Number Placeholder 12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8C73049-6794-4597-8B4D-BD688993C0DB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30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LIGO-G1001031-V5</a:t>
            </a:r>
            <a:endParaRPr lang="en-US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641350" y="775460"/>
            <a:ext cx="7902575" cy="5270500"/>
            <a:chOff x="641350" y="673100"/>
            <a:chExt cx="7902575" cy="5270500"/>
          </a:xfrm>
        </p:grpSpPr>
        <p:sp>
          <p:nvSpPr>
            <p:cNvPr id="133" name="Rectangle 132"/>
            <p:cNvSpPr>
              <a:spLocks/>
            </p:cNvSpPr>
            <p:nvPr/>
          </p:nvSpPr>
          <p:spPr bwMode="auto">
            <a:xfrm>
              <a:off x="1062038" y="1111250"/>
              <a:ext cx="7327900" cy="4697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4" name="Rectangle 133"/>
            <p:cNvSpPr>
              <a:spLocks noChangeAspect="1"/>
            </p:cNvSpPr>
            <p:nvPr/>
          </p:nvSpPr>
          <p:spPr bwMode="auto">
            <a:xfrm>
              <a:off x="1249363" y="1298575"/>
              <a:ext cx="7140575" cy="45100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6" name="Rectangle 135"/>
            <p:cNvSpPr>
              <a:spLocks noChangeAspect="1"/>
            </p:cNvSpPr>
            <p:nvPr/>
          </p:nvSpPr>
          <p:spPr bwMode="auto">
            <a:xfrm>
              <a:off x="6216650" y="673100"/>
              <a:ext cx="2173288" cy="4381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7" name="Rectangle 136"/>
            <p:cNvSpPr>
              <a:spLocks noChangeAspect="1"/>
            </p:cNvSpPr>
            <p:nvPr/>
          </p:nvSpPr>
          <p:spPr bwMode="auto">
            <a:xfrm>
              <a:off x="7532688" y="5160963"/>
              <a:ext cx="857250" cy="6477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8" name="Rectangle 137"/>
            <p:cNvSpPr>
              <a:spLocks noChangeAspect="1"/>
            </p:cNvSpPr>
            <p:nvPr/>
          </p:nvSpPr>
          <p:spPr bwMode="auto">
            <a:xfrm>
              <a:off x="5695950" y="5307013"/>
              <a:ext cx="523875" cy="5048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9" name="Rectangle 138"/>
            <p:cNvSpPr>
              <a:spLocks/>
            </p:cNvSpPr>
            <p:nvPr/>
          </p:nvSpPr>
          <p:spPr bwMode="auto">
            <a:xfrm>
              <a:off x="3292475" y="5772150"/>
              <a:ext cx="2171700" cy="365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0" name="Rectangle 139"/>
            <p:cNvSpPr>
              <a:spLocks/>
            </p:cNvSpPr>
            <p:nvPr/>
          </p:nvSpPr>
          <p:spPr bwMode="auto">
            <a:xfrm>
              <a:off x="6510338" y="5772150"/>
              <a:ext cx="750887" cy="365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1" name="Rectangle 140"/>
            <p:cNvSpPr>
              <a:spLocks/>
            </p:cNvSpPr>
            <p:nvPr/>
          </p:nvSpPr>
          <p:spPr bwMode="auto">
            <a:xfrm rot="5400000">
              <a:off x="704850" y="3097213"/>
              <a:ext cx="750888" cy="365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2" name="Rectangle 141"/>
            <p:cNvSpPr>
              <a:spLocks noChangeAspect="1"/>
            </p:cNvSpPr>
            <p:nvPr/>
          </p:nvSpPr>
          <p:spPr bwMode="auto">
            <a:xfrm>
              <a:off x="2595563" y="1633538"/>
              <a:ext cx="498475" cy="825500"/>
            </a:xfrm>
            <a:prstGeom prst="rect">
              <a:avLst/>
            </a:prstGeom>
            <a:solidFill>
              <a:srgbClr val="F6F69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3" name="Rectangle 142"/>
            <p:cNvSpPr>
              <a:spLocks noChangeAspect="1"/>
            </p:cNvSpPr>
            <p:nvPr/>
          </p:nvSpPr>
          <p:spPr bwMode="auto">
            <a:xfrm>
              <a:off x="2090738" y="1633538"/>
              <a:ext cx="498475" cy="8255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4" name="Rectangle 143"/>
            <p:cNvSpPr>
              <a:spLocks noChangeAspect="1"/>
            </p:cNvSpPr>
            <p:nvPr/>
          </p:nvSpPr>
          <p:spPr bwMode="auto">
            <a:xfrm>
              <a:off x="1582738" y="1633538"/>
              <a:ext cx="498475" cy="825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5" name="Rectangle 144"/>
            <p:cNvSpPr>
              <a:spLocks noChangeAspect="1"/>
            </p:cNvSpPr>
            <p:nvPr/>
          </p:nvSpPr>
          <p:spPr bwMode="auto">
            <a:xfrm rot="16200000">
              <a:off x="1747044" y="4626769"/>
              <a:ext cx="498475" cy="8270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6" name="Rectangle 145"/>
            <p:cNvSpPr>
              <a:spLocks noChangeAspect="1"/>
            </p:cNvSpPr>
            <p:nvPr/>
          </p:nvSpPr>
          <p:spPr bwMode="auto">
            <a:xfrm rot="16200000">
              <a:off x="1747044" y="4114007"/>
              <a:ext cx="498475" cy="8270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7" name="Rectangle 146"/>
            <p:cNvSpPr>
              <a:spLocks noChangeAspect="1"/>
            </p:cNvSpPr>
            <p:nvPr/>
          </p:nvSpPr>
          <p:spPr bwMode="auto">
            <a:xfrm rot="16200000">
              <a:off x="1747044" y="3599657"/>
              <a:ext cx="498475" cy="8270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/>
            </a:p>
          </p:txBody>
        </p:sp>
        <p:sp>
          <p:nvSpPr>
            <p:cNvPr id="148" name="Rectangle 147"/>
            <p:cNvSpPr>
              <a:spLocks noChangeAspect="1"/>
            </p:cNvSpPr>
            <p:nvPr/>
          </p:nvSpPr>
          <p:spPr bwMode="auto">
            <a:xfrm rot="16200000">
              <a:off x="1747044" y="3088482"/>
              <a:ext cx="498475" cy="8270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9" name="Rectangle 148"/>
            <p:cNvSpPr>
              <a:spLocks/>
            </p:cNvSpPr>
            <p:nvPr/>
          </p:nvSpPr>
          <p:spPr bwMode="auto">
            <a:xfrm rot="5400000">
              <a:off x="6592888" y="5584826"/>
              <a:ext cx="61912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0" name="Rectangle 149"/>
            <p:cNvSpPr>
              <a:spLocks/>
            </p:cNvSpPr>
            <p:nvPr/>
          </p:nvSpPr>
          <p:spPr bwMode="auto">
            <a:xfrm rot="5400000">
              <a:off x="7094538" y="5584826"/>
              <a:ext cx="61912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1" name="Rectangle 150"/>
            <p:cNvSpPr>
              <a:spLocks/>
            </p:cNvSpPr>
            <p:nvPr/>
          </p:nvSpPr>
          <p:spPr bwMode="auto">
            <a:xfrm rot="5400000">
              <a:off x="7597776" y="5584825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2" name="Rectangle 151"/>
            <p:cNvSpPr>
              <a:spLocks/>
            </p:cNvSpPr>
            <p:nvPr/>
          </p:nvSpPr>
          <p:spPr bwMode="auto">
            <a:xfrm rot="5400000">
              <a:off x="5084762" y="5586413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3" name="Rectangle 152"/>
            <p:cNvSpPr>
              <a:spLocks/>
            </p:cNvSpPr>
            <p:nvPr/>
          </p:nvSpPr>
          <p:spPr bwMode="auto">
            <a:xfrm rot="5400000">
              <a:off x="5588000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4" name="Rectangle 153"/>
            <p:cNvSpPr>
              <a:spLocks/>
            </p:cNvSpPr>
            <p:nvPr/>
          </p:nvSpPr>
          <p:spPr bwMode="auto">
            <a:xfrm rot="5400000">
              <a:off x="6092825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5" name="Rectangle 154"/>
            <p:cNvSpPr>
              <a:spLocks/>
            </p:cNvSpPr>
            <p:nvPr/>
          </p:nvSpPr>
          <p:spPr bwMode="auto">
            <a:xfrm rot="5400000">
              <a:off x="3575050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6" name="Rectangle 155"/>
            <p:cNvSpPr>
              <a:spLocks/>
            </p:cNvSpPr>
            <p:nvPr/>
          </p:nvSpPr>
          <p:spPr bwMode="auto">
            <a:xfrm rot="5400000">
              <a:off x="4076700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7" name="Rectangle 156"/>
            <p:cNvSpPr>
              <a:spLocks/>
            </p:cNvSpPr>
            <p:nvPr/>
          </p:nvSpPr>
          <p:spPr bwMode="auto">
            <a:xfrm rot="5400000">
              <a:off x="4579937" y="5586413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8" name="Rectangle 157"/>
            <p:cNvSpPr>
              <a:spLocks/>
            </p:cNvSpPr>
            <p:nvPr/>
          </p:nvSpPr>
          <p:spPr bwMode="auto">
            <a:xfrm rot="5400000">
              <a:off x="8105776" y="5584825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9" name="Rectangle 158"/>
            <p:cNvSpPr>
              <a:spLocks/>
            </p:cNvSpPr>
            <p:nvPr/>
          </p:nvSpPr>
          <p:spPr bwMode="auto">
            <a:xfrm rot="5400000">
              <a:off x="4075112" y="5586413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0" name="Rectangle 159"/>
            <p:cNvSpPr>
              <a:spLocks/>
            </p:cNvSpPr>
            <p:nvPr/>
          </p:nvSpPr>
          <p:spPr bwMode="auto">
            <a:xfrm rot="5400000">
              <a:off x="4576762" y="5586413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1" name="Rectangle 160"/>
            <p:cNvSpPr>
              <a:spLocks/>
            </p:cNvSpPr>
            <p:nvPr/>
          </p:nvSpPr>
          <p:spPr bwMode="auto">
            <a:xfrm rot="5400000">
              <a:off x="5080000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2" name="Rectangle 161"/>
            <p:cNvSpPr>
              <a:spLocks/>
            </p:cNvSpPr>
            <p:nvPr/>
          </p:nvSpPr>
          <p:spPr bwMode="auto">
            <a:xfrm rot="5400000">
              <a:off x="2566987" y="5586413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3" name="Rectangle 162"/>
            <p:cNvSpPr>
              <a:spLocks/>
            </p:cNvSpPr>
            <p:nvPr/>
          </p:nvSpPr>
          <p:spPr bwMode="auto">
            <a:xfrm rot="5400000">
              <a:off x="3070225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6" name="Rectangle 165"/>
            <p:cNvSpPr>
              <a:spLocks/>
            </p:cNvSpPr>
            <p:nvPr/>
          </p:nvSpPr>
          <p:spPr bwMode="auto">
            <a:xfrm rot="5400000">
              <a:off x="3671094" y="5585619"/>
              <a:ext cx="61913" cy="5048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7" name="Rectangle 166"/>
            <p:cNvSpPr>
              <a:spLocks/>
            </p:cNvSpPr>
            <p:nvPr/>
          </p:nvSpPr>
          <p:spPr bwMode="auto">
            <a:xfrm rot="5400000">
              <a:off x="1057275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8" name="Rectangle 167"/>
            <p:cNvSpPr>
              <a:spLocks/>
            </p:cNvSpPr>
            <p:nvPr/>
          </p:nvSpPr>
          <p:spPr bwMode="auto">
            <a:xfrm rot="5400000">
              <a:off x="1558925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9" name="Rectangle 168"/>
            <p:cNvSpPr>
              <a:spLocks/>
            </p:cNvSpPr>
            <p:nvPr/>
          </p:nvSpPr>
          <p:spPr bwMode="auto">
            <a:xfrm rot="5400000">
              <a:off x="2062162" y="5586413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0" name="Rectangle 169"/>
            <p:cNvSpPr>
              <a:spLocks/>
            </p:cNvSpPr>
            <p:nvPr/>
          </p:nvSpPr>
          <p:spPr bwMode="auto">
            <a:xfrm rot="5400000">
              <a:off x="5588000" y="5586413"/>
              <a:ext cx="61913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1" name="Rectangle 170"/>
            <p:cNvSpPr>
              <a:spLocks/>
            </p:cNvSpPr>
            <p:nvPr/>
          </p:nvSpPr>
          <p:spPr bwMode="auto">
            <a:xfrm rot="5400000">
              <a:off x="1281907" y="1893094"/>
              <a:ext cx="63500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2" name="Rectangle 171"/>
            <p:cNvSpPr>
              <a:spLocks/>
            </p:cNvSpPr>
            <p:nvPr/>
          </p:nvSpPr>
          <p:spPr bwMode="auto">
            <a:xfrm rot="5400000">
              <a:off x="3848894" y="2123281"/>
              <a:ext cx="63500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3" name="Rectangle 172"/>
            <p:cNvSpPr>
              <a:spLocks/>
            </p:cNvSpPr>
            <p:nvPr/>
          </p:nvSpPr>
          <p:spPr bwMode="auto">
            <a:xfrm>
              <a:off x="1812925" y="1111250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4" name="Rectangle 173"/>
            <p:cNvSpPr>
              <a:spLocks/>
            </p:cNvSpPr>
            <p:nvPr/>
          </p:nvSpPr>
          <p:spPr bwMode="auto">
            <a:xfrm>
              <a:off x="1812925" y="5305425"/>
              <a:ext cx="61913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5" name="Rectangle 174"/>
            <p:cNvSpPr>
              <a:spLocks/>
            </p:cNvSpPr>
            <p:nvPr/>
          </p:nvSpPr>
          <p:spPr bwMode="auto">
            <a:xfrm rot="5400000">
              <a:off x="2663031" y="3023394"/>
              <a:ext cx="61913" cy="5048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6" name="Rectangle 175"/>
            <p:cNvSpPr>
              <a:spLocks noChangeAspect="1"/>
            </p:cNvSpPr>
            <p:nvPr/>
          </p:nvSpPr>
          <p:spPr bwMode="auto">
            <a:xfrm>
              <a:off x="5189538" y="1643063"/>
              <a:ext cx="498475" cy="8255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7" name="Rectangle 176"/>
            <p:cNvSpPr>
              <a:spLocks noChangeAspect="1"/>
            </p:cNvSpPr>
            <p:nvPr/>
          </p:nvSpPr>
          <p:spPr bwMode="auto">
            <a:xfrm>
              <a:off x="4681538" y="1643063"/>
              <a:ext cx="498475" cy="8255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4" name="Rectangle 193"/>
            <p:cNvSpPr>
              <a:spLocks noChangeAspect="1"/>
            </p:cNvSpPr>
            <p:nvPr/>
          </p:nvSpPr>
          <p:spPr bwMode="auto">
            <a:xfrm>
              <a:off x="3106738" y="1631950"/>
              <a:ext cx="498475" cy="825500"/>
            </a:xfrm>
            <a:prstGeom prst="rect">
              <a:avLst/>
            </a:prstGeom>
            <a:solidFill>
              <a:srgbClr val="66FF3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1" name="Rectangle 240"/>
            <p:cNvSpPr>
              <a:spLocks/>
            </p:cNvSpPr>
            <p:nvPr/>
          </p:nvSpPr>
          <p:spPr bwMode="auto">
            <a:xfrm rot="5400000">
              <a:off x="4380707" y="2128044"/>
              <a:ext cx="63500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2" name="Rectangle 241"/>
            <p:cNvSpPr>
              <a:spLocks noChangeAspect="1"/>
            </p:cNvSpPr>
            <p:nvPr/>
          </p:nvSpPr>
          <p:spPr bwMode="auto">
            <a:xfrm>
              <a:off x="6723063" y="1641475"/>
              <a:ext cx="498475" cy="8255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3" name="Rectangle 242"/>
            <p:cNvSpPr>
              <a:spLocks noChangeAspect="1"/>
            </p:cNvSpPr>
            <p:nvPr/>
          </p:nvSpPr>
          <p:spPr bwMode="auto">
            <a:xfrm>
              <a:off x="6213475" y="1641475"/>
              <a:ext cx="498475" cy="8255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4" name="Rectangle 243"/>
            <p:cNvSpPr>
              <a:spLocks noChangeAspect="1"/>
            </p:cNvSpPr>
            <p:nvPr/>
          </p:nvSpPr>
          <p:spPr bwMode="auto">
            <a:xfrm>
              <a:off x="5700713" y="1641475"/>
              <a:ext cx="496887" cy="8255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5" name="Rectangle 244"/>
            <p:cNvSpPr>
              <a:spLocks noChangeAspect="1"/>
            </p:cNvSpPr>
            <p:nvPr/>
          </p:nvSpPr>
          <p:spPr bwMode="auto">
            <a:xfrm>
              <a:off x="7237413" y="1643063"/>
              <a:ext cx="498475" cy="8255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6" name="Rectangle 245"/>
            <p:cNvSpPr>
              <a:spLocks/>
            </p:cNvSpPr>
            <p:nvPr/>
          </p:nvSpPr>
          <p:spPr bwMode="auto">
            <a:xfrm rot="5400000">
              <a:off x="7966869" y="2018506"/>
              <a:ext cx="63500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7" name="Rectangle 246"/>
            <p:cNvSpPr>
              <a:spLocks noChangeAspect="1"/>
            </p:cNvSpPr>
            <p:nvPr/>
          </p:nvSpPr>
          <p:spPr bwMode="auto">
            <a:xfrm rot="16200000">
              <a:off x="5296694" y="3090069"/>
              <a:ext cx="498475" cy="8270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8" name="Rectangle 247"/>
            <p:cNvSpPr>
              <a:spLocks noChangeAspect="1"/>
            </p:cNvSpPr>
            <p:nvPr/>
          </p:nvSpPr>
          <p:spPr bwMode="auto">
            <a:xfrm rot="16200000">
              <a:off x="7050881" y="3090069"/>
              <a:ext cx="498475" cy="827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9" name="Rectangle 248"/>
            <p:cNvSpPr>
              <a:spLocks noChangeAspect="1"/>
            </p:cNvSpPr>
            <p:nvPr/>
          </p:nvSpPr>
          <p:spPr bwMode="auto">
            <a:xfrm rot="16200000">
              <a:off x="3542506" y="3090069"/>
              <a:ext cx="498475" cy="8270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0" name="Rectangle 249"/>
            <p:cNvSpPr>
              <a:spLocks/>
            </p:cNvSpPr>
            <p:nvPr/>
          </p:nvSpPr>
          <p:spPr bwMode="auto">
            <a:xfrm rot="5400000">
              <a:off x="1282701" y="3082925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1" name="Rectangle 250"/>
            <p:cNvSpPr>
              <a:spLocks/>
            </p:cNvSpPr>
            <p:nvPr/>
          </p:nvSpPr>
          <p:spPr bwMode="auto">
            <a:xfrm rot="5400000">
              <a:off x="4473576" y="3082925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2" name="Rectangle 251"/>
            <p:cNvSpPr>
              <a:spLocks/>
            </p:cNvSpPr>
            <p:nvPr/>
          </p:nvSpPr>
          <p:spPr bwMode="auto">
            <a:xfrm rot="5400000">
              <a:off x="6230145" y="3082131"/>
              <a:ext cx="61912" cy="5048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3" name="Rectangle 252"/>
            <p:cNvSpPr>
              <a:spLocks/>
            </p:cNvSpPr>
            <p:nvPr/>
          </p:nvSpPr>
          <p:spPr bwMode="auto">
            <a:xfrm rot="5400000">
              <a:off x="7981157" y="3082131"/>
              <a:ext cx="61912" cy="5048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4" name="Rectangle 253"/>
            <p:cNvSpPr>
              <a:spLocks noChangeAspect="1"/>
            </p:cNvSpPr>
            <p:nvPr/>
          </p:nvSpPr>
          <p:spPr bwMode="auto">
            <a:xfrm rot="16200000">
              <a:off x="5296694" y="3601244"/>
              <a:ext cx="498475" cy="827087"/>
            </a:xfrm>
            <a:prstGeom prst="rect">
              <a:avLst/>
            </a:prstGeom>
            <a:solidFill>
              <a:srgbClr val="F6F69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55" name="Rectangle 254"/>
            <p:cNvSpPr>
              <a:spLocks noChangeAspect="1"/>
            </p:cNvSpPr>
            <p:nvPr/>
          </p:nvSpPr>
          <p:spPr bwMode="auto">
            <a:xfrm rot="16200000">
              <a:off x="7050881" y="3609182"/>
              <a:ext cx="498475" cy="827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6" name="Rectangle 255"/>
            <p:cNvSpPr>
              <a:spLocks noChangeAspect="1"/>
            </p:cNvSpPr>
            <p:nvPr/>
          </p:nvSpPr>
          <p:spPr bwMode="auto">
            <a:xfrm rot="16200000">
              <a:off x="3542506" y="3602832"/>
              <a:ext cx="498475" cy="8270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7" name="Rectangle 256"/>
            <p:cNvSpPr>
              <a:spLocks noChangeAspect="1"/>
            </p:cNvSpPr>
            <p:nvPr/>
          </p:nvSpPr>
          <p:spPr bwMode="auto">
            <a:xfrm rot="16200000">
              <a:off x="5296694" y="4115594"/>
              <a:ext cx="498475" cy="827087"/>
            </a:xfrm>
            <a:prstGeom prst="rect">
              <a:avLst/>
            </a:prstGeom>
            <a:solidFill>
              <a:srgbClr val="F6F69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8" name="Rectangle 257"/>
            <p:cNvSpPr>
              <a:spLocks noChangeAspect="1"/>
            </p:cNvSpPr>
            <p:nvPr/>
          </p:nvSpPr>
          <p:spPr bwMode="auto">
            <a:xfrm rot="16200000">
              <a:off x="7050881" y="4121944"/>
              <a:ext cx="498475" cy="827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9" name="Rectangle 258"/>
            <p:cNvSpPr>
              <a:spLocks noChangeAspect="1"/>
            </p:cNvSpPr>
            <p:nvPr/>
          </p:nvSpPr>
          <p:spPr bwMode="auto">
            <a:xfrm rot="16200000">
              <a:off x="3542506" y="4115594"/>
              <a:ext cx="498475" cy="8270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0" name="Rectangle 259"/>
            <p:cNvSpPr>
              <a:spLocks noChangeAspect="1"/>
            </p:cNvSpPr>
            <p:nvPr/>
          </p:nvSpPr>
          <p:spPr bwMode="auto">
            <a:xfrm rot="16200000">
              <a:off x="5296694" y="4625182"/>
              <a:ext cx="498475" cy="827087"/>
            </a:xfrm>
            <a:prstGeom prst="rect">
              <a:avLst/>
            </a:prstGeom>
            <a:solidFill>
              <a:srgbClr val="F6F69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1" name="Rectangle 260"/>
            <p:cNvSpPr>
              <a:spLocks noChangeAspect="1"/>
            </p:cNvSpPr>
            <p:nvPr/>
          </p:nvSpPr>
          <p:spPr bwMode="auto">
            <a:xfrm rot="16200000">
              <a:off x="3542506" y="4625182"/>
              <a:ext cx="498475" cy="8270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2" name="Rectangle 261"/>
            <p:cNvSpPr>
              <a:spLocks/>
            </p:cNvSpPr>
            <p:nvPr/>
          </p:nvSpPr>
          <p:spPr bwMode="auto">
            <a:xfrm flipV="1">
              <a:off x="8391525" y="1311275"/>
              <a:ext cx="152400" cy="4498975"/>
            </a:xfrm>
            <a:prstGeom prst="rect">
              <a:avLst/>
            </a:prstGeom>
            <a:gradFill>
              <a:gsLst>
                <a:gs pos="11000">
                  <a:schemeClr val="bg1">
                    <a:lumMod val="75000"/>
                  </a:schemeClr>
                </a:gs>
                <a:gs pos="32000">
                  <a:schemeClr val="bg1">
                    <a:lumMod val="50000"/>
                  </a:schemeClr>
                </a:gs>
                <a:gs pos="65000">
                  <a:schemeClr val="tx1">
                    <a:lumMod val="50000"/>
                    <a:lumOff val="50000"/>
                  </a:schemeClr>
                </a:gs>
                <a:gs pos="72000">
                  <a:schemeClr val="bg1">
                    <a:lumMod val="50000"/>
                  </a:schemeClr>
                </a:gs>
                <a:gs pos="87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3" name="Rectangle 262"/>
            <p:cNvSpPr>
              <a:spLocks/>
            </p:cNvSpPr>
            <p:nvPr/>
          </p:nvSpPr>
          <p:spPr bwMode="auto">
            <a:xfrm>
              <a:off x="8440738" y="2289175"/>
              <a:ext cx="61912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4" name="Rectangle 263"/>
            <p:cNvSpPr>
              <a:spLocks/>
            </p:cNvSpPr>
            <p:nvPr/>
          </p:nvSpPr>
          <p:spPr bwMode="auto">
            <a:xfrm>
              <a:off x="8440738" y="1787525"/>
              <a:ext cx="61912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5" name="Rectangle 264"/>
            <p:cNvSpPr>
              <a:spLocks/>
            </p:cNvSpPr>
            <p:nvPr/>
          </p:nvSpPr>
          <p:spPr bwMode="auto">
            <a:xfrm>
              <a:off x="8440738" y="1284288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6" name="Rectangle 265"/>
            <p:cNvSpPr>
              <a:spLocks/>
            </p:cNvSpPr>
            <p:nvPr/>
          </p:nvSpPr>
          <p:spPr bwMode="auto">
            <a:xfrm>
              <a:off x="8440738" y="3797300"/>
              <a:ext cx="61912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7" name="Rectangle 266"/>
            <p:cNvSpPr>
              <a:spLocks/>
            </p:cNvSpPr>
            <p:nvPr/>
          </p:nvSpPr>
          <p:spPr bwMode="auto">
            <a:xfrm>
              <a:off x="8440738" y="3292475"/>
              <a:ext cx="61912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8" name="Rectangle 267"/>
            <p:cNvSpPr>
              <a:spLocks/>
            </p:cNvSpPr>
            <p:nvPr/>
          </p:nvSpPr>
          <p:spPr bwMode="auto">
            <a:xfrm>
              <a:off x="8440738" y="2789238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9" name="Rectangle 268"/>
            <p:cNvSpPr>
              <a:spLocks/>
            </p:cNvSpPr>
            <p:nvPr/>
          </p:nvSpPr>
          <p:spPr bwMode="auto">
            <a:xfrm>
              <a:off x="8440738" y="5307013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0" name="Rectangle 269"/>
            <p:cNvSpPr>
              <a:spLocks/>
            </p:cNvSpPr>
            <p:nvPr/>
          </p:nvSpPr>
          <p:spPr bwMode="auto">
            <a:xfrm>
              <a:off x="8440738" y="4805363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1" name="Rectangle 270"/>
            <p:cNvSpPr>
              <a:spLocks/>
            </p:cNvSpPr>
            <p:nvPr/>
          </p:nvSpPr>
          <p:spPr bwMode="auto">
            <a:xfrm>
              <a:off x="8440738" y="4302125"/>
              <a:ext cx="61912" cy="50323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2" name="Rectangle 271"/>
            <p:cNvSpPr>
              <a:spLocks/>
            </p:cNvSpPr>
            <p:nvPr/>
          </p:nvSpPr>
          <p:spPr bwMode="auto">
            <a:xfrm>
              <a:off x="8440738" y="776288"/>
              <a:ext cx="61912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3" name="TextBox 72"/>
            <p:cNvSpPr txBox="1">
              <a:spLocks noChangeArrowheads="1"/>
            </p:cNvSpPr>
            <p:nvPr/>
          </p:nvSpPr>
          <p:spPr bwMode="auto">
            <a:xfrm>
              <a:off x="8366125" y="754063"/>
              <a:ext cx="177800" cy="55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600" b="1">
                  <a:latin typeface="Comic Sans MS" pitchFamily="66" charset="0"/>
                </a:rPr>
                <a:t>2feet</a:t>
              </a:r>
            </a:p>
          </p:txBody>
        </p:sp>
        <p:sp>
          <p:nvSpPr>
            <p:cNvPr id="274" name="Rectangle 86"/>
            <p:cNvSpPr>
              <a:spLocks noChangeArrowheads="1"/>
            </p:cNvSpPr>
            <p:nvPr/>
          </p:nvSpPr>
          <p:spPr bwMode="auto">
            <a:xfrm>
              <a:off x="3695700" y="1758950"/>
              <a:ext cx="9382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800" b="1">
                  <a:latin typeface="Comic Sans MS" pitchFamily="66" charset="0"/>
                </a:rPr>
                <a:t>Each Rack is 39” Deep and 24” Wide</a:t>
              </a:r>
            </a:p>
          </p:txBody>
        </p:sp>
        <p:sp>
          <p:nvSpPr>
            <p:cNvPr id="275" name="TextBox 72"/>
            <p:cNvSpPr txBox="1">
              <a:spLocks noChangeArrowheads="1"/>
            </p:cNvSpPr>
            <p:nvPr/>
          </p:nvSpPr>
          <p:spPr bwMode="auto">
            <a:xfrm>
              <a:off x="7891463" y="5759450"/>
              <a:ext cx="4540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600" b="1">
                  <a:latin typeface="Comic Sans MS" pitchFamily="66" charset="0"/>
                </a:rPr>
                <a:t>2 feet</a:t>
              </a:r>
            </a:p>
          </p:txBody>
        </p:sp>
        <p:sp>
          <p:nvSpPr>
            <p:cNvPr id="276" name="Rectangle 275"/>
            <p:cNvSpPr>
              <a:spLocks/>
            </p:cNvSpPr>
            <p:nvPr/>
          </p:nvSpPr>
          <p:spPr bwMode="auto">
            <a:xfrm>
              <a:off x="2438400" y="3252788"/>
              <a:ext cx="63500" cy="50323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7" name="Rectangle 86"/>
            <p:cNvSpPr>
              <a:spLocks noChangeArrowheads="1"/>
            </p:cNvSpPr>
            <p:nvPr/>
          </p:nvSpPr>
          <p:spPr bwMode="auto">
            <a:xfrm rot="16200000">
              <a:off x="1940719" y="1942307"/>
              <a:ext cx="793750" cy="21431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pitchFamily="66" charset="0"/>
                  <a:ea typeface="ＭＳ Ｐゴシック" charset="-128"/>
                  <a:hlinkClick r:id="" action="ppaction://noaction"/>
                </a:rPr>
                <a:t>L1-OAF-C1</a:t>
              </a:r>
              <a:endParaRPr lang="en-US" sz="800" b="1" dirty="0"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278" name="Rectangle 86"/>
            <p:cNvSpPr>
              <a:spLocks noChangeArrowheads="1"/>
            </p:cNvSpPr>
            <p:nvPr/>
          </p:nvSpPr>
          <p:spPr bwMode="auto">
            <a:xfrm>
              <a:off x="1617663" y="4930775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L1-SUS-C1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79" name="Rectangle 86"/>
            <p:cNvSpPr>
              <a:spLocks noChangeArrowheads="1"/>
            </p:cNvSpPr>
            <p:nvPr/>
          </p:nvSpPr>
          <p:spPr bwMode="auto">
            <a:xfrm>
              <a:off x="1617663" y="4430713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L1-SUS-C2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0" name="Rectangle 86"/>
            <p:cNvSpPr>
              <a:spLocks noChangeArrowheads="1"/>
            </p:cNvSpPr>
            <p:nvPr/>
          </p:nvSpPr>
          <p:spPr bwMode="auto">
            <a:xfrm>
              <a:off x="1624013" y="3905250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L1-SUS-C3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1" name="Rectangle 86"/>
            <p:cNvSpPr>
              <a:spLocks noChangeArrowheads="1"/>
            </p:cNvSpPr>
            <p:nvPr/>
          </p:nvSpPr>
          <p:spPr bwMode="auto">
            <a:xfrm>
              <a:off x="1616075" y="3406775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L1-SUS-C4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2" name="Rectangle 86"/>
            <p:cNvSpPr>
              <a:spLocks noChangeArrowheads="1"/>
            </p:cNvSpPr>
            <p:nvPr/>
          </p:nvSpPr>
          <p:spPr bwMode="auto">
            <a:xfrm>
              <a:off x="3406775" y="3394075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L1-SUS-C5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3" name="Rectangle 86"/>
            <p:cNvSpPr>
              <a:spLocks noChangeArrowheads="1"/>
            </p:cNvSpPr>
            <p:nvPr/>
          </p:nvSpPr>
          <p:spPr bwMode="auto">
            <a:xfrm>
              <a:off x="3406775" y="3910013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L1-SUS-C6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4" name="Rectangle 86"/>
            <p:cNvSpPr>
              <a:spLocks noChangeArrowheads="1"/>
            </p:cNvSpPr>
            <p:nvPr/>
          </p:nvSpPr>
          <p:spPr bwMode="auto">
            <a:xfrm>
              <a:off x="3406775" y="4432300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L1-SUS-C7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5" name="Rectangle 86"/>
            <p:cNvSpPr>
              <a:spLocks noChangeArrowheads="1"/>
            </p:cNvSpPr>
            <p:nvPr/>
          </p:nvSpPr>
          <p:spPr bwMode="auto">
            <a:xfrm>
              <a:off x="3406775" y="4948238"/>
              <a:ext cx="771525" cy="2159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L1-SUS-C8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6" name="Rectangle 86"/>
            <p:cNvSpPr>
              <a:spLocks noChangeArrowheads="1"/>
            </p:cNvSpPr>
            <p:nvPr/>
          </p:nvSpPr>
          <p:spPr bwMode="auto">
            <a:xfrm rot="16200000">
              <a:off x="4575175" y="1970088"/>
              <a:ext cx="746125" cy="2159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L1-SEI-C1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87" name="TextBox 72"/>
            <p:cNvSpPr txBox="1">
              <a:spLocks noChangeArrowheads="1"/>
            </p:cNvSpPr>
            <p:nvPr/>
          </p:nvSpPr>
          <p:spPr bwMode="auto">
            <a:xfrm rot="16200000">
              <a:off x="2216150" y="4181475"/>
              <a:ext cx="503238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600" b="1">
                  <a:latin typeface="Comic Sans MS" pitchFamily="66" charset="0"/>
                </a:rPr>
                <a:t>Front</a:t>
              </a:r>
            </a:p>
          </p:txBody>
        </p:sp>
        <p:sp>
          <p:nvSpPr>
            <p:cNvPr id="288" name="TextBox 72"/>
            <p:cNvSpPr txBox="1">
              <a:spLocks noChangeArrowheads="1"/>
            </p:cNvSpPr>
            <p:nvPr/>
          </p:nvSpPr>
          <p:spPr bwMode="auto">
            <a:xfrm rot="5400000">
              <a:off x="3074194" y="4177506"/>
              <a:ext cx="501650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600" b="1">
                  <a:latin typeface="Comic Sans MS" pitchFamily="66" charset="0"/>
                </a:rPr>
                <a:t>Front</a:t>
              </a:r>
            </a:p>
          </p:txBody>
        </p:sp>
        <p:sp>
          <p:nvSpPr>
            <p:cNvPr id="289" name="TextBox 72"/>
            <p:cNvSpPr txBox="1">
              <a:spLocks noChangeArrowheads="1"/>
            </p:cNvSpPr>
            <p:nvPr/>
          </p:nvSpPr>
          <p:spPr bwMode="auto">
            <a:xfrm>
              <a:off x="2347913" y="2422525"/>
              <a:ext cx="5032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600" b="1">
                  <a:latin typeface="Comic Sans MS" pitchFamily="66" charset="0"/>
                </a:rPr>
                <a:t>Front</a:t>
              </a:r>
            </a:p>
          </p:txBody>
        </p:sp>
        <p:sp>
          <p:nvSpPr>
            <p:cNvPr id="290" name="TextBox 72"/>
            <p:cNvSpPr txBox="1">
              <a:spLocks noChangeArrowheads="1"/>
            </p:cNvSpPr>
            <p:nvPr/>
          </p:nvSpPr>
          <p:spPr bwMode="auto">
            <a:xfrm>
              <a:off x="5969000" y="2428875"/>
              <a:ext cx="503238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600" b="1">
                  <a:latin typeface="Comic Sans MS" pitchFamily="66" charset="0"/>
                </a:rPr>
                <a:t>Front</a:t>
              </a:r>
            </a:p>
          </p:txBody>
        </p:sp>
        <p:sp>
          <p:nvSpPr>
            <p:cNvPr id="291" name="TextBox 72"/>
            <p:cNvSpPr txBox="1">
              <a:spLocks noChangeArrowheads="1"/>
            </p:cNvSpPr>
            <p:nvPr/>
          </p:nvSpPr>
          <p:spPr bwMode="auto">
            <a:xfrm rot="5400000">
              <a:off x="6592888" y="3925888"/>
              <a:ext cx="5016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600" b="1">
                  <a:latin typeface="Comic Sans MS" pitchFamily="66" charset="0"/>
                </a:rPr>
                <a:t>Front</a:t>
              </a:r>
            </a:p>
          </p:txBody>
        </p:sp>
        <p:sp>
          <p:nvSpPr>
            <p:cNvPr id="292" name="TextBox 72"/>
            <p:cNvSpPr txBox="1">
              <a:spLocks noChangeArrowheads="1"/>
            </p:cNvSpPr>
            <p:nvPr/>
          </p:nvSpPr>
          <p:spPr bwMode="auto">
            <a:xfrm rot="16200000">
              <a:off x="5759450" y="4171950"/>
              <a:ext cx="5016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600" b="1">
                  <a:latin typeface="Comic Sans MS" pitchFamily="66" charset="0"/>
                </a:rPr>
                <a:t>Front</a:t>
              </a:r>
            </a:p>
          </p:txBody>
        </p:sp>
        <p:sp>
          <p:nvSpPr>
            <p:cNvPr id="293" name="Rectangle 86"/>
            <p:cNvSpPr>
              <a:spLocks noChangeArrowheads="1"/>
            </p:cNvSpPr>
            <p:nvPr/>
          </p:nvSpPr>
          <p:spPr bwMode="auto">
            <a:xfrm rot="16200000">
              <a:off x="5068094" y="1972469"/>
              <a:ext cx="744538" cy="2159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L1-SEI-C2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94" name="Rectangle 86"/>
            <p:cNvSpPr>
              <a:spLocks noChangeArrowheads="1"/>
            </p:cNvSpPr>
            <p:nvPr/>
          </p:nvSpPr>
          <p:spPr bwMode="auto">
            <a:xfrm rot="16200000">
              <a:off x="2953544" y="1940719"/>
              <a:ext cx="782638" cy="215900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 smtClean="0">
                  <a:latin typeface="Comic Sans MS" charset="0"/>
                  <a:ea typeface="ＭＳ Ｐゴシック" charset="-128"/>
                  <a:hlinkClick r:id="" action="ppaction://noaction"/>
                </a:rPr>
                <a:t>L1-TCS-C1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95" name="Rectangle 86"/>
            <p:cNvSpPr>
              <a:spLocks noChangeArrowheads="1"/>
            </p:cNvSpPr>
            <p:nvPr/>
          </p:nvSpPr>
          <p:spPr bwMode="auto">
            <a:xfrm rot="16200000">
              <a:off x="5576887" y="1958976"/>
              <a:ext cx="746125" cy="2159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L1-SEI-C3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96" name="Rectangle 86"/>
            <p:cNvSpPr>
              <a:spLocks noChangeArrowheads="1"/>
            </p:cNvSpPr>
            <p:nvPr/>
          </p:nvSpPr>
          <p:spPr bwMode="auto">
            <a:xfrm rot="16200000">
              <a:off x="6072981" y="1959770"/>
              <a:ext cx="746125" cy="21431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L1-SEI-C4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97" name="Rectangle 86"/>
            <p:cNvSpPr>
              <a:spLocks noChangeArrowheads="1"/>
            </p:cNvSpPr>
            <p:nvPr/>
          </p:nvSpPr>
          <p:spPr bwMode="auto">
            <a:xfrm rot="16200000">
              <a:off x="6588919" y="1947069"/>
              <a:ext cx="746125" cy="2143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L1-SEI-C5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98" name="Rectangle 86"/>
            <p:cNvSpPr>
              <a:spLocks noChangeArrowheads="1"/>
            </p:cNvSpPr>
            <p:nvPr/>
          </p:nvSpPr>
          <p:spPr bwMode="auto">
            <a:xfrm rot="16200000">
              <a:off x="7104856" y="1953420"/>
              <a:ext cx="746125" cy="21431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L1-SEI-C6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299" name="Rectangle 86"/>
            <p:cNvSpPr>
              <a:spLocks noChangeArrowheads="1"/>
            </p:cNvSpPr>
            <p:nvPr/>
          </p:nvSpPr>
          <p:spPr bwMode="auto">
            <a:xfrm>
              <a:off x="5162550" y="3921125"/>
              <a:ext cx="774700" cy="215900"/>
            </a:xfrm>
            <a:prstGeom prst="rect">
              <a:avLst/>
            </a:prstGeom>
            <a:solidFill>
              <a:srgbClr val="F6F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>
                  <a:latin typeface="Comic Sans MS" pitchFamily="66" charset="0"/>
                </a:rPr>
                <a:t>L1-UNK-C3</a:t>
              </a:r>
            </a:p>
          </p:txBody>
        </p:sp>
        <p:sp>
          <p:nvSpPr>
            <p:cNvPr id="300" name="Rectangle 86"/>
            <p:cNvSpPr>
              <a:spLocks noChangeArrowheads="1"/>
            </p:cNvSpPr>
            <p:nvPr/>
          </p:nvSpPr>
          <p:spPr bwMode="auto">
            <a:xfrm>
              <a:off x="5172075" y="4432300"/>
              <a:ext cx="774700" cy="215900"/>
            </a:xfrm>
            <a:prstGeom prst="rect">
              <a:avLst/>
            </a:prstGeom>
            <a:solidFill>
              <a:srgbClr val="F6F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>
                  <a:latin typeface="Comic Sans MS" pitchFamily="66" charset="0"/>
                </a:rPr>
                <a:t>L1-UNK-C2</a:t>
              </a:r>
            </a:p>
          </p:txBody>
        </p:sp>
        <p:sp>
          <p:nvSpPr>
            <p:cNvPr id="301" name="Rectangle 86"/>
            <p:cNvSpPr>
              <a:spLocks noChangeArrowheads="1"/>
            </p:cNvSpPr>
            <p:nvPr/>
          </p:nvSpPr>
          <p:spPr bwMode="auto">
            <a:xfrm>
              <a:off x="5162550" y="4937125"/>
              <a:ext cx="774700" cy="215900"/>
            </a:xfrm>
            <a:prstGeom prst="rect">
              <a:avLst/>
            </a:prstGeom>
            <a:solidFill>
              <a:srgbClr val="F6F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>
                  <a:latin typeface="Comic Sans MS" pitchFamily="66" charset="0"/>
                </a:rPr>
                <a:t>L1-UNK-C1</a:t>
              </a:r>
            </a:p>
          </p:txBody>
        </p:sp>
        <p:sp>
          <p:nvSpPr>
            <p:cNvPr id="302" name="Rectangle 86"/>
            <p:cNvSpPr>
              <a:spLocks noChangeArrowheads="1"/>
            </p:cNvSpPr>
            <p:nvPr/>
          </p:nvSpPr>
          <p:spPr bwMode="auto">
            <a:xfrm>
              <a:off x="6924675" y="3413125"/>
              <a:ext cx="746125" cy="2159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L1-ISC-C1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303" name="Rectangle 86"/>
            <p:cNvSpPr>
              <a:spLocks noChangeArrowheads="1"/>
            </p:cNvSpPr>
            <p:nvPr/>
          </p:nvSpPr>
          <p:spPr bwMode="auto">
            <a:xfrm>
              <a:off x="6929438" y="3917950"/>
              <a:ext cx="746125" cy="2159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L1-ISC-C2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304" name="Rectangle 86"/>
            <p:cNvSpPr>
              <a:spLocks noChangeArrowheads="1"/>
            </p:cNvSpPr>
            <p:nvPr/>
          </p:nvSpPr>
          <p:spPr bwMode="auto">
            <a:xfrm>
              <a:off x="6927850" y="4421188"/>
              <a:ext cx="746125" cy="2159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L1-ISC-C3</a:t>
              </a:r>
              <a:endParaRPr lang="en-US" sz="800" b="1" dirty="0">
                <a:latin typeface="Comic Sans MS" pitchFamily="66" charset="0"/>
                <a:ea typeface="+mn-ea"/>
              </a:endParaRPr>
            </a:p>
          </p:txBody>
        </p:sp>
        <p:sp>
          <p:nvSpPr>
            <p:cNvPr id="305" name="Rectangle 86"/>
            <p:cNvSpPr>
              <a:spLocks noChangeArrowheads="1"/>
            </p:cNvSpPr>
            <p:nvPr/>
          </p:nvSpPr>
          <p:spPr bwMode="auto">
            <a:xfrm rot="16200000">
              <a:off x="1476375" y="1944688"/>
              <a:ext cx="736600" cy="215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latin typeface="Comic Sans MS" charset="0"/>
                  <a:ea typeface="ＭＳ Ｐゴシック" charset="-128"/>
                  <a:hlinkClick r:id="" action="ppaction://noaction"/>
                </a:rPr>
                <a:t>L1-PSL-C1</a:t>
              </a:r>
              <a:endParaRPr lang="en-US" sz="800" b="1" dirty="0">
                <a:latin typeface="Comic Sans MS" charset="0"/>
                <a:ea typeface="ＭＳ Ｐゴシック" charset="-128"/>
              </a:endParaRPr>
            </a:p>
          </p:txBody>
        </p:sp>
        <p:sp>
          <p:nvSpPr>
            <p:cNvPr id="306" name="TextBox 36"/>
            <p:cNvSpPr txBox="1">
              <a:spLocks noChangeArrowheads="1"/>
            </p:cNvSpPr>
            <p:nvPr/>
          </p:nvSpPr>
          <p:spPr bwMode="auto">
            <a:xfrm>
              <a:off x="1062037" y="928688"/>
              <a:ext cx="5135563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800" b="1" dirty="0">
                  <a:latin typeface="Comic Sans MS" pitchFamily="66" charset="0"/>
                </a:rPr>
                <a:t>CDS Electronics Room (CER)</a:t>
              </a:r>
            </a:p>
          </p:txBody>
        </p:sp>
        <p:sp>
          <p:nvSpPr>
            <p:cNvPr id="307" name="Rectangle 86"/>
            <p:cNvSpPr>
              <a:spLocks noChangeArrowheads="1"/>
            </p:cNvSpPr>
            <p:nvPr/>
          </p:nvSpPr>
          <p:spPr bwMode="auto">
            <a:xfrm>
              <a:off x="5164138" y="3402013"/>
              <a:ext cx="774700" cy="2154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800" b="1" dirty="0" smtClean="0">
                  <a:latin typeface="Comic Sans MS" charset="0"/>
                  <a:ea typeface="ＭＳ Ｐゴシック" charset="-128"/>
                  <a:hlinkClick r:id="" action="ppaction://noaction"/>
                </a:rPr>
                <a:t>L1-ISC-C4</a:t>
              </a:r>
              <a:endParaRPr lang="en-US" sz="800" b="1" dirty="0">
                <a:latin typeface="Comic Sans MS" pitchFamily="66" charset="0"/>
              </a:endParaRPr>
            </a:p>
          </p:txBody>
        </p:sp>
        <p:sp>
          <p:nvSpPr>
            <p:cNvPr id="308" name="Rectangle 86"/>
            <p:cNvSpPr>
              <a:spLocks noChangeArrowheads="1"/>
            </p:cNvSpPr>
            <p:nvPr/>
          </p:nvSpPr>
          <p:spPr bwMode="auto">
            <a:xfrm rot="16200000">
              <a:off x="2462213" y="1936750"/>
              <a:ext cx="776287" cy="214313"/>
            </a:xfrm>
            <a:prstGeom prst="rect">
              <a:avLst/>
            </a:prstGeom>
            <a:solidFill>
              <a:srgbClr val="F6F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>
                  <a:latin typeface="Comic Sans MS" pitchFamily="66" charset="0"/>
                </a:rPr>
                <a:t>L1-UNK-C5</a:t>
              </a:r>
            </a:p>
          </p:txBody>
        </p:sp>
        <p:sp>
          <p:nvSpPr>
            <p:cNvPr id="309" name="Rectangle 124"/>
            <p:cNvSpPr>
              <a:spLocks noChangeArrowheads="1"/>
            </p:cNvSpPr>
            <p:nvPr/>
          </p:nvSpPr>
          <p:spPr bwMode="auto">
            <a:xfrm>
              <a:off x="2532063" y="3251763"/>
              <a:ext cx="8382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US" sz="700" b="1" dirty="0">
                  <a:latin typeface="Comic Sans MS" pitchFamily="66" charset="0"/>
                </a:rPr>
                <a:t>SUS ITMX, ITMY</a:t>
              </a:r>
              <a:r>
                <a:rPr lang="en-US" sz="700" b="1" dirty="0" smtClean="0">
                  <a:latin typeface="Comic Sans MS" pitchFamily="66" charset="0"/>
                </a:rPr>
                <a:t>, FMX, FMY, </a:t>
              </a:r>
              <a:r>
                <a:rPr lang="en-US" sz="700" b="1" dirty="0">
                  <a:latin typeface="Comic Sans MS" pitchFamily="66" charset="0"/>
                </a:rPr>
                <a:t>and BS Rack 1</a:t>
              </a:r>
            </a:p>
          </p:txBody>
        </p:sp>
        <p:sp>
          <p:nvSpPr>
            <p:cNvPr id="310" name="Rectangle 132"/>
            <p:cNvSpPr>
              <a:spLocks noChangeArrowheads="1"/>
            </p:cNvSpPr>
            <p:nvPr/>
          </p:nvSpPr>
          <p:spPr bwMode="auto">
            <a:xfrm>
              <a:off x="641350" y="4303713"/>
              <a:ext cx="9366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SUS HAM3 and HAM4 Rack 2</a:t>
              </a:r>
            </a:p>
          </p:txBody>
        </p:sp>
        <p:sp>
          <p:nvSpPr>
            <p:cNvPr id="311" name="Rectangle 133"/>
            <p:cNvSpPr>
              <a:spLocks noChangeArrowheads="1"/>
            </p:cNvSpPr>
            <p:nvPr/>
          </p:nvSpPr>
          <p:spPr bwMode="auto">
            <a:xfrm>
              <a:off x="733425" y="4808538"/>
              <a:ext cx="8445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SUS HAM3 and HAM4 Rack 1</a:t>
              </a:r>
            </a:p>
          </p:txBody>
        </p:sp>
        <p:sp>
          <p:nvSpPr>
            <p:cNvPr id="312" name="Rectangle 135"/>
            <p:cNvSpPr>
              <a:spLocks noChangeArrowheads="1"/>
            </p:cNvSpPr>
            <p:nvPr/>
          </p:nvSpPr>
          <p:spPr bwMode="auto">
            <a:xfrm>
              <a:off x="725488" y="3862388"/>
              <a:ext cx="8445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SUS HAM2 Rack 1</a:t>
              </a:r>
            </a:p>
          </p:txBody>
        </p:sp>
        <p:sp>
          <p:nvSpPr>
            <p:cNvPr id="313" name="Rectangle 136"/>
            <p:cNvSpPr>
              <a:spLocks noChangeArrowheads="1"/>
            </p:cNvSpPr>
            <p:nvPr/>
          </p:nvSpPr>
          <p:spPr bwMode="auto">
            <a:xfrm>
              <a:off x="725488" y="3367088"/>
              <a:ext cx="8445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SUS HAM2 Rack 2</a:t>
              </a:r>
            </a:p>
          </p:txBody>
        </p:sp>
        <p:sp>
          <p:nvSpPr>
            <p:cNvPr id="314" name="Rectangle 137"/>
            <p:cNvSpPr>
              <a:spLocks noChangeArrowheads="1"/>
            </p:cNvSpPr>
            <p:nvPr/>
          </p:nvSpPr>
          <p:spPr bwMode="auto">
            <a:xfrm>
              <a:off x="2524125" y="3759225"/>
              <a:ext cx="8445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700" b="1" dirty="0">
                  <a:latin typeface="Comic Sans MS" pitchFamily="66" charset="0"/>
                </a:rPr>
                <a:t>SUS ITMX, ITMY, FMX, FMY, and BS Rack </a:t>
              </a:r>
              <a:r>
                <a:rPr lang="en-US" sz="700" b="1" dirty="0" smtClean="0">
                  <a:latin typeface="Comic Sans MS" pitchFamily="66" charset="0"/>
                </a:rPr>
                <a:t>2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315" name="Rectangle 138"/>
            <p:cNvSpPr>
              <a:spLocks noChangeArrowheads="1"/>
            </p:cNvSpPr>
            <p:nvPr/>
          </p:nvSpPr>
          <p:spPr bwMode="auto">
            <a:xfrm>
              <a:off x="2524125" y="4311650"/>
              <a:ext cx="8445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SUS HAM5 and HAM6 Rack 1</a:t>
              </a:r>
            </a:p>
          </p:txBody>
        </p:sp>
        <p:sp>
          <p:nvSpPr>
            <p:cNvPr id="316" name="Rectangle 139"/>
            <p:cNvSpPr>
              <a:spLocks noChangeArrowheads="1"/>
            </p:cNvSpPr>
            <p:nvPr/>
          </p:nvSpPr>
          <p:spPr bwMode="auto">
            <a:xfrm>
              <a:off x="2532063" y="4816475"/>
              <a:ext cx="84455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SUS HAM5 and HAM6 Rack 2</a:t>
              </a:r>
            </a:p>
          </p:txBody>
        </p:sp>
        <p:sp>
          <p:nvSpPr>
            <p:cNvPr id="317" name="Rectangle 140"/>
            <p:cNvSpPr>
              <a:spLocks noChangeArrowheads="1"/>
            </p:cNvSpPr>
            <p:nvPr/>
          </p:nvSpPr>
          <p:spPr bwMode="auto">
            <a:xfrm>
              <a:off x="6046788" y="3363913"/>
              <a:ext cx="8445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 dirty="0">
                  <a:latin typeface="Comic Sans MS" pitchFamily="66" charset="0"/>
                </a:rPr>
                <a:t>ISC LVEA Rack 1</a:t>
              </a:r>
            </a:p>
          </p:txBody>
        </p:sp>
        <p:sp>
          <p:nvSpPr>
            <p:cNvPr id="318" name="Rectangle 141"/>
            <p:cNvSpPr>
              <a:spLocks noChangeArrowheads="1"/>
            </p:cNvSpPr>
            <p:nvPr/>
          </p:nvSpPr>
          <p:spPr bwMode="auto">
            <a:xfrm>
              <a:off x="6037263" y="3857625"/>
              <a:ext cx="8445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ISC LVEA Rack 2</a:t>
              </a:r>
            </a:p>
          </p:txBody>
        </p:sp>
        <p:sp>
          <p:nvSpPr>
            <p:cNvPr id="319" name="Rectangle 145"/>
            <p:cNvSpPr>
              <a:spLocks noChangeArrowheads="1"/>
            </p:cNvSpPr>
            <p:nvPr/>
          </p:nvSpPr>
          <p:spPr bwMode="auto">
            <a:xfrm>
              <a:off x="6042025" y="4365625"/>
              <a:ext cx="8445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 dirty="0">
                  <a:latin typeface="Comic Sans MS" pitchFamily="66" charset="0"/>
                </a:rPr>
                <a:t>ISC LVEA Rack 3</a:t>
              </a:r>
            </a:p>
          </p:txBody>
        </p:sp>
        <p:sp>
          <p:nvSpPr>
            <p:cNvPr id="320" name="Rectangle 146"/>
            <p:cNvSpPr>
              <a:spLocks noChangeArrowheads="1"/>
            </p:cNvSpPr>
            <p:nvPr/>
          </p:nvSpPr>
          <p:spPr bwMode="auto">
            <a:xfrm rot="16200000">
              <a:off x="1412875" y="2767013"/>
              <a:ext cx="844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PSL Rack 1</a:t>
              </a:r>
            </a:p>
          </p:txBody>
        </p:sp>
        <p:sp>
          <p:nvSpPr>
            <p:cNvPr id="321" name="Rectangle 147"/>
            <p:cNvSpPr>
              <a:spLocks noChangeArrowheads="1"/>
            </p:cNvSpPr>
            <p:nvPr/>
          </p:nvSpPr>
          <p:spPr bwMode="auto">
            <a:xfrm rot="16200000">
              <a:off x="1921669" y="2772569"/>
              <a:ext cx="844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DAQ Rack 1</a:t>
              </a:r>
            </a:p>
          </p:txBody>
        </p:sp>
        <p:sp>
          <p:nvSpPr>
            <p:cNvPr id="322" name="Rectangle 148"/>
            <p:cNvSpPr>
              <a:spLocks noChangeArrowheads="1"/>
            </p:cNvSpPr>
            <p:nvPr/>
          </p:nvSpPr>
          <p:spPr bwMode="auto">
            <a:xfrm rot="16200000">
              <a:off x="2934494" y="2777332"/>
              <a:ext cx="844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 dirty="0" smtClean="0">
                  <a:latin typeface="Comic Sans MS" pitchFamily="66" charset="0"/>
                </a:rPr>
                <a:t>TCS </a:t>
              </a:r>
              <a:r>
                <a:rPr lang="en-US" sz="800" b="1" dirty="0">
                  <a:latin typeface="Comic Sans MS" pitchFamily="66" charset="0"/>
                </a:rPr>
                <a:t>Rack 1</a:t>
              </a:r>
            </a:p>
          </p:txBody>
        </p:sp>
        <p:sp>
          <p:nvSpPr>
            <p:cNvPr id="323" name="TextBox 72"/>
            <p:cNvSpPr txBox="1">
              <a:spLocks noChangeArrowheads="1"/>
            </p:cNvSpPr>
            <p:nvPr/>
          </p:nvSpPr>
          <p:spPr bwMode="auto">
            <a:xfrm>
              <a:off x="5969000" y="2428875"/>
              <a:ext cx="503238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600" b="1">
                  <a:latin typeface="Comic Sans MS" pitchFamily="66" charset="0"/>
                </a:rPr>
                <a:t>Front</a:t>
              </a:r>
            </a:p>
          </p:txBody>
        </p:sp>
        <p:sp>
          <p:nvSpPr>
            <p:cNvPr id="324" name="Rectangle 153"/>
            <p:cNvSpPr>
              <a:spLocks noChangeArrowheads="1"/>
            </p:cNvSpPr>
            <p:nvPr/>
          </p:nvSpPr>
          <p:spPr bwMode="auto">
            <a:xfrm rot="16200000">
              <a:off x="4527550" y="2728913"/>
              <a:ext cx="84613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SEI HAM1 and HAM6</a:t>
              </a:r>
            </a:p>
          </p:txBody>
        </p:sp>
        <p:sp>
          <p:nvSpPr>
            <p:cNvPr id="325" name="Rectangle 154"/>
            <p:cNvSpPr>
              <a:spLocks noChangeArrowheads="1"/>
            </p:cNvSpPr>
            <p:nvPr/>
          </p:nvSpPr>
          <p:spPr bwMode="auto">
            <a:xfrm rot="16200000">
              <a:off x="5021263" y="2725737"/>
              <a:ext cx="8445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SEI HAM2 and HAM3</a:t>
              </a:r>
            </a:p>
          </p:txBody>
        </p:sp>
        <p:sp>
          <p:nvSpPr>
            <p:cNvPr id="326" name="Rectangle 155"/>
            <p:cNvSpPr>
              <a:spLocks noChangeArrowheads="1"/>
            </p:cNvSpPr>
            <p:nvPr/>
          </p:nvSpPr>
          <p:spPr bwMode="auto">
            <a:xfrm rot="16200000">
              <a:off x="5502276" y="2725737"/>
              <a:ext cx="8445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SEI HAM4 and HAM5</a:t>
              </a:r>
            </a:p>
          </p:txBody>
        </p:sp>
        <p:sp>
          <p:nvSpPr>
            <p:cNvPr id="327" name="Rectangle 156"/>
            <p:cNvSpPr>
              <a:spLocks noChangeArrowheads="1"/>
            </p:cNvSpPr>
            <p:nvPr/>
          </p:nvSpPr>
          <p:spPr bwMode="auto">
            <a:xfrm rot="16200000">
              <a:off x="6036469" y="2780507"/>
              <a:ext cx="844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SEI BSC1</a:t>
              </a:r>
            </a:p>
          </p:txBody>
        </p:sp>
        <p:sp>
          <p:nvSpPr>
            <p:cNvPr id="328" name="Rectangle 157"/>
            <p:cNvSpPr>
              <a:spLocks noChangeArrowheads="1"/>
            </p:cNvSpPr>
            <p:nvPr/>
          </p:nvSpPr>
          <p:spPr bwMode="auto">
            <a:xfrm rot="16200000">
              <a:off x="6556375" y="2779713"/>
              <a:ext cx="844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SEI BSC2</a:t>
              </a:r>
            </a:p>
          </p:txBody>
        </p:sp>
        <p:sp>
          <p:nvSpPr>
            <p:cNvPr id="329" name="Rectangle 158"/>
            <p:cNvSpPr>
              <a:spLocks noChangeArrowheads="1"/>
            </p:cNvSpPr>
            <p:nvPr/>
          </p:nvSpPr>
          <p:spPr bwMode="auto">
            <a:xfrm rot="16200000">
              <a:off x="7051675" y="2787650"/>
              <a:ext cx="8445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>
                  <a:latin typeface="Comic Sans MS" pitchFamily="66" charset="0"/>
                </a:rPr>
                <a:t>SEI BSC3</a:t>
              </a:r>
            </a:p>
          </p:txBody>
        </p:sp>
        <p:sp>
          <p:nvSpPr>
            <p:cNvPr id="330" name="Rectangle 140"/>
            <p:cNvSpPr>
              <a:spLocks noChangeArrowheads="1"/>
            </p:cNvSpPr>
            <p:nvPr/>
          </p:nvSpPr>
          <p:spPr bwMode="auto">
            <a:xfrm>
              <a:off x="4289963" y="3344714"/>
              <a:ext cx="8445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800" b="1" dirty="0">
                  <a:latin typeface="Comic Sans MS" pitchFamily="66" charset="0"/>
                </a:rPr>
                <a:t>ISC LVEA Rack </a:t>
              </a:r>
              <a:r>
                <a:rPr lang="en-US" sz="800" b="1" dirty="0" smtClean="0">
                  <a:latin typeface="Comic Sans MS" pitchFamily="66" charset="0"/>
                </a:rPr>
                <a:t>4</a:t>
              </a:r>
              <a:endParaRPr lang="en-US" sz="800" b="1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4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4C9DEA9-5D34-4D97-9A9B-C710A6385CF2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164" name="Title 76"/>
          <p:cNvSpPr>
            <a:spLocks noGrp="1"/>
          </p:cNvSpPr>
          <p:nvPr>
            <p:ph type="ctrTitle"/>
          </p:nvPr>
        </p:nvSpPr>
        <p:spPr>
          <a:xfrm>
            <a:off x="1327150" y="9525"/>
            <a:ext cx="7816850" cy="685800"/>
          </a:xfrm>
        </p:spPr>
        <p:txBody>
          <a:bodyPr/>
          <a:lstStyle/>
          <a:p>
            <a:pPr eaLnBrk="1" hangingPunct="1"/>
            <a:r>
              <a:rPr lang="en-US" smtClean="0"/>
              <a:t>Laser Diode Room (LDR) Rack Layout</a:t>
            </a:r>
          </a:p>
        </p:txBody>
      </p:sp>
      <p:sp>
        <p:nvSpPr>
          <p:cNvPr id="1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LIGO-G1001031-V5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185737" y="859598"/>
            <a:ext cx="8858251" cy="5524500"/>
            <a:chOff x="185737" y="859598"/>
            <a:chExt cx="8858251" cy="5524500"/>
          </a:xfrm>
        </p:grpSpPr>
        <p:sp>
          <p:nvSpPr>
            <p:cNvPr id="152" name="TextBox 36"/>
            <p:cNvSpPr txBox="1">
              <a:spLocks noChangeArrowheads="1"/>
            </p:cNvSpPr>
            <p:nvPr/>
          </p:nvSpPr>
          <p:spPr bwMode="auto">
            <a:xfrm>
              <a:off x="3965575" y="938213"/>
              <a:ext cx="32702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800" b="1" dirty="0">
                  <a:latin typeface="Comic Sans MS" pitchFamily="66" charset="0"/>
                </a:rPr>
                <a:t>CDS Power Room (CPR)</a:t>
              </a: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185737" y="859598"/>
              <a:ext cx="8858251" cy="5524500"/>
              <a:chOff x="185737" y="859598"/>
              <a:chExt cx="8858251" cy="5524500"/>
            </a:xfrm>
          </p:grpSpPr>
          <p:grpSp>
            <p:nvGrpSpPr>
              <p:cNvPr id="154" name="Group 153"/>
              <p:cNvGrpSpPr/>
              <p:nvPr/>
            </p:nvGrpSpPr>
            <p:grpSpPr>
              <a:xfrm>
                <a:off x="185737" y="859598"/>
                <a:ext cx="8653463" cy="5524500"/>
                <a:chOff x="185737" y="757238"/>
                <a:chExt cx="8653463" cy="5524500"/>
              </a:xfrm>
            </p:grpSpPr>
            <p:grpSp>
              <p:nvGrpSpPr>
                <p:cNvPr id="160" name="Group 159"/>
                <p:cNvGrpSpPr/>
                <p:nvPr/>
              </p:nvGrpSpPr>
              <p:grpSpPr>
                <a:xfrm>
                  <a:off x="185737" y="757238"/>
                  <a:ext cx="8653463" cy="5524500"/>
                  <a:chOff x="185737" y="757238"/>
                  <a:chExt cx="8653463" cy="5524500"/>
                </a:xfrm>
              </p:grpSpPr>
              <p:grpSp>
                <p:nvGrpSpPr>
                  <p:cNvPr id="162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185737" y="5803886"/>
                    <a:ext cx="8039101" cy="65087"/>
                    <a:chOff x="185737" y="5804316"/>
                    <a:chExt cx="8038424" cy="64708"/>
                  </a:xfrm>
                </p:grpSpPr>
                <p:sp>
                  <p:nvSpPr>
                    <p:cNvPr id="314" name="Rectangle 313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6936984" y="5583494"/>
                      <a:ext cx="61552" cy="50319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5" name="Rectangle 314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7438592" y="5583494"/>
                      <a:ext cx="61552" cy="50319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6" name="Rectangle 315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7941787" y="5583494"/>
                      <a:ext cx="61552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7" name="Rectangle 316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6436964" y="5585071"/>
                      <a:ext cx="61551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8" name="Rectangle 317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4419422" y="5585071"/>
                      <a:ext cx="61551" cy="50319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19" name="Rectangle 318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4921030" y="5585071"/>
                      <a:ext cx="61551" cy="50319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0" name="Rectangle 319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5424225" y="5585071"/>
                      <a:ext cx="61551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1" name="Rectangle 320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903487" y="5585071"/>
                      <a:ext cx="61551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2" name="Rectangle 321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3414619" y="5585071"/>
                      <a:ext cx="61551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3" name="Rectangle 322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3920195" y="5584277"/>
                      <a:ext cx="61551" cy="50478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4" name="Rectangle 323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1401838" y="5585071"/>
                      <a:ext cx="61551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5" name="Rectangle 324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1903446" y="5585071"/>
                      <a:ext cx="61551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6" name="Rectangle 325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406642" y="5585071"/>
                      <a:ext cx="61551" cy="50319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7" name="Rectangle 326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5932182" y="5585071"/>
                      <a:ext cx="61551" cy="50319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8" name="Rectangle 327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904992" y="5586650"/>
                      <a:ext cx="61552" cy="50319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329" name="Rectangle 328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406559" y="5586650"/>
                      <a:ext cx="61552" cy="50319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163" name="Group 162"/>
                  <p:cNvGrpSpPr/>
                  <p:nvPr/>
                </p:nvGrpSpPr>
                <p:grpSpPr>
                  <a:xfrm>
                    <a:off x="346075" y="757238"/>
                    <a:ext cx="8493125" cy="5524500"/>
                    <a:chOff x="346075" y="859598"/>
                    <a:chExt cx="8493125" cy="5524500"/>
                  </a:xfrm>
                </p:grpSpPr>
                <p:sp>
                  <p:nvSpPr>
                    <p:cNvPr id="164" name="Rectangle 163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8450262" y="5685598"/>
                      <a:ext cx="61913" cy="50323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5" name="Rectangle 1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33400" y="1400935"/>
                      <a:ext cx="8202613" cy="4510088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166" name="Group 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38688" y="1943860"/>
                      <a:ext cx="3228975" cy="2492375"/>
                      <a:chOff x="4738688" y="1841500"/>
                      <a:chExt cx="3228975" cy="2492375"/>
                    </a:xfrm>
                  </p:grpSpPr>
                  <p:sp>
                    <p:nvSpPr>
                      <p:cNvPr id="297" name="TextBox 7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6663400" y="3677946"/>
                        <a:ext cx="501650" cy="18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9pPr>
                      </a:lstStyle>
                      <a:p>
                        <a:pPr algn="ctr" eaLnBrk="1" hangingPunct="1"/>
                        <a:r>
                          <a:rPr lang="en-US" sz="600" b="1">
                            <a:latin typeface="Comic Sans MS" pitchFamily="66" charset="0"/>
                          </a:rPr>
                          <a:t>Front</a:t>
                        </a:r>
                      </a:p>
                    </p:txBody>
                  </p:sp>
                  <p:sp>
                    <p:nvSpPr>
                      <p:cNvPr id="298" name="TextBox 7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364163" y="2679700"/>
                        <a:ext cx="501650" cy="18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9pPr>
                      </a:lstStyle>
                      <a:p>
                        <a:pPr algn="ctr" eaLnBrk="1" hangingPunct="1"/>
                        <a:r>
                          <a:rPr lang="en-US" sz="600" b="1">
                            <a:latin typeface="Comic Sans MS" pitchFamily="66" charset="0"/>
                          </a:rPr>
                          <a:t>Front</a:t>
                        </a:r>
                      </a:p>
                    </p:txBody>
                  </p:sp>
                  <p:grpSp>
                    <p:nvGrpSpPr>
                      <p:cNvPr id="299" name="Group 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38688" y="1841500"/>
                        <a:ext cx="3228975" cy="2492375"/>
                        <a:chOff x="4738688" y="1841500"/>
                        <a:chExt cx="3228975" cy="2492375"/>
                      </a:xfrm>
                    </p:grpSpPr>
                    <p:sp>
                      <p:nvSpPr>
                        <p:cNvPr id="300" name="Rectangle 299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5270500" y="1841500"/>
                          <a:ext cx="498475" cy="82550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301" name="Rectangle 300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4738688" y="1841500"/>
                          <a:ext cx="498475" cy="82550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302" name="Rectangle 301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5400000">
                          <a:off x="7305675" y="3671888"/>
                          <a:ext cx="498475" cy="82550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303" name="Rectangle 302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6873875" y="1855788"/>
                          <a:ext cx="498475" cy="82550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304" name="Rectangle 303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5810250" y="1847850"/>
                          <a:ext cx="496888" cy="82550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305" name="Rectangle 304"/>
                        <p:cNvSpPr>
                          <a:spLocks noChangeAspect="1"/>
                        </p:cNvSpPr>
                        <p:nvPr/>
                      </p:nvSpPr>
                      <p:spPr bwMode="auto">
                        <a:xfrm>
                          <a:off x="6337300" y="1852613"/>
                          <a:ext cx="496888" cy="82550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306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400000">
                          <a:off x="6746875" y="2159876"/>
                          <a:ext cx="762000" cy="215900"/>
                        </a:xfrm>
                        <a:prstGeom prst="rect">
                          <a:avLst/>
                        </a:prstGeom>
                        <a:solidFill>
                          <a:srgbClr val="F6F69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sz="800" b="1">
                              <a:latin typeface="Comic Sans MS" pitchFamily="66" charset="0"/>
                            </a:rPr>
                            <a:t>L1-VDC-C5</a:t>
                          </a:r>
                        </a:p>
                      </p:txBody>
                    </p:sp>
                    <p:sp>
                      <p:nvSpPr>
                        <p:cNvPr id="307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179207" y="3993585"/>
                          <a:ext cx="761748" cy="215444"/>
                        </a:xfrm>
                        <a:prstGeom prst="rect">
                          <a:avLst/>
                        </a:prstGeom>
                        <a:solidFill>
                          <a:srgbClr val="F6F69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sz="800" b="1">
                              <a:latin typeface="Comic Sans MS" pitchFamily="66" charset="0"/>
                            </a:rPr>
                            <a:t>L1-VDC-C7</a:t>
                          </a:r>
                        </a:p>
                      </p:txBody>
                    </p:sp>
                    <p:sp>
                      <p:nvSpPr>
                        <p:cNvPr id="308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400000">
                          <a:off x="4624888" y="2146300"/>
                          <a:ext cx="762000" cy="215900"/>
                        </a:xfrm>
                        <a:prstGeom prst="rect">
                          <a:avLst/>
                        </a:prstGeom>
                        <a:solidFill>
                          <a:srgbClr val="F6F69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sz="800" b="1">
                              <a:latin typeface="Comic Sans MS" pitchFamily="66" charset="0"/>
                            </a:rPr>
                            <a:t>L1-VDC-C1</a:t>
                          </a:r>
                        </a:p>
                      </p:txBody>
                    </p:sp>
                    <p:sp>
                      <p:nvSpPr>
                        <p:cNvPr id="309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400000">
                          <a:off x="5139923" y="2145507"/>
                          <a:ext cx="762000" cy="214312"/>
                        </a:xfrm>
                        <a:prstGeom prst="rect">
                          <a:avLst/>
                        </a:prstGeom>
                        <a:solidFill>
                          <a:srgbClr val="F6F69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sz="800" b="1">
                              <a:latin typeface="Comic Sans MS" pitchFamily="66" charset="0"/>
                            </a:rPr>
                            <a:t>L1-VDC-C2</a:t>
                          </a:r>
                        </a:p>
                      </p:txBody>
                    </p:sp>
                    <p:sp>
                      <p:nvSpPr>
                        <p:cNvPr id="310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400000">
                          <a:off x="5683478" y="2143071"/>
                          <a:ext cx="762000" cy="215900"/>
                        </a:xfrm>
                        <a:prstGeom prst="rect">
                          <a:avLst/>
                        </a:prstGeom>
                        <a:solidFill>
                          <a:srgbClr val="F6F69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sz="800" b="1">
                              <a:latin typeface="Comic Sans MS" pitchFamily="66" charset="0"/>
                            </a:rPr>
                            <a:t>L1-VDC-C3</a:t>
                          </a:r>
                        </a:p>
                      </p:txBody>
                    </p:sp>
                    <p:sp>
                      <p:nvSpPr>
                        <p:cNvPr id="311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400000">
                          <a:off x="6215128" y="2158837"/>
                          <a:ext cx="762000" cy="215900"/>
                        </a:xfrm>
                        <a:prstGeom prst="rect">
                          <a:avLst/>
                        </a:prstGeom>
                        <a:solidFill>
                          <a:srgbClr val="F6F69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sz="800" b="1">
                              <a:latin typeface="Comic Sans MS" pitchFamily="66" charset="0"/>
                            </a:rPr>
                            <a:t>L1-VDC-C4</a:t>
                          </a:r>
                        </a:p>
                      </p:txBody>
                    </p:sp>
                    <p:sp>
                      <p:nvSpPr>
                        <p:cNvPr id="312" name="Rectangle 311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5400000">
                          <a:off x="7296150" y="3140076"/>
                          <a:ext cx="498475" cy="825500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313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170161" y="3462566"/>
                          <a:ext cx="760413" cy="215900"/>
                        </a:xfrm>
                        <a:prstGeom prst="rect">
                          <a:avLst/>
                        </a:prstGeom>
                        <a:solidFill>
                          <a:srgbClr val="F6F69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sz="800" b="1">
                              <a:latin typeface="Comic Sans MS" pitchFamily="66" charset="0"/>
                            </a:rPr>
                            <a:t>L1-VDC-C6</a:t>
                          </a:r>
                        </a:p>
                      </p:txBody>
                    </p:sp>
                  </p:grpSp>
                </p:grpSp>
                <p:sp>
                  <p:nvSpPr>
                    <p:cNvPr id="167" name="Rectangle 16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33400" y="5207760"/>
                      <a:ext cx="838200" cy="6969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8" name="Rectangle 16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19400" y="5403023"/>
                      <a:ext cx="303213" cy="50482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9" name="Rectangle 168"/>
                    <p:cNvSpPr>
                      <a:spLocks/>
                    </p:cNvSpPr>
                    <p:nvPr/>
                  </p:nvSpPr>
                  <p:spPr bwMode="auto">
                    <a:xfrm>
                      <a:off x="3638550" y="5874510"/>
                      <a:ext cx="2171700" cy="36513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0" name="Rectangle 169"/>
                    <p:cNvSpPr>
                      <a:spLocks/>
                    </p:cNvSpPr>
                    <p:nvPr/>
                  </p:nvSpPr>
                  <p:spPr bwMode="auto">
                    <a:xfrm>
                      <a:off x="1828800" y="5874510"/>
                      <a:ext cx="750888" cy="36513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1" name="Rectangle 170"/>
                    <p:cNvSpPr>
                      <a:spLocks/>
                    </p:cNvSpPr>
                    <p:nvPr/>
                  </p:nvSpPr>
                  <p:spPr bwMode="auto">
                    <a:xfrm>
                      <a:off x="8736013" y="1386648"/>
                      <a:ext cx="61912" cy="50323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2" name="Rectangle 171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5429251" y="5687185"/>
                      <a:ext cx="61912" cy="50323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3" name="Rectangle 172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5932488" y="5687185"/>
                      <a:ext cx="61912" cy="50323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4" name="Rectangle 173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3919538" y="5687185"/>
                      <a:ext cx="61912" cy="50323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5" name="Rectangle 174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4421188" y="5687185"/>
                      <a:ext cx="61912" cy="50323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76" name="Rectangle 175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4924426" y="5687185"/>
                      <a:ext cx="61912" cy="50323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177" name="Group 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661400" y="1377123"/>
                      <a:ext cx="177800" cy="4535487"/>
                      <a:chOff x="8660709" y="1274763"/>
                      <a:chExt cx="178491" cy="4535487"/>
                    </a:xfrm>
                  </p:grpSpPr>
                  <p:sp>
                    <p:nvSpPr>
                      <p:cNvPr id="288" name="Rectangle 2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2289175"/>
                        <a:ext cx="6215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89" name="Rectangle 2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1787525"/>
                        <a:ext cx="6215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90" name="Rectangle 2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3797300"/>
                        <a:ext cx="6215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91" name="Rectangle 2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3292475"/>
                        <a:ext cx="6215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92" name="Rectangle 2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2789238"/>
                        <a:ext cx="6215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93" name="Rectangle 2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5307013"/>
                        <a:ext cx="6215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94" name="Rectangle 2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4805363"/>
                        <a:ext cx="6215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95" name="Rectangle 2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35612" y="4302125"/>
                        <a:ext cx="6215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96" name="TextBox 7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660709" y="1274763"/>
                        <a:ext cx="178491" cy="553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600" b="1">
                            <a:latin typeface="Comic Sans MS" pitchFamily="66" charset="0"/>
                          </a:rPr>
                          <a:t>2feet</a:t>
                        </a:r>
                      </a:p>
                    </p:txBody>
                  </p:sp>
                </p:grpSp>
                <p:sp>
                  <p:nvSpPr>
                    <p:cNvPr id="17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5488" y="3791710"/>
                      <a:ext cx="1604962" cy="1841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800" b="1">
                          <a:latin typeface="Comic Sans MS" pitchFamily="66" charset="0"/>
                        </a:rPr>
                        <a:t>Each Rack is 39” Deep and 24” Wide</a:t>
                      </a:r>
                    </a:p>
                  </p:txBody>
                </p:sp>
                <p:sp>
                  <p:nvSpPr>
                    <p:cNvPr id="179" name="Rectangle 178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832769" y="2427254"/>
                      <a:ext cx="109537" cy="2708275"/>
                    </a:xfrm>
                    <a:prstGeom prst="rect">
                      <a:avLst/>
                    </a:prstGeom>
                    <a:gradFill>
                      <a:gsLst>
                        <a:gs pos="11000">
                          <a:schemeClr val="bg1">
                            <a:lumMod val="75000"/>
                          </a:schemeClr>
                        </a:gs>
                        <a:gs pos="32000">
                          <a:schemeClr val="bg1">
                            <a:lumMod val="50000"/>
                          </a:schemeClr>
                        </a:gs>
                        <a:gs pos="65000">
                          <a:schemeClr val="tx1">
                            <a:lumMod val="50000"/>
                            <a:lumOff val="50000"/>
                          </a:schemeClr>
                        </a:gs>
                        <a:gs pos="72000">
                          <a:schemeClr val="bg1">
                            <a:lumMod val="50000"/>
                          </a:schemeClr>
                        </a:gs>
                        <a:gs pos="8700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  <a:gs pos="87000">
                          <a:srgbClr val="000082"/>
                        </a:gs>
                        <a:gs pos="100000">
                          <a:srgbClr val="0047FF"/>
                        </a:gs>
                      </a:gsLst>
                      <a:lin ang="5400000" scaled="0"/>
                    </a:gra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0" name="Rectangle 179"/>
                    <p:cNvSpPr>
                      <a:spLocks/>
                    </p:cNvSpPr>
                    <p:nvPr/>
                  </p:nvSpPr>
                  <p:spPr bwMode="auto">
                    <a:xfrm>
                      <a:off x="2133600" y="3836160"/>
                      <a:ext cx="750888" cy="36513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1" name="Rectangle 180"/>
                    <p:cNvSpPr>
                      <a:spLocks/>
                    </p:cNvSpPr>
                    <p:nvPr/>
                  </p:nvSpPr>
                  <p:spPr bwMode="auto">
                    <a:xfrm flipV="1">
                      <a:off x="3124200" y="1410460"/>
                      <a:ext cx="152400" cy="4498975"/>
                    </a:xfrm>
                    <a:prstGeom prst="rect">
                      <a:avLst/>
                    </a:prstGeom>
                    <a:gradFill>
                      <a:gsLst>
                        <a:gs pos="11000">
                          <a:schemeClr val="bg1">
                            <a:lumMod val="75000"/>
                          </a:schemeClr>
                        </a:gs>
                        <a:gs pos="32000">
                          <a:schemeClr val="bg1">
                            <a:lumMod val="50000"/>
                          </a:schemeClr>
                        </a:gs>
                        <a:gs pos="65000">
                          <a:schemeClr val="tx1">
                            <a:lumMod val="50000"/>
                            <a:lumOff val="50000"/>
                          </a:schemeClr>
                        </a:gs>
                        <a:gs pos="72000">
                          <a:schemeClr val="bg1">
                            <a:lumMod val="50000"/>
                          </a:schemeClr>
                        </a:gs>
                        <a:gs pos="8700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  <a:gs pos="87000">
                          <a:srgbClr val="000082"/>
                        </a:gs>
                        <a:gs pos="100000">
                          <a:srgbClr val="0047FF"/>
                        </a:gs>
                      </a:gsLst>
                      <a:lin ang="5400000" scaled="0"/>
                    </a:gra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2" name="Rectangle 181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882900" y="2974148"/>
                      <a:ext cx="750888" cy="36512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85" name="Rectangle 184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2882900" y="2288348"/>
                      <a:ext cx="750888" cy="36512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94" name="Rectangle 193"/>
                    <p:cNvSpPr>
                      <a:spLocks/>
                    </p:cNvSpPr>
                    <p:nvPr/>
                  </p:nvSpPr>
                  <p:spPr bwMode="auto">
                    <a:xfrm>
                      <a:off x="4891088" y="1413635"/>
                      <a:ext cx="61912" cy="50323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195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6600" y="3378960"/>
                      <a:ext cx="1020763" cy="61913"/>
                      <a:chOff x="3276600" y="3276600"/>
                      <a:chExt cx="1020763" cy="61913"/>
                    </a:xfrm>
                  </p:grpSpPr>
                  <p:sp>
                    <p:nvSpPr>
                      <p:cNvPr id="286" name="Rectangle 285"/>
                      <p:cNvSpPr>
                        <a:spLocks/>
                      </p:cNvSpPr>
                      <p:nvPr/>
                    </p:nvSpPr>
                    <p:spPr bwMode="auto">
                      <a:xfrm rot="5400000">
                        <a:off x="3497262" y="3055938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87" name="Rectangle 286"/>
                      <p:cNvSpPr>
                        <a:spLocks/>
                      </p:cNvSpPr>
                      <p:nvPr/>
                    </p:nvSpPr>
                    <p:spPr bwMode="auto">
                      <a:xfrm rot="5400000">
                        <a:off x="4014787" y="3055938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</p:grpSp>
                <p:grpSp>
                  <p:nvGrpSpPr>
                    <p:cNvPr id="196" name="Group 1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30688" y="1929573"/>
                      <a:ext cx="63500" cy="1506537"/>
                      <a:chOff x="4230688" y="1827213"/>
                      <a:chExt cx="63500" cy="1506537"/>
                    </a:xfrm>
                  </p:grpSpPr>
                  <p:sp>
                    <p:nvSpPr>
                      <p:cNvPr id="283" name="Rectangle 2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30688" y="2830513"/>
                        <a:ext cx="61912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84" name="Rectangle 2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30688" y="2324100"/>
                        <a:ext cx="61912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85" name="Rectangle 2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32275" y="1827213"/>
                        <a:ext cx="6191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</p:grpSp>
                <p:sp>
                  <p:nvSpPr>
                    <p:cNvPr id="204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74750" y="1473960"/>
                      <a:ext cx="1390650" cy="2159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800" b="1">
                          <a:latin typeface="Comic Sans MS" pitchFamily="66" charset="0"/>
                        </a:rPr>
                        <a:t>Laser Diode Room (LDR)</a:t>
                      </a:r>
                    </a:p>
                  </p:txBody>
                </p:sp>
                <p:sp>
                  <p:nvSpPr>
                    <p:cNvPr id="237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9075" y="3988560"/>
                      <a:ext cx="912813" cy="2159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800" b="1">
                          <a:latin typeface="Comic Sans MS" pitchFamily="66" charset="0"/>
                        </a:rPr>
                        <a:t>Changing Room</a:t>
                      </a:r>
                    </a:p>
                  </p:txBody>
                </p:sp>
                <p:grpSp>
                  <p:nvGrpSpPr>
                    <p:cNvPr id="238" name="Group 1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289675" y="5864985"/>
                      <a:ext cx="1101725" cy="519113"/>
                      <a:chOff x="6290008" y="5762625"/>
                      <a:chExt cx="1101392" cy="519113"/>
                    </a:xfrm>
                  </p:grpSpPr>
                  <p:sp>
                    <p:nvSpPr>
                      <p:cNvPr id="281" name="Rectangle 2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640740" y="5762625"/>
                        <a:ext cx="750660" cy="365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82" name="Rectangle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90008" y="5943201"/>
                        <a:ext cx="1064667" cy="33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800" b="1">
                            <a:latin typeface="Comic Sans MS" pitchFamily="66" charset="0"/>
                          </a:rPr>
                          <a:t>480V Distribution</a:t>
                        </a:r>
                      </a:p>
                      <a:p>
                        <a:pPr algn="ctr"/>
                        <a:r>
                          <a:rPr lang="en-US" sz="800" b="1">
                            <a:latin typeface="Comic Sans MS" pitchFamily="66" charset="0"/>
                          </a:rPr>
                          <a:t>Panel</a:t>
                        </a:r>
                      </a:p>
                    </p:txBody>
                  </p:sp>
                </p:grpSp>
                <p:grpSp>
                  <p:nvGrpSpPr>
                    <p:cNvPr id="240" name="Group 1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91400" y="5864985"/>
                      <a:ext cx="1065213" cy="519113"/>
                      <a:chOff x="7391464" y="5762625"/>
                      <a:chExt cx="1064668" cy="519113"/>
                    </a:xfrm>
                  </p:grpSpPr>
                  <p:sp>
                    <p:nvSpPr>
                      <p:cNvPr id="279" name="Rectangle 2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478732" y="5762625"/>
                        <a:ext cx="750503" cy="365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80" name="Rectangle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391464" y="5943201"/>
                        <a:ext cx="1064668" cy="33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800" b="1">
                            <a:latin typeface="Comic Sans MS" pitchFamily="66" charset="0"/>
                          </a:rPr>
                          <a:t>208V Distribution</a:t>
                        </a:r>
                      </a:p>
                      <a:p>
                        <a:pPr algn="ctr"/>
                        <a:r>
                          <a:rPr lang="en-US" sz="800" b="1">
                            <a:latin typeface="Comic Sans MS" pitchFamily="66" charset="0"/>
                          </a:rPr>
                          <a:t>Panel</a:t>
                        </a:r>
                      </a:p>
                    </p:txBody>
                  </p:sp>
                </p:grpSp>
                <p:sp>
                  <p:nvSpPr>
                    <p:cNvPr id="241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48375" y="4140960"/>
                      <a:ext cx="765175" cy="2159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800" b="1">
                          <a:latin typeface="Comic Sans MS" pitchFamily="66" charset="0"/>
                        </a:rPr>
                        <a:t>DC Supplies</a:t>
                      </a:r>
                    </a:p>
                  </p:txBody>
                </p:sp>
                <p:sp>
                  <p:nvSpPr>
                    <p:cNvPr id="242" name="Rectangle 241"/>
                    <p:cNvSpPr>
                      <a:spLocks/>
                    </p:cNvSpPr>
                    <p:nvPr/>
                  </p:nvSpPr>
                  <p:spPr bwMode="auto">
                    <a:xfrm>
                      <a:off x="420688" y="886585"/>
                      <a:ext cx="61912" cy="50323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243" name="Rectangle 242"/>
                    <p:cNvSpPr>
                      <a:spLocks/>
                    </p:cNvSpPr>
                    <p:nvPr/>
                  </p:nvSpPr>
                  <p:spPr bwMode="auto">
                    <a:xfrm flipV="1">
                      <a:off x="373063" y="1405698"/>
                      <a:ext cx="152400" cy="4498975"/>
                    </a:xfrm>
                    <a:prstGeom prst="rect">
                      <a:avLst/>
                    </a:prstGeom>
                    <a:gradFill>
                      <a:gsLst>
                        <a:gs pos="11000">
                          <a:schemeClr val="bg1">
                            <a:lumMod val="75000"/>
                          </a:schemeClr>
                        </a:gs>
                        <a:gs pos="32000">
                          <a:schemeClr val="bg1">
                            <a:lumMod val="50000"/>
                          </a:schemeClr>
                        </a:gs>
                        <a:gs pos="65000">
                          <a:schemeClr val="tx1">
                            <a:lumMod val="50000"/>
                            <a:lumOff val="50000"/>
                          </a:schemeClr>
                        </a:gs>
                        <a:gs pos="72000">
                          <a:schemeClr val="bg1">
                            <a:lumMod val="50000"/>
                          </a:schemeClr>
                        </a:gs>
                        <a:gs pos="87000">
                          <a:schemeClr val="bg1">
                            <a:lumMod val="7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  <a:gs pos="87000">
                          <a:srgbClr val="000082"/>
                        </a:gs>
                        <a:gs pos="100000">
                          <a:srgbClr val="0047FF"/>
                        </a:gs>
                      </a:gsLst>
                      <a:lin ang="5400000" scaled="0"/>
                    </a:gra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244" name="Group 1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6075" y="859598"/>
                      <a:ext cx="179388" cy="5056187"/>
                      <a:chOff x="346075" y="757238"/>
                      <a:chExt cx="179388" cy="5056187"/>
                    </a:xfrm>
                  </p:grpSpPr>
                  <p:sp>
                    <p:nvSpPr>
                      <p:cNvPr id="269" name="Rectangle 2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2292350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0" name="Rectangle 2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1790700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1" name="Rectangle 2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1287463"/>
                        <a:ext cx="6191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2" name="Rectangle 2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3800475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3" name="Rectangle 2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3295650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4" name="Rectangle 2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2792413"/>
                        <a:ext cx="6191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5" name="Rectangle 2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5310188"/>
                        <a:ext cx="6191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6" name="Rectangle 2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4808538"/>
                        <a:ext cx="61913" cy="503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7" name="Rectangle 2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2275" y="4305300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78" name="TextBox 7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6075" y="757238"/>
                        <a:ext cx="179388" cy="553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pitchFamily="34" charset="-128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sz="600" b="1">
                            <a:latin typeface="Comic Sans MS" pitchFamily="66" charset="0"/>
                          </a:rPr>
                          <a:t>2feet</a:t>
                        </a:r>
                      </a:p>
                    </p:txBody>
                  </p:sp>
                </p:grpSp>
                <p:grpSp>
                  <p:nvGrpSpPr>
                    <p:cNvPr id="245" name="Group 1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50100" y="4510848"/>
                      <a:ext cx="1525588" cy="61912"/>
                      <a:chOff x="7150100" y="4408488"/>
                      <a:chExt cx="1525588" cy="61912"/>
                    </a:xfrm>
                  </p:grpSpPr>
                  <p:sp>
                    <p:nvSpPr>
                      <p:cNvPr id="266" name="Rectangle 265"/>
                      <p:cNvSpPr>
                        <a:spLocks/>
                      </p:cNvSpPr>
                      <p:nvPr/>
                    </p:nvSpPr>
                    <p:spPr bwMode="auto">
                      <a:xfrm rot="5400000">
                        <a:off x="8392320" y="4187031"/>
                        <a:ext cx="61912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67" name="Rectangle 266"/>
                      <p:cNvSpPr>
                        <a:spLocks/>
                      </p:cNvSpPr>
                      <p:nvPr/>
                    </p:nvSpPr>
                    <p:spPr bwMode="auto">
                      <a:xfrm rot="5400000">
                        <a:off x="7882732" y="4187031"/>
                        <a:ext cx="61912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68" name="Rectangle 267"/>
                      <p:cNvSpPr>
                        <a:spLocks/>
                      </p:cNvSpPr>
                      <p:nvPr/>
                    </p:nvSpPr>
                    <p:spPr bwMode="auto">
                      <a:xfrm rot="5400000">
                        <a:off x="7371557" y="4187031"/>
                        <a:ext cx="61912" cy="504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</p:grpSp>
                <p:grpSp>
                  <p:nvGrpSpPr>
                    <p:cNvPr id="246" name="Group 1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80300" y="4906135"/>
                      <a:ext cx="65088" cy="1004888"/>
                      <a:chOff x="7480300" y="4803775"/>
                      <a:chExt cx="65088" cy="1004888"/>
                    </a:xfrm>
                  </p:grpSpPr>
                  <p:sp>
                    <p:nvSpPr>
                      <p:cNvPr id="264" name="Rectangle 2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483475" y="5305425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65" name="Rectangle 2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480300" y="4803775"/>
                        <a:ext cx="61913" cy="503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</p:grpSp>
                <p:grpSp>
                  <p:nvGrpSpPr>
                    <p:cNvPr id="247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2788" y="3920298"/>
                      <a:ext cx="403225" cy="1065212"/>
                      <a:chOff x="8332788" y="3817938"/>
                      <a:chExt cx="403225" cy="1065212"/>
                    </a:xfrm>
                  </p:grpSpPr>
                  <p:sp>
                    <p:nvSpPr>
                      <p:cNvPr id="262" name="Rectangle 261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8342313" y="4335462"/>
                        <a:ext cx="750888" cy="365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63" name="Rectangle 86"/>
                      <p:cNvSpPr>
                        <a:spLocks noChangeArrowheads="1"/>
                      </p:cNvSpPr>
                      <p:nvPr/>
                    </p:nvSpPr>
                    <p:spPr bwMode="auto">
                      <a:xfrm rot="-5400000">
                        <a:off x="7969251" y="4181475"/>
                        <a:ext cx="1065212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800" b="1" dirty="0">
                            <a:latin typeface="Comic Sans MS" pitchFamily="66" charset="0"/>
                          </a:rPr>
                          <a:t>208V Distribution</a:t>
                        </a:r>
                      </a:p>
                      <a:p>
                        <a:pPr algn="ctr"/>
                        <a:r>
                          <a:rPr lang="en-US" sz="800" b="1" dirty="0" smtClean="0">
                            <a:latin typeface="Comic Sans MS" pitchFamily="66" charset="0"/>
                          </a:rPr>
                          <a:t>Panel – CDS1</a:t>
                        </a:r>
                        <a:endParaRPr lang="en-US" sz="800" b="1" dirty="0"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248" name="Group 1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23263" y="4863273"/>
                      <a:ext cx="409575" cy="1065212"/>
                      <a:chOff x="8323263" y="4760913"/>
                      <a:chExt cx="409575" cy="1065212"/>
                    </a:xfrm>
                  </p:grpSpPr>
                  <p:sp>
                    <p:nvSpPr>
                      <p:cNvPr id="260" name="Rectangle 259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8339138" y="5214937"/>
                        <a:ext cx="750888" cy="365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61" name="Rectangle 86"/>
                      <p:cNvSpPr>
                        <a:spLocks noChangeArrowheads="1"/>
                      </p:cNvSpPr>
                      <p:nvPr/>
                    </p:nvSpPr>
                    <p:spPr bwMode="auto">
                      <a:xfrm rot="-5400000">
                        <a:off x="7959726" y="5124450"/>
                        <a:ext cx="1065212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800" b="1" dirty="0">
                            <a:latin typeface="Comic Sans MS" pitchFamily="66" charset="0"/>
                          </a:rPr>
                          <a:t>208V Distribution</a:t>
                        </a:r>
                      </a:p>
                      <a:p>
                        <a:pPr algn="ctr"/>
                        <a:r>
                          <a:rPr lang="en-US" sz="800" b="1" dirty="0" smtClean="0">
                            <a:latin typeface="Comic Sans MS" pitchFamily="66" charset="0"/>
                          </a:rPr>
                          <a:t>Panel – CDS2</a:t>
                        </a:r>
                        <a:endParaRPr lang="en-US" sz="800" b="1" dirty="0"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249" name="Group 1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9600" y="4598160"/>
                      <a:ext cx="827088" cy="498475"/>
                      <a:chOff x="609600" y="4495800"/>
                      <a:chExt cx="827088" cy="498475"/>
                    </a:xfrm>
                  </p:grpSpPr>
                  <p:sp>
                    <p:nvSpPr>
                      <p:cNvPr id="258" name="Rectangle 257"/>
                      <p:cNvSpPr>
                        <a:spLocks noChangeAspect="1"/>
                      </p:cNvSpPr>
                      <p:nvPr/>
                    </p:nvSpPr>
                    <p:spPr bwMode="auto">
                      <a:xfrm rot="16200000">
                        <a:off x="773906" y="4331494"/>
                        <a:ext cx="498475" cy="82708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/>
                      </a:p>
                    </p:txBody>
                  </p:sp>
                  <p:sp>
                    <p:nvSpPr>
                      <p:cNvPr id="259" name="Rectangle 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3457" y="4647866"/>
                        <a:ext cx="742512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800" b="1" dirty="0">
                            <a:latin typeface="Comic Sans MS" pitchFamily="66" charset="0"/>
                            <a:hlinkClick r:id="" action="ppaction://noaction"/>
                          </a:rPr>
                          <a:t>LDR Chiller</a:t>
                        </a:r>
                        <a:endParaRPr lang="en-US" sz="800" b="1" dirty="0">
                          <a:latin typeface="Comic Sans MS" pitchFamily="66" charset="0"/>
                        </a:endParaRPr>
                      </a:p>
                    </p:txBody>
                  </p:sp>
                </p:grpSp>
                <p:grpSp>
                  <p:nvGrpSpPr>
                    <p:cNvPr id="250" name="Group 1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25563" y="2007360"/>
                      <a:ext cx="827087" cy="1014413"/>
                      <a:chOff x="1301696" y="1692275"/>
                      <a:chExt cx="827142" cy="1014413"/>
                    </a:xfrm>
                  </p:grpSpPr>
                  <p:grpSp>
                    <p:nvGrpSpPr>
                      <p:cNvPr id="252" name="Group 1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303338" y="2208213"/>
                        <a:ext cx="825500" cy="498475"/>
                        <a:chOff x="1303338" y="2208213"/>
                        <a:chExt cx="825500" cy="498475"/>
                      </a:xfrm>
                    </p:grpSpPr>
                    <p:sp>
                      <p:nvSpPr>
                        <p:cNvPr id="256" name="Rectangle 255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>
                          <a:off x="1466822" y="2044673"/>
                          <a:ext cx="498475" cy="825555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257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47736" y="2366963"/>
                          <a:ext cx="750938" cy="215900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en-US" sz="800" b="1" dirty="0">
                              <a:latin typeface="Comic Sans MS" charset="0"/>
                              <a:ea typeface="ＭＳ Ｐゴシック" charset="-128"/>
                              <a:hlinkClick r:id="" action="ppaction://noaction"/>
                            </a:rPr>
                            <a:t>L1-LDR-C2</a:t>
                          </a:r>
                          <a:endParaRPr lang="en-US" sz="800" b="1" dirty="0">
                            <a:latin typeface="Comic Sans MS" charset="0"/>
                            <a:ea typeface="ＭＳ Ｐゴシック" charset="-128"/>
                          </a:endParaRPr>
                        </a:p>
                      </p:txBody>
                    </p:sp>
                  </p:grpSp>
                  <p:grpSp>
                    <p:nvGrpSpPr>
                      <p:cNvPr id="253" name="Group 1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301696" y="1692275"/>
                        <a:ext cx="825500" cy="498475"/>
                        <a:chOff x="1293813" y="1692275"/>
                        <a:chExt cx="825500" cy="498475"/>
                      </a:xfrm>
                    </p:grpSpPr>
                    <p:sp>
                      <p:nvSpPr>
                        <p:cNvPr id="254" name="Rectangle 253"/>
                        <p:cNvSpPr>
                          <a:spLocks noChangeAspect="1"/>
                        </p:cNvSpPr>
                        <p:nvPr/>
                      </p:nvSpPr>
                      <p:spPr bwMode="auto">
                        <a:xfrm rot="16200000">
                          <a:off x="1457353" y="1528735"/>
                          <a:ext cx="498475" cy="825555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US"/>
                        </a:p>
                      </p:txBody>
                    </p:sp>
                    <p:sp>
                      <p:nvSpPr>
                        <p:cNvPr id="255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38266" y="1870075"/>
                          <a:ext cx="750937" cy="215900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en-US" sz="800" b="1" dirty="0">
                              <a:latin typeface="Comic Sans MS" charset="0"/>
                              <a:ea typeface="ＭＳ Ｐゴシック" charset="-128"/>
                              <a:hlinkClick r:id="" action="ppaction://noaction"/>
                            </a:rPr>
                            <a:t>L1-LDR-C1</a:t>
                          </a:r>
                          <a:endParaRPr lang="en-US" sz="800" b="1" dirty="0">
                            <a:latin typeface="Comic Sans MS" charset="0"/>
                            <a:ea typeface="ＭＳ Ｐゴシック" charset="-128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51" name="Rectangle 250"/>
                    <p:cNvSpPr/>
                    <p:nvPr/>
                  </p:nvSpPr>
                  <p:spPr bwMode="auto">
                    <a:xfrm>
                      <a:off x="3283423" y="1402048"/>
                      <a:ext cx="5453063" cy="4510087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  <a:alpha val="65000"/>
                      </a:schemeClr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</p:grpSp>
            </p:grpSp>
            <p:sp>
              <p:nvSpPr>
                <p:cNvPr id="161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8261100" y="5750631"/>
                  <a:ext cx="453482" cy="1857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/>
                  <a:r>
                    <a:rPr lang="en-US" sz="600" b="1">
                      <a:latin typeface="Comic Sans MS" pitchFamily="66" charset="0"/>
                    </a:rPr>
                    <a:t>2 feet</a:t>
                  </a:r>
                </a:p>
              </p:txBody>
            </p:sp>
          </p:grpSp>
          <p:grpSp>
            <p:nvGrpSpPr>
              <p:cNvPr id="155" name="Group 151"/>
              <p:cNvGrpSpPr>
                <a:grpSpLocks/>
              </p:cNvGrpSpPr>
              <p:nvPr/>
            </p:nvGrpSpPr>
            <p:grpSpPr bwMode="auto">
              <a:xfrm>
                <a:off x="7250113" y="1084417"/>
                <a:ext cx="1793875" cy="874712"/>
                <a:chOff x="7250113" y="947738"/>
                <a:chExt cx="1793875" cy="874712"/>
              </a:xfrm>
            </p:grpSpPr>
            <p:sp>
              <p:nvSpPr>
                <p:cNvPr id="157" name="Rectangle 156"/>
                <p:cNvSpPr>
                  <a:spLocks noChangeAspect="1"/>
                </p:cNvSpPr>
                <p:nvPr/>
              </p:nvSpPr>
              <p:spPr bwMode="auto">
                <a:xfrm rot="16200000">
                  <a:off x="8680450" y="1458913"/>
                  <a:ext cx="498475" cy="2286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8" name="Rectangle 86"/>
                <p:cNvSpPr>
                  <a:spLocks noChangeArrowheads="1"/>
                </p:cNvSpPr>
                <p:nvPr/>
              </p:nvSpPr>
              <p:spPr bwMode="auto">
                <a:xfrm>
                  <a:off x="7250113" y="947738"/>
                  <a:ext cx="1227137" cy="2154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800" b="1" dirty="0" smtClean="0">
                      <a:latin typeface="Comic Sans MS" pitchFamily="66" charset="0"/>
                    </a:rPr>
                    <a:t>Transformer</a:t>
                  </a:r>
                  <a:endParaRPr lang="en-US" sz="800" b="1" dirty="0">
                    <a:latin typeface="Comic Sans MS" pitchFamily="66" charset="0"/>
                  </a:endParaRPr>
                </a:p>
              </p:txBody>
            </p:sp>
            <p:cxnSp>
              <p:nvCxnSpPr>
                <p:cNvPr id="159" name="Elbow Connector 139"/>
                <p:cNvCxnSpPr>
                  <a:stCxn id="158" idx="3"/>
                  <a:endCxn id="157" idx="3"/>
                </p:cNvCxnSpPr>
                <p:nvPr/>
              </p:nvCxnSpPr>
              <p:spPr>
                <a:xfrm>
                  <a:off x="8477250" y="1055460"/>
                  <a:ext cx="452438" cy="268516"/>
                </a:xfrm>
                <a:prstGeom prst="bentConnector2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6" name="Rectangle 155"/>
              <p:cNvSpPr>
                <a:spLocks/>
              </p:cNvSpPr>
              <p:nvPr/>
            </p:nvSpPr>
            <p:spPr bwMode="auto">
              <a:xfrm rot="16200000">
                <a:off x="8444775" y="3278676"/>
                <a:ext cx="640041" cy="4571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4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51FC11D-3F29-4827-B743-4A9600B43DAF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188" name="Title 76"/>
          <p:cNvSpPr>
            <a:spLocks noGrp="1"/>
          </p:cNvSpPr>
          <p:nvPr>
            <p:ph type="ctrTitle"/>
          </p:nvPr>
        </p:nvSpPr>
        <p:spPr>
          <a:xfrm>
            <a:off x="1327150" y="9525"/>
            <a:ext cx="7816850" cy="685800"/>
          </a:xfrm>
        </p:spPr>
        <p:txBody>
          <a:bodyPr/>
          <a:lstStyle/>
          <a:p>
            <a:pPr eaLnBrk="1" hangingPunct="1"/>
            <a:r>
              <a:rPr lang="en-US" smtClean="0"/>
              <a:t>CDS Power Room (CPR) Rack Layout</a:t>
            </a:r>
          </a:p>
        </p:txBody>
      </p:sp>
      <p:sp>
        <p:nvSpPr>
          <p:cNvPr id="1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LIGO-G1001031-V5</a:t>
            </a:r>
            <a:endParaRPr lang="en-US" dirty="0"/>
          </a:p>
        </p:txBody>
      </p:sp>
      <p:grpSp>
        <p:nvGrpSpPr>
          <p:cNvPr id="320" name="Group 319"/>
          <p:cNvGrpSpPr/>
          <p:nvPr/>
        </p:nvGrpSpPr>
        <p:grpSpPr>
          <a:xfrm>
            <a:off x="211931" y="863558"/>
            <a:ext cx="8832057" cy="5524500"/>
            <a:chOff x="211931" y="757238"/>
            <a:chExt cx="8832057" cy="5524500"/>
          </a:xfrm>
        </p:grpSpPr>
        <p:grpSp>
          <p:nvGrpSpPr>
            <p:cNvPr id="321" name="Group 151"/>
            <p:cNvGrpSpPr>
              <a:grpSpLocks/>
            </p:cNvGrpSpPr>
            <p:nvPr/>
          </p:nvGrpSpPr>
          <p:grpSpPr bwMode="auto">
            <a:xfrm>
              <a:off x="7250113" y="982057"/>
              <a:ext cx="1793875" cy="874712"/>
              <a:chOff x="7250113" y="947738"/>
              <a:chExt cx="1793875" cy="874712"/>
            </a:xfrm>
          </p:grpSpPr>
          <p:sp>
            <p:nvSpPr>
              <p:cNvPr id="443" name="Rectangle 442"/>
              <p:cNvSpPr>
                <a:spLocks noChangeAspect="1"/>
              </p:cNvSpPr>
              <p:nvPr/>
            </p:nvSpPr>
            <p:spPr bwMode="auto">
              <a:xfrm rot="16200000">
                <a:off x="8680450" y="1458913"/>
                <a:ext cx="498475" cy="228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44" name="Rectangle 86"/>
              <p:cNvSpPr>
                <a:spLocks noChangeArrowheads="1"/>
              </p:cNvSpPr>
              <p:nvPr/>
            </p:nvSpPr>
            <p:spPr bwMode="auto">
              <a:xfrm>
                <a:off x="7250113" y="947738"/>
                <a:ext cx="1227137" cy="2154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800" b="1" dirty="0" smtClean="0">
                    <a:latin typeface="Comic Sans MS" pitchFamily="66" charset="0"/>
                  </a:rPr>
                  <a:t>Transformer</a:t>
                </a:r>
                <a:endParaRPr lang="en-US" sz="800" b="1" dirty="0">
                  <a:latin typeface="Comic Sans MS" pitchFamily="66" charset="0"/>
                </a:endParaRPr>
              </a:p>
            </p:txBody>
          </p:sp>
          <p:cxnSp>
            <p:nvCxnSpPr>
              <p:cNvPr id="445" name="Elbow Connector 139"/>
              <p:cNvCxnSpPr>
                <a:stCxn id="444" idx="3"/>
                <a:endCxn id="443" idx="3"/>
              </p:cNvCxnSpPr>
              <p:nvPr/>
            </p:nvCxnSpPr>
            <p:spPr>
              <a:xfrm>
                <a:off x="8477250" y="1055460"/>
                <a:ext cx="452438" cy="268516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oup 321"/>
            <p:cNvGrpSpPr/>
            <p:nvPr/>
          </p:nvGrpSpPr>
          <p:grpSpPr>
            <a:xfrm>
              <a:off x="211931" y="757238"/>
              <a:ext cx="8627269" cy="5524500"/>
              <a:chOff x="211931" y="757238"/>
              <a:chExt cx="8627269" cy="5524500"/>
            </a:xfrm>
          </p:grpSpPr>
          <p:sp>
            <p:nvSpPr>
              <p:cNvPr id="323" name="Rectangle 322"/>
              <p:cNvSpPr>
                <a:spLocks noChangeAspect="1"/>
              </p:cNvSpPr>
              <p:nvPr/>
            </p:nvSpPr>
            <p:spPr bwMode="auto">
              <a:xfrm>
                <a:off x="533400" y="1298575"/>
                <a:ext cx="8202613" cy="451008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4" name="Rectangle 323"/>
              <p:cNvSpPr>
                <a:spLocks noChangeAspect="1"/>
              </p:cNvSpPr>
              <p:nvPr/>
            </p:nvSpPr>
            <p:spPr bwMode="auto">
              <a:xfrm>
                <a:off x="533400" y="5105400"/>
                <a:ext cx="838200" cy="696913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5" name="Rectangle 324"/>
              <p:cNvSpPr>
                <a:spLocks noChangeAspect="1"/>
              </p:cNvSpPr>
              <p:nvPr/>
            </p:nvSpPr>
            <p:spPr bwMode="auto">
              <a:xfrm>
                <a:off x="2819400" y="5300663"/>
                <a:ext cx="303213" cy="50482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6" name="Rectangle 325"/>
              <p:cNvSpPr>
                <a:spLocks/>
              </p:cNvSpPr>
              <p:nvPr/>
            </p:nvSpPr>
            <p:spPr bwMode="auto">
              <a:xfrm>
                <a:off x="3638550" y="5772150"/>
                <a:ext cx="2171700" cy="3651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7" name="Rectangle 326"/>
              <p:cNvSpPr>
                <a:spLocks/>
              </p:cNvSpPr>
              <p:nvPr/>
            </p:nvSpPr>
            <p:spPr bwMode="auto">
              <a:xfrm>
                <a:off x="1828800" y="5772150"/>
                <a:ext cx="750888" cy="3651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8" name="Rectangle 327"/>
              <p:cNvSpPr>
                <a:spLocks/>
              </p:cNvSpPr>
              <p:nvPr/>
            </p:nvSpPr>
            <p:spPr bwMode="auto">
              <a:xfrm>
                <a:off x="8736013" y="1284288"/>
                <a:ext cx="61912" cy="50323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9" name="Rectangle 328"/>
              <p:cNvSpPr>
                <a:spLocks/>
              </p:cNvSpPr>
              <p:nvPr/>
            </p:nvSpPr>
            <p:spPr bwMode="auto">
              <a:xfrm rot="5400000">
                <a:off x="5429251" y="5584825"/>
                <a:ext cx="61912" cy="50323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0" name="Rectangle 329"/>
              <p:cNvSpPr>
                <a:spLocks/>
              </p:cNvSpPr>
              <p:nvPr/>
            </p:nvSpPr>
            <p:spPr bwMode="auto">
              <a:xfrm rot="5400000">
                <a:off x="5932488" y="5584825"/>
                <a:ext cx="61912" cy="50323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1" name="Rectangle 330"/>
              <p:cNvSpPr>
                <a:spLocks/>
              </p:cNvSpPr>
              <p:nvPr/>
            </p:nvSpPr>
            <p:spPr bwMode="auto">
              <a:xfrm rot="5400000">
                <a:off x="3919538" y="5584825"/>
                <a:ext cx="61912" cy="50323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2" name="Rectangle 331"/>
              <p:cNvSpPr>
                <a:spLocks/>
              </p:cNvSpPr>
              <p:nvPr/>
            </p:nvSpPr>
            <p:spPr bwMode="auto">
              <a:xfrm rot="5400000">
                <a:off x="4421188" y="5584825"/>
                <a:ext cx="61912" cy="50323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3" name="Rectangle 332"/>
              <p:cNvSpPr>
                <a:spLocks/>
              </p:cNvSpPr>
              <p:nvPr/>
            </p:nvSpPr>
            <p:spPr bwMode="auto">
              <a:xfrm rot="5400000">
                <a:off x="4924426" y="5584825"/>
                <a:ext cx="61912" cy="50323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4" name="Rectangle 333"/>
              <p:cNvSpPr>
                <a:spLocks/>
              </p:cNvSpPr>
              <p:nvPr/>
            </p:nvSpPr>
            <p:spPr bwMode="auto">
              <a:xfrm rot="5400000">
                <a:off x="8450262" y="5583238"/>
                <a:ext cx="61913" cy="50323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35" name="Group 150"/>
              <p:cNvGrpSpPr>
                <a:grpSpLocks/>
              </p:cNvGrpSpPr>
              <p:nvPr/>
            </p:nvGrpSpPr>
            <p:grpSpPr bwMode="auto">
              <a:xfrm>
                <a:off x="8661400" y="1274763"/>
                <a:ext cx="177800" cy="4535487"/>
                <a:chOff x="8660709" y="1274763"/>
                <a:chExt cx="178491" cy="4535487"/>
              </a:xfrm>
            </p:grpSpPr>
            <p:sp>
              <p:nvSpPr>
                <p:cNvPr id="434" name="Rectangle 433"/>
                <p:cNvSpPr>
                  <a:spLocks/>
                </p:cNvSpPr>
                <p:nvPr/>
              </p:nvSpPr>
              <p:spPr bwMode="auto">
                <a:xfrm>
                  <a:off x="8735612" y="2289175"/>
                  <a:ext cx="6215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5" name="Rectangle 434"/>
                <p:cNvSpPr>
                  <a:spLocks/>
                </p:cNvSpPr>
                <p:nvPr/>
              </p:nvSpPr>
              <p:spPr bwMode="auto">
                <a:xfrm>
                  <a:off x="8735612" y="1787525"/>
                  <a:ext cx="6215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6" name="Rectangle 435"/>
                <p:cNvSpPr>
                  <a:spLocks/>
                </p:cNvSpPr>
                <p:nvPr/>
              </p:nvSpPr>
              <p:spPr bwMode="auto">
                <a:xfrm>
                  <a:off x="8735612" y="3797300"/>
                  <a:ext cx="6215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7" name="Rectangle 436"/>
                <p:cNvSpPr>
                  <a:spLocks/>
                </p:cNvSpPr>
                <p:nvPr/>
              </p:nvSpPr>
              <p:spPr bwMode="auto">
                <a:xfrm>
                  <a:off x="8735612" y="3292475"/>
                  <a:ext cx="6215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8" name="Rectangle 437"/>
                <p:cNvSpPr>
                  <a:spLocks/>
                </p:cNvSpPr>
                <p:nvPr/>
              </p:nvSpPr>
              <p:spPr bwMode="auto">
                <a:xfrm>
                  <a:off x="8735612" y="2789238"/>
                  <a:ext cx="6215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9" name="Rectangle 438"/>
                <p:cNvSpPr>
                  <a:spLocks/>
                </p:cNvSpPr>
                <p:nvPr/>
              </p:nvSpPr>
              <p:spPr bwMode="auto">
                <a:xfrm>
                  <a:off x="8735612" y="5307013"/>
                  <a:ext cx="6215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40" name="Rectangle 439"/>
                <p:cNvSpPr>
                  <a:spLocks/>
                </p:cNvSpPr>
                <p:nvPr/>
              </p:nvSpPr>
              <p:spPr bwMode="auto">
                <a:xfrm>
                  <a:off x="8735612" y="4805363"/>
                  <a:ext cx="6215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41" name="Rectangle 440"/>
                <p:cNvSpPr>
                  <a:spLocks/>
                </p:cNvSpPr>
                <p:nvPr/>
              </p:nvSpPr>
              <p:spPr bwMode="auto">
                <a:xfrm>
                  <a:off x="8735612" y="4302125"/>
                  <a:ext cx="6215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42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8660709" y="1274763"/>
                  <a:ext cx="178491" cy="5538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/>
                  <a:r>
                    <a:rPr lang="en-US" sz="600" b="1">
                      <a:latin typeface="Comic Sans MS" pitchFamily="66" charset="0"/>
                    </a:rPr>
                    <a:t>2feet</a:t>
                  </a:r>
                </a:p>
              </p:txBody>
            </p:sp>
          </p:grpSp>
          <p:sp>
            <p:nvSpPr>
              <p:cNvPr id="336" name="Rectangle 86"/>
              <p:cNvSpPr>
                <a:spLocks noChangeArrowheads="1"/>
              </p:cNvSpPr>
              <p:nvPr/>
            </p:nvSpPr>
            <p:spPr bwMode="auto">
              <a:xfrm>
                <a:off x="4535488" y="3689350"/>
                <a:ext cx="160496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800" b="1">
                    <a:latin typeface="Comic Sans MS" pitchFamily="66" charset="0"/>
                  </a:rPr>
                  <a:t>Each Rack is 39” Deep and 24” Wide</a:t>
                </a:r>
              </a:p>
            </p:txBody>
          </p:sp>
          <p:grpSp>
            <p:nvGrpSpPr>
              <p:cNvPr id="337" name="Group 161"/>
              <p:cNvGrpSpPr>
                <a:grpSpLocks/>
              </p:cNvGrpSpPr>
              <p:nvPr/>
            </p:nvGrpSpPr>
            <p:grpSpPr bwMode="auto">
              <a:xfrm>
                <a:off x="211931" y="5744215"/>
                <a:ext cx="8505826" cy="185737"/>
                <a:chOff x="185737" y="5744978"/>
                <a:chExt cx="8505110" cy="184655"/>
              </a:xfrm>
            </p:grpSpPr>
            <p:sp>
              <p:nvSpPr>
                <p:cNvPr id="417" name="Rectangle 416"/>
                <p:cNvSpPr>
                  <a:spLocks/>
                </p:cNvSpPr>
                <p:nvPr/>
              </p:nvSpPr>
              <p:spPr bwMode="auto">
                <a:xfrm rot="5400000">
                  <a:off x="6936984" y="5583494"/>
                  <a:ext cx="61552" cy="50319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8" name="Rectangle 417"/>
                <p:cNvSpPr>
                  <a:spLocks/>
                </p:cNvSpPr>
                <p:nvPr/>
              </p:nvSpPr>
              <p:spPr bwMode="auto">
                <a:xfrm rot="5400000">
                  <a:off x="7438592" y="5583494"/>
                  <a:ext cx="61552" cy="50319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9" name="Rectangle 418"/>
                <p:cNvSpPr>
                  <a:spLocks/>
                </p:cNvSpPr>
                <p:nvPr/>
              </p:nvSpPr>
              <p:spPr bwMode="auto">
                <a:xfrm rot="5400000">
                  <a:off x="7941787" y="5583494"/>
                  <a:ext cx="61552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0" name="Rectangle 419"/>
                <p:cNvSpPr>
                  <a:spLocks/>
                </p:cNvSpPr>
                <p:nvPr/>
              </p:nvSpPr>
              <p:spPr bwMode="auto">
                <a:xfrm rot="5400000">
                  <a:off x="6436964" y="5585071"/>
                  <a:ext cx="61551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1" name="Rectangle 420"/>
                <p:cNvSpPr>
                  <a:spLocks/>
                </p:cNvSpPr>
                <p:nvPr/>
              </p:nvSpPr>
              <p:spPr bwMode="auto">
                <a:xfrm rot="5400000">
                  <a:off x="4419422" y="5585071"/>
                  <a:ext cx="61551" cy="50319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2" name="Rectangle 421"/>
                <p:cNvSpPr>
                  <a:spLocks/>
                </p:cNvSpPr>
                <p:nvPr/>
              </p:nvSpPr>
              <p:spPr bwMode="auto">
                <a:xfrm rot="5400000">
                  <a:off x="4921030" y="5585071"/>
                  <a:ext cx="61551" cy="50319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3" name="Rectangle 422"/>
                <p:cNvSpPr>
                  <a:spLocks/>
                </p:cNvSpPr>
                <p:nvPr/>
              </p:nvSpPr>
              <p:spPr bwMode="auto">
                <a:xfrm rot="5400000">
                  <a:off x="5424225" y="5585071"/>
                  <a:ext cx="61551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4" name="Rectangle 423"/>
                <p:cNvSpPr>
                  <a:spLocks/>
                </p:cNvSpPr>
                <p:nvPr/>
              </p:nvSpPr>
              <p:spPr bwMode="auto">
                <a:xfrm rot="5400000">
                  <a:off x="2903487" y="5585071"/>
                  <a:ext cx="61551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5" name="Rectangle 424"/>
                <p:cNvSpPr>
                  <a:spLocks/>
                </p:cNvSpPr>
                <p:nvPr/>
              </p:nvSpPr>
              <p:spPr bwMode="auto">
                <a:xfrm rot="5400000">
                  <a:off x="3414619" y="5585071"/>
                  <a:ext cx="61551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6" name="Rectangle 425"/>
                <p:cNvSpPr>
                  <a:spLocks/>
                </p:cNvSpPr>
                <p:nvPr/>
              </p:nvSpPr>
              <p:spPr bwMode="auto">
                <a:xfrm rot="5400000">
                  <a:off x="3920195" y="5584277"/>
                  <a:ext cx="61551" cy="50478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7" name="Rectangle 426"/>
                <p:cNvSpPr>
                  <a:spLocks/>
                </p:cNvSpPr>
                <p:nvPr/>
              </p:nvSpPr>
              <p:spPr bwMode="auto">
                <a:xfrm rot="5400000">
                  <a:off x="1401838" y="5585071"/>
                  <a:ext cx="61551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8" name="Rectangle 427"/>
                <p:cNvSpPr>
                  <a:spLocks/>
                </p:cNvSpPr>
                <p:nvPr/>
              </p:nvSpPr>
              <p:spPr bwMode="auto">
                <a:xfrm rot="5400000">
                  <a:off x="1903446" y="5585071"/>
                  <a:ext cx="61551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9" name="Rectangle 428"/>
                <p:cNvSpPr>
                  <a:spLocks/>
                </p:cNvSpPr>
                <p:nvPr/>
              </p:nvSpPr>
              <p:spPr bwMode="auto">
                <a:xfrm rot="5400000">
                  <a:off x="2406642" y="5585071"/>
                  <a:ext cx="61551" cy="50319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0" name="Rectangle 429"/>
                <p:cNvSpPr>
                  <a:spLocks/>
                </p:cNvSpPr>
                <p:nvPr/>
              </p:nvSpPr>
              <p:spPr bwMode="auto">
                <a:xfrm rot="5400000">
                  <a:off x="5932182" y="5585071"/>
                  <a:ext cx="61551" cy="5031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1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8237403" y="5744978"/>
                  <a:ext cx="453444" cy="1846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/>
                  <a:r>
                    <a:rPr lang="en-US" sz="600" b="1" dirty="0">
                      <a:latin typeface="Comic Sans MS" pitchFamily="66" charset="0"/>
                    </a:rPr>
                    <a:t>2 feet</a:t>
                  </a:r>
                </a:p>
              </p:txBody>
            </p:sp>
            <p:sp>
              <p:nvSpPr>
                <p:cNvPr id="432" name="Rectangle 431"/>
                <p:cNvSpPr>
                  <a:spLocks/>
                </p:cNvSpPr>
                <p:nvPr/>
              </p:nvSpPr>
              <p:spPr bwMode="auto">
                <a:xfrm rot="5400000">
                  <a:off x="904992" y="5586650"/>
                  <a:ext cx="61552" cy="50319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3" name="Rectangle 432"/>
                <p:cNvSpPr>
                  <a:spLocks/>
                </p:cNvSpPr>
                <p:nvPr/>
              </p:nvSpPr>
              <p:spPr bwMode="auto">
                <a:xfrm rot="5400000">
                  <a:off x="406559" y="5586650"/>
                  <a:ext cx="61552" cy="50319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38" name="Rectangle 337"/>
              <p:cNvSpPr>
                <a:spLocks/>
              </p:cNvSpPr>
              <p:nvPr/>
            </p:nvSpPr>
            <p:spPr bwMode="auto">
              <a:xfrm rot="5400000" flipV="1">
                <a:off x="1832769" y="2324894"/>
                <a:ext cx="109537" cy="2708275"/>
              </a:xfrm>
              <a:prstGeom prst="rect">
                <a:avLst/>
              </a:prstGeom>
              <a:gradFill>
                <a:gsLst>
                  <a:gs pos="11000">
                    <a:schemeClr val="bg1">
                      <a:lumMod val="75000"/>
                    </a:schemeClr>
                  </a:gs>
                  <a:gs pos="32000">
                    <a:schemeClr val="bg1">
                      <a:lumMod val="50000"/>
                    </a:schemeClr>
                  </a:gs>
                  <a:gs pos="65000">
                    <a:schemeClr val="tx1">
                      <a:lumMod val="50000"/>
                      <a:lumOff val="50000"/>
                    </a:schemeClr>
                  </a:gs>
                  <a:gs pos="72000">
                    <a:schemeClr val="bg1">
                      <a:lumMod val="50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Rectangle 338"/>
              <p:cNvSpPr>
                <a:spLocks/>
              </p:cNvSpPr>
              <p:nvPr/>
            </p:nvSpPr>
            <p:spPr bwMode="auto">
              <a:xfrm>
                <a:off x="2133600" y="3733800"/>
                <a:ext cx="750888" cy="3651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0" name="Rectangle 339"/>
              <p:cNvSpPr>
                <a:spLocks/>
              </p:cNvSpPr>
              <p:nvPr/>
            </p:nvSpPr>
            <p:spPr bwMode="auto">
              <a:xfrm flipV="1">
                <a:off x="3124200" y="1308100"/>
                <a:ext cx="152400" cy="4498975"/>
              </a:xfrm>
              <a:prstGeom prst="rect">
                <a:avLst/>
              </a:prstGeom>
              <a:gradFill>
                <a:gsLst>
                  <a:gs pos="11000">
                    <a:schemeClr val="bg1">
                      <a:lumMod val="75000"/>
                    </a:schemeClr>
                  </a:gs>
                  <a:gs pos="32000">
                    <a:schemeClr val="bg1">
                      <a:lumMod val="50000"/>
                    </a:schemeClr>
                  </a:gs>
                  <a:gs pos="65000">
                    <a:schemeClr val="tx1">
                      <a:lumMod val="50000"/>
                      <a:lumOff val="50000"/>
                    </a:schemeClr>
                  </a:gs>
                  <a:gs pos="72000">
                    <a:schemeClr val="bg1">
                      <a:lumMod val="50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1" name="Rectangle 340"/>
              <p:cNvSpPr>
                <a:spLocks/>
              </p:cNvSpPr>
              <p:nvPr/>
            </p:nvSpPr>
            <p:spPr bwMode="auto">
              <a:xfrm rot="5400000">
                <a:off x="2882900" y="2871788"/>
                <a:ext cx="750888" cy="3651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2" name="Rectangle 341"/>
              <p:cNvSpPr>
                <a:spLocks/>
              </p:cNvSpPr>
              <p:nvPr/>
            </p:nvSpPr>
            <p:spPr bwMode="auto">
              <a:xfrm rot="5400000">
                <a:off x="2882900" y="2185988"/>
                <a:ext cx="750888" cy="3651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3" name="Rectangle 342"/>
              <p:cNvSpPr>
                <a:spLocks/>
              </p:cNvSpPr>
              <p:nvPr/>
            </p:nvSpPr>
            <p:spPr bwMode="auto">
              <a:xfrm>
                <a:off x="4891088" y="1311275"/>
                <a:ext cx="61912" cy="50323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44" name="Group 162"/>
              <p:cNvGrpSpPr>
                <a:grpSpLocks/>
              </p:cNvGrpSpPr>
              <p:nvPr/>
            </p:nvGrpSpPr>
            <p:grpSpPr bwMode="auto">
              <a:xfrm>
                <a:off x="3276600" y="3276600"/>
                <a:ext cx="1020763" cy="61913"/>
                <a:chOff x="3276600" y="3276600"/>
                <a:chExt cx="1020763" cy="61913"/>
              </a:xfrm>
            </p:grpSpPr>
            <p:sp>
              <p:nvSpPr>
                <p:cNvPr id="415" name="Rectangle 414"/>
                <p:cNvSpPr>
                  <a:spLocks/>
                </p:cNvSpPr>
                <p:nvPr/>
              </p:nvSpPr>
              <p:spPr bwMode="auto">
                <a:xfrm rot="5400000">
                  <a:off x="3497262" y="3055938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6" name="Rectangle 415"/>
                <p:cNvSpPr>
                  <a:spLocks/>
                </p:cNvSpPr>
                <p:nvPr/>
              </p:nvSpPr>
              <p:spPr bwMode="auto">
                <a:xfrm rot="5400000">
                  <a:off x="4014787" y="3055938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45" name="Group 163"/>
              <p:cNvGrpSpPr>
                <a:grpSpLocks/>
              </p:cNvGrpSpPr>
              <p:nvPr/>
            </p:nvGrpSpPr>
            <p:grpSpPr bwMode="auto">
              <a:xfrm>
                <a:off x="4230688" y="1827213"/>
                <a:ext cx="63500" cy="1506537"/>
                <a:chOff x="4230688" y="1827213"/>
                <a:chExt cx="63500" cy="1506537"/>
              </a:xfrm>
            </p:grpSpPr>
            <p:sp>
              <p:nvSpPr>
                <p:cNvPr id="412" name="Rectangle 411"/>
                <p:cNvSpPr>
                  <a:spLocks/>
                </p:cNvSpPr>
                <p:nvPr/>
              </p:nvSpPr>
              <p:spPr bwMode="auto">
                <a:xfrm>
                  <a:off x="4230688" y="2830513"/>
                  <a:ext cx="61912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3" name="Rectangle 412"/>
                <p:cNvSpPr>
                  <a:spLocks/>
                </p:cNvSpPr>
                <p:nvPr/>
              </p:nvSpPr>
              <p:spPr bwMode="auto">
                <a:xfrm>
                  <a:off x="4230688" y="2324100"/>
                  <a:ext cx="61912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4" name="Rectangle 413"/>
                <p:cNvSpPr>
                  <a:spLocks/>
                </p:cNvSpPr>
                <p:nvPr/>
              </p:nvSpPr>
              <p:spPr bwMode="auto">
                <a:xfrm>
                  <a:off x="4232275" y="1827213"/>
                  <a:ext cx="6191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46" name="Rectangle 86"/>
              <p:cNvSpPr>
                <a:spLocks noChangeArrowheads="1"/>
              </p:cNvSpPr>
              <p:nvPr/>
            </p:nvSpPr>
            <p:spPr bwMode="auto">
              <a:xfrm>
                <a:off x="1174750" y="1371600"/>
                <a:ext cx="139065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800" b="1">
                    <a:latin typeface="Comic Sans MS" pitchFamily="66" charset="0"/>
                  </a:rPr>
                  <a:t>Laser Diode Room (LDR)</a:t>
                </a:r>
              </a:p>
            </p:txBody>
          </p:sp>
          <p:sp>
            <p:nvSpPr>
              <p:cNvPr id="347" name="Rectangle 86"/>
              <p:cNvSpPr>
                <a:spLocks noChangeArrowheads="1"/>
              </p:cNvSpPr>
              <p:nvPr/>
            </p:nvSpPr>
            <p:spPr bwMode="auto">
              <a:xfrm>
                <a:off x="1489075" y="3886200"/>
                <a:ext cx="91281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800" b="1">
                    <a:latin typeface="Comic Sans MS" pitchFamily="66" charset="0"/>
                  </a:rPr>
                  <a:t>Changing Room</a:t>
                </a:r>
              </a:p>
            </p:txBody>
          </p:sp>
          <p:grpSp>
            <p:nvGrpSpPr>
              <p:cNvPr id="348" name="Group 156"/>
              <p:cNvGrpSpPr>
                <a:grpSpLocks/>
              </p:cNvGrpSpPr>
              <p:nvPr/>
            </p:nvGrpSpPr>
            <p:grpSpPr bwMode="auto">
              <a:xfrm>
                <a:off x="6289675" y="5762625"/>
                <a:ext cx="1101725" cy="519113"/>
                <a:chOff x="6290008" y="5762625"/>
                <a:chExt cx="1101392" cy="519113"/>
              </a:xfrm>
            </p:grpSpPr>
            <p:sp>
              <p:nvSpPr>
                <p:cNvPr id="410" name="Rectangle 409"/>
                <p:cNvSpPr>
                  <a:spLocks/>
                </p:cNvSpPr>
                <p:nvPr/>
              </p:nvSpPr>
              <p:spPr bwMode="auto">
                <a:xfrm>
                  <a:off x="6640740" y="5762625"/>
                  <a:ext cx="750660" cy="36513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1" name="Rectangle 86"/>
                <p:cNvSpPr>
                  <a:spLocks noChangeArrowheads="1"/>
                </p:cNvSpPr>
                <p:nvPr/>
              </p:nvSpPr>
              <p:spPr bwMode="auto">
                <a:xfrm>
                  <a:off x="6290008" y="5943201"/>
                  <a:ext cx="1064667" cy="338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800" b="1">
                      <a:latin typeface="Comic Sans MS" pitchFamily="66" charset="0"/>
                    </a:rPr>
                    <a:t>480V Distribution</a:t>
                  </a:r>
                </a:p>
                <a:p>
                  <a:pPr algn="ctr"/>
                  <a:r>
                    <a:rPr lang="en-US" sz="800" b="1">
                      <a:latin typeface="Comic Sans MS" pitchFamily="66" charset="0"/>
                    </a:rPr>
                    <a:t>Panel</a:t>
                  </a:r>
                </a:p>
              </p:txBody>
            </p:sp>
          </p:grpSp>
          <p:grpSp>
            <p:nvGrpSpPr>
              <p:cNvPr id="349" name="Group 155"/>
              <p:cNvGrpSpPr>
                <a:grpSpLocks/>
              </p:cNvGrpSpPr>
              <p:nvPr/>
            </p:nvGrpSpPr>
            <p:grpSpPr bwMode="auto">
              <a:xfrm>
                <a:off x="7391400" y="5762625"/>
                <a:ext cx="1065213" cy="519113"/>
                <a:chOff x="7391464" y="5762625"/>
                <a:chExt cx="1064668" cy="519113"/>
              </a:xfrm>
            </p:grpSpPr>
            <p:sp>
              <p:nvSpPr>
                <p:cNvPr id="408" name="Rectangle 407"/>
                <p:cNvSpPr>
                  <a:spLocks/>
                </p:cNvSpPr>
                <p:nvPr/>
              </p:nvSpPr>
              <p:spPr bwMode="auto">
                <a:xfrm>
                  <a:off x="7478732" y="5762625"/>
                  <a:ext cx="750503" cy="36513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9" name="Rectangle 86"/>
                <p:cNvSpPr>
                  <a:spLocks noChangeArrowheads="1"/>
                </p:cNvSpPr>
                <p:nvPr/>
              </p:nvSpPr>
              <p:spPr bwMode="auto">
                <a:xfrm>
                  <a:off x="7391464" y="5943201"/>
                  <a:ext cx="1064668" cy="338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800" b="1">
                      <a:latin typeface="Comic Sans MS" pitchFamily="66" charset="0"/>
                    </a:rPr>
                    <a:t>208V Distribution</a:t>
                  </a:r>
                </a:p>
                <a:p>
                  <a:pPr algn="ctr"/>
                  <a:r>
                    <a:rPr lang="en-US" sz="800" b="1">
                      <a:latin typeface="Comic Sans MS" pitchFamily="66" charset="0"/>
                    </a:rPr>
                    <a:t>Panel</a:t>
                  </a:r>
                </a:p>
              </p:txBody>
            </p:sp>
          </p:grpSp>
          <p:sp>
            <p:nvSpPr>
              <p:cNvPr id="350" name="Rectangle 86"/>
              <p:cNvSpPr>
                <a:spLocks noChangeArrowheads="1"/>
              </p:cNvSpPr>
              <p:nvPr/>
            </p:nvSpPr>
            <p:spPr bwMode="auto">
              <a:xfrm>
                <a:off x="6048375" y="4038600"/>
                <a:ext cx="76517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800" b="1">
                    <a:latin typeface="Comic Sans MS" pitchFamily="66" charset="0"/>
                  </a:rPr>
                  <a:t>DC Supplies</a:t>
                </a:r>
              </a:p>
            </p:txBody>
          </p:sp>
          <p:sp>
            <p:nvSpPr>
              <p:cNvPr id="351" name="Rectangle 350"/>
              <p:cNvSpPr>
                <a:spLocks/>
              </p:cNvSpPr>
              <p:nvPr/>
            </p:nvSpPr>
            <p:spPr bwMode="auto">
              <a:xfrm>
                <a:off x="420688" y="784225"/>
                <a:ext cx="61912" cy="50323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2" name="Rectangle 351"/>
              <p:cNvSpPr>
                <a:spLocks/>
              </p:cNvSpPr>
              <p:nvPr/>
            </p:nvSpPr>
            <p:spPr bwMode="auto">
              <a:xfrm flipV="1">
                <a:off x="373063" y="1303338"/>
                <a:ext cx="152400" cy="4498975"/>
              </a:xfrm>
              <a:prstGeom prst="rect">
                <a:avLst/>
              </a:prstGeom>
              <a:gradFill>
                <a:gsLst>
                  <a:gs pos="11000">
                    <a:schemeClr val="bg1">
                      <a:lumMod val="75000"/>
                    </a:schemeClr>
                  </a:gs>
                  <a:gs pos="32000">
                    <a:schemeClr val="bg1">
                      <a:lumMod val="50000"/>
                    </a:schemeClr>
                  </a:gs>
                  <a:gs pos="65000">
                    <a:schemeClr val="tx1">
                      <a:lumMod val="50000"/>
                      <a:lumOff val="50000"/>
                    </a:schemeClr>
                  </a:gs>
                  <a:gs pos="72000">
                    <a:schemeClr val="bg1">
                      <a:lumMod val="50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353" name="Group 147"/>
              <p:cNvGrpSpPr>
                <a:grpSpLocks/>
              </p:cNvGrpSpPr>
              <p:nvPr/>
            </p:nvGrpSpPr>
            <p:grpSpPr bwMode="auto">
              <a:xfrm>
                <a:off x="346075" y="757238"/>
                <a:ext cx="179388" cy="5056187"/>
                <a:chOff x="346075" y="757238"/>
                <a:chExt cx="179388" cy="5056187"/>
              </a:xfrm>
            </p:grpSpPr>
            <p:sp>
              <p:nvSpPr>
                <p:cNvPr id="398" name="Rectangle 397"/>
                <p:cNvSpPr>
                  <a:spLocks/>
                </p:cNvSpPr>
                <p:nvPr/>
              </p:nvSpPr>
              <p:spPr bwMode="auto">
                <a:xfrm>
                  <a:off x="422275" y="2292350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9" name="Rectangle 398"/>
                <p:cNvSpPr>
                  <a:spLocks/>
                </p:cNvSpPr>
                <p:nvPr/>
              </p:nvSpPr>
              <p:spPr bwMode="auto">
                <a:xfrm>
                  <a:off x="422275" y="1790700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0" name="Rectangle 399"/>
                <p:cNvSpPr>
                  <a:spLocks/>
                </p:cNvSpPr>
                <p:nvPr/>
              </p:nvSpPr>
              <p:spPr bwMode="auto">
                <a:xfrm>
                  <a:off x="422275" y="1287463"/>
                  <a:ext cx="6191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1" name="Rectangle 400"/>
                <p:cNvSpPr>
                  <a:spLocks/>
                </p:cNvSpPr>
                <p:nvPr/>
              </p:nvSpPr>
              <p:spPr bwMode="auto">
                <a:xfrm>
                  <a:off x="422275" y="3800475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2" name="Rectangle 401"/>
                <p:cNvSpPr>
                  <a:spLocks/>
                </p:cNvSpPr>
                <p:nvPr/>
              </p:nvSpPr>
              <p:spPr bwMode="auto">
                <a:xfrm>
                  <a:off x="422275" y="3295650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3" name="Rectangle 402"/>
                <p:cNvSpPr>
                  <a:spLocks/>
                </p:cNvSpPr>
                <p:nvPr/>
              </p:nvSpPr>
              <p:spPr bwMode="auto">
                <a:xfrm>
                  <a:off x="422275" y="2792413"/>
                  <a:ext cx="6191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4" name="Rectangle 403"/>
                <p:cNvSpPr>
                  <a:spLocks/>
                </p:cNvSpPr>
                <p:nvPr/>
              </p:nvSpPr>
              <p:spPr bwMode="auto">
                <a:xfrm>
                  <a:off x="422275" y="5310188"/>
                  <a:ext cx="6191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5" name="Rectangle 404"/>
                <p:cNvSpPr>
                  <a:spLocks/>
                </p:cNvSpPr>
                <p:nvPr/>
              </p:nvSpPr>
              <p:spPr bwMode="auto">
                <a:xfrm>
                  <a:off x="422275" y="4808538"/>
                  <a:ext cx="61913" cy="503237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6" name="Rectangle 405"/>
                <p:cNvSpPr>
                  <a:spLocks/>
                </p:cNvSpPr>
                <p:nvPr/>
              </p:nvSpPr>
              <p:spPr bwMode="auto">
                <a:xfrm>
                  <a:off x="422275" y="4305300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7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346075" y="757238"/>
                  <a:ext cx="179388" cy="553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/>
                  <a:r>
                    <a:rPr lang="en-US" sz="600" b="1">
                      <a:latin typeface="Comic Sans MS" pitchFamily="66" charset="0"/>
                    </a:rPr>
                    <a:t>2feet</a:t>
                  </a:r>
                </a:p>
              </p:txBody>
            </p:sp>
          </p:grpSp>
          <p:grpSp>
            <p:nvGrpSpPr>
              <p:cNvPr id="354" name="Group 160"/>
              <p:cNvGrpSpPr>
                <a:grpSpLocks/>
              </p:cNvGrpSpPr>
              <p:nvPr/>
            </p:nvGrpSpPr>
            <p:grpSpPr bwMode="auto">
              <a:xfrm>
                <a:off x="7150100" y="4408488"/>
                <a:ext cx="1525588" cy="61912"/>
                <a:chOff x="7150100" y="4408488"/>
                <a:chExt cx="1525588" cy="61912"/>
              </a:xfrm>
            </p:grpSpPr>
            <p:sp>
              <p:nvSpPr>
                <p:cNvPr id="395" name="Rectangle 394"/>
                <p:cNvSpPr>
                  <a:spLocks/>
                </p:cNvSpPr>
                <p:nvPr/>
              </p:nvSpPr>
              <p:spPr bwMode="auto">
                <a:xfrm rot="5400000">
                  <a:off x="8392320" y="4187031"/>
                  <a:ext cx="61912" cy="50482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6" name="Rectangle 395"/>
                <p:cNvSpPr>
                  <a:spLocks/>
                </p:cNvSpPr>
                <p:nvPr/>
              </p:nvSpPr>
              <p:spPr bwMode="auto">
                <a:xfrm rot="5400000">
                  <a:off x="7882732" y="4187031"/>
                  <a:ext cx="61912" cy="50482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7" name="Rectangle 396"/>
                <p:cNvSpPr>
                  <a:spLocks/>
                </p:cNvSpPr>
                <p:nvPr/>
              </p:nvSpPr>
              <p:spPr bwMode="auto">
                <a:xfrm rot="5400000">
                  <a:off x="7371557" y="4187031"/>
                  <a:ext cx="61912" cy="504825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55" name="Group 157"/>
              <p:cNvGrpSpPr>
                <a:grpSpLocks/>
              </p:cNvGrpSpPr>
              <p:nvPr/>
            </p:nvGrpSpPr>
            <p:grpSpPr bwMode="auto">
              <a:xfrm>
                <a:off x="7480300" y="4803775"/>
                <a:ext cx="65088" cy="1004888"/>
                <a:chOff x="7480300" y="4803775"/>
                <a:chExt cx="65088" cy="1004888"/>
              </a:xfrm>
            </p:grpSpPr>
            <p:sp>
              <p:nvSpPr>
                <p:cNvPr id="393" name="Rectangle 392"/>
                <p:cNvSpPr>
                  <a:spLocks/>
                </p:cNvSpPr>
                <p:nvPr/>
              </p:nvSpPr>
              <p:spPr bwMode="auto">
                <a:xfrm>
                  <a:off x="7483475" y="5305425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4" name="Rectangle 393"/>
                <p:cNvSpPr>
                  <a:spLocks/>
                </p:cNvSpPr>
                <p:nvPr/>
              </p:nvSpPr>
              <p:spPr bwMode="auto">
                <a:xfrm>
                  <a:off x="7480300" y="4803775"/>
                  <a:ext cx="61913" cy="5032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56" name="Group 152"/>
              <p:cNvGrpSpPr>
                <a:grpSpLocks/>
              </p:cNvGrpSpPr>
              <p:nvPr/>
            </p:nvGrpSpPr>
            <p:grpSpPr bwMode="auto">
              <a:xfrm>
                <a:off x="8332788" y="3817938"/>
                <a:ext cx="403225" cy="1065212"/>
                <a:chOff x="8332788" y="3817938"/>
                <a:chExt cx="403225" cy="1065212"/>
              </a:xfrm>
            </p:grpSpPr>
            <p:sp>
              <p:nvSpPr>
                <p:cNvPr id="391" name="Rectangle 390"/>
                <p:cNvSpPr>
                  <a:spLocks/>
                </p:cNvSpPr>
                <p:nvPr/>
              </p:nvSpPr>
              <p:spPr bwMode="auto">
                <a:xfrm rot="16200000">
                  <a:off x="8342313" y="4335462"/>
                  <a:ext cx="750888" cy="36513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2" name="Rectangle 86"/>
                <p:cNvSpPr>
                  <a:spLocks noChangeArrowheads="1"/>
                </p:cNvSpPr>
                <p:nvPr/>
              </p:nvSpPr>
              <p:spPr bwMode="auto">
                <a:xfrm rot="-5400000">
                  <a:off x="7969251" y="4181475"/>
                  <a:ext cx="1065212" cy="3381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800" b="1" dirty="0">
                      <a:latin typeface="Comic Sans MS" pitchFamily="66" charset="0"/>
                    </a:rPr>
                    <a:t>208V Distribution</a:t>
                  </a:r>
                </a:p>
                <a:p>
                  <a:pPr algn="ctr"/>
                  <a:r>
                    <a:rPr lang="en-US" sz="800" b="1" dirty="0" smtClean="0">
                      <a:latin typeface="Comic Sans MS" pitchFamily="66" charset="0"/>
                    </a:rPr>
                    <a:t>Panel – CDS1</a:t>
                  </a:r>
                  <a:endParaRPr lang="en-US" sz="800" b="1" dirty="0"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357" name="Group 153"/>
              <p:cNvGrpSpPr>
                <a:grpSpLocks/>
              </p:cNvGrpSpPr>
              <p:nvPr/>
            </p:nvGrpSpPr>
            <p:grpSpPr bwMode="auto">
              <a:xfrm>
                <a:off x="8323263" y="4760913"/>
                <a:ext cx="409575" cy="1065212"/>
                <a:chOff x="8323263" y="4760913"/>
                <a:chExt cx="409575" cy="1065212"/>
              </a:xfrm>
            </p:grpSpPr>
            <p:sp>
              <p:nvSpPr>
                <p:cNvPr id="389" name="Rectangle 388"/>
                <p:cNvSpPr>
                  <a:spLocks/>
                </p:cNvSpPr>
                <p:nvPr/>
              </p:nvSpPr>
              <p:spPr bwMode="auto">
                <a:xfrm rot="16200000">
                  <a:off x="8339138" y="5214937"/>
                  <a:ext cx="750888" cy="36513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0" name="Rectangle 86"/>
                <p:cNvSpPr>
                  <a:spLocks noChangeArrowheads="1"/>
                </p:cNvSpPr>
                <p:nvPr/>
              </p:nvSpPr>
              <p:spPr bwMode="auto">
                <a:xfrm rot="-5400000">
                  <a:off x="7959726" y="5124450"/>
                  <a:ext cx="1065212" cy="3381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800" b="1" dirty="0">
                      <a:latin typeface="Comic Sans MS" pitchFamily="66" charset="0"/>
                    </a:rPr>
                    <a:t>208V Distribution</a:t>
                  </a:r>
                </a:p>
                <a:p>
                  <a:pPr algn="ctr"/>
                  <a:r>
                    <a:rPr lang="en-US" sz="800" b="1" dirty="0" smtClean="0">
                      <a:latin typeface="Comic Sans MS" pitchFamily="66" charset="0"/>
                    </a:rPr>
                    <a:t>Panel – CDS2</a:t>
                  </a:r>
                  <a:endParaRPr lang="en-US" sz="800" b="1" dirty="0"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358" name="Group 143"/>
              <p:cNvGrpSpPr>
                <a:grpSpLocks/>
              </p:cNvGrpSpPr>
              <p:nvPr/>
            </p:nvGrpSpPr>
            <p:grpSpPr bwMode="auto">
              <a:xfrm>
                <a:off x="609600" y="4495800"/>
                <a:ext cx="827088" cy="498475"/>
                <a:chOff x="609600" y="4495800"/>
                <a:chExt cx="827088" cy="498475"/>
              </a:xfrm>
            </p:grpSpPr>
            <p:sp>
              <p:nvSpPr>
                <p:cNvPr id="387" name="Rectangle 386"/>
                <p:cNvSpPr>
                  <a:spLocks noChangeAspect="1"/>
                </p:cNvSpPr>
                <p:nvPr/>
              </p:nvSpPr>
              <p:spPr bwMode="auto">
                <a:xfrm rot="16200000">
                  <a:off x="773906" y="4331494"/>
                  <a:ext cx="498475" cy="827088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8" name="Rectangle 86"/>
                <p:cNvSpPr>
                  <a:spLocks noChangeArrowheads="1"/>
                </p:cNvSpPr>
                <p:nvPr/>
              </p:nvSpPr>
              <p:spPr bwMode="auto">
                <a:xfrm>
                  <a:off x="673457" y="4647866"/>
                  <a:ext cx="74251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800" b="1">
                      <a:latin typeface="Comic Sans MS" pitchFamily="66" charset="0"/>
                    </a:rPr>
                    <a:t>LDR Chiller</a:t>
                  </a:r>
                </a:p>
              </p:txBody>
            </p:sp>
          </p:grpSp>
          <p:grpSp>
            <p:nvGrpSpPr>
              <p:cNvPr id="359" name="Group 142"/>
              <p:cNvGrpSpPr>
                <a:grpSpLocks/>
              </p:cNvGrpSpPr>
              <p:nvPr/>
            </p:nvGrpSpPr>
            <p:grpSpPr bwMode="auto">
              <a:xfrm>
                <a:off x="1325563" y="1905000"/>
                <a:ext cx="827087" cy="1014413"/>
                <a:chOff x="1301696" y="1692275"/>
                <a:chExt cx="827142" cy="1014413"/>
              </a:xfrm>
            </p:grpSpPr>
            <p:grpSp>
              <p:nvGrpSpPr>
                <p:cNvPr id="381" name="Group 140"/>
                <p:cNvGrpSpPr>
                  <a:grpSpLocks/>
                </p:cNvGrpSpPr>
                <p:nvPr/>
              </p:nvGrpSpPr>
              <p:grpSpPr bwMode="auto">
                <a:xfrm>
                  <a:off x="1303338" y="2208213"/>
                  <a:ext cx="825500" cy="498475"/>
                  <a:chOff x="1303338" y="2208213"/>
                  <a:chExt cx="825500" cy="498475"/>
                </a:xfrm>
              </p:grpSpPr>
              <p:sp>
                <p:nvSpPr>
                  <p:cNvPr id="385" name="Rectangle 384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1466822" y="2044673"/>
                    <a:ext cx="498475" cy="82555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8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1347736" y="2366963"/>
                    <a:ext cx="750938" cy="2159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800" b="1" dirty="0">
                        <a:latin typeface="Comic Sans MS" charset="0"/>
                        <a:ea typeface="ＭＳ Ｐゴシック" charset="-128"/>
                      </a:rPr>
                      <a:t>L1-LDR-C2</a:t>
                    </a:r>
                  </a:p>
                </p:txBody>
              </p:sp>
            </p:grpSp>
            <p:grpSp>
              <p:nvGrpSpPr>
                <p:cNvPr id="382" name="Group 134"/>
                <p:cNvGrpSpPr>
                  <a:grpSpLocks/>
                </p:cNvGrpSpPr>
                <p:nvPr/>
              </p:nvGrpSpPr>
              <p:grpSpPr bwMode="auto">
                <a:xfrm>
                  <a:off x="1301696" y="1692275"/>
                  <a:ext cx="825500" cy="498475"/>
                  <a:chOff x="1293813" y="1692275"/>
                  <a:chExt cx="825500" cy="498475"/>
                </a:xfrm>
              </p:grpSpPr>
              <p:sp>
                <p:nvSpPr>
                  <p:cNvPr id="383" name="Rectangle 382"/>
                  <p:cNvSpPr>
                    <a:spLocks noChangeAspect="1"/>
                  </p:cNvSpPr>
                  <p:nvPr/>
                </p:nvSpPr>
                <p:spPr bwMode="auto">
                  <a:xfrm rot="16200000">
                    <a:off x="1457353" y="1528735"/>
                    <a:ext cx="498475" cy="82555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84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1338266" y="1870075"/>
                    <a:ext cx="750937" cy="21590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800" b="1" dirty="0">
                        <a:latin typeface="Comic Sans MS" charset="0"/>
                        <a:ea typeface="ＭＳ Ｐゴシック" charset="-128"/>
                      </a:rPr>
                      <a:t>L1-LDR-C1</a:t>
                    </a:r>
                  </a:p>
                </p:txBody>
              </p:sp>
            </p:grpSp>
          </p:grpSp>
          <p:sp>
            <p:nvSpPr>
              <p:cNvPr id="360" name="Rectangle 359"/>
              <p:cNvSpPr/>
              <p:nvPr/>
            </p:nvSpPr>
            <p:spPr bwMode="auto">
              <a:xfrm>
                <a:off x="527050" y="1296988"/>
                <a:ext cx="2590800" cy="4510087"/>
              </a:xfrm>
              <a:prstGeom prst="rect">
                <a:avLst/>
              </a:prstGeom>
              <a:solidFill>
                <a:schemeClr val="bg1">
                  <a:lumMod val="75000"/>
                  <a:alpha val="6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1" name="TextBox 36"/>
              <p:cNvSpPr txBox="1">
                <a:spLocks noChangeArrowheads="1"/>
              </p:cNvSpPr>
              <p:nvPr/>
            </p:nvSpPr>
            <p:spPr bwMode="auto">
              <a:xfrm>
                <a:off x="3965575" y="831893"/>
                <a:ext cx="3270250" cy="222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sz="800" b="1" dirty="0">
                    <a:latin typeface="Comic Sans MS" pitchFamily="66" charset="0"/>
                  </a:rPr>
                  <a:t>CDS Power Room (</a:t>
                </a:r>
                <a:r>
                  <a:rPr lang="en-US" sz="800" b="1" dirty="0" smtClean="0">
                    <a:latin typeface="Comic Sans MS" pitchFamily="66" charset="0"/>
                  </a:rPr>
                  <a:t>CPR)</a:t>
                </a:r>
                <a:endParaRPr lang="en-US" sz="800" b="1" dirty="0">
                  <a:latin typeface="Comic Sans MS" pitchFamily="66" charset="0"/>
                </a:endParaRPr>
              </a:p>
            </p:txBody>
          </p:sp>
          <p:grpSp>
            <p:nvGrpSpPr>
              <p:cNvPr id="362" name="Group 192"/>
              <p:cNvGrpSpPr>
                <a:grpSpLocks/>
              </p:cNvGrpSpPr>
              <p:nvPr/>
            </p:nvGrpSpPr>
            <p:grpSpPr bwMode="auto">
              <a:xfrm>
                <a:off x="4738688" y="1841500"/>
                <a:ext cx="3228975" cy="2492375"/>
                <a:chOff x="4738688" y="1841500"/>
                <a:chExt cx="3228975" cy="2492375"/>
              </a:xfrm>
            </p:grpSpPr>
            <p:sp>
              <p:nvSpPr>
                <p:cNvPr id="364" name="TextBox 72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6663400" y="3677946"/>
                  <a:ext cx="501650" cy="184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sz="600" b="1">
                      <a:latin typeface="Comic Sans MS" pitchFamily="66" charset="0"/>
                    </a:rPr>
                    <a:t>Front</a:t>
                  </a:r>
                </a:p>
              </p:txBody>
            </p:sp>
            <p:sp>
              <p:nvSpPr>
                <p:cNvPr id="365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5364163" y="2679700"/>
                  <a:ext cx="501650" cy="1841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r>
                    <a:rPr lang="en-US" sz="600" b="1">
                      <a:latin typeface="Comic Sans MS" pitchFamily="66" charset="0"/>
                    </a:rPr>
                    <a:t>Front</a:t>
                  </a:r>
                </a:p>
              </p:txBody>
            </p:sp>
            <p:grpSp>
              <p:nvGrpSpPr>
                <p:cNvPr id="366" name="Group 198"/>
                <p:cNvGrpSpPr>
                  <a:grpSpLocks/>
                </p:cNvGrpSpPr>
                <p:nvPr/>
              </p:nvGrpSpPr>
              <p:grpSpPr bwMode="auto">
                <a:xfrm>
                  <a:off x="4738688" y="1841500"/>
                  <a:ext cx="3228975" cy="2492375"/>
                  <a:chOff x="4738688" y="1841500"/>
                  <a:chExt cx="3228975" cy="2492375"/>
                </a:xfrm>
              </p:grpSpPr>
              <p:sp>
                <p:nvSpPr>
                  <p:cNvPr id="367" name="Rectangle 366"/>
                  <p:cNvSpPr>
                    <a:spLocks noChangeAspect="1"/>
                  </p:cNvSpPr>
                  <p:nvPr/>
                </p:nvSpPr>
                <p:spPr bwMode="auto">
                  <a:xfrm>
                    <a:off x="5270500" y="1841500"/>
                    <a:ext cx="498475" cy="8255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68" name="Rectangle 367"/>
                  <p:cNvSpPr>
                    <a:spLocks noChangeAspect="1"/>
                  </p:cNvSpPr>
                  <p:nvPr/>
                </p:nvSpPr>
                <p:spPr bwMode="auto">
                  <a:xfrm>
                    <a:off x="4738688" y="1841500"/>
                    <a:ext cx="498475" cy="8255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69" name="Rectangle 368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7305675" y="3671888"/>
                    <a:ext cx="498475" cy="8255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70" name="Rectangle 369"/>
                  <p:cNvSpPr>
                    <a:spLocks noChangeAspect="1"/>
                  </p:cNvSpPr>
                  <p:nvPr/>
                </p:nvSpPr>
                <p:spPr bwMode="auto">
                  <a:xfrm>
                    <a:off x="6873875" y="1855788"/>
                    <a:ext cx="498475" cy="8255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71" name="Rectangle 370"/>
                  <p:cNvSpPr>
                    <a:spLocks noChangeAspect="1"/>
                  </p:cNvSpPr>
                  <p:nvPr/>
                </p:nvSpPr>
                <p:spPr bwMode="auto">
                  <a:xfrm>
                    <a:off x="5810250" y="1847850"/>
                    <a:ext cx="496888" cy="8255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72" name="Rectangle 371"/>
                  <p:cNvSpPr>
                    <a:spLocks noChangeAspect="1"/>
                  </p:cNvSpPr>
                  <p:nvPr/>
                </p:nvSpPr>
                <p:spPr bwMode="auto">
                  <a:xfrm>
                    <a:off x="6337300" y="1852613"/>
                    <a:ext cx="496888" cy="8255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73" name="Rectangle 8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6746875" y="2159876"/>
                    <a:ext cx="762000" cy="215900"/>
                  </a:xfrm>
                  <a:prstGeom prst="rect">
                    <a:avLst/>
                  </a:prstGeom>
                  <a:solidFill>
                    <a:srgbClr val="F6F69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800" b="1">
                        <a:latin typeface="Comic Sans MS" pitchFamily="66" charset="0"/>
                        <a:hlinkClick r:id="" action="ppaction://noaction"/>
                      </a:rPr>
                      <a:t>L1-VDC-C5</a:t>
                    </a:r>
                    <a:endParaRPr lang="en-US" sz="800" b="1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74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179207" y="3993585"/>
                    <a:ext cx="761748" cy="215444"/>
                  </a:xfrm>
                  <a:prstGeom prst="rect">
                    <a:avLst/>
                  </a:prstGeom>
                  <a:solidFill>
                    <a:srgbClr val="F6F69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800" b="1">
                        <a:latin typeface="Comic Sans MS" pitchFamily="66" charset="0"/>
                        <a:hlinkClick r:id="" action="ppaction://noaction"/>
                      </a:rPr>
                      <a:t>L1-VDC-C7</a:t>
                    </a:r>
                    <a:endParaRPr lang="en-US" sz="800" b="1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75" name="Rectangle 8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4624888" y="2146300"/>
                    <a:ext cx="762000" cy="215900"/>
                  </a:xfrm>
                  <a:prstGeom prst="rect">
                    <a:avLst/>
                  </a:prstGeom>
                  <a:solidFill>
                    <a:srgbClr val="F6F69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800" b="1" dirty="0">
                        <a:latin typeface="Comic Sans MS" pitchFamily="66" charset="0"/>
                        <a:hlinkClick r:id="" action="ppaction://noaction"/>
                      </a:rPr>
                      <a:t>L1-VDC-C1</a:t>
                    </a:r>
                    <a:endParaRPr lang="en-US" sz="800" b="1" dirty="0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76" name="Rectangle 8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139923" y="2145507"/>
                    <a:ext cx="762000" cy="214312"/>
                  </a:xfrm>
                  <a:prstGeom prst="rect">
                    <a:avLst/>
                  </a:prstGeom>
                  <a:solidFill>
                    <a:srgbClr val="F6F69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800" b="1">
                        <a:latin typeface="Comic Sans MS" pitchFamily="66" charset="0"/>
                        <a:hlinkClick r:id="" action="ppaction://noaction"/>
                      </a:rPr>
                      <a:t>L1-VDC-C2</a:t>
                    </a:r>
                    <a:endParaRPr lang="en-US" sz="800" b="1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77" name="Rectangle 8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683478" y="2143071"/>
                    <a:ext cx="762000" cy="215900"/>
                  </a:xfrm>
                  <a:prstGeom prst="rect">
                    <a:avLst/>
                  </a:prstGeom>
                  <a:solidFill>
                    <a:srgbClr val="F6F69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800" b="1">
                        <a:latin typeface="Comic Sans MS" pitchFamily="66" charset="0"/>
                        <a:hlinkClick r:id="" action="ppaction://noaction"/>
                      </a:rPr>
                      <a:t>L1-VDC-C3</a:t>
                    </a:r>
                    <a:endParaRPr lang="en-US" sz="800" b="1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78" name="Rectangle 8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6215128" y="2158837"/>
                    <a:ext cx="762000" cy="215900"/>
                  </a:xfrm>
                  <a:prstGeom prst="rect">
                    <a:avLst/>
                  </a:prstGeom>
                  <a:solidFill>
                    <a:srgbClr val="F6F69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800" b="1">
                        <a:latin typeface="Comic Sans MS" pitchFamily="66" charset="0"/>
                        <a:hlinkClick r:id="" action="ppaction://noaction"/>
                      </a:rPr>
                      <a:t>L1-VDC-C4</a:t>
                    </a:r>
                    <a:endParaRPr lang="en-US" sz="800" b="1"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79" name="Rectangle 378"/>
                  <p:cNvSpPr>
                    <a:spLocks noChangeAspect="1"/>
                  </p:cNvSpPr>
                  <p:nvPr/>
                </p:nvSpPr>
                <p:spPr bwMode="auto">
                  <a:xfrm rot="5400000">
                    <a:off x="7296150" y="3140076"/>
                    <a:ext cx="498475" cy="82550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80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170161" y="3462566"/>
                    <a:ext cx="760413" cy="215900"/>
                  </a:xfrm>
                  <a:prstGeom prst="rect">
                    <a:avLst/>
                  </a:prstGeom>
                  <a:solidFill>
                    <a:srgbClr val="F6F69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800" b="1">
                        <a:latin typeface="Comic Sans MS" pitchFamily="66" charset="0"/>
                        <a:hlinkClick r:id="" action="ppaction://noaction"/>
                      </a:rPr>
                      <a:t>L1-VDC-C6</a:t>
                    </a:r>
                    <a:endParaRPr lang="en-US" sz="800" b="1">
                      <a:latin typeface="Comic Sans MS" pitchFamily="66" charset="0"/>
                    </a:endParaRPr>
                  </a:p>
                </p:txBody>
              </p:sp>
            </p:grpSp>
          </p:grpSp>
          <p:sp>
            <p:nvSpPr>
              <p:cNvPr id="363" name="Rectangle 362"/>
              <p:cNvSpPr>
                <a:spLocks/>
              </p:cNvSpPr>
              <p:nvPr/>
            </p:nvSpPr>
            <p:spPr bwMode="auto">
              <a:xfrm rot="16200000">
                <a:off x="8444775" y="3176316"/>
                <a:ext cx="640041" cy="4571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4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51FC11D-3F29-4827-B743-4A9600B43DAF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188" name="Title 76"/>
          <p:cNvSpPr>
            <a:spLocks noGrp="1"/>
          </p:cNvSpPr>
          <p:nvPr>
            <p:ph type="ctrTitle"/>
          </p:nvPr>
        </p:nvSpPr>
        <p:spPr>
          <a:xfrm>
            <a:off x="1327150" y="9525"/>
            <a:ext cx="78168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CDS Electronics Room X-End (CERX) Rack Layout</a:t>
            </a:r>
          </a:p>
        </p:txBody>
      </p:sp>
      <p:sp>
        <p:nvSpPr>
          <p:cNvPr id="1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LIGO-G1001031-V5</a:t>
            </a:r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2048541" y="789756"/>
            <a:ext cx="4687284" cy="5749035"/>
            <a:chOff x="2048541" y="462204"/>
            <a:chExt cx="4687284" cy="5749035"/>
          </a:xfrm>
        </p:grpSpPr>
        <p:pic>
          <p:nvPicPr>
            <p:cNvPr id="1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025" y="2239314"/>
              <a:ext cx="3733800" cy="3971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" name="Rectangle 132"/>
            <p:cNvSpPr/>
            <p:nvPr/>
          </p:nvSpPr>
          <p:spPr bwMode="auto">
            <a:xfrm rot="16200000" flipV="1">
              <a:off x="4432862" y="5173872"/>
              <a:ext cx="469596" cy="80949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4" name="Rectangle 133"/>
            <p:cNvSpPr/>
            <p:nvPr/>
          </p:nvSpPr>
          <p:spPr bwMode="auto">
            <a:xfrm rot="16200000" flipV="1">
              <a:off x="4431712" y="4691472"/>
              <a:ext cx="469596" cy="80949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5" name="Rectangle 134"/>
            <p:cNvSpPr/>
            <p:nvPr/>
          </p:nvSpPr>
          <p:spPr bwMode="auto">
            <a:xfrm rot="16200000" flipV="1">
              <a:off x="4390462" y="3946103"/>
              <a:ext cx="469596" cy="8904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6" name="Rectangle 135"/>
            <p:cNvSpPr/>
            <p:nvPr/>
          </p:nvSpPr>
          <p:spPr bwMode="auto">
            <a:xfrm rot="16200000" flipV="1">
              <a:off x="4394570" y="3466152"/>
              <a:ext cx="469596" cy="8904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7" name="Rectangle 136"/>
            <p:cNvSpPr/>
            <p:nvPr/>
          </p:nvSpPr>
          <p:spPr bwMode="auto">
            <a:xfrm rot="16200000" flipV="1">
              <a:off x="4394570" y="2982494"/>
              <a:ext cx="469596" cy="8904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8" name="Rectangle 137"/>
            <p:cNvSpPr/>
            <p:nvPr/>
          </p:nvSpPr>
          <p:spPr bwMode="auto">
            <a:xfrm rot="16200000" flipV="1">
              <a:off x="4394570" y="2503086"/>
              <a:ext cx="469596" cy="8904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 rot="10800000" flipV="1">
              <a:off x="5071541" y="5470078"/>
              <a:ext cx="90762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L1-FAC-XC1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40" name="Rectangle 86"/>
            <p:cNvSpPr>
              <a:spLocks noChangeArrowheads="1"/>
            </p:cNvSpPr>
            <p:nvPr/>
          </p:nvSpPr>
          <p:spPr bwMode="auto">
            <a:xfrm rot="16200000" flipV="1">
              <a:off x="2016089" y="5223295"/>
              <a:ext cx="452367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dirty="0" smtClean="0">
                  <a:latin typeface="Comic Sans MS" pitchFamily="66" charset="0"/>
                </a:rPr>
                <a:t>CERX</a:t>
              </a:r>
              <a:endParaRPr lang="en-US" sz="800" b="1" dirty="0">
                <a:latin typeface="Comic Sans MS" pitchFamily="66" charset="0"/>
              </a:endParaRPr>
            </a:p>
          </p:txBody>
        </p:sp>
        <p:grpSp>
          <p:nvGrpSpPr>
            <p:cNvPr id="142" name="Group 141"/>
            <p:cNvGrpSpPr/>
            <p:nvPr/>
          </p:nvGrpSpPr>
          <p:grpSpPr>
            <a:xfrm rot="16200000" flipV="1">
              <a:off x="3464829" y="2212370"/>
              <a:ext cx="187513" cy="722801"/>
              <a:chOff x="6084093" y="4291600"/>
              <a:chExt cx="182563" cy="653177"/>
            </a:xfrm>
          </p:grpSpPr>
          <p:sp>
            <p:nvSpPr>
              <p:cNvPr id="174" name="Rectangle 173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5" name="Rectangle 174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143" name="Block Arc 142"/>
            <p:cNvSpPr/>
            <p:nvPr/>
          </p:nvSpPr>
          <p:spPr bwMode="auto">
            <a:xfrm rot="16200000" flipV="1">
              <a:off x="2496421" y="1820530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rot="10800000" flipV="1">
              <a:off x="2496237" y="1820714"/>
              <a:ext cx="421755" cy="158581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5" name="Block Arc 144"/>
            <p:cNvSpPr/>
            <p:nvPr/>
          </p:nvSpPr>
          <p:spPr bwMode="auto">
            <a:xfrm rot="5400000" flipV="1">
              <a:off x="2055599" y="1116902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 rot="10800000" flipV="1">
              <a:off x="3158395" y="2706332"/>
              <a:ext cx="926406" cy="810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7" name="Block Arc 146"/>
            <p:cNvSpPr/>
            <p:nvPr/>
          </p:nvSpPr>
          <p:spPr bwMode="auto">
            <a:xfrm rot="5400000" flipV="1">
              <a:off x="3195525" y="1798489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rot="16200000" flipV="1">
              <a:off x="3104641" y="2625436"/>
              <a:ext cx="226717" cy="119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9" name="Rectangle 148"/>
            <p:cNvSpPr/>
            <p:nvPr/>
          </p:nvSpPr>
          <p:spPr bwMode="auto">
            <a:xfrm rot="16200000" flipV="1">
              <a:off x="2931706" y="5605570"/>
              <a:ext cx="471357" cy="14951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0" name="Rectangle 149"/>
            <p:cNvSpPr/>
            <p:nvPr/>
          </p:nvSpPr>
          <p:spPr bwMode="auto">
            <a:xfrm rot="10800000" flipV="1">
              <a:off x="3083750" y="3157540"/>
              <a:ext cx="505934" cy="7513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1" name="Rectangle 150"/>
            <p:cNvSpPr/>
            <p:nvPr/>
          </p:nvSpPr>
          <p:spPr bwMode="auto">
            <a:xfrm rot="10800000" flipV="1">
              <a:off x="3076041" y="4448838"/>
              <a:ext cx="505934" cy="7513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2" name="Rectangle 151"/>
            <p:cNvSpPr/>
            <p:nvPr/>
          </p:nvSpPr>
          <p:spPr bwMode="auto">
            <a:xfrm rot="10800000" flipV="1">
              <a:off x="3629872" y="2509318"/>
              <a:ext cx="421755" cy="158581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 bwMode="auto">
            <a:xfrm rot="16200000" flipV="1">
              <a:off x="2768623" y="4328705"/>
              <a:ext cx="2934658" cy="968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4" name="Block Arc 153"/>
            <p:cNvSpPr/>
            <p:nvPr/>
          </p:nvSpPr>
          <p:spPr bwMode="auto">
            <a:xfrm rot="16200000" flipV="1">
              <a:off x="3864390" y="2696110"/>
              <a:ext cx="391524" cy="427365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Block Arc 154"/>
            <p:cNvSpPr/>
            <p:nvPr/>
          </p:nvSpPr>
          <p:spPr bwMode="auto">
            <a:xfrm rot="16200000" flipV="1">
              <a:off x="3630055" y="2509135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 rot="16200000" flipV="1">
              <a:off x="1976955" y="4107300"/>
              <a:ext cx="2357522" cy="899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7" name="Rectangle 156"/>
            <p:cNvSpPr/>
            <p:nvPr/>
          </p:nvSpPr>
          <p:spPr>
            <a:xfrm rot="16200000" flipV="1">
              <a:off x="2872977" y="3418076"/>
              <a:ext cx="91082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L1-VDC-XC1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 rot="16200000" flipV="1">
              <a:off x="2858687" y="4704981"/>
              <a:ext cx="93006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L1-VDC-XC2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 rot="10800000" flipV="1">
              <a:off x="5075449" y="4980803"/>
              <a:ext cx="95250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L1-DAQ-XC1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 rot="10800000" flipV="1">
              <a:off x="5079420" y="2850519"/>
              <a:ext cx="89800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L1-SEI-XC1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 rot="10800000" flipV="1">
              <a:off x="5078278" y="3355665"/>
              <a:ext cx="92846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L1-SUS-XC1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 rot="10800000" flipV="1">
              <a:off x="5087390" y="3823713"/>
              <a:ext cx="94769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L1-SUS-XC2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 rot="10800000" flipV="1">
              <a:off x="5074761" y="4275907"/>
              <a:ext cx="91082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L1-TCS-XC1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 rot="10800000" flipV="1">
              <a:off x="3468359" y="3507800"/>
              <a:ext cx="719172" cy="7336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5" name="Rectangle 164"/>
            <p:cNvSpPr/>
            <p:nvPr/>
          </p:nvSpPr>
          <p:spPr bwMode="auto">
            <a:xfrm rot="10800000" flipV="1">
              <a:off x="3468359" y="4852999"/>
              <a:ext cx="725543" cy="733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66" name="Group 165"/>
            <p:cNvGrpSpPr/>
            <p:nvPr/>
          </p:nvGrpSpPr>
          <p:grpSpPr>
            <a:xfrm rot="16200000" flipV="1">
              <a:off x="4187630" y="5234131"/>
              <a:ext cx="187513" cy="722801"/>
              <a:chOff x="6084093" y="4291600"/>
              <a:chExt cx="182563" cy="653177"/>
            </a:xfrm>
          </p:grpSpPr>
          <p:sp>
            <p:nvSpPr>
              <p:cNvPr id="172" name="Rectangle 171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3" name="Rectangle 172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 rot="16200000" flipV="1">
              <a:off x="4187630" y="3694880"/>
              <a:ext cx="187513" cy="722801"/>
              <a:chOff x="6084093" y="4291600"/>
              <a:chExt cx="182563" cy="653177"/>
            </a:xfrm>
          </p:grpSpPr>
          <p:sp>
            <p:nvSpPr>
              <p:cNvPr id="170" name="Rectangle 169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71" name="Rectangle 170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168" name="Rectangle 167"/>
            <p:cNvSpPr/>
            <p:nvPr/>
          </p:nvSpPr>
          <p:spPr bwMode="auto">
            <a:xfrm rot="16200000" flipV="1">
              <a:off x="2945504" y="4280919"/>
              <a:ext cx="2933332" cy="193732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 bwMode="auto">
            <a:xfrm rot="16200000" flipV="1">
              <a:off x="1586769" y="923976"/>
              <a:ext cx="1097280" cy="173736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826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4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51FC11D-3F29-4827-B743-4A9600B43DAF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188" name="Title 76"/>
          <p:cNvSpPr>
            <a:spLocks noGrp="1"/>
          </p:cNvSpPr>
          <p:nvPr>
            <p:ph type="ctrTitle"/>
          </p:nvPr>
        </p:nvSpPr>
        <p:spPr>
          <a:xfrm>
            <a:off x="1327150" y="9525"/>
            <a:ext cx="78168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CDS Electronics Room Y-End (CERY) Rack Layout</a:t>
            </a:r>
          </a:p>
        </p:txBody>
      </p:sp>
      <p:sp>
        <p:nvSpPr>
          <p:cNvPr id="141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LIGO-G1001031-V5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2646450" y="1744225"/>
            <a:ext cx="5613716" cy="4239402"/>
            <a:chOff x="2646450" y="1744225"/>
            <a:chExt cx="5613716" cy="4239402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450" y="1744225"/>
              <a:ext cx="3867150" cy="337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Rectangle 50"/>
            <p:cNvSpPr/>
            <p:nvPr/>
          </p:nvSpPr>
          <p:spPr bwMode="auto">
            <a:xfrm>
              <a:off x="3031438" y="3276564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52" name="Rectangle 86"/>
            <p:cNvSpPr>
              <a:spLocks noChangeArrowheads="1"/>
            </p:cNvSpPr>
            <p:nvPr/>
          </p:nvSpPr>
          <p:spPr bwMode="auto">
            <a:xfrm>
              <a:off x="3268738" y="5699985"/>
              <a:ext cx="444352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dirty="0" smtClean="0">
                  <a:latin typeface="Comic Sans MS" pitchFamily="66" charset="0"/>
                </a:rPr>
                <a:t>CERY</a:t>
              </a:r>
              <a:endParaRPr lang="en-US" sz="800" b="1" dirty="0">
                <a:latin typeface="Comic Sans MS" pitchFamily="66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084093" y="4291600"/>
              <a:ext cx="182563" cy="653177"/>
              <a:chOff x="6084093" y="4291600"/>
              <a:chExt cx="182563" cy="653177"/>
            </a:xfrm>
          </p:grpSpPr>
          <p:sp>
            <p:nvSpPr>
              <p:cNvPr id="91" name="Rectangle 90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2" name="Rectangle 91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54" name="Block Arc 53"/>
            <p:cNvSpPr/>
            <p:nvPr/>
          </p:nvSpPr>
          <p:spPr bwMode="auto">
            <a:xfrm>
              <a:off x="6069103" y="4798717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 rot="5400000">
              <a:off x="6640790" y="5310444"/>
              <a:ext cx="381129" cy="154395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6" name="Block Arc 55"/>
            <p:cNvSpPr/>
            <p:nvPr/>
          </p:nvSpPr>
          <p:spPr bwMode="auto">
            <a:xfrm rot="10800000">
              <a:off x="6754157" y="5197077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 rot="5400000">
              <a:off x="5588282" y="4521800"/>
              <a:ext cx="837170" cy="788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8" name="Block Arc 57"/>
            <p:cNvSpPr/>
            <p:nvPr/>
          </p:nvSpPr>
          <p:spPr bwMode="auto">
            <a:xfrm rot="10800000">
              <a:off x="6090562" y="4166954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162886" y="5828179"/>
              <a:ext cx="1097280" cy="155448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956678" y="4872107"/>
              <a:ext cx="220732" cy="10772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921368" y="4904152"/>
              <a:ext cx="458914" cy="135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490913" y="3282289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176313" y="3282289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650288" y="3284789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121178" y="3284789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87931" y="3284789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 bwMode="auto">
            <a:xfrm rot="5400000">
              <a:off x="5012655" y="4452926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 bwMode="auto">
            <a:xfrm rot="5400000">
              <a:off x="3755444" y="4459892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142100" y="3638423"/>
              <a:ext cx="182563" cy="653177"/>
              <a:chOff x="6084093" y="4291600"/>
              <a:chExt cx="182563" cy="653177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0" name="Rectangle 89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659667" y="3638423"/>
              <a:ext cx="182563" cy="653177"/>
              <a:chOff x="6084093" y="4291600"/>
              <a:chExt cx="182563" cy="653177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88" name="Rectangle 87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71" name="Rectangle 70"/>
            <p:cNvSpPr/>
            <p:nvPr/>
          </p:nvSpPr>
          <p:spPr bwMode="auto">
            <a:xfrm>
              <a:off x="2991033" y="3759290"/>
              <a:ext cx="2855898" cy="175071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 bwMode="auto">
            <a:xfrm rot="5400000">
              <a:off x="5970363" y="4286007"/>
              <a:ext cx="381129" cy="154395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991032" y="3962316"/>
              <a:ext cx="2857189" cy="8750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4" name="Block Arc 73"/>
            <p:cNvSpPr/>
            <p:nvPr/>
          </p:nvSpPr>
          <p:spPr bwMode="auto">
            <a:xfrm>
              <a:off x="5657628" y="3971836"/>
              <a:ext cx="381189" cy="38619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Block Arc 74"/>
            <p:cNvSpPr/>
            <p:nvPr/>
          </p:nvSpPr>
          <p:spPr bwMode="auto">
            <a:xfrm>
              <a:off x="5398676" y="3774280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490914" y="4941627"/>
              <a:ext cx="2295289" cy="81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90383" y="4710795"/>
              <a:ext cx="90120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L1-VDC-YC1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527831" y="4715018"/>
              <a:ext cx="92044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L1-VDC-YC2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3248069" y="2695430"/>
              <a:ext cx="94288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L1-DAQ-YC1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5368744" y="2722681"/>
              <a:ext cx="888384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L1-SEI-YC1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4861706" y="2709952"/>
              <a:ext cx="91884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L1-SUS-YC1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4396395" y="2693024"/>
              <a:ext cx="93807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L1-SUS-YC2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83" name="Rectangle 82"/>
            <p:cNvSpPr/>
            <p:nvPr/>
          </p:nvSpPr>
          <p:spPr>
            <a:xfrm rot="16200000">
              <a:off x="3946757" y="2702457"/>
              <a:ext cx="93006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L1-TCS-YC1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 rot="5400000">
              <a:off x="4905340" y="4339063"/>
              <a:ext cx="649898" cy="7142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 bwMode="auto">
            <a:xfrm rot="5400000">
              <a:off x="3592772" y="4336184"/>
              <a:ext cx="655655" cy="714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 rot="16200000">
              <a:off x="2811036" y="2689705"/>
              <a:ext cx="89800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L1-FAC-YC1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0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19756</TotalTime>
  <Words>516</Words>
  <Application>Microsoft Office PowerPoint</Application>
  <PresentationFormat>On-screen Show (4:3)</PresentationFormat>
  <Paragraphs>233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LIGO-dlk</vt:lpstr>
      <vt:lpstr>Photo Editor Photo</vt:lpstr>
      <vt:lpstr>LLO CDS Components</vt:lpstr>
      <vt:lpstr>CDS Electronics Room (CER) Rack Layout</vt:lpstr>
      <vt:lpstr>Laser Diode Room (LDR) Rack Layout</vt:lpstr>
      <vt:lpstr>CDS Power Room (CPR) Rack Layout</vt:lpstr>
      <vt:lpstr>CDS Electronics Room X-End (CERX) Rack Layout</vt:lpstr>
      <vt:lpstr>CDS Electronics Room Y-End (CERY) Rack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 Kinzel</dc:creator>
  <cp:lastModifiedBy>David Kinzel</cp:lastModifiedBy>
  <cp:revision>66</cp:revision>
  <dcterms:created xsi:type="dcterms:W3CDTF">2010-02-01T16:49:38Z</dcterms:created>
  <dcterms:modified xsi:type="dcterms:W3CDTF">2011-12-07T21:36:23Z</dcterms:modified>
</cp:coreProperties>
</file>