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10" r:id="rId2"/>
    <p:sldId id="411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6F2"/>
    <a:srgbClr val="FF66FF"/>
    <a:srgbClr val="66FF33"/>
    <a:srgbClr val="00CC99"/>
    <a:srgbClr val="6666FF"/>
    <a:srgbClr val="F8EDEC"/>
    <a:srgbClr val="DDDDDD"/>
    <a:srgbClr val="B5ED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2115" autoAdjust="0"/>
  </p:normalViewPr>
  <p:slideViewPr>
    <p:cSldViewPr snapToGrid="0">
      <p:cViewPr varScale="1">
        <p:scale>
          <a:sx n="130" d="100"/>
          <a:sy n="130" d="100"/>
        </p:scale>
        <p:origin x="-11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08"/>
    </p:cViewPr>
  </p:outlineViewPr>
  <p:notesTextViewPr>
    <p:cViewPr>
      <p:scale>
        <a:sx n="100" d="100"/>
        <a:sy n="100" d="100"/>
      </p:scale>
      <p:origin x="0" y="0"/>
    </p:cViewPr>
  </p:notesText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1F9C793-EFAB-40EA-8859-0C8313F03692}" type="datetimeFigureOut">
              <a:rPr lang="en-US"/>
              <a:pPr>
                <a:defRPr/>
              </a:pPr>
              <a:t>12/6/2011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16F13CE-A915-45C1-B9A9-AB0001F26B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35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34852" indent="-28263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30541" indent="-22610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82758" indent="-22610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34974" indent="-22610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87191" indent="-2261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39407" indent="-2261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91624" indent="-2261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43840" indent="-2261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0ECF9E8-68E6-4C0B-99AA-570D5C8285B0}" type="slidenum">
              <a:rPr lang="en-US" smtClean="0">
                <a:latin typeface="Calibri" pitchFamily="34" charset="0"/>
              </a:rPr>
              <a:pPr eaLnBrk="1" hangingPunct="1"/>
              <a:t>1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35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34852" indent="-28263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30541" indent="-22610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82758" indent="-22610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34974" indent="-22610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87191" indent="-2261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39407" indent="-2261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91624" indent="-2261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43840" indent="-2261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0ECF9E8-68E6-4C0B-99AA-570D5C8285B0}" type="slidenum">
              <a:rPr lang="en-US" smtClean="0">
                <a:latin typeface="Calibri" pitchFamily="34" charset="0"/>
              </a:rPr>
              <a:pPr eaLnBrk="1" hangingPunct="1"/>
              <a:t>2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LIGO-G1001030-V2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291C9-7666-4FAE-80E9-9D62EE8ED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41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4"/>
          <p:cNvGraphicFramePr>
            <a:graphicFrameLocks noChangeAspect="1"/>
          </p:cNvGraphicFramePr>
          <p:nvPr userDrawn="1"/>
        </p:nvGraphicFramePr>
        <p:xfrm>
          <a:off x="0" y="0"/>
          <a:ext cx="136683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Photo Editor Photo" r:id="rId3" imgW="4409524" imgH="3219899" progId="">
                  <p:embed/>
                </p:oleObj>
              </mc:Choice>
              <mc:Fallback>
                <p:oleObj name="Photo Editor Photo" r:id="rId3" imgW="4409524" imgH="321989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66838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1"/>
          <p:cNvSpPr>
            <a:spLocks noChangeArrowheads="1"/>
          </p:cNvSpPr>
          <p:nvPr userDrawn="1"/>
        </p:nvSpPr>
        <p:spPr bwMode="auto">
          <a:xfrm>
            <a:off x="0" y="676275"/>
            <a:ext cx="9132888" cy="381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charset="0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LIGO-G1001030-V2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41B6E-CF04-49BF-9111-59EF65B2B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32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725613" y="274638"/>
            <a:ext cx="6961187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69088"/>
            <a:ext cx="1273175" cy="1857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smtClean="0"/>
              <a:t>LIGO-G1001030-V2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2963" y="6650038"/>
            <a:ext cx="669925" cy="203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28B892-F454-4077-A5A0-BA352E92E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aphicFrame>
        <p:nvGraphicFramePr>
          <p:cNvPr id="1030" name="Object 14"/>
          <p:cNvGraphicFramePr>
            <a:graphicFrameLocks noChangeAspect="1"/>
          </p:cNvGraphicFramePr>
          <p:nvPr userDrawn="1"/>
        </p:nvGraphicFramePr>
        <p:xfrm>
          <a:off x="0" y="0"/>
          <a:ext cx="136683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Photo Editor Photo" r:id="rId5" imgW="4409524" imgH="3219899" progId="MSPhotoEd.3">
                  <p:embed/>
                </p:oleObj>
              </mc:Choice>
              <mc:Fallback>
                <p:oleObj name="Photo Editor Photo" r:id="rId5" imgW="4409524" imgH="3219899" progId="MSPhotoEd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66838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1"/>
          <p:cNvSpPr>
            <a:spLocks noChangeArrowheads="1"/>
          </p:cNvSpPr>
          <p:nvPr userDrawn="1"/>
        </p:nvSpPr>
        <p:spPr bwMode="auto">
          <a:xfrm>
            <a:off x="0" y="676275"/>
            <a:ext cx="9132888" cy="381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12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6D5B3E1B-0414-4D44-A43C-FD1D101A19A0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1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7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LIGO-G1001030-V2</a:t>
            </a:r>
            <a:endParaRPr lang="en-US" dirty="0"/>
          </a:p>
        </p:txBody>
      </p:sp>
      <p:sp>
        <p:nvSpPr>
          <p:cNvPr id="5124" name="Title 9"/>
          <p:cNvSpPr>
            <a:spLocks noGrp="1"/>
          </p:cNvSpPr>
          <p:nvPr>
            <p:ph type="ctrTitle"/>
          </p:nvPr>
        </p:nvSpPr>
        <p:spPr>
          <a:xfrm>
            <a:off x="1371600" y="0"/>
            <a:ext cx="7772400" cy="681038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LLO CDS Electronics Rack </a:t>
            </a:r>
            <a:r>
              <a:rPr lang="en-US" dirty="0" smtClean="0">
                <a:ea typeface="ＭＳ Ｐゴシック" pitchFamily="34" charset="-128"/>
              </a:rPr>
              <a:t>Naming </a:t>
            </a:r>
            <a:r>
              <a:rPr lang="en-US" dirty="0" smtClean="0">
                <a:ea typeface="ＭＳ Ｐゴシック" pitchFamily="34" charset="-128"/>
              </a:rPr>
              <a:t>Scheme</a:t>
            </a:r>
          </a:p>
        </p:txBody>
      </p:sp>
      <p:sp>
        <p:nvSpPr>
          <p:cNvPr id="5125" name="TextBox 9"/>
          <p:cNvSpPr txBox="1">
            <a:spLocks noChangeArrowheads="1"/>
          </p:cNvSpPr>
          <p:nvPr/>
        </p:nvSpPr>
        <p:spPr bwMode="auto">
          <a:xfrm>
            <a:off x="2199810" y="1348671"/>
            <a:ext cx="47259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>
                <a:latin typeface="Comic Sans MS" pitchFamily="66" charset="0"/>
              </a:rPr>
              <a:t>CDS racks are named according to site, IFO designation, subsystem use, station (location) and sequence.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85471"/>
          <a:ext cx="8229599" cy="3955421"/>
        </p:xfrm>
        <a:graphic>
          <a:graphicData uri="http://schemas.openxmlformats.org/drawingml/2006/table">
            <a:tbl>
              <a:tblPr/>
              <a:tblGrid>
                <a:gridCol w="408007"/>
                <a:gridCol w="1067764"/>
                <a:gridCol w="405114"/>
                <a:gridCol w="1030147"/>
                <a:gridCol w="2187615"/>
                <a:gridCol w="789972"/>
                <a:gridCol w="1623349"/>
                <a:gridCol w="717631"/>
              </a:tblGrid>
              <a:tr h="7823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Site</a:t>
                      </a:r>
                    </a:p>
                  </a:txBody>
                  <a:tcPr marL="8693" marR="8693" marT="86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Description</a:t>
                      </a:r>
                    </a:p>
                  </a:txBody>
                  <a:tcPr marL="8693" marR="8693" marT="8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IFO</a:t>
                      </a:r>
                    </a:p>
                  </a:txBody>
                  <a:tcPr marL="8693" marR="8693" marT="8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Subsystem</a:t>
                      </a:r>
                    </a:p>
                  </a:txBody>
                  <a:tcPr marL="8693" marR="8693" marT="8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Description</a:t>
                      </a:r>
                    </a:p>
                  </a:txBody>
                  <a:tcPr marL="8693" marR="8693" marT="8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Station</a:t>
                      </a:r>
                    </a:p>
                  </a:txBody>
                  <a:tcPr marL="8693" marR="8693" marT="8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Description</a:t>
                      </a:r>
                    </a:p>
                  </a:txBody>
                  <a:tcPr marL="8693" marR="8693" marT="8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Rack Number</a:t>
                      </a:r>
                    </a:p>
                  </a:txBody>
                  <a:tcPr marL="8693" marR="8693" marT="8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</a:t>
                      </a:r>
                    </a:p>
                  </a:txBody>
                  <a:tcPr marL="8693" marR="8693" marT="8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Livingston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1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AOS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Auxiliary Optics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[Corner] Common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1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H</a:t>
                      </a:r>
                    </a:p>
                  </a:txBody>
                  <a:tcPr marL="8693" marR="8693" marT="8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Hanford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2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DAQ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Data Acquisition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MS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Mass Storage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2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</a:t>
                      </a:r>
                    </a:p>
                  </a:txBody>
                  <a:tcPr marL="8693" marR="8693" marT="8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MIT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ETR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Electronics Test Rack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R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[Corner] Remote (Field)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3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</a:t>
                      </a:r>
                    </a:p>
                  </a:txBody>
                  <a:tcPr marL="8693" marR="8693" marT="8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CIT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FAC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Facilities and Infrastructure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XC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X-End Common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4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ISC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IFO Sensing and Control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XR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X-End Remote [Field]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5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LDR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Laser Diode Room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YC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Y-End Common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6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PEM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Physical Environment Monitoring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YR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Y-End Remote [Field]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7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PSL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Pre-stabilized Laser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8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SEI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Seismic Isolation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9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SUS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Suspensions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10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TCS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Thermal Compensation System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11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VAC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Vacuum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12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VDC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Voltage - DC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etc.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7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8693" marR="8693" marT="86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03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12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6D5B3E1B-0414-4D44-A43C-FD1D101A19A0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2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7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LIGO-G1001030-V2</a:t>
            </a:r>
            <a:endParaRPr lang="en-US" dirty="0"/>
          </a:p>
        </p:txBody>
      </p:sp>
      <p:sp>
        <p:nvSpPr>
          <p:cNvPr id="5124" name="Title 9"/>
          <p:cNvSpPr>
            <a:spLocks noGrp="1"/>
          </p:cNvSpPr>
          <p:nvPr>
            <p:ph type="ctrTitle"/>
          </p:nvPr>
        </p:nvSpPr>
        <p:spPr>
          <a:xfrm>
            <a:off x="1371600" y="0"/>
            <a:ext cx="7772400" cy="681038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LLO CDS Electronics Rack </a:t>
            </a:r>
            <a:r>
              <a:rPr lang="en-US" dirty="0" err="1" smtClean="0">
                <a:ea typeface="ＭＳ Ｐゴシック" pitchFamily="34" charset="-128"/>
              </a:rPr>
              <a:t>Naes</a:t>
            </a:r>
            <a:endParaRPr lang="en-US" dirty="0" smtClean="0">
              <a:ea typeface="ＭＳ Ｐゴシック" pitchFamily="34" charset="-128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209111"/>
              </p:ext>
            </p:extLst>
          </p:nvPr>
        </p:nvGraphicFramePr>
        <p:xfrm>
          <a:off x="396611" y="1505477"/>
          <a:ext cx="3602183" cy="4525975"/>
        </p:xfrm>
        <a:graphic>
          <a:graphicData uri="http://schemas.openxmlformats.org/drawingml/2006/table">
            <a:tbl>
              <a:tblPr/>
              <a:tblGrid>
                <a:gridCol w="338267"/>
                <a:gridCol w="534390"/>
                <a:gridCol w="469615"/>
                <a:gridCol w="1137152"/>
                <a:gridCol w="1122759"/>
              </a:tblGrid>
              <a:tr h="225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Rack</a:t>
                      </a:r>
                    </a:p>
                  </a:txBody>
                  <a:tcPr marL="4972" marR="4972" marT="49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Rack Designator</a:t>
                      </a:r>
                    </a:p>
                  </a:txBody>
                  <a:tcPr marL="4972" marR="4972" marT="4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Subsystem</a:t>
                      </a:r>
                    </a:p>
                  </a:txBody>
                  <a:tcPr marL="4972" marR="4972" marT="4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Location</a:t>
                      </a:r>
                    </a:p>
                  </a:txBody>
                  <a:tcPr marL="4972" marR="4972" marT="4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Comment</a:t>
                      </a:r>
                    </a:p>
                  </a:txBody>
                  <a:tcPr marL="4972" marR="4972" marT="49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1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L1-TCS-C1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AOS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Common Electronics Room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2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L1-TCS-R1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AOS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Remote Electronics Rack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3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L1-TCS-R2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AOS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Remote Electronics Rack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4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L1-TCS-XC1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AOS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X End Remote Electronics Rack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5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L1-TCS-XR1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AOS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X End Remote Electronics Rack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6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L1-TCS-YC1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AOS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Y End Common Electronics Rack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7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L1-TCS-YR1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AOS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Y End Remote Electronics Rack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8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L1-PEM-C1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DAQ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Common Electronics Room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9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L1-ETR-01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DAQ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DAQ Electronics Test Rack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DAQ Electronics Test Rack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10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L1-PEM-XC1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DAQ/ISC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X End Common Electronics Rack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11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L1-PEM-YC1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DAQ/ISC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Y End Common Electronics Rack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12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L1-ISC-C1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ISC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Common Electronics Room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13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L1-ISC-C2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ISC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Common Electronics Room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14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L1-ISC-C3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ISC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Common Electronics Room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15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L1-ISC-R1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ISC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Remote Electronics Rack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16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L1-ISC-R2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ISC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Remote Electronics Rack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17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L1-ISC-R3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ISC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Remote Electronics Rack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18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L1-ISC-XR1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ISC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X End Remote Electronics Rack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19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L1-ISC-YR1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ISC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Y End Remote Electronics Rack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20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L1-ETR-04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OPTICS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Optics Electronics Lab Rack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Optics Electronics Lab Rack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21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L1-LDR-C1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PSL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Laser Diode Room Rack 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22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L1-LDR-C2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PSL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Laser Diode Room Rack 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23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L1-PSL-C1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PSL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Common Electronics Room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24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L1-PSL-R1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PSL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Remote Electronics Rack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25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L1-PSL-R2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PSL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Remote Electronics Rack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26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L1-SEI-C1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SEI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Common Electronics Room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SEI HAM 1 and HAM 6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27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L1-SEI-C2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SEI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Common Electronics Room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SEI HAM 2 and HAM 3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28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L1-SEI-C3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SEI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Common Electronics Room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SEI HAM 4 and HAM 5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29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L1-SEI-C4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SEI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Common Electronics Room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SEI BCS1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30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L1-SEI-C5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SEI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Common Electronics Room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SEI BCS2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31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L1-SEI-C6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SEI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Common Electronics Room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SEI BCS3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32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L1-SEI-XC1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SEI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X End Common Electronics Rack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SEI BCS4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33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L1-SEI-YC1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SEI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Y End Common Electronics Rack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SEI BCS5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34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L1-ETR-05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SEI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HAM ISI Electronics Test Rack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HAM ISI Electronics Test Rack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35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L1-ETR-07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SEI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Triple Electronics Test Rack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Triple Electronics Test Rack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36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L1-SUS-C1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SUS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Common Electronics Room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SUS ITM, FM, and BS (1 of 2)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37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L1-SUS-C2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SUS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Common Electronics Room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SUS ITM, FM, and BS (2 of 2)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38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L1-SUS-C3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SUS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Common Electronics Room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SUS HAM 2 (1 of 2)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39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L1-SUS-C4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SUS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Common Electronics Room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SUS HAM 2 (2 of 2)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40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L1-SUS-C5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SUS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Common Electronics Room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SUS ITMX, ITMY, and BS (1 of 2)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41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L1-SUS-C6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SUS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Common Electronics Room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SUS ITMX, ITMY, and BS (2 of 2)</a:t>
                      </a:r>
                    </a:p>
                  </a:txBody>
                  <a:tcPr marL="4972" marR="4972" marT="49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821947"/>
              </p:ext>
            </p:extLst>
          </p:nvPr>
        </p:nvGraphicFramePr>
        <p:xfrm>
          <a:off x="4531058" y="1746938"/>
          <a:ext cx="3739487" cy="4659018"/>
        </p:xfrm>
        <a:graphic>
          <a:graphicData uri="http://schemas.openxmlformats.org/drawingml/2006/table">
            <a:tbl>
              <a:tblPr/>
              <a:tblGrid>
                <a:gridCol w="351160"/>
                <a:gridCol w="554759"/>
                <a:gridCol w="487515"/>
                <a:gridCol w="1180498"/>
                <a:gridCol w="1165555"/>
              </a:tblGrid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42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L1-SUS-C7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SUS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Common Electronics Room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SUS HAM 5 and HAM 6 (1 of 2)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43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L1-SUS-C8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SUS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Common Electronics Room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SUS HAM 5 and HAM 6 (2 of 2)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44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L1-SUS-R1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SUS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Remote Electronics Rack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45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L1-SUS-R2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SUS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Remote Electronics Rack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46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L1-SUS-R3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SUS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Remote Electronics Rack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47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L1-SUS-R4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SUS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Remote Electronics Rack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48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L1-SUS-R5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SUS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Remote Electronics Rack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49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L1-SUS-R6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SUS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Remote Electronics Rack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50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L1-SUS-XC1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SUS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X End Common Electronics Rack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51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L1-SUS-XC2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SUS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X End Common Electronics Rack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52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L1-SUS-XR1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SUS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X End Remote Electronics Rack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53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L1-SUS-YC1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SUS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Y End Common Electronics Rack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54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L1-SUS-YC2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SUS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Y End Common Electronics Rack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55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L1-SUS-YR1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SUS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Y End Remote Electronics Rack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56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L1-ETR-02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SUS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BSC Electronics Test Rack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BSC Electronics Test Rack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57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L1-ETR-03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SUS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RM Electronics Test Rack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RM Electronics Test Rack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58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L1-ETR-06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SUS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STS Huddle Electronics Test Rack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STS Huddle Electronics Test Rack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59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L1-VAC-R1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VAC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Remote Electronics Rack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60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L1-VAC-R2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VAC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Remote Electronics Rack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61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L1-VAC-R3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VAC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Remote Electronics Rack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62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L1-VAC-XR1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VAC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X End Remote Electronics Rack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63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L1-VAC-YR1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VAC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Y End Remote Electronics Rack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64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L1-VDC-C1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VDC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DC Voltage Rack - CPR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65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L1-VDC-C2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VDC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DC Voltage Rack - CPR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66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L1-VDC-C3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VDC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DC Voltage Rack - CPR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67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L1-VDC-C4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VDC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DC Voltage Rack - CPR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68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L1-VDC-C5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VDC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DC Voltage Rack - CPR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69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L1-VDC-C6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VDC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DC Voltage Rack - CPR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70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L1-VDC-C6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VDC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DC Voltage Rack - CPR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71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L1-VDC-XC1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VDC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DC Voltage Rack - VEAX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72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L1-VDC-XC2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VDC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DC Voltage Rack - VEAX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73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L1-VDC-YC1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VDC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DC Voltage Rack - VEAY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74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L1-VDC-YC2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VDC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DC Voltage Rack - VEAY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75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L1-MS1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76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L1-MS2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77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L1-MS3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78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L1-MS4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79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L1-MS5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80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L1-MS6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81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L1-DAQ-MS7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DAQ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Front end computers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82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L1-DAQ-MS8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DAQ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Front end computers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83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L1-DAQ-MS9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F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DAQ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Front end computers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84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L1-MS10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85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L1-MS11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86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L1-MS12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87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L1-MS13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88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L1-FAC-XC1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DAQ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Facilities - VEAX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89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L1-FAC-YC1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DAQ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Facilities - VEAY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</a:t>
                      </a:r>
                    </a:p>
                  </a:txBody>
                  <a:tcPr marL="4398" marR="4398" marT="43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490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GO-dl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>
            <a:lumMod val="40000"/>
            <a:lumOff val="60000"/>
          </a:schemeClr>
        </a:solidFill>
        <a:ln w="3175">
          <a:solidFill>
            <a:schemeClr val="tx1"/>
          </a:solidFill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24274</TotalTime>
  <Words>863</Words>
  <Application>Microsoft Office PowerPoint</Application>
  <PresentationFormat>On-screen Show (4:3)</PresentationFormat>
  <Paragraphs>584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Comic Sans MS</vt:lpstr>
      <vt:lpstr>Calibri</vt:lpstr>
      <vt:lpstr>Times New Roman</vt:lpstr>
      <vt:lpstr>LIGO-dlk</vt:lpstr>
      <vt:lpstr>Microsoft Photo Editor 3.0 Photo</vt:lpstr>
      <vt:lpstr>Photo Editor Photo</vt:lpstr>
      <vt:lpstr>LLO CDS Electronics Rack Naming Scheme</vt:lpstr>
      <vt:lpstr>LLO CDS Electronics Rack Naes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 Subsystem – Rack L1-PEM-01</dc:title>
  <dc:creator>David L Kinzel</dc:creator>
  <cp:lastModifiedBy>David Kinzel</cp:lastModifiedBy>
  <cp:revision>63</cp:revision>
  <dcterms:created xsi:type="dcterms:W3CDTF">2010-05-25T18:49:00Z</dcterms:created>
  <dcterms:modified xsi:type="dcterms:W3CDTF">2011-12-06T17:16:44Z</dcterms:modified>
</cp:coreProperties>
</file>