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8" r:id="rId4"/>
    <p:sldId id="259" r:id="rId5"/>
    <p:sldId id="260" r:id="rId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7" d="100"/>
          <a:sy n="127" d="100"/>
        </p:scale>
        <p:origin x="-122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169920" cy="480060"/>
          </a:xfrm>
          <a:prstGeom prst="rect">
            <a:avLst/>
          </a:prstGeom>
        </p:spPr>
        <p:txBody>
          <a:bodyPr vert="horz" lIns="96657" tIns="48329" rIns="96657" bIns="48329" rtlCol="0"/>
          <a:lstStyle>
            <a:lvl1pPr algn="l">
              <a:defRPr sz="1400"/>
            </a:lvl1pPr>
          </a:lstStyle>
          <a:p>
            <a:endParaRPr lang="en-US"/>
          </a:p>
        </p:txBody>
      </p:sp>
      <p:sp>
        <p:nvSpPr>
          <p:cNvPr id="3" name="Date Placeholder 2"/>
          <p:cNvSpPr>
            <a:spLocks noGrp="1"/>
          </p:cNvSpPr>
          <p:nvPr>
            <p:ph type="dt" idx="1"/>
          </p:nvPr>
        </p:nvSpPr>
        <p:spPr>
          <a:xfrm>
            <a:off x="4143589" y="0"/>
            <a:ext cx="3169920" cy="480060"/>
          </a:xfrm>
          <a:prstGeom prst="rect">
            <a:avLst/>
          </a:prstGeom>
        </p:spPr>
        <p:txBody>
          <a:bodyPr vert="horz" lIns="96657" tIns="48329" rIns="96657" bIns="48329" rtlCol="0"/>
          <a:lstStyle>
            <a:lvl1pPr algn="r">
              <a:defRPr sz="1400"/>
            </a:lvl1pPr>
          </a:lstStyle>
          <a:p>
            <a:fld id="{EDB12BAD-1EA4-4101-82E8-F8001EE5BFD5}" type="datetimeFigureOut">
              <a:rPr lang="en-US" smtClean="0"/>
              <a:pPr/>
              <a:t>9/3/2010</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57" tIns="48329" rIns="96657" bIns="48329"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57" tIns="48329" rIns="96657" bIns="4832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9119474"/>
            <a:ext cx="3169920" cy="480060"/>
          </a:xfrm>
          <a:prstGeom prst="rect">
            <a:avLst/>
          </a:prstGeom>
        </p:spPr>
        <p:txBody>
          <a:bodyPr vert="horz" lIns="96657" tIns="48329" rIns="96657" bIns="48329" rtlCol="0" anchor="b"/>
          <a:lstStyle>
            <a:lvl1pPr algn="l">
              <a:defRPr sz="1400"/>
            </a:lvl1pPr>
          </a:lstStyle>
          <a:p>
            <a:endParaRPr lang="en-US"/>
          </a:p>
        </p:txBody>
      </p:sp>
      <p:sp>
        <p:nvSpPr>
          <p:cNvPr id="7" name="Slide Number Placeholder 6"/>
          <p:cNvSpPr>
            <a:spLocks noGrp="1"/>
          </p:cNvSpPr>
          <p:nvPr>
            <p:ph type="sldNum" sz="quarter" idx="5"/>
          </p:nvPr>
        </p:nvSpPr>
        <p:spPr>
          <a:xfrm>
            <a:off x="4143589" y="9119474"/>
            <a:ext cx="3169920" cy="480060"/>
          </a:xfrm>
          <a:prstGeom prst="rect">
            <a:avLst/>
          </a:prstGeom>
        </p:spPr>
        <p:txBody>
          <a:bodyPr vert="horz" lIns="96657" tIns="48329" rIns="96657" bIns="48329" rtlCol="0" anchor="b"/>
          <a:lstStyle>
            <a:lvl1pPr algn="r">
              <a:defRPr sz="1400"/>
            </a:lvl1pPr>
          </a:lstStyle>
          <a:p>
            <a:fld id="{A94D1759-26AA-4B3C-9D20-C40B0C18708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4D1759-26AA-4B3C-9D20-C40B0C18708E}"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4D1759-26AA-4B3C-9D20-C40B0C18708E}"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4D1759-26AA-4B3C-9D20-C40B0C18708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4D1759-26AA-4B3C-9D20-C40B0C18708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4D1759-26AA-4B3C-9D20-C40B0C18708E}"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FC885F4-71E4-4C23-A75C-7652856A0B3C}" type="datetime1">
              <a:rPr lang="en-US" smtClean="0"/>
              <a:pPr/>
              <a:t>9/3/2010</a:t>
            </a:fld>
            <a:endParaRPr lang="en-US"/>
          </a:p>
        </p:txBody>
      </p:sp>
      <p:sp>
        <p:nvSpPr>
          <p:cNvPr id="17" name="Footer Placeholder 16"/>
          <p:cNvSpPr>
            <a:spLocks noGrp="1"/>
          </p:cNvSpPr>
          <p:nvPr>
            <p:ph type="ftr" sz="quarter" idx="11"/>
          </p:nvPr>
        </p:nvSpPr>
        <p:spPr/>
        <p:txBody>
          <a:bodyPr/>
          <a:lstStyle/>
          <a:p>
            <a:r>
              <a:rPr lang="en-US" smtClean="0"/>
              <a:t>LIGO-G1000606-v1</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D2A6777-F2FB-455C-9238-EEC975714534}"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07BAD8-F403-4E73-A4F9-B9463793B148}" type="datetime1">
              <a:rPr lang="en-US" smtClean="0"/>
              <a:pPr/>
              <a:t>9/3/2010</a:t>
            </a:fld>
            <a:endParaRPr lang="en-US"/>
          </a:p>
        </p:txBody>
      </p:sp>
      <p:sp>
        <p:nvSpPr>
          <p:cNvPr id="5" name="Footer Placeholder 4"/>
          <p:cNvSpPr>
            <a:spLocks noGrp="1"/>
          </p:cNvSpPr>
          <p:nvPr>
            <p:ph type="ftr" sz="quarter" idx="11"/>
          </p:nvPr>
        </p:nvSpPr>
        <p:spPr/>
        <p:txBody>
          <a:bodyPr/>
          <a:lstStyle/>
          <a:p>
            <a:r>
              <a:rPr lang="en-US" smtClean="0"/>
              <a:t>LIGO-G1000606-v1</a:t>
            </a:r>
            <a:endParaRPr lang="en-US"/>
          </a:p>
        </p:txBody>
      </p:sp>
      <p:sp>
        <p:nvSpPr>
          <p:cNvPr id="6" name="Slide Number Placeholder 5"/>
          <p:cNvSpPr>
            <a:spLocks noGrp="1"/>
          </p:cNvSpPr>
          <p:nvPr>
            <p:ph type="sldNum" sz="quarter" idx="12"/>
          </p:nvPr>
        </p:nvSpPr>
        <p:spPr/>
        <p:txBody>
          <a:bodyPr/>
          <a:lstStyle/>
          <a:p>
            <a:fld id="{2D2A6777-F2FB-455C-9238-EEC97571453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D2A6777-F2FB-455C-9238-EEC975714534}"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FC0E7D0-72B0-4905-AA24-FD0EAF89AC58}" type="datetime1">
              <a:rPr lang="en-US" smtClean="0"/>
              <a:pPr/>
              <a:t>9/3/2010</a:t>
            </a:fld>
            <a:endParaRPr lang="en-US"/>
          </a:p>
        </p:txBody>
      </p:sp>
      <p:sp>
        <p:nvSpPr>
          <p:cNvPr id="5" name="Footer Placeholder 4"/>
          <p:cNvSpPr>
            <a:spLocks noGrp="1"/>
          </p:cNvSpPr>
          <p:nvPr>
            <p:ph type="ftr" sz="quarter" idx="11"/>
          </p:nvPr>
        </p:nvSpPr>
        <p:spPr/>
        <p:txBody>
          <a:bodyPr/>
          <a:lstStyle/>
          <a:p>
            <a:r>
              <a:rPr lang="en-US" smtClean="0"/>
              <a:t>LIGO-G1000606-v1</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53D0FAF-AA6E-4EA1-865B-B118E79CCF05}" type="datetime1">
              <a:rPr lang="en-US" smtClean="0"/>
              <a:pPr/>
              <a:t>9/3/2010</a:t>
            </a:fld>
            <a:endParaRPr lang="en-US"/>
          </a:p>
        </p:txBody>
      </p:sp>
      <p:sp>
        <p:nvSpPr>
          <p:cNvPr id="5" name="Footer Placeholder 4"/>
          <p:cNvSpPr>
            <a:spLocks noGrp="1"/>
          </p:cNvSpPr>
          <p:nvPr>
            <p:ph type="ftr" sz="quarter" idx="11"/>
          </p:nvPr>
        </p:nvSpPr>
        <p:spPr/>
        <p:txBody>
          <a:bodyPr/>
          <a:lstStyle/>
          <a:p>
            <a:r>
              <a:rPr lang="en-US" smtClean="0"/>
              <a:t>LIGO-G1000606-v1</a:t>
            </a:r>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2D2A6777-F2FB-455C-9238-EEC975714534}"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US" smtClean="0"/>
              <a:t>LIGO-G1000606-v1</a:t>
            </a:r>
            <a:endParaRPr lang="en-US"/>
          </a:p>
        </p:txBody>
      </p:sp>
      <p:sp>
        <p:nvSpPr>
          <p:cNvPr id="4" name="Date Placeholder 3"/>
          <p:cNvSpPr>
            <a:spLocks noGrp="1"/>
          </p:cNvSpPr>
          <p:nvPr>
            <p:ph type="dt" sz="half" idx="10"/>
          </p:nvPr>
        </p:nvSpPr>
        <p:spPr/>
        <p:txBody>
          <a:bodyPr/>
          <a:lstStyle/>
          <a:p>
            <a:fld id="{C80F40CD-3E9F-458A-B4C8-DCC563A9E808}" type="datetime1">
              <a:rPr lang="en-US" smtClean="0"/>
              <a:pPr/>
              <a:t>9/3/2010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D2A6777-F2FB-455C-9238-EEC975714534}"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0C1D423A-F5FD-4E1B-8187-4EA591F5FE17}" type="datetime1">
              <a:rPr lang="en-US" smtClean="0"/>
              <a:pPr/>
              <a:t>9/3/2010</a:t>
            </a:fld>
            <a:endParaRPr lang="en-US"/>
          </a:p>
        </p:txBody>
      </p:sp>
      <p:sp>
        <p:nvSpPr>
          <p:cNvPr id="6" name="Footer Placeholder 5"/>
          <p:cNvSpPr>
            <a:spLocks noGrp="1"/>
          </p:cNvSpPr>
          <p:nvPr>
            <p:ph type="ftr" sz="quarter" idx="11"/>
          </p:nvPr>
        </p:nvSpPr>
        <p:spPr/>
        <p:txBody>
          <a:bodyPr/>
          <a:lstStyle/>
          <a:p>
            <a:r>
              <a:rPr lang="en-US" smtClean="0"/>
              <a:t>LIGO-G1000606-v1</a:t>
            </a:r>
            <a:endParaRPr lang="en-US"/>
          </a:p>
        </p:txBody>
      </p:sp>
      <p:sp>
        <p:nvSpPr>
          <p:cNvPr id="7" name="Slide Number Placeholder 6"/>
          <p:cNvSpPr>
            <a:spLocks noGrp="1"/>
          </p:cNvSpPr>
          <p:nvPr>
            <p:ph type="sldNum" sz="quarter" idx="12"/>
          </p:nvPr>
        </p:nvSpPr>
        <p:spPr/>
        <p:txBody>
          <a:bodyPr/>
          <a:lstStyle/>
          <a:p>
            <a:fld id="{2D2A6777-F2FB-455C-9238-EEC975714534}"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54A2A33-6007-4087-AA92-73423E80A695}" type="datetime1">
              <a:rPr lang="en-US" smtClean="0"/>
              <a:pPr/>
              <a:t>9/3/2010</a:t>
            </a:fld>
            <a:endParaRPr lang="en-US"/>
          </a:p>
        </p:txBody>
      </p:sp>
      <p:sp>
        <p:nvSpPr>
          <p:cNvPr id="8" name="Footer Placeholder 7"/>
          <p:cNvSpPr>
            <a:spLocks noGrp="1"/>
          </p:cNvSpPr>
          <p:nvPr>
            <p:ph type="ftr" sz="quarter" idx="11"/>
          </p:nvPr>
        </p:nvSpPr>
        <p:spPr>
          <a:xfrm>
            <a:off x="304800" y="6409944"/>
            <a:ext cx="3581400" cy="365760"/>
          </a:xfrm>
        </p:spPr>
        <p:txBody>
          <a:bodyPr/>
          <a:lstStyle/>
          <a:p>
            <a:r>
              <a:rPr lang="en-US" smtClean="0"/>
              <a:t>LIGO-G1000606-v1</a:t>
            </a: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D2A6777-F2FB-455C-9238-EEC975714534}"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D6C5AEF-2587-4675-B875-D3B453BA039F}" type="datetime1">
              <a:rPr lang="en-US" smtClean="0"/>
              <a:pPr/>
              <a:t>9/3/2010</a:t>
            </a:fld>
            <a:endParaRPr lang="en-US"/>
          </a:p>
        </p:txBody>
      </p:sp>
      <p:sp>
        <p:nvSpPr>
          <p:cNvPr id="4" name="Footer Placeholder 3"/>
          <p:cNvSpPr>
            <a:spLocks noGrp="1"/>
          </p:cNvSpPr>
          <p:nvPr>
            <p:ph type="ftr" sz="quarter" idx="11"/>
          </p:nvPr>
        </p:nvSpPr>
        <p:spPr/>
        <p:txBody>
          <a:bodyPr/>
          <a:lstStyle/>
          <a:p>
            <a:r>
              <a:rPr lang="en-US" smtClean="0"/>
              <a:t>LIGO-G1000606-v1</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2D2A6777-F2FB-455C-9238-EEC97571453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A817BD5E-3C7C-4314-9886-CF920DF996D9}" type="datetime1">
              <a:rPr lang="en-US" smtClean="0"/>
              <a:pPr/>
              <a:t>9/3/2010</a:t>
            </a:fld>
            <a:endParaRPr lang="en-US"/>
          </a:p>
        </p:txBody>
      </p:sp>
      <p:sp>
        <p:nvSpPr>
          <p:cNvPr id="3" name="Footer Placeholder 2"/>
          <p:cNvSpPr>
            <a:spLocks noGrp="1"/>
          </p:cNvSpPr>
          <p:nvPr>
            <p:ph type="ftr" sz="quarter" idx="11"/>
          </p:nvPr>
        </p:nvSpPr>
        <p:spPr/>
        <p:txBody>
          <a:bodyPr/>
          <a:lstStyle/>
          <a:p>
            <a:r>
              <a:rPr lang="en-US" smtClean="0"/>
              <a:t>LIGO-G1000606-v1</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D2A6777-F2FB-455C-9238-EEC97571453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D2A6777-F2FB-455C-9238-EEC975714534}"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B35866F2-07B8-41FF-A1F7-EE673E0F586B}" type="datetime1">
              <a:rPr lang="en-US" smtClean="0"/>
              <a:pPr/>
              <a:t>9/3/2010</a:t>
            </a:fld>
            <a:endParaRPr lang="en-US"/>
          </a:p>
        </p:txBody>
      </p:sp>
      <p:sp>
        <p:nvSpPr>
          <p:cNvPr id="6" name="Footer Placeholder 5"/>
          <p:cNvSpPr>
            <a:spLocks noGrp="1"/>
          </p:cNvSpPr>
          <p:nvPr>
            <p:ph type="ftr" sz="quarter" idx="11"/>
          </p:nvPr>
        </p:nvSpPr>
        <p:spPr>
          <a:xfrm>
            <a:off x="301752" y="6410848"/>
            <a:ext cx="3383280" cy="365760"/>
          </a:xfrm>
        </p:spPr>
        <p:txBody>
          <a:bodyPr/>
          <a:lstStyle/>
          <a:p>
            <a:r>
              <a:rPr lang="en-US" smtClean="0"/>
              <a:t>LIGO-G1000606-v1</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D2A6777-F2FB-455C-9238-EEC975714534}"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1E77D79-5105-473C-A273-374D4059DE6E}" type="datetime1">
              <a:rPr lang="en-US" smtClean="0"/>
              <a:pPr/>
              <a:t>9/3/2010</a:t>
            </a:fld>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LIGO-G1000606-v1</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6A8902B-6E4F-43B9-B9A9-D30D78856418}" type="datetime1">
              <a:rPr lang="en-US" smtClean="0"/>
              <a:pPr/>
              <a:t>9/3/2010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en-US" smtClean="0"/>
              <a:t>LIGO-G1000606-v1</a:t>
            </a: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D2A6777-F2FB-455C-9238-EEC975714534}"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RFPD Noise mitigation</a:t>
            </a:r>
            <a:endParaRPr lang="en-US" dirty="0" smtClean="0"/>
          </a:p>
          <a:p>
            <a:r>
              <a:rPr lang="en-US" dirty="0" smtClean="0"/>
              <a:t>R.  Abbott </a:t>
            </a:r>
          </a:p>
          <a:p>
            <a:r>
              <a:rPr lang="en-US" dirty="0" smtClean="0"/>
              <a:t>3 September, </a:t>
            </a:r>
            <a:r>
              <a:rPr lang="en-US" dirty="0" smtClean="0"/>
              <a:t>2010</a:t>
            </a:r>
            <a:endParaRPr lang="en-US" dirty="0"/>
          </a:p>
        </p:txBody>
      </p:sp>
      <p:sp>
        <p:nvSpPr>
          <p:cNvPr id="4" name="Slide Number Placeholder 3"/>
          <p:cNvSpPr>
            <a:spLocks noGrp="1"/>
          </p:cNvSpPr>
          <p:nvPr>
            <p:ph type="sldNum" sz="quarter" idx="12"/>
          </p:nvPr>
        </p:nvSpPr>
        <p:spPr/>
        <p:txBody>
          <a:bodyPr/>
          <a:lstStyle/>
          <a:p>
            <a:fld id="{2D2A6777-F2FB-455C-9238-EEC975714534}" type="slidenum">
              <a:rPr lang="en-US" smtClean="0"/>
              <a:pPr/>
              <a:t>1</a:t>
            </a:fld>
            <a:endParaRPr lang="en-US"/>
          </a:p>
        </p:txBody>
      </p:sp>
      <p:sp>
        <p:nvSpPr>
          <p:cNvPr id="2" name="Title 1"/>
          <p:cNvSpPr>
            <a:spLocks noGrp="1"/>
          </p:cNvSpPr>
          <p:nvPr>
            <p:ph type="ctrTitle"/>
          </p:nvPr>
        </p:nvSpPr>
        <p:spPr/>
        <p:txBody>
          <a:bodyPr/>
          <a:lstStyle/>
          <a:p>
            <a:r>
              <a:rPr lang="en-US" dirty="0" smtClean="0"/>
              <a:t>aLIGO RFPD</a:t>
            </a:r>
            <a:endParaRPr lang="en-US" dirty="0"/>
          </a:p>
        </p:txBody>
      </p:sp>
      <p:pic>
        <p:nvPicPr>
          <p:cNvPr id="7170" name="Picture 2"/>
          <p:cNvPicPr>
            <a:picLocks noChangeAspect="1" noChangeArrowheads="1"/>
          </p:cNvPicPr>
          <p:nvPr/>
        </p:nvPicPr>
        <p:blipFill>
          <a:blip r:embed="rId3" cstate="print"/>
          <a:srcRect/>
          <a:stretch>
            <a:fillRect/>
          </a:stretch>
        </p:blipFill>
        <p:spPr bwMode="auto">
          <a:xfrm>
            <a:off x="304800" y="228600"/>
            <a:ext cx="725043" cy="838200"/>
          </a:xfrm>
          <a:prstGeom prst="rect">
            <a:avLst/>
          </a:prstGeom>
          <a:noFill/>
          <a:ln w="9525">
            <a:noFill/>
            <a:miter lim="800000"/>
            <a:headEnd/>
            <a:tailEnd/>
          </a:ln>
        </p:spPr>
      </p:pic>
      <p:sp>
        <p:nvSpPr>
          <p:cNvPr id="7" name="Footer Placeholder 20"/>
          <p:cNvSpPr>
            <a:spLocks noGrp="1"/>
          </p:cNvSpPr>
          <p:nvPr>
            <p:ph type="ftr" sz="quarter" idx="11"/>
          </p:nvPr>
        </p:nvSpPr>
        <p:spPr>
          <a:xfrm>
            <a:off x="304800" y="6410848"/>
            <a:ext cx="1600200" cy="365760"/>
          </a:xfrm>
        </p:spPr>
        <p:txBody>
          <a:bodyPr/>
          <a:lstStyle/>
          <a:p>
            <a:r>
              <a:rPr lang="en-US" dirty="0" smtClean="0">
                <a:latin typeface="Times New Roman" pitchFamily="18" charset="0"/>
                <a:cs typeface="Times New Roman" pitchFamily="18" charset="0"/>
              </a:rPr>
              <a:t>LIGO-</a:t>
            </a:r>
            <a:r>
              <a:rPr lang="en-US" b="1" dirty="0" smtClean="0">
                <a:latin typeface="Times New Roman" pitchFamily="18" charset="0"/>
                <a:cs typeface="Times New Roman" pitchFamily="18" charset="0"/>
              </a:rPr>
              <a:t>G1000788-v1</a:t>
            </a:r>
            <a:endParaRPr lang="en-US"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Setup</a:t>
            </a:r>
            <a:endParaRPr lang="en-US" dirty="0"/>
          </a:p>
        </p:txBody>
      </p:sp>
      <p:sp>
        <p:nvSpPr>
          <p:cNvPr id="7" name="Slide Number Placeholder 6"/>
          <p:cNvSpPr>
            <a:spLocks noGrp="1"/>
          </p:cNvSpPr>
          <p:nvPr>
            <p:ph type="sldNum" sz="quarter" idx="12"/>
          </p:nvPr>
        </p:nvSpPr>
        <p:spPr/>
        <p:txBody>
          <a:bodyPr/>
          <a:lstStyle/>
          <a:p>
            <a:fld id="{2D2A6777-F2FB-455C-9238-EEC975714534}" type="slidenum">
              <a:rPr lang="en-US" smtClean="0"/>
              <a:pPr/>
              <a:t>2</a:t>
            </a:fld>
            <a:endParaRPr lang="en-US"/>
          </a:p>
        </p:txBody>
      </p:sp>
      <p:sp>
        <p:nvSpPr>
          <p:cNvPr id="14" name="Rectangle 13"/>
          <p:cNvSpPr/>
          <p:nvPr/>
        </p:nvSpPr>
        <p:spPr>
          <a:xfrm>
            <a:off x="304800" y="1828800"/>
            <a:ext cx="8534400" cy="1200329"/>
          </a:xfrm>
          <a:prstGeom prst="rect">
            <a:avLst/>
          </a:prstGeom>
        </p:spPr>
        <p:txBody>
          <a:bodyPr wrap="square">
            <a:spAutoFit/>
          </a:bodyPr>
          <a:lstStyle/>
          <a:p>
            <a:pPr>
              <a:buFont typeface="Arial" pitchFamily="34" charset="0"/>
              <a:buChar char="•"/>
            </a:pPr>
            <a:r>
              <a:rPr lang="en-US" dirty="0" smtClean="0">
                <a:latin typeface="Times New Roman" pitchFamily="18" charset="0"/>
                <a:cs typeface="Times New Roman" pitchFamily="18" charset="0"/>
              </a:rPr>
              <a:t>The output noise of this circuit is influenced by the opamp current noise being converted to voltage noise by the impedance “seen” when looking back from the positive input of the opamp.  The top of Ct finds a path to ground through the other capacitances, thus creating a parasitic parallel capacitance just above the series resonance of Ct and Lt.</a:t>
            </a:r>
            <a:endParaRPr lang="en-US" dirty="0" smtClean="0">
              <a:latin typeface="Times New Roman" pitchFamily="18" charset="0"/>
              <a:cs typeface="Times New Roman" pitchFamily="18" charset="0"/>
            </a:endParaRPr>
          </a:p>
        </p:txBody>
      </p:sp>
      <p:sp>
        <p:nvSpPr>
          <p:cNvPr id="19" name="Footer Placeholder 20"/>
          <p:cNvSpPr>
            <a:spLocks noGrp="1"/>
          </p:cNvSpPr>
          <p:nvPr>
            <p:ph type="ftr" sz="quarter" idx="11"/>
          </p:nvPr>
        </p:nvSpPr>
        <p:spPr>
          <a:xfrm>
            <a:off x="304800" y="6410848"/>
            <a:ext cx="1600200" cy="365760"/>
          </a:xfrm>
        </p:spPr>
        <p:txBody>
          <a:bodyPr/>
          <a:lstStyle/>
          <a:p>
            <a:r>
              <a:rPr lang="en-US" dirty="0" smtClean="0">
                <a:latin typeface="Times New Roman" pitchFamily="18" charset="0"/>
                <a:cs typeface="Times New Roman" pitchFamily="18" charset="0"/>
              </a:rPr>
              <a:t>LIGO-</a:t>
            </a:r>
            <a:r>
              <a:rPr lang="en-US" b="1" dirty="0" smtClean="0">
                <a:latin typeface="Times New Roman" pitchFamily="18" charset="0"/>
                <a:cs typeface="Times New Roman" pitchFamily="18" charset="0"/>
              </a:rPr>
              <a:t>G1000788-v1</a:t>
            </a:r>
            <a:endParaRPr lang="en-US"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3" cstate="print"/>
          <a:srcRect/>
          <a:stretch>
            <a:fillRect/>
          </a:stretch>
        </p:blipFill>
        <p:spPr bwMode="auto">
          <a:xfrm>
            <a:off x="2590800" y="3200400"/>
            <a:ext cx="3714750" cy="277974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Means To A Solution</a:t>
            </a:r>
            <a:endParaRPr lang="en-US" dirty="0" smtClean="0"/>
          </a:p>
        </p:txBody>
      </p:sp>
      <p:sp>
        <p:nvSpPr>
          <p:cNvPr id="6" name="Slide Number Placeholder 5"/>
          <p:cNvSpPr>
            <a:spLocks noGrp="1"/>
          </p:cNvSpPr>
          <p:nvPr>
            <p:ph type="sldNum" sz="quarter" idx="12"/>
          </p:nvPr>
        </p:nvSpPr>
        <p:spPr/>
        <p:txBody>
          <a:bodyPr/>
          <a:lstStyle/>
          <a:p>
            <a:fld id="{2D2A6777-F2FB-455C-9238-EEC975714534}" type="slidenum">
              <a:rPr lang="en-US" smtClean="0"/>
              <a:pPr/>
              <a:t>3</a:t>
            </a:fld>
            <a:endParaRPr lang="en-US"/>
          </a:p>
        </p:txBody>
      </p:sp>
      <p:sp>
        <p:nvSpPr>
          <p:cNvPr id="10" name="Content Placeholder 9"/>
          <p:cNvSpPr>
            <a:spLocks noGrp="1"/>
          </p:cNvSpPr>
          <p:nvPr>
            <p:ph sz="quarter" idx="1"/>
          </p:nvPr>
        </p:nvSpPr>
        <p:spPr>
          <a:xfrm>
            <a:off x="2438400" y="1981200"/>
            <a:ext cx="4495800" cy="762000"/>
          </a:xfrm>
        </p:spPr>
        <p:txBody>
          <a:bodyPr>
            <a:normAutofit/>
          </a:bodyPr>
          <a:lstStyle/>
          <a:p>
            <a:endParaRPr lang="en-US" dirty="0" smtClean="0"/>
          </a:p>
          <a:p>
            <a:endParaRPr lang="en-US" dirty="0" smtClean="0"/>
          </a:p>
          <a:p>
            <a:endParaRPr lang="en-US" dirty="0"/>
          </a:p>
        </p:txBody>
      </p:sp>
      <p:sp>
        <p:nvSpPr>
          <p:cNvPr id="20" name="Footer Placeholder 20"/>
          <p:cNvSpPr>
            <a:spLocks noGrp="1"/>
          </p:cNvSpPr>
          <p:nvPr>
            <p:ph type="ftr" sz="quarter" idx="11"/>
          </p:nvPr>
        </p:nvSpPr>
        <p:spPr>
          <a:xfrm>
            <a:off x="304800" y="6410848"/>
            <a:ext cx="1600200" cy="365760"/>
          </a:xfrm>
        </p:spPr>
        <p:txBody>
          <a:bodyPr/>
          <a:lstStyle/>
          <a:p>
            <a:r>
              <a:rPr lang="en-US" dirty="0" smtClean="0">
                <a:latin typeface="Times New Roman" pitchFamily="18" charset="0"/>
                <a:cs typeface="Times New Roman" pitchFamily="18" charset="0"/>
              </a:rPr>
              <a:t>LIGO-</a:t>
            </a:r>
            <a:r>
              <a:rPr lang="en-US" b="1" dirty="0" smtClean="0">
                <a:latin typeface="Times New Roman" pitchFamily="18" charset="0"/>
                <a:cs typeface="Times New Roman" pitchFamily="18" charset="0"/>
              </a:rPr>
              <a:t>G1000788-v1</a:t>
            </a:r>
            <a:endParaRPr lang="en-US" dirty="0">
              <a:latin typeface="Times New Roman" pitchFamily="18" charset="0"/>
              <a:cs typeface="Times New Roman" pitchFamily="18" charset="0"/>
            </a:endParaRPr>
          </a:p>
        </p:txBody>
      </p:sp>
      <p:pic>
        <p:nvPicPr>
          <p:cNvPr id="13" name="Picture 2"/>
          <p:cNvPicPr>
            <a:picLocks noChangeAspect="1" noChangeArrowheads="1"/>
          </p:cNvPicPr>
          <p:nvPr/>
        </p:nvPicPr>
        <p:blipFill>
          <a:blip r:embed="rId3" cstate="print"/>
          <a:srcRect/>
          <a:stretch>
            <a:fillRect/>
          </a:stretch>
        </p:blipFill>
        <p:spPr bwMode="auto">
          <a:xfrm>
            <a:off x="2667000" y="3124200"/>
            <a:ext cx="4038600" cy="3022081"/>
          </a:xfrm>
          <a:prstGeom prst="rect">
            <a:avLst/>
          </a:prstGeom>
          <a:noFill/>
          <a:ln w="9525">
            <a:noFill/>
            <a:miter lim="800000"/>
            <a:headEnd/>
            <a:tailEnd/>
          </a:ln>
        </p:spPr>
      </p:pic>
      <p:sp>
        <p:nvSpPr>
          <p:cNvPr id="21" name="Rectangle 20"/>
          <p:cNvSpPr/>
          <p:nvPr/>
        </p:nvSpPr>
        <p:spPr>
          <a:xfrm>
            <a:off x="533400" y="2274838"/>
            <a:ext cx="8229600" cy="646331"/>
          </a:xfrm>
          <a:prstGeom prst="rect">
            <a:avLst/>
          </a:prstGeom>
        </p:spPr>
        <p:txBody>
          <a:bodyPr wrap="square">
            <a:spAutoFit/>
          </a:bodyPr>
          <a:lstStyle/>
          <a:p>
            <a:pPr>
              <a:buFont typeface="Arial" pitchFamily="34" charset="0"/>
              <a:buChar char="•"/>
            </a:pPr>
            <a:r>
              <a:rPr lang="en-US" dirty="0" smtClean="0">
                <a:latin typeface="Times New Roman" pitchFamily="18" charset="0"/>
                <a:cs typeface="Times New Roman" pitchFamily="18" charset="0"/>
              </a:rPr>
              <a:t>If it were possible to prevent the top of Ct from finding a low impedance ground path, it ought to be possible to remove the parasitic effect of the parallel resonance.</a:t>
            </a:r>
            <a:endParaRPr lang="en-US" dirty="0" smtClean="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p:sp>
        <p:nvSpPr>
          <p:cNvPr id="6" name="Slide Number Placeholder 5"/>
          <p:cNvSpPr>
            <a:spLocks noGrp="1"/>
          </p:cNvSpPr>
          <p:nvPr>
            <p:ph type="sldNum" sz="quarter" idx="12"/>
          </p:nvPr>
        </p:nvSpPr>
        <p:spPr/>
        <p:txBody>
          <a:bodyPr/>
          <a:lstStyle/>
          <a:p>
            <a:fld id="{2D2A6777-F2FB-455C-9238-EEC975714534}" type="slidenum">
              <a:rPr lang="en-US" smtClean="0"/>
              <a:pPr/>
              <a:t>4</a:t>
            </a:fld>
            <a:endParaRPr lang="en-US" dirty="0"/>
          </a:p>
        </p:txBody>
      </p:sp>
      <p:sp>
        <p:nvSpPr>
          <p:cNvPr id="21" name="Footer Placeholder 20"/>
          <p:cNvSpPr>
            <a:spLocks noGrp="1"/>
          </p:cNvSpPr>
          <p:nvPr>
            <p:ph type="ftr" sz="quarter" idx="11"/>
          </p:nvPr>
        </p:nvSpPr>
        <p:spPr>
          <a:xfrm>
            <a:off x="304800" y="6410848"/>
            <a:ext cx="1600200" cy="365760"/>
          </a:xfrm>
        </p:spPr>
        <p:txBody>
          <a:bodyPr/>
          <a:lstStyle/>
          <a:p>
            <a:r>
              <a:rPr lang="en-US" dirty="0" smtClean="0">
                <a:latin typeface="Times New Roman" pitchFamily="18" charset="0"/>
                <a:cs typeface="Times New Roman" pitchFamily="18" charset="0"/>
              </a:rPr>
              <a:t>LIGO-</a:t>
            </a:r>
            <a:r>
              <a:rPr lang="en-US" b="1" dirty="0" smtClean="0">
                <a:latin typeface="Times New Roman" pitchFamily="18" charset="0"/>
                <a:cs typeface="Times New Roman" pitchFamily="18" charset="0"/>
              </a:rPr>
              <a:t>G1000788-v1</a:t>
            </a:r>
            <a:endParaRPr lang="en-US" dirty="0">
              <a:latin typeface="Times New Roman" pitchFamily="18" charset="0"/>
              <a:cs typeface="Times New Roman" pitchFamily="18" charset="0"/>
            </a:endParaRPr>
          </a:p>
        </p:txBody>
      </p:sp>
      <p:sp>
        <p:nvSpPr>
          <p:cNvPr id="11" name="Content Placeholder 9"/>
          <p:cNvSpPr txBox="1">
            <a:spLocks/>
          </p:cNvSpPr>
          <p:nvPr/>
        </p:nvSpPr>
        <p:spPr>
          <a:xfrm>
            <a:off x="2438400" y="1981200"/>
            <a:ext cx="4495800" cy="76200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endParaRPr kumimoji="0" lang="en-US" sz="2700" b="0" i="0" u="none" strike="noStrike" kern="1200" cap="none" spc="0" normalizeH="0" baseline="0" noProof="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endParaRPr kumimoji="0" lang="en-US" sz="2700" b="0" i="0" u="none" strike="noStrike" kern="1200" cap="none" spc="0" normalizeH="0" baseline="0" noProof="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pic>
        <p:nvPicPr>
          <p:cNvPr id="12" name="Picture 2"/>
          <p:cNvPicPr>
            <a:picLocks noChangeAspect="1" noChangeArrowheads="1"/>
          </p:cNvPicPr>
          <p:nvPr/>
        </p:nvPicPr>
        <p:blipFill>
          <a:blip r:embed="rId3" cstate="print"/>
          <a:srcRect/>
          <a:stretch>
            <a:fillRect/>
          </a:stretch>
        </p:blipFill>
        <p:spPr bwMode="auto">
          <a:xfrm>
            <a:off x="2590800" y="2819400"/>
            <a:ext cx="4038600" cy="3022081"/>
          </a:xfrm>
          <a:prstGeom prst="rect">
            <a:avLst/>
          </a:prstGeom>
          <a:noFill/>
          <a:ln w="9525">
            <a:noFill/>
            <a:miter lim="800000"/>
            <a:headEnd/>
            <a:tailEnd/>
          </a:ln>
        </p:spPr>
      </p:pic>
      <p:sp>
        <p:nvSpPr>
          <p:cNvPr id="13" name="Rectangle 12"/>
          <p:cNvSpPr/>
          <p:nvPr/>
        </p:nvSpPr>
        <p:spPr>
          <a:xfrm>
            <a:off x="381000" y="1676400"/>
            <a:ext cx="8458200" cy="646331"/>
          </a:xfrm>
          <a:prstGeom prst="rect">
            <a:avLst/>
          </a:prstGeom>
        </p:spPr>
        <p:txBody>
          <a:bodyPr wrap="square">
            <a:spAutoFit/>
          </a:bodyPr>
          <a:lstStyle/>
          <a:p>
            <a:pPr>
              <a:buFont typeface="Arial" pitchFamily="34" charset="0"/>
              <a:buChar char="•"/>
            </a:pPr>
            <a:r>
              <a:rPr lang="en-US" dirty="0" smtClean="0">
                <a:latin typeface="Times New Roman" pitchFamily="18" charset="0"/>
                <a:cs typeface="Times New Roman" pitchFamily="18" charset="0"/>
              </a:rPr>
              <a:t>Use L</a:t>
            </a:r>
            <a:r>
              <a:rPr lang="en-US" baseline="-25000" dirty="0" smtClean="0">
                <a:latin typeface="Times New Roman" pitchFamily="18" charset="0"/>
                <a:cs typeface="Times New Roman" pitchFamily="18" charset="0"/>
              </a:rPr>
              <a:t>DC</a:t>
            </a:r>
            <a:r>
              <a:rPr lang="en-US" dirty="0" smtClean="0">
                <a:latin typeface="Times New Roman" pitchFamily="18" charset="0"/>
                <a:cs typeface="Times New Roman" pitchFamily="18" charset="0"/>
              </a:rPr>
              <a:t> to “resonate” against the parasitic terms (diode and board capacitance) at the operating frequency (45 MHz)</a:t>
            </a:r>
            <a:endParaRPr lang="en-US" dirty="0" smtClean="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7" name="Slide Number Placeholder 6"/>
          <p:cNvSpPr>
            <a:spLocks noGrp="1"/>
          </p:cNvSpPr>
          <p:nvPr>
            <p:ph type="sldNum" sz="quarter" idx="12"/>
          </p:nvPr>
        </p:nvSpPr>
        <p:spPr/>
        <p:txBody>
          <a:bodyPr/>
          <a:lstStyle/>
          <a:p>
            <a:fld id="{2D2A6777-F2FB-455C-9238-EEC975714534}" type="slidenum">
              <a:rPr lang="en-US" smtClean="0"/>
              <a:pPr/>
              <a:t>5</a:t>
            </a:fld>
            <a:endParaRPr lang="en-US"/>
          </a:p>
        </p:txBody>
      </p:sp>
      <p:sp>
        <p:nvSpPr>
          <p:cNvPr id="14" name="Footer Placeholder 20"/>
          <p:cNvSpPr>
            <a:spLocks noGrp="1"/>
          </p:cNvSpPr>
          <p:nvPr>
            <p:ph type="ftr" sz="quarter" idx="11"/>
          </p:nvPr>
        </p:nvSpPr>
        <p:spPr>
          <a:xfrm>
            <a:off x="304800" y="6410848"/>
            <a:ext cx="1600200" cy="365760"/>
          </a:xfrm>
        </p:spPr>
        <p:txBody>
          <a:bodyPr/>
          <a:lstStyle/>
          <a:p>
            <a:r>
              <a:rPr lang="en-US" dirty="0" smtClean="0">
                <a:latin typeface="Times New Roman" pitchFamily="18" charset="0"/>
                <a:cs typeface="Times New Roman" pitchFamily="18" charset="0"/>
              </a:rPr>
              <a:t>LIGO-</a:t>
            </a:r>
            <a:r>
              <a:rPr lang="en-US" b="1" dirty="0" smtClean="0">
                <a:latin typeface="Times New Roman" pitchFamily="18" charset="0"/>
                <a:cs typeface="Times New Roman" pitchFamily="18" charset="0"/>
              </a:rPr>
              <a:t>G1000788-v1</a:t>
            </a:r>
            <a:endParaRPr lang="en-US" dirty="0">
              <a:latin typeface="Times New Roman" pitchFamily="18" charset="0"/>
              <a:cs typeface="Times New Roman" pitchFamily="18" charset="0"/>
            </a:endParaRPr>
          </a:p>
        </p:txBody>
      </p:sp>
      <p:sp>
        <p:nvSpPr>
          <p:cNvPr id="9" name="Rectangle 8"/>
          <p:cNvSpPr/>
          <p:nvPr/>
        </p:nvSpPr>
        <p:spPr>
          <a:xfrm>
            <a:off x="457200" y="1828800"/>
            <a:ext cx="8153400" cy="3416320"/>
          </a:xfrm>
          <a:prstGeom prst="rect">
            <a:avLst/>
          </a:prstGeom>
        </p:spPr>
        <p:txBody>
          <a:bodyPr wrap="square">
            <a:spAutoFit/>
          </a:bodyPr>
          <a:lstStyle/>
          <a:p>
            <a:pPr>
              <a:buFont typeface="Arial" pitchFamily="34" charset="0"/>
              <a:buChar char="•"/>
            </a:pPr>
            <a:r>
              <a:rPr lang="en-US" dirty="0" smtClean="0">
                <a:latin typeface="Times New Roman" pitchFamily="18" charset="0"/>
                <a:cs typeface="Times New Roman" pitchFamily="18" charset="0"/>
              </a:rPr>
              <a:t>The first attempt to implement this yielded the following shot noise limited photocurrents:</a:t>
            </a:r>
          </a:p>
          <a:p>
            <a:pPr lvl="1">
              <a:buFont typeface="Arial" pitchFamily="34" charset="0"/>
              <a:buChar char="•"/>
            </a:pPr>
            <a:r>
              <a:rPr lang="en-US" dirty="0" smtClean="0">
                <a:latin typeface="Times New Roman" pitchFamily="18" charset="0"/>
                <a:cs typeface="Times New Roman" pitchFamily="18" charset="0"/>
              </a:rPr>
              <a:t> 9MHz = 22mA</a:t>
            </a:r>
          </a:p>
          <a:p>
            <a:pPr lvl="1">
              <a:buFont typeface="Arial" pitchFamily="34" charset="0"/>
              <a:buChar char="•"/>
            </a:pPr>
            <a:r>
              <a:rPr lang="en-US" dirty="0" smtClean="0">
                <a:latin typeface="Times New Roman" pitchFamily="18" charset="0"/>
                <a:cs typeface="Times New Roman" pitchFamily="18" charset="0"/>
              </a:rPr>
              <a:t>45MHz = 2.4mA</a:t>
            </a:r>
          </a:p>
          <a:p>
            <a:r>
              <a:rPr lang="en-US" dirty="0" smtClean="0">
                <a:latin typeface="Times New Roman" pitchFamily="18" charset="0"/>
                <a:cs typeface="Times New Roman" pitchFamily="18" charset="0"/>
              </a:rPr>
              <a:t>Fixed the 45 MHz, but shot myself in the foot on 9MHz</a:t>
            </a:r>
          </a:p>
          <a:p>
            <a:endParaRPr lang="en-US" dirty="0" smtClean="0">
              <a:latin typeface="Times New Roman" pitchFamily="18" charset="0"/>
              <a:cs typeface="Times New Roman" pitchFamily="18" charset="0"/>
            </a:endParaRPr>
          </a:p>
          <a:p>
            <a:pPr>
              <a:buFont typeface="Arial" pitchFamily="34" charset="0"/>
              <a:buChar char="•"/>
            </a:pPr>
            <a:r>
              <a:rPr lang="en-US" dirty="0" smtClean="0">
                <a:latin typeface="Times New Roman" pitchFamily="18" charset="0"/>
                <a:cs typeface="Times New Roman" pitchFamily="18" charset="0"/>
              </a:rPr>
              <a:t>Iterated the value of the resonating inductor to split the noise budget between 45 and 9 MHz, and switched to a different operational amplifier (was MAX4107, is now LMH6624MA)</a:t>
            </a:r>
          </a:p>
          <a:p>
            <a:pPr lvl="1">
              <a:buFont typeface="Arial" pitchFamily="34" charset="0"/>
              <a:buChar char="•"/>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9MHz = 2.3 mA</a:t>
            </a:r>
          </a:p>
          <a:p>
            <a:pPr lvl="1">
              <a:buFont typeface="Arial" pitchFamily="34" charset="0"/>
              <a:buChar char="•"/>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45MHz = 2.2 mA</a:t>
            </a:r>
          </a:p>
          <a:p>
            <a:pPr lvl="1">
              <a:buFont typeface="Arial" pitchFamily="34" charset="0"/>
              <a:buChar char="•"/>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Close agreement with SPICE model (~5% error in noise)</a:t>
            </a:r>
            <a:endParaRPr lang="en-US" dirty="0" smtClean="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25569</TotalTime>
  <Words>247</Words>
  <Application>Microsoft Office PowerPoint</Application>
  <PresentationFormat>On-screen Show (4:3)</PresentationFormat>
  <Paragraphs>37</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Civic</vt:lpstr>
      <vt:lpstr>aLIGO RFPD</vt:lpstr>
      <vt:lpstr>Test Setup</vt:lpstr>
      <vt:lpstr>Means To A Solution</vt:lpstr>
      <vt:lpstr>Solution</vt:lpstr>
      <vt:lpstr>Results</vt:lpstr>
    </vt:vector>
  </TitlesOfParts>
  <Company>Ligo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Binary I/O</dc:title>
  <dc:creator>Richard Abbott</dc:creator>
  <cp:lastModifiedBy>Richard Abbott</cp:lastModifiedBy>
  <cp:revision>16</cp:revision>
  <dcterms:created xsi:type="dcterms:W3CDTF">2010-05-25T23:37:34Z</dcterms:created>
  <dcterms:modified xsi:type="dcterms:W3CDTF">2010-09-03T17:34:31Z</dcterms:modified>
</cp:coreProperties>
</file>