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64" r:id="rId2"/>
    <p:sldId id="381" r:id="rId3"/>
    <p:sldId id="265" r:id="rId4"/>
    <p:sldId id="280" r:id="rId5"/>
    <p:sldId id="382" r:id="rId6"/>
    <p:sldId id="383" r:id="rId7"/>
    <p:sldId id="314" r:id="rId8"/>
    <p:sldId id="387" r:id="rId9"/>
    <p:sldId id="260" r:id="rId10"/>
    <p:sldId id="304" r:id="rId11"/>
    <p:sldId id="301" r:id="rId12"/>
    <p:sldId id="266" r:id="rId13"/>
    <p:sldId id="283" r:id="rId14"/>
    <p:sldId id="308" r:id="rId15"/>
    <p:sldId id="306" r:id="rId16"/>
    <p:sldId id="309" r:id="rId17"/>
    <p:sldId id="310" r:id="rId18"/>
    <p:sldId id="313" r:id="rId19"/>
    <p:sldId id="356" r:id="rId20"/>
    <p:sldId id="357" r:id="rId21"/>
    <p:sldId id="358" r:id="rId22"/>
    <p:sldId id="293" r:id="rId23"/>
    <p:sldId id="294" r:id="rId24"/>
    <p:sldId id="296" r:id="rId25"/>
    <p:sldId id="298" r:id="rId26"/>
    <p:sldId id="297" r:id="rId27"/>
    <p:sldId id="300" r:id="rId28"/>
    <p:sldId id="269" r:id="rId29"/>
    <p:sldId id="271" r:id="rId30"/>
    <p:sldId id="359" r:id="rId31"/>
    <p:sldId id="360" r:id="rId32"/>
    <p:sldId id="361" r:id="rId33"/>
    <p:sldId id="362" r:id="rId34"/>
    <p:sldId id="317" r:id="rId35"/>
    <p:sldId id="292" r:id="rId36"/>
    <p:sldId id="364" r:id="rId37"/>
    <p:sldId id="365" r:id="rId38"/>
    <p:sldId id="273" r:id="rId39"/>
    <p:sldId id="329" r:id="rId40"/>
    <p:sldId id="332" r:id="rId41"/>
    <p:sldId id="333" r:id="rId42"/>
    <p:sldId id="334" r:id="rId43"/>
    <p:sldId id="335" r:id="rId44"/>
    <p:sldId id="274" r:id="rId45"/>
    <p:sldId id="336" r:id="rId46"/>
    <p:sldId id="385" r:id="rId47"/>
    <p:sldId id="388" r:id="rId48"/>
    <p:sldId id="338" r:id="rId49"/>
    <p:sldId id="340" r:id="rId50"/>
    <p:sldId id="350" r:id="rId51"/>
    <p:sldId id="352" r:id="rId52"/>
    <p:sldId id="354" r:id="rId53"/>
    <p:sldId id="295" r:id="rId54"/>
    <p:sldId id="384" r:id="rId55"/>
    <p:sldId id="369" r:id="rId56"/>
    <p:sldId id="370" r:id="rId57"/>
    <p:sldId id="371" r:id="rId58"/>
    <p:sldId id="373" r:id="rId59"/>
    <p:sldId id="374" r:id="rId60"/>
    <p:sldId id="375" r:id="rId61"/>
    <p:sldId id="376" r:id="rId62"/>
    <p:sldId id="377" r:id="rId63"/>
    <p:sldId id="378" r:id="rId64"/>
    <p:sldId id="379" r:id="rId65"/>
    <p:sldId id="380" r:id="rId6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FF"/>
    <a:srgbClr val="003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9" autoAdjust="0"/>
    <p:restoredTop sz="94975" autoAdjust="0"/>
  </p:normalViewPr>
  <p:slideViewPr>
    <p:cSldViewPr snapToGrid="0">
      <p:cViewPr>
        <p:scale>
          <a:sx n="120" d="100"/>
          <a:sy n="120" d="100"/>
        </p:scale>
        <p:origin x="-1488" y="-162"/>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sz="quarter" idx="1"/>
          </p:nvPr>
        </p:nvSpPr>
        <p:spPr>
          <a:xfrm>
            <a:off x="3956550" y="1"/>
            <a:ext cx="3026833" cy="464185"/>
          </a:xfrm>
          <a:prstGeom prst="rect">
            <a:avLst/>
          </a:prstGeom>
        </p:spPr>
        <p:txBody>
          <a:bodyPr vert="horz" lIns="92956" tIns="46478" rIns="92956" bIns="46478" rtlCol="0"/>
          <a:lstStyle>
            <a:lvl1pPr algn="r">
              <a:defRPr sz="1200"/>
            </a:lvl1pPr>
          </a:lstStyle>
          <a:p>
            <a:fld id="{83CA8047-6235-466F-AB22-6F261256D0B8}" type="datetimeFigureOut">
              <a:rPr lang="en-US" smtClean="0"/>
              <a:pPr/>
              <a:t>3/4/2014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6" tIns="46478" rIns="92956" bIns="46478" rtlCol="0" anchor="b"/>
          <a:lstStyle>
            <a:lvl1pPr algn="l">
              <a:defRPr sz="1200"/>
            </a:lvl1pPr>
          </a:lstStyle>
          <a:p>
            <a:r>
              <a:rPr lang="en-US" smtClean="0"/>
              <a:t>T1000388-v1</a:t>
            </a: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6" tIns="46478" rIns="92956" bIns="46478" rtlCol="0" anchor="b"/>
          <a:lstStyle>
            <a:lvl1pPr algn="r">
              <a:defRPr sz="1200"/>
            </a:lvl1pPr>
          </a:lstStyle>
          <a:p>
            <a:fld id="{1521077A-1622-4ACF-892F-9E745B566529}" type="slidenum">
              <a:rPr lang="en-US" smtClean="0"/>
              <a:pPr/>
              <a:t>‹#›</a:t>
            </a:fld>
            <a:endParaRPr lang="en-US"/>
          </a:p>
        </p:txBody>
      </p:sp>
    </p:spTree>
    <p:extLst>
      <p:ext uri="{BB962C8B-B14F-4D97-AF65-F5344CB8AC3E}">
        <p14:creationId xmlns:p14="http://schemas.microsoft.com/office/powerpoint/2010/main" val="3371690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56" tIns="46478" rIns="92956" bIns="46478" rtlCol="0"/>
          <a:lstStyle>
            <a:lvl1pPr algn="l">
              <a:defRPr sz="1200"/>
            </a:lvl1pPr>
          </a:lstStyle>
          <a:p>
            <a:endParaRPr lang="en-US"/>
          </a:p>
        </p:txBody>
      </p:sp>
      <p:sp>
        <p:nvSpPr>
          <p:cNvPr id="3" name="Date Placeholder 2"/>
          <p:cNvSpPr>
            <a:spLocks noGrp="1"/>
          </p:cNvSpPr>
          <p:nvPr>
            <p:ph type="dt" idx="1"/>
          </p:nvPr>
        </p:nvSpPr>
        <p:spPr>
          <a:xfrm>
            <a:off x="3956550" y="1"/>
            <a:ext cx="3026833" cy="464185"/>
          </a:xfrm>
          <a:prstGeom prst="rect">
            <a:avLst/>
          </a:prstGeom>
        </p:spPr>
        <p:txBody>
          <a:bodyPr vert="horz" lIns="92956" tIns="46478" rIns="92956" bIns="46478" rtlCol="0"/>
          <a:lstStyle>
            <a:lvl1pPr algn="r">
              <a:defRPr sz="1200"/>
            </a:lvl1pPr>
          </a:lstStyle>
          <a:p>
            <a:fld id="{C744095A-FF4A-4BAF-9EE4-2FB51B1629DC}" type="datetimeFigureOut">
              <a:rPr lang="en-US" smtClean="0"/>
              <a:pPr/>
              <a:t>3/4/2014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6" tIns="46478" rIns="92956" bIns="46478"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6" tIns="46478" rIns="92956" bIns="464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6" tIns="46478" rIns="92956" bIns="46478" rtlCol="0" anchor="b"/>
          <a:lstStyle>
            <a:lvl1pPr algn="l">
              <a:defRPr sz="1200"/>
            </a:lvl1pPr>
          </a:lstStyle>
          <a:p>
            <a:r>
              <a:rPr lang="en-US" smtClean="0"/>
              <a:t>T1000388-v1</a:t>
            </a: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6" tIns="46478" rIns="92956" bIns="46478" rtlCol="0" anchor="b"/>
          <a:lstStyle>
            <a:lvl1pPr algn="r">
              <a:defRPr sz="1200"/>
            </a:lvl1pPr>
          </a:lstStyle>
          <a:p>
            <a:fld id="{3D6BDF3A-6214-477C-A1EC-0F54896754DA}" type="slidenum">
              <a:rPr lang="en-US" smtClean="0"/>
              <a:pPr/>
              <a:t>‹#›</a:t>
            </a:fld>
            <a:endParaRPr lang="en-US"/>
          </a:p>
        </p:txBody>
      </p:sp>
    </p:spTree>
    <p:extLst>
      <p:ext uri="{BB962C8B-B14F-4D97-AF65-F5344CB8AC3E}">
        <p14:creationId xmlns:p14="http://schemas.microsoft.com/office/powerpoint/2010/main" val="832764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a:t>
            </a:fld>
            <a:endParaRPr lang="en-US"/>
          </a:p>
        </p:txBody>
      </p:sp>
    </p:spTree>
    <p:extLst>
      <p:ext uri="{BB962C8B-B14F-4D97-AF65-F5344CB8AC3E}">
        <p14:creationId xmlns:p14="http://schemas.microsoft.com/office/powerpoint/2010/main" val="354890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41</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42</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43</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6BDF3A-6214-477C-A1EC-0F54896754DA}"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71575" y="704850"/>
            <a:ext cx="4641850" cy="3481388"/>
          </a:xfrm>
          <a:solidFill>
            <a:srgbClr val="CFE7F5"/>
          </a:solidFill>
          <a:ln w="25400">
            <a:solidFill>
              <a:srgbClr val="808080"/>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20</a:t>
            </a:fld>
            <a:endParaRPr lang="en-US"/>
          </a:p>
        </p:txBody>
      </p:sp>
    </p:spTree>
    <p:extLst>
      <p:ext uri="{BB962C8B-B14F-4D97-AF65-F5344CB8AC3E}">
        <p14:creationId xmlns:p14="http://schemas.microsoft.com/office/powerpoint/2010/main" val="331996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29</a:t>
            </a:fld>
            <a:endParaRPr lang="en-US"/>
          </a:p>
        </p:txBody>
      </p:sp>
    </p:spTree>
    <p:extLst>
      <p:ext uri="{BB962C8B-B14F-4D97-AF65-F5344CB8AC3E}">
        <p14:creationId xmlns:p14="http://schemas.microsoft.com/office/powerpoint/2010/main" val="151704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35</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36</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37</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39</a:t>
            </a:fld>
            <a:endParaRPr lang="en-US"/>
          </a:p>
        </p:txBody>
      </p:sp>
    </p:spTree>
    <p:extLst>
      <p:ext uri="{BB962C8B-B14F-4D97-AF65-F5344CB8AC3E}">
        <p14:creationId xmlns:p14="http://schemas.microsoft.com/office/powerpoint/2010/main" val="426427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BDF3A-6214-477C-A1EC-0F54896754DA}" type="slidenum">
              <a:rPr lang="en-US" smtClean="0"/>
              <a:pPr/>
              <a:t>40</a:t>
            </a:fld>
            <a:endParaRPr lang="en-US"/>
          </a:p>
        </p:txBody>
      </p:sp>
    </p:spTree>
    <p:extLst>
      <p:ext uri="{BB962C8B-B14F-4D97-AF65-F5344CB8AC3E}">
        <p14:creationId xmlns:p14="http://schemas.microsoft.com/office/powerpoint/2010/main" val="426427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DA707-92EC-4855-8BCC-0C744DEBB2AB}" type="datetime1">
              <a:rPr lang="en-US" smtClean="0"/>
              <a:pPr/>
              <a:t>3/4/2014</a:t>
            </a:fld>
            <a:endParaRPr lang="en-US"/>
          </a:p>
        </p:txBody>
      </p:sp>
      <p:sp>
        <p:nvSpPr>
          <p:cNvPr id="5" name="Footer Placeholder 4"/>
          <p:cNvSpPr>
            <a:spLocks noGrp="1"/>
          </p:cNvSpPr>
          <p:nvPr>
            <p:ph type="ftr" sz="quarter" idx="11"/>
          </p:nvPr>
        </p:nvSpPr>
        <p:spPr/>
        <p:txBody>
          <a:bodyPr/>
          <a:lstStyle/>
          <a:p>
            <a:r>
              <a:rPr lang="en-US" smtClean="0"/>
              <a:t>T1000388-v1</a:t>
            </a:r>
            <a:endParaRPr lang="en-US"/>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67B72-C569-47E2-A2B9-B1717B6F29D3}" type="datetime1">
              <a:rPr lang="en-US" smtClean="0"/>
              <a:pPr/>
              <a:t>3/4/2014</a:t>
            </a:fld>
            <a:endParaRPr lang="en-US"/>
          </a:p>
        </p:txBody>
      </p:sp>
      <p:sp>
        <p:nvSpPr>
          <p:cNvPr id="5" name="Footer Placeholder 4"/>
          <p:cNvSpPr>
            <a:spLocks noGrp="1"/>
          </p:cNvSpPr>
          <p:nvPr>
            <p:ph type="ftr" sz="quarter" idx="11"/>
          </p:nvPr>
        </p:nvSpPr>
        <p:spPr/>
        <p:txBody>
          <a:bodyPr/>
          <a:lstStyle/>
          <a:p>
            <a:r>
              <a:rPr lang="en-US" smtClean="0"/>
              <a:t>T1000388-v1</a:t>
            </a:r>
            <a:endParaRPr lang="en-US"/>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B1BFB-4564-4C29-8563-AB33FE6C102B}" type="datetime1">
              <a:rPr lang="en-US" smtClean="0"/>
              <a:pPr/>
              <a:t>3/4/2014</a:t>
            </a:fld>
            <a:endParaRPr lang="en-US"/>
          </a:p>
        </p:txBody>
      </p:sp>
      <p:sp>
        <p:nvSpPr>
          <p:cNvPr id="5" name="Footer Placeholder 4"/>
          <p:cNvSpPr>
            <a:spLocks noGrp="1"/>
          </p:cNvSpPr>
          <p:nvPr>
            <p:ph type="ftr" sz="quarter" idx="11"/>
          </p:nvPr>
        </p:nvSpPr>
        <p:spPr/>
        <p:txBody>
          <a:bodyPr/>
          <a:lstStyle/>
          <a:p>
            <a:r>
              <a:rPr lang="en-US" smtClean="0"/>
              <a:t>T1000388-v1</a:t>
            </a:r>
            <a:endParaRPr lang="en-US"/>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592E9-75FE-4722-B2A5-7765E0059062}" type="datetime1">
              <a:rPr lang="en-US" smtClean="0"/>
              <a:pPr/>
              <a:t>3/4/2014</a:t>
            </a:fld>
            <a:endParaRPr lang="en-US"/>
          </a:p>
        </p:txBody>
      </p:sp>
      <p:sp>
        <p:nvSpPr>
          <p:cNvPr id="5" name="Footer Placeholder 4"/>
          <p:cNvSpPr>
            <a:spLocks noGrp="1"/>
          </p:cNvSpPr>
          <p:nvPr>
            <p:ph type="ftr" sz="quarter" idx="11"/>
          </p:nvPr>
        </p:nvSpPr>
        <p:spPr/>
        <p:txBody>
          <a:bodyPr/>
          <a:lstStyle/>
          <a:p>
            <a:r>
              <a:rPr lang="en-US" smtClean="0"/>
              <a:t>T1000388-v1</a:t>
            </a:r>
            <a:endParaRPr lang="en-US"/>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E7C5F-4D55-4B66-9734-4ABB67653E5C}" type="datetime1">
              <a:rPr lang="en-US" smtClean="0"/>
              <a:pPr/>
              <a:t>3/4/2014</a:t>
            </a:fld>
            <a:endParaRPr lang="en-US"/>
          </a:p>
        </p:txBody>
      </p:sp>
      <p:sp>
        <p:nvSpPr>
          <p:cNvPr id="5" name="Footer Placeholder 4"/>
          <p:cNvSpPr>
            <a:spLocks noGrp="1"/>
          </p:cNvSpPr>
          <p:nvPr>
            <p:ph type="ftr" sz="quarter" idx="11"/>
          </p:nvPr>
        </p:nvSpPr>
        <p:spPr/>
        <p:txBody>
          <a:bodyPr/>
          <a:lstStyle/>
          <a:p>
            <a:r>
              <a:rPr lang="en-US" smtClean="0"/>
              <a:t>T1000388-v1</a:t>
            </a:r>
            <a:endParaRPr lang="en-US"/>
          </a:p>
        </p:txBody>
      </p:sp>
      <p:sp>
        <p:nvSpPr>
          <p:cNvPr id="6" name="Slide Number Placeholder 5"/>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9D4588-D195-4706-A6F8-996D15583F0A}" type="datetime1">
              <a:rPr lang="en-US" smtClean="0"/>
              <a:pPr/>
              <a:t>3/4/2014</a:t>
            </a:fld>
            <a:endParaRPr lang="en-US"/>
          </a:p>
        </p:txBody>
      </p:sp>
      <p:sp>
        <p:nvSpPr>
          <p:cNvPr id="6" name="Footer Placeholder 5"/>
          <p:cNvSpPr>
            <a:spLocks noGrp="1"/>
          </p:cNvSpPr>
          <p:nvPr>
            <p:ph type="ftr" sz="quarter" idx="11"/>
          </p:nvPr>
        </p:nvSpPr>
        <p:spPr/>
        <p:txBody>
          <a:bodyPr/>
          <a:lstStyle/>
          <a:p>
            <a:r>
              <a:rPr lang="en-US" smtClean="0"/>
              <a:t>T1000388-v1</a:t>
            </a:r>
            <a:endParaRPr lang="en-US"/>
          </a:p>
        </p:txBody>
      </p:sp>
      <p:sp>
        <p:nvSpPr>
          <p:cNvPr id="7" name="Slide Number Placeholder 6"/>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CF04E-6F0E-4D37-88B2-892E32B4BB57}" type="datetime1">
              <a:rPr lang="en-US" smtClean="0"/>
              <a:pPr/>
              <a:t>3/4/2014</a:t>
            </a:fld>
            <a:endParaRPr lang="en-US"/>
          </a:p>
        </p:txBody>
      </p:sp>
      <p:sp>
        <p:nvSpPr>
          <p:cNvPr id="8" name="Footer Placeholder 7"/>
          <p:cNvSpPr>
            <a:spLocks noGrp="1"/>
          </p:cNvSpPr>
          <p:nvPr>
            <p:ph type="ftr" sz="quarter" idx="11"/>
          </p:nvPr>
        </p:nvSpPr>
        <p:spPr/>
        <p:txBody>
          <a:bodyPr/>
          <a:lstStyle/>
          <a:p>
            <a:r>
              <a:rPr lang="en-US" smtClean="0"/>
              <a:t>T1000388-v1</a:t>
            </a:r>
            <a:endParaRPr lang="en-US"/>
          </a:p>
        </p:txBody>
      </p:sp>
      <p:sp>
        <p:nvSpPr>
          <p:cNvPr id="9" name="Slide Number Placeholder 8"/>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4EA9A-2DE9-4443-A309-CA39C1030C58}" type="datetime1">
              <a:rPr lang="en-US" smtClean="0"/>
              <a:pPr/>
              <a:t>3/4/2014</a:t>
            </a:fld>
            <a:endParaRPr lang="en-US"/>
          </a:p>
        </p:txBody>
      </p:sp>
      <p:sp>
        <p:nvSpPr>
          <p:cNvPr id="4" name="Footer Placeholder 3"/>
          <p:cNvSpPr>
            <a:spLocks noGrp="1"/>
          </p:cNvSpPr>
          <p:nvPr>
            <p:ph type="ftr" sz="quarter" idx="11"/>
          </p:nvPr>
        </p:nvSpPr>
        <p:spPr/>
        <p:txBody>
          <a:bodyPr/>
          <a:lstStyle/>
          <a:p>
            <a:r>
              <a:rPr lang="en-US" smtClean="0"/>
              <a:t>T1000388-v1</a:t>
            </a:r>
            <a:endParaRPr lang="en-US"/>
          </a:p>
        </p:txBody>
      </p:sp>
      <p:sp>
        <p:nvSpPr>
          <p:cNvPr id="5" name="Slide Number Placeholder 4"/>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7113D-FCD2-4033-968A-6E13C406FD9A}" type="datetime1">
              <a:rPr lang="en-US" smtClean="0"/>
              <a:pPr/>
              <a:t>3/4/2014</a:t>
            </a:fld>
            <a:endParaRPr lang="en-US"/>
          </a:p>
        </p:txBody>
      </p:sp>
      <p:sp>
        <p:nvSpPr>
          <p:cNvPr id="3" name="Footer Placeholder 2"/>
          <p:cNvSpPr>
            <a:spLocks noGrp="1"/>
          </p:cNvSpPr>
          <p:nvPr>
            <p:ph type="ftr" sz="quarter" idx="11"/>
          </p:nvPr>
        </p:nvSpPr>
        <p:spPr/>
        <p:txBody>
          <a:bodyPr/>
          <a:lstStyle/>
          <a:p>
            <a:r>
              <a:rPr lang="en-US" smtClean="0"/>
              <a:t>T1000388-v1</a:t>
            </a:r>
            <a:endParaRPr lang="en-US"/>
          </a:p>
        </p:txBody>
      </p:sp>
      <p:sp>
        <p:nvSpPr>
          <p:cNvPr id="4" name="Slide Number Placeholder 3"/>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57F97-ACD6-4FDD-A1FE-8C35B314992A}" type="datetime1">
              <a:rPr lang="en-US" smtClean="0"/>
              <a:pPr/>
              <a:t>3/4/2014</a:t>
            </a:fld>
            <a:endParaRPr lang="en-US"/>
          </a:p>
        </p:txBody>
      </p:sp>
      <p:sp>
        <p:nvSpPr>
          <p:cNvPr id="6" name="Footer Placeholder 5"/>
          <p:cNvSpPr>
            <a:spLocks noGrp="1"/>
          </p:cNvSpPr>
          <p:nvPr>
            <p:ph type="ftr" sz="quarter" idx="11"/>
          </p:nvPr>
        </p:nvSpPr>
        <p:spPr/>
        <p:txBody>
          <a:bodyPr/>
          <a:lstStyle/>
          <a:p>
            <a:r>
              <a:rPr lang="en-US" smtClean="0"/>
              <a:t>T1000388-v1</a:t>
            </a:r>
            <a:endParaRPr lang="en-US"/>
          </a:p>
        </p:txBody>
      </p:sp>
      <p:sp>
        <p:nvSpPr>
          <p:cNvPr id="7" name="Slide Number Placeholder 6"/>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754AF-9107-45C2-9FEC-5A9997A0AB46}" type="datetime1">
              <a:rPr lang="en-US" smtClean="0"/>
              <a:pPr/>
              <a:t>3/4/2014</a:t>
            </a:fld>
            <a:endParaRPr lang="en-US"/>
          </a:p>
        </p:txBody>
      </p:sp>
      <p:sp>
        <p:nvSpPr>
          <p:cNvPr id="6" name="Footer Placeholder 5"/>
          <p:cNvSpPr>
            <a:spLocks noGrp="1"/>
          </p:cNvSpPr>
          <p:nvPr>
            <p:ph type="ftr" sz="quarter" idx="11"/>
          </p:nvPr>
        </p:nvSpPr>
        <p:spPr/>
        <p:txBody>
          <a:bodyPr/>
          <a:lstStyle/>
          <a:p>
            <a:r>
              <a:rPr lang="en-US" smtClean="0"/>
              <a:t>T1000388-v1</a:t>
            </a:r>
            <a:endParaRPr lang="en-US"/>
          </a:p>
        </p:txBody>
      </p:sp>
      <p:sp>
        <p:nvSpPr>
          <p:cNvPr id="7" name="Slide Number Placeholder 6"/>
          <p:cNvSpPr>
            <a:spLocks noGrp="1"/>
          </p:cNvSpPr>
          <p:nvPr>
            <p:ph type="sldNum" sz="quarter" idx="12"/>
          </p:nvPr>
        </p:nvSpPr>
        <p:spPr/>
        <p:txBody>
          <a:bodyPr/>
          <a:lstStyle/>
          <a:p>
            <a:fld id="{F32EA9E1-667D-4AA4-B181-91E43F1A68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81EAE-FBAF-4209-8486-E73B98D10DB7}" type="datetime1">
              <a:rPr lang="en-US" smtClean="0"/>
              <a:pPr/>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T1000388-v1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EA9E1-667D-4AA4-B181-91E43F1A68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0.png"/><Relationship Id="rId7" Type="http://schemas.openxmlformats.org/officeDocument/2006/relationships/image" Target="../media/image32.png"/><Relationship Id="rId2" Type="http://schemas.openxmlformats.org/officeDocument/2006/relationships/image" Target="../media/image270.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0.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9.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15.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15.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3.png"/><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8.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1.png"/><Relationship Id="rId4" Type="http://schemas.openxmlformats.org/officeDocument/2006/relationships/image" Target="../media/image100.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4.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6.png"/><Relationship Id="rId1" Type="http://schemas.openxmlformats.org/officeDocument/2006/relationships/slideLayout" Target="../slideLayouts/slideLayout4.xml"/><Relationship Id="rId5" Type="http://schemas.openxmlformats.org/officeDocument/2006/relationships/image" Target="../media/image107.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8.png"/><Relationship Id="rId1" Type="http://schemas.openxmlformats.org/officeDocument/2006/relationships/slideLayout" Target="../slideLayouts/slideLayout4.xml"/><Relationship Id="rId5" Type="http://schemas.openxmlformats.org/officeDocument/2006/relationships/image" Target="../media/image10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1.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2.png"/><Relationship Id="rId1" Type="http://schemas.openxmlformats.org/officeDocument/2006/relationships/slideLayout" Target="../slideLayouts/slideLayout4.xml"/><Relationship Id="rId5" Type="http://schemas.openxmlformats.org/officeDocument/2006/relationships/image" Target="../media/image113.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4.png"/><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85060" y="776362"/>
            <a:ext cx="9016408" cy="57050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200"/>
              </a:spcBef>
            </a:pPr>
            <a:r>
              <a:rPr lang="en-US" sz="1600" b="1" dirty="0" smtClean="0"/>
              <a:t>The purpose of the change of basis matrices is to combine local instruments to sense (or drive ) the platforms rigid body motions along the axis of the interferometer (in other work they align the sensing basis of each platform with the axis of the interferometer)</a:t>
            </a:r>
          </a:p>
          <a:p>
            <a:pPr algn="l">
              <a:spcBef>
                <a:spcPts val="1200"/>
              </a:spcBef>
            </a:pPr>
            <a:r>
              <a:rPr lang="en-US" sz="1600" b="1" dirty="0" smtClean="0"/>
              <a:t>The local sensors of a given set of instruments are typically noted H1, H2, H3, V1, V2 ,V3, standing for Horizontal 1 to 3 and Vertical 1 to 3* </a:t>
            </a:r>
          </a:p>
          <a:p>
            <a:pPr algn="l">
              <a:spcBef>
                <a:spcPts val="1200"/>
              </a:spcBef>
            </a:pPr>
            <a:r>
              <a:rPr lang="en-US" sz="1600" b="1" dirty="0" smtClean="0"/>
              <a:t>The translation and rotations along the axis of the interferometer are noted </a:t>
            </a:r>
            <a:r>
              <a:rPr lang="en-US" sz="1600" b="1" dirty="0" err="1" smtClean="0"/>
              <a:t>X,Y,Z</a:t>
            </a:r>
            <a:r>
              <a:rPr lang="en-US" sz="1600" b="1" dirty="0" smtClean="0"/>
              <a:t>, </a:t>
            </a:r>
            <a:r>
              <a:rPr lang="en-US" sz="1600" b="1" dirty="0" err="1" smtClean="0"/>
              <a:t>RX,RY</a:t>
            </a:r>
            <a:r>
              <a:rPr lang="en-US" sz="1600" b="1" dirty="0" err="1"/>
              <a:t>,</a:t>
            </a:r>
            <a:r>
              <a:rPr lang="en-US" sz="1600" b="1" dirty="0" err="1" smtClean="0"/>
              <a:t>RZ</a:t>
            </a:r>
            <a:r>
              <a:rPr lang="en-US" sz="1600" b="1" dirty="0" smtClean="0"/>
              <a:t>.</a:t>
            </a:r>
            <a:endParaRPr lang="en-US" sz="1600" b="1" dirty="0"/>
          </a:p>
          <a:p>
            <a:pPr algn="l">
              <a:spcBef>
                <a:spcPts val="600"/>
              </a:spcBef>
            </a:pPr>
            <a:endParaRPr lang="en-US" sz="1600" b="1" dirty="0" smtClean="0"/>
          </a:p>
          <a:p>
            <a:pPr algn="l">
              <a:spcBef>
                <a:spcPts val="600"/>
              </a:spcBef>
            </a:pPr>
            <a:r>
              <a:rPr lang="en-US" sz="1600" b="1" dirty="0" smtClean="0"/>
              <a:t>The objectives of this document are:</a:t>
            </a:r>
          </a:p>
          <a:p>
            <a:pPr marL="342900" indent="-342900" algn="l">
              <a:spcBef>
                <a:spcPts val="1200"/>
              </a:spcBef>
              <a:buFont typeface="Wingdings" pitchFamily="2" charset="2"/>
              <a:buChar char="§"/>
            </a:pPr>
            <a:r>
              <a:rPr lang="en-US" sz="1600" b="1" dirty="0" smtClean="0"/>
              <a:t>To describe the instruments location and orientation</a:t>
            </a:r>
          </a:p>
          <a:p>
            <a:pPr marL="342900" indent="-342900" algn="l">
              <a:spcBef>
                <a:spcPts val="1200"/>
              </a:spcBef>
              <a:buFont typeface="Wingdings" pitchFamily="2" charset="2"/>
              <a:buChar char="§"/>
            </a:pPr>
            <a:r>
              <a:rPr lang="en-US" sz="1600" b="1" dirty="0" smtClean="0"/>
              <a:t>To define which scripts have been used to calculate the change of basis matrices (must define clear location in the </a:t>
            </a:r>
            <a:r>
              <a:rPr lang="en-US" sz="1600" b="1" dirty="0" err="1" smtClean="0"/>
              <a:t>svn</a:t>
            </a:r>
            <a:r>
              <a:rPr lang="en-US" sz="1600" b="1" dirty="0" smtClean="0"/>
              <a:t>)</a:t>
            </a:r>
          </a:p>
          <a:p>
            <a:pPr marL="342900" indent="-342900" algn="l">
              <a:spcBef>
                <a:spcPts val="1200"/>
              </a:spcBef>
              <a:buFont typeface="Wingdings" pitchFamily="2" charset="2"/>
              <a:buChar char="§"/>
            </a:pPr>
            <a:r>
              <a:rPr lang="en-US" sz="1600" b="1" dirty="0" smtClean="0"/>
              <a:t>List the matrices values (for each of the two possible platform orientations)</a:t>
            </a:r>
          </a:p>
          <a:p>
            <a:pPr marL="342900" indent="-342900" algn="l">
              <a:spcBef>
                <a:spcPts val="1200"/>
              </a:spcBef>
              <a:buFont typeface="Wingdings" pitchFamily="2" charset="2"/>
              <a:buChar char="§"/>
            </a:pPr>
            <a:r>
              <a:rPr lang="en-US" sz="1600" b="1" dirty="0" smtClean="0"/>
              <a:t>Specify where the matrices are stored in the </a:t>
            </a:r>
            <a:r>
              <a:rPr lang="en-US" sz="1600" b="1" dirty="0" err="1" smtClean="0"/>
              <a:t>svn</a:t>
            </a:r>
            <a:r>
              <a:rPr lang="en-US" sz="1600" b="1" dirty="0" smtClean="0"/>
              <a:t> and the Structures names</a:t>
            </a:r>
          </a:p>
          <a:p>
            <a:pPr marL="342900" indent="-342900" algn="l">
              <a:spcBef>
                <a:spcPts val="1200"/>
              </a:spcBef>
              <a:buFont typeface="Wingdings" pitchFamily="2" charset="2"/>
              <a:buChar char="§"/>
            </a:pPr>
            <a:r>
              <a:rPr lang="en-US" sz="1600" b="1" dirty="0" smtClean="0"/>
              <a:t>Specify which scripts to use to load the matrices (populate...)</a:t>
            </a:r>
          </a:p>
          <a:p>
            <a:pPr marL="342900" indent="-342900" algn="l">
              <a:spcBef>
                <a:spcPts val="1200"/>
              </a:spcBef>
              <a:buFont typeface="Wingdings" pitchFamily="2" charset="2"/>
              <a:buChar char="§"/>
            </a:pPr>
            <a:endParaRPr lang="en-US" sz="1600" b="1" dirty="0"/>
          </a:p>
          <a:p>
            <a:pPr algn="l">
              <a:spcBef>
                <a:spcPts val="1200"/>
              </a:spcBef>
            </a:pPr>
            <a:r>
              <a:rPr lang="en-US" sz="1600" b="1" dirty="0" smtClean="0"/>
              <a:t>* HEPI sets of 8 </a:t>
            </a:r>
            <a:r>
              <a:rPr lang="en-US" sz="1600" b="1" dirty="0"/>
              <a:t>instruments </a:t>
            </a:r>
            <a:r>
              <a:rPr lang="en-US" sz="1600" b="1" dirty="0" smtClean="0"/>
              <a:t>noted H1</a:t>
            </a:r>
            <a:r>
              <a:rPr lang="en-US" sz="1600" b="1" dirty="0"/>
              <a:t>, H2, H3, </a:t>
            </a:r>
            <a:r>
              <a:rPr lang="en-US" sz="1600" b="1" dirty="0" smtClean="0"/>
              <a:t>H4, V1</a:t>
            </a:r>
            <a:r>
              <a:rPr lang="en-US" sz="1600" b="1" dirty="0"/>
              <a:t>, V2 ,</a:t>
            </a:r>
            <a:r>
              <a:rPr lang="en-US" sz="1600" b="1" dirty="0" smtClean="0"/>
              <a:t>V3, V4 and BSC-ISI Stage 1 T240 set is made of 9 signals noted X1</a:t>
            </a:r>
            <a:r>
              <a:rPr lang="en-US" sz="1600" b="1" dirty="0"/>
              <a:t>, </a:t>
            </a:r>
            <a:r>
              <a:rPr lang="en-US" sz="1600" b="1" dirty="0" smtClean="0"/>
              <a:t>Y1, Z1, X2, </a:t>
            </a:r>
            <a:r>
              <a:rPr lang="en-US" sz="1600" b="1" dirty="0"/>
              <a:t>Y2, </a:t>
            </a:r>
            <a:r>
              <a:rPr lang="en-US" sz="1600" b="1" dirty="0" smtClean="0"/>
              <a:t>Z2, X3, Y3, Z3.</a:t>
            </a:r>
            <a:endParaRPr lang="en-US" sz="1600" b="1" dirty="0"/>
          </a:p>
        </p:txBody>
      </p:sp>
      <p:sp>
        <p:nvSpPr>
          <p:cNvPr id="6" name="Title 3"/>
          <p:cNvSpPr txBox="1">
            <a:spLocks/>
          </p:cNvSpPr>
          <p:nvPr/>
        </p:nvSpPr>
        <p:spPr>
          <a:xfrm>
            <a:off x="312751" y="151074"/>
            <a:ext cx="82296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t>aLIGO </a:t>
            </a:r>
            <a:r>
              <a:rPr lang="en-US" sz="2000" b="1" dirty="0"/>
              <a:t>HAM-ISI, </a:t>
            </a:r>
            <a:r>
              <a:rPr lang="en-US" sz="2000" b="1" dirty="0" smtClean="0"/>
              <a:t>BSC-ISI, HAM-HEPI and BSC-HEPI matrices </a:t>
            </a:r>
            <a:endParaRPr lang="en-US" sz="2000" b="1" dirty="0"/>
          </a:p>
        </p:txBody>
      </p:sp>
      <p:sp>
        <p:nvSpPr>
          <p:cNvPr id="7" name="Slide Number Placeholder 2"/>
          <p:cNvSpPr>
            <a:spLocks noGrp="1"/>
          </p:cNvSpPr>
          <p:nvPr>
            <p:ph type="sldNum" sz="quarter" idx="12"/>
          </p:nvPr>
        </p:nvSpPr>
        <p:spPr>
          <a:xfrm>
            <a:off x="8839200" y="6492875"/>
            <a:ext cx="304800" cy="365125"/>
          </a:xfrm>
        </p:spPr>
        <p:txBody>
          <a:bodyPr/>
          <a:lstStyle/>
          <a:p>
            <a:fld id="{F32EA9E1-667D-4AA4-B181-91E43F1A6873}" type="slidenum">
              <a:rPr lang="en-US" b="1" smtClean="0">
                <a:solidFill>
                  <a:schemeClr val="tx1"/>
                </a:solidFill>
              </a:rPr>
              <a:pPr/>
              <a:t>1</a:t>
            </a:fld>
            <a:endParaRPr lang="en-US" b="1">
              <a:solidFill>
                <a:schemeClr val="tx1"/>
              </a:solidFill>
            </a:endParaRPr>
          </a:p>
        </p:txBody>
      </p:sp>
    </p:spTree>
    <p:extLst>
      <p:ext uri="{BB962C8B-B14F-4D97-AF65-F5344CB8AC3E}">
        <p14:creationId xmlns:p14="http://schemas.microsoft.com/office/powerpoint/2010/main" val="66061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119838" y="0"/>
            <a:ext cx="3110980" cy="276999"/>
          </a:xfrm>
          <a:prstGeom prst="rect">
            <a:avLst/>
          </a:prstGeom>
        </p:spPr>
        <p:txBody>
          <a:bodyPr wrap="none">
            <a:spAutoFit/>
          </a:bodyPr>
          <a:lstStyle/>
          <a:p>
            <a:r>
              <a:rPr lang="en-US" sz="1200" b="1" dirty="0" smtClean="0"/>
              <a:t>HAM4,5,6 </a:t>
            </a:r>
            <a:r>
              <a:rPr lang="en-US" sz="1200" b="1" dirty="0"/>
              <a:t>instruments location and direction:</a:t>
            </a:r>
            <a:endParaRPr lang="en-US" sz="1200" dirty="0"/>
          </a:p>
        </p:txBody>
      </p:sp>
      <p:sp>
        <p:nvSpPr>
          <p:cNvPr id="38" name="Title 3"/>
          <p:cNvSpPr txBox="1">
            <a:spLocks/>
          </p:cNvSpPr>
          <p:nvPr/>
        </p:nvSpPr>
        <p:spPr>
          <a:xfrm>
            <a:off x="332584" y="22860"/>
            <a:ext cx="2662076" cy="533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0050" indent="-400050" algn="l"/>
            <a:r>
              <a:rPr lang="en-US" sz="1800" b="1" dirty="0" smtClean="0">
                <a:solidFill>
                  <a:srgbClr val="003FCC"/>
                </a:solidFill>
                <a:latin typeface="+mn-lt"/>
                <a:ea typeface="+mn-ea"/>
                <a:cs typeface="+mn-cs"/>
              </a:rPr>
              <a:t>1.3) aLIGO </a:t>
            </a:r>
            <a:r>
              <a:rPr lang="en-US" sz="1800" b="1" dirty="0">
                <a:solidFill>
                  <a:srgbClr val="003FCC"/>
                </a:solidFill>
                <a:latin typeface="+mn-lt"/>
                <a:ea typeface="+mn-ea"/>
                <a:cs typeface="+mn-cs"/>
              </a:rPr>
              <a:t>HAM-HEPI Sensors &amp; Actuators</a:t>
            </a:r>
          </a:p>
        </p:txBody>
      </p:sp>
      <p:sp>
        <p:nvSpPr>
          <p:cNvPr id="39" name="Rectangle 38"/>
          <p:cNvSpPr/>
          <p:nvPr/>
        </p:nvSpPr>
        <p:spPr>
          <a:xfrm>
            <a:off x="6722272" y="4574767"/>
            <a:ext cx="1398011" cy="461665"/>
          </a:xfrm>
          <a:prstGeom prst="rect">
            <a:avLst/>
          </a:prstGeom>
        </p:spPr>
        <p:txBody>
          <a:bodyPr wrap="none">
            <a:spAutoFit/>
          </a:bodyPr>
          <a:lstStyle/>
          <a:p>
            <a:pPr algn="ctr"/>
            <a:r>
              <a:rPr lang="en-US" sz="1200" b="1" dirty="0" smtClean="0"/>
              <a:t>Corner 1 direction:</a:t>
            </a:r>
          </a:p>
          <a:p>
            <a:pPr algn="ctr"/>
            <a:r>
              <a:rPr lang="en-US" sz="1200" b="1" dirty="0" smtClean="0"/>
              <a:t>119 degrees</a:t>
            </a:r>
            <a:endParaRPr lang="en-US" sz="1200" dirty="0"/>
          </a:p>
        </p:txBody>
      </p:sp>
      <p:sp>
        <p:nvSpPr>
          <p:cNvPr id="40" name="Rectangle 39"/>
          <p:cNvSpPr/>
          <p:nvPr/>
        </p:nvSpPr>
        <p:spPr>
          <a:xfrm>
            <a:off x="4533846" y="4576376"/>
            <a:ext cx="1383584" cy="461665"/>
          </a:xfrm>
          <a:prstGeom prst="rect">
            <a:avLst/>
          </a:prstGeom>
        </p:spPr>
        <p:txBody>
          <a:bodyPr wrap="none">
            <a:spAutoFit/>
          </a:bodyPr>
          <a:lstStyle/>
          <a:p>
            <a:pPr algn="ctr"/>
            <a:r>
              <a:rPr lang="en-US" sz="1200" b="1" dirty="0" smtClean="0"/>
              <a:t>Corner </a:t>
            </a:r>
            <a:r>
              <a:rPr lang="en-US" sz="1200" b="1" dirty="0"/>
              <a:t>2 direction:</a:t>
            </a:r>
            <a:endParaRPr lang="en-US" sz="1200" b="1" dirty="0" smtClean="0"/>
          </a:p>
          <a:p>
            <a:pPr algn="ctr"/>
            <a:r>
              <a:rPr lang="en-US" sz="1200" b="1" dirty="0" smtClean="0"/>
              <a:t>61 degrees</a:t>
            </a:r>
            <a:endParaRPr lang="en-US" sz="1200" dirty="0"/>
          </a:p>
        </p:txBody>
      </p:sp>
      <p:sp>
        <p:nvSpPr>
          <p:cNvPr id="41" name="Rectangle 40"/>
          <p:cNvSpPr/>
          <p:nvPr/>
        </p:nvSpPr>
        <p:spPr>
          <a:xfrm>
            <a:off x="4360438" y="6091262"/>
            <a:ext cx="1383584" cy="461665"/>
          </a:xfrm>
          <a:prstGeom prst="rect">
            <a:avLst/>
          </a:prstGeom>
        </p:spPr>
        <p:txBody>
          <a:bodyPr wrap="none">
            <a:spAutoFit/>
          </a:bodyPr>
          <a:lstStyle/>
          <a:p>
            <a:pPr algn="ctr"/>
            <a:r>
              <a:rPr lang="en-US" sz="1200" b="1" dirty="0" smtClean="0"/>
              <a:t>Corner </a:t>
            </a:r>
            <a:r>
              <a:rPr lang="en-US" sz="1200" b="1" dirty="0"/>
              <a:t>3 direction:</a:t>
            </a:r>
            <a:endParaRPr lang="en-US" sz="1200" b="1" dirty="0" smtClean="0"/>
          </a:p>
          <a:p>
            <a:pPr algn="ctr"/>
            <a:r>
              <a:rPr lang="en-US" sz="1200" b="1" dirty="0" smtClean="0"/>
              <a:t>-61 degrees</a:t>
            </a:r>
            <a:endParaRPr lang="en-US" sz="1200" dirty="0"/>
          </a:p>
        </p:txBody>
      </p:sp>
      <p:sp>
        <p:nvSpPr>
          <p:cNvPr id="42" name="Rectangle 41"/>
          <p:cNvSpPr/>
          <p:nvPr/>
        </p:nvSpPr>
        <p:spPr>
          <a:xfrm>
            <a:off x="7036384" y="6144776"/>
            <a:ext cx="1383584" cy="461665"/>
          </a:xfrm>
          <a:prstGeom prst="rect">
            <a:avLst/>
          </a:prstGeom>
        </p:spPr>
        <p:txBody>
          <a:bodyPr wrap="none">
            <a:spAutoFit/>
          </a:bodyPr>
          <a:lstStyle/>
          <a:p>
            <a:pPr algn="ctr"/>
            <a:r>
              <a:rPr lang="en-US" sz="1200" b="1" dirty="0" smtClean="0"/>
              <a:t>Corner </a:t>
            </a:r>
            <a:r>
              <a:rPr lang="en-US" sz="1200" b="1" dirty="0"/>
              <a:t>4 direction:</a:t>
            </a:r>
            <a:endParaRPr lang="en-US" sz="1200" b="1" dirty="0" smtClean="0"/>
          </a:p>
          <a:p>
            <a:pPr algn="ctr"/>
            <a:r>
              <a:rPr lang="en-US" sz="1200" b="1" dirty="0" smtClean="0"/>
              <a:t> -119  degrees</a:t>
            </a:r>
            <a:endParaRPr lang="en-US" sz="1200" dirty="0"/>
          </a:p>
        </p:txBody>
      </p:sp>
      <p:pic>
        <p:nvPicPr>
          <p:cNvPr id="1229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4210" t="5084" r="40513" b="22599"/>
          <a:stretch/>
        </p:blipFill>
        <p:spPr bwMode="auto">
          <a:xfrm rot="5400000">
            <a:off x="445349" y="399307"/>
            <a:ext cx="3068666" cy="38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9" t="839" r="41081" b="9330"/>
          <a:stretch/>
        </p:blipFill>
        <p:spPr bwMode="auto">
          <a:xfrm>
            <a:off x="131735" y="3978593"/>
            <a:ext cx="2502977" cy="277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209674466"/>
              </p:ext>
            </p:extLst>
          </p:nvPr>
        </p:nvGraphicFramePr>
        <p:xfrm>
          <a:off x="4200048" y="331807"/>
          <a:ext cx="3924299" cy="1333500"/>
        </p:xfrm>
        <a:graphic>
          <a:graphicData uri="http://schemas.openxmlformats.org/drawingml/2006/table">
            <a:tbl>
              <a:tblPr/>
              <a:tblGrid>
                <a:gridCol w="1208697"/>
                <a:gridCol w="609107"/>
                <a:gridCol w="609107"/>
                <a:gridCol w="609107"/>
                <a:gridCol w="888281"/>
              </a:tblGrid>
              <a:tr h="190500">
                <a:tc>
                  <a:txBody>
                    <a:bodyPr/>
                    <a:lstStyle/>
                    <a:p>
                      <a:pPr algn="l" fontAlgn="ctr"/>
                      <a:r>
                        <a:rPr lang="en-US" sz="1100" b="0" i="0" u="none" strike="noStrike" dirty="0">
                          <a:solidFill>
                            <a:srgbClr val="000000"/>
                          </a:solidFill>
                          <a:effectLst/>
                          <a:latin typeface="Calibri"/>
                        </a:rPr>
                        <a:t>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Angle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100" b="0" i="0" u="none" strike="noStrike">
                          <a:solidFill>
                            <a:srgbClr val="000000"/>
                          </a:solidFill>
                          <a:effectLst/>
                          <a:latin typeface="Calibri"/>
                        </a:rPr>
                        <a:t>Actuator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1.628</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.730</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119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Position sensor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1.641</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.707</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119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1.554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.864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119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Actuator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1.554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.864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-0.083</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a:solidFill>
                            <a:srgbClr val="000000"/>
                          </a:solidFill>
                          <a:effectLst/>
                          <a:latin typeface="Calibri"/>
                        </a:rPr>
                        <a:t>Position sensor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1.554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.864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-0.122</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1.554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.864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smtClean="0">
                          <a:solidFill>
                            <a:srgbClr val="000000"/>
                          </a:solidFill>
                          <a:effectLst/>
                          <a:latin typeface="Calibri"/>
                        </a:rPr>
                        <a:t>0.149</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cxnSp>
        <p:nvCxnSpPr>
          <p:cNvPr id="46" name="Straight Arrow Connector 45"/>
          <p:cNvCxnSpPr/>
          <p:nvPr/>
        </p:nvCxnSpPr>
        <p:spPr>
          <a:xfrm>
            <a:off x="2681207" y="2100021"/>
            <a:ext cx="289051" cy="56568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56950" y="4641740"/>
            <a:ext cx="250" cy="53985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669609" y="4854291"/>
            <a:ext cx="1348035" cy="1717868"/>
            <a:chOff x="5622109" y="3220616"/>
            <a:chExt cx="1348035" cy="1717868"/>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636028" y="3220616"/>
              <a:ext cx="305235" cy="342055"/>
              <a:chOff x="6472125" y="3626058"/>
              <a:chExt cx="305235" cy="342055"/>
            </a:xfrm>
          </p:grpSpPr>
          <p:grpSp>
            <p:nvGrpSpPr>
              <p:cNvPr id="27" name="Group 80"/>
              <p:cNvGrpSpPr>
                <a:grpSpLocks/>
              </p:cNvGrpSpPr>
              <p:nvPr/>
            </p:nvGrpSpPr>
            <p:grpSpPr bwMode="auto">
              <a:xfrm>
                <a:off x="6472125" y="3660600"/>
                <a:ext cx="288817" cy="307513"/>
                <a:chOff x="770570" y="568351"/>
                <a:chExt cx="339775" cy="383766"/>
              </a:xfrm>
            </p:grpSpPr>
            <p:sp>
              <p:nvSpPr>
                <p:cNvPr id="49" name="Oval 48"/>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0"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28" name="Straight Arrow Connector 27"/>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7" name="Group 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43" name="Oval 4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2" name="Straight Arrow Connector 31"/>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5" name="Group 4"/>
            <p:cNvGrpSpPr/>
            <p:nvPr/>
          </p:nvGrpSpPr>
          <p:grpSpPr>
            <a:xfrm>
              <a:off x="5622109" y="3234237"/>
              <a:ext cx="298103" cy="307513"/>
              <a:chOff x="5855022" y="3674185"/>
              <a:chExt cx="298103" cy="307513"/>
            </a:xfrm>
          </p:grpSpPr>
          <p:grpSp>
            <p:nvGrpSpPr>
              <p:cNvPr id="29" name="Group 81"/>
              <p:cNvGrpSpPr>
                <a:grpSpLocks/>
              </p:cNvGrpSpPr>
              <p:nvPr/>
            </p:nvGrpSpPr>
            <p:grpSpPr bwMode="auto">
              <a:xfrm>
                <a:off x="5868591" y="3674185"/>
                <a:ext cx="284534" cy="307513"/>
                <a:chOff x="789212" y="571012"/>
                <a:chExt cx="334735" cy="383766"/>
              </a:xfrm>
            </p:grpSpPr>
            <p:sp>
              <p:nvSpPr>
                <p:cNvPr id="45" name="Oval 4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8"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33" name="Straight Arrow Connector 32"/>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4" name="Group 3"/>
            <p:cNvGrpSpPr/>
            <p:nvPr/>
          </p:nvGrpSpPr>
          <p:grpSpPr>
            <a:xfrm>
              <a:off x="6603086" y="4531485"/>
              <a:ext cx="308432" cy="307513"/>
              <a:chOff x="6473690" y="4212308"/>
              <a:chExt cx="308432" cy="307513"/>
            </a:xfrm>
          </p:grpSpPr>
          <p:grpSp>
            <p:nvGrpSpPr>
              <p:cNvPr id="31" name="Group 90"/>
              <p:cNvGrpSpPr>
                <a:grpSpLocks/>
              </p:cNvGrpSpPr>
              <p:nvPr/>
            </p:nvGrpSpPr>
            <p:grpSpPr bwMode="auto">
              <a:xfrm>
                <a:off x="6473690" y="4212308"/>
                <a:ext cx="287251" cy="307513"/>
                <a:chOff x="772411" y="547258"/>
                <a:chExt cx="337932" cy="383766"/>
              </a:xfrm>
            </p:grpSpPr>
            <p:sp>
              <p:nvSpPr>
                <p:cNvPr id="35" name="Oval 3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34" name="Straight Arrow Connector 33"/>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56" name="TextBox 105"/>
          <p:cNvSpPr txBox="1">
            <a:spLocks noChangeArrowheads="1"/>
          </p:cNvSpPr>
          <p:nvPr/>
        </p:nvSpPr>
        <p:spPr bwMode="auto">
          <a:xfrm>
            <a:off x="5909799" y="655022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HAM4,5,6</a:t>
            </a:r>
            <a:endParaRPr lang="en-US" sz="1400" b="1" dirty="0">
              <a:solidFill>
                <a:srgbClr val="FF6600"/>
              </a:solidFill>
              <a:latin typeface="Calibri" pitchFamily="-65" charset="0"/>
            </a:endParaRPr>
          </a:p>
        </p:txBody>
      </p:sp>
      <p:pic>
        <p:nvPicPr>
          <p:cNvPr id="6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7489" y="5046805"/>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50"/>
          <p:cNvSpPr/>
          <p:nvPr/>
        </p:nvSpPr>
        <p:spPr>
          <a:xfrm>
            <a:off x="3967700" y="1783753"/>
            <a:ext cx="5271992" cy="2616101"/>
          </a:xfrm>
          <a:prstGeom prst="rect">
            <a:avLst/>
          </a:prstGeom>
          <a:ln>
            <a:noFill/>
          </a:ln>
        </p:spPr>
        <p:txBody>
          <a:bodyPr wrap="square">
            <a:spAutoFit/>
          </a:bodyPr>
          <a:lstStyle/>
          <a:p>
            <a:pPr>
              <a:spcAft>
                <a:spcPts val="600"/>
              </a:spcAft>
            </a:pPr>
            <a:r>
              <a:rPr lang="en-US" sz="1200" b="1" dirty="0">
                <a:solidFill>
                  <a:srgbClr val="0D0DFF"/>
                </a:solidFill>
              </a:rPr>
              <a:t>Coordinate system’s origin is aligned with horizontal actuators plane </a:t>
            </a:r>
            <a:endParaRPr lang="en-US" sz="1200" b="1" dirty="0" smtClean="0">
              <a:solidFill>
                <a:srgbClr val="0D0DFF"/>
              </a:solidFill>
            </a:endParaRPr>
          </a:p>
          <a:p>
            <a:pPr>
              <a:spcAft>
                <a:spcPts val="600"/>
              </a:spcAft>
            </a:pPr>
            <a:r>
              <a:rPr lang="en-US" sz="1200" b="1" dirty="0" smtClean="0"/>
              <a:t>For the </a:t>
            </a:r>
            <a:r>
              <a:rPr lang="en-US" sz="1200" b="1" dirty="0"/>
              <a:t>Ham 4,5,6 </a:t>
            </a:r>
            <a:r>
              <a:rPr lang="en-US" sz="1200" b="1" dirty="0" smtClean="0"/>
              <a:t>chambers, </a:t>
            </a:r>
            <a:r>
              <a:rPr lang="en-US" sz="1200" b="1" dirty="0">
                <a:solidFill>
                  <a:srgbClr val="0D0DFF"/>
                </a:solidFill>
              </a:rPr>
              <a:t>Positive </a:t>
            </a:r>
            <a:r>
              <a:rPr lang="en-US" sz="1200" b="1" dirty="0" err="1">
                <a:solidFill>
                  <a:srgbClr val="0D0DFF"/>
                </a:solidFill>
              </a:rPr>
              <a:t>RZ</a:t>
            </a:r>
            <a:r>
              <a:rPr lang="en-US" sz="1200" b="1" dirty="0">
                <a:solidFill>
                  <a:srgbClr val="0D0DFF"/>
                </a:solidFill>
              </a:rPr>
              <a:t> motion</a:t>
            </a:r>
            <a:r>
              <a:rPr lang="en-US" sz="1200" b="1" dirty="0" smtClean="0"/>
              <a:t> </a:t>
            </a:r>
            <a:r>
              <a:rPr lang="en-US" sz="1200" b="1" dirty="0">
                <a:solidFill>
                  <a:srgbClr val="0D0DFF"/>
                </a:solidFill>
              </a:rPr>
              <a:t>makes +H1, -H2, +H3 and -H4 </a:t>
            </a:r>
            <a:r>
              <a:rPr lang="en-US" sz="1200" b="1" dirty="0" err="1">
                <a:solidFill>
                  <a:srgbClr val="0D0DFF"/>
                </a:solidFill>
              </a:rPr>
              <a:t>IPS</a:t>
            </a:r>
            <a:r>
              <a:rPr lang="en-US" sz="1200" b="1" dirty="0">
                <a:solidFill>
                  <a:srgbClr val="0D0DFF"/>
                </a:solidFill>
              </a:rPr>
              <a:t> signals</a:t>
            </a:r>
            <a:r>
              <a:rPr lang="en-US" sz="1200" b="1" dirty="0" smtClean="0">
                <a:solidFill>
                  <a:srgbClr val="0D0DFF"/>
                </a:solidFill>
              </a:rPr>
              <a:t>.</a:t>
            </a:r>
          </a:p>
          <a:p>
            <a:pPr>
              <a:spcAft>
                <a:spcPts val="600"/>
              </a:spcAft>
            </a:pPr>
            <a:r>
              <a:rPr lang="en-US" sz="1200" b="1" dirty="0"/>
              <a:t>For the calculation of the actuators matrices, </a:t>
            </a:r>
            <a:r>
              <a:rPr lang="en-US" sz="1200" b="1" dirty="0">
                <a:solidFill>
                  <a:srgbClr val="0D0DFF"/>
                </a:solidFill>
              </a:rPr>
              <a:t>it is assumed that each actuator is in the same orientation as its local </a:t>
            </a:r>
            <a:r>
              <a:rPr lang="en-US" sz="1200" b="1" dirty="0" err="1" smtClean="0">
                <a:solidFill>
                  <a:srgbClr val="0D0DFF"/>
                </a:solidFill>
              </a:rPr>
              <a:t>IPS</a:t>
            </a:r>
            <a:r>
              <a:rPr lang="en-US" sz="1200" b="1" dirty="0">
                <a:solidFill>
                  <a:srgbClr val="0D0DFF"/>
                </a:solidFill>
              </a:rPr>
              <a:t>.</a:t>
            </a:r>
            <a:r>
              <a:rPr lang="en-US" sz="1200" b="1" dirty="0"/>
              <a:t> If a local to local transfer </a:t>
            </a:r>
            <a:r>
              <a:rPr lang="en-US" sz="1200" b="1" dirty="0" smtClean="0"/>
              <a:t>function </a:t>
            </a:r>
            <a:r>
              <a:rPr lang="en-US" sz="1200" b="1" dirty="0"/>
              <a:t>shows otherwise, the actuator sign would be corrected in the “</a:t>
            </a:r>
            <a:r>
              <a:rPr lang="en-US" sz="1200" b="1" dirty="0" err="1"/>
              <a:t>symetrization</a:t>
            </a:r>
            <a:r>
              <a:rPr lang="en-US" sz="1200" b="1" dirty="0"/>
              <a:t>” filter located in the actuator’s output filter bank. </a:t>
            </a:r>
          </a:p>
          <a:p>
            <a:pPr>
              <a:spcAft>
                <a:spcPts val="600"/>
              </a:spcAft>
            </a:pPr>
            <a:r>
              <a:rPr lang="en-US" sz="1200" b="1" dirty="0"/>
              <a:t>For the calculation of the L4C matrices</a:t>
            </a:r>
            <a:r>
              <a:rPr lang="en-US" sz="1200" b="1" dirty="0">
                <a:solidFill>
                  <a:srgbClr val="0D0DFF"/>
                </a:solidFill>
              </a:rPr>
              <a:t>, it is assumed that the L4Cs are in the same orientation as the </a:t>
            </a:r>
            <a:r>
              <a:rPr lang="en-US" sz="1200" b="1" dirty="0" smtClean="0">
                <a:solidFill>
                  <a:srgbClr val="0D0DFF"/>
                </a:solidFill>
              </a:rPr>
              <a:t>CPS</a:t>
            </a:r>
            <a:r>
              <a:rPr lang="en-US" sz="1200" b="1" dirty="0" smtClean="0"/>
              <a:t>. </a:t>
            </a:r>
            <a:r>
              <a:rPr lang="en-US" sz="1200" b="1" dirty="0"/>
              <a:t>If the local to local transfer </a:t>
            </a:r>
            <a:r>
              <a:rPr lang="en-US" sz="1200" b="1" dirty="0" smtClean="0"/>
              <a:t>function </a:t>
            </a:r>
            <a:r>
              <a:rPr lang="en-US" sz="1200" b="1" dirty="0"/>
              <a:t>shows otherwise, the L4C instrument sign would be corrected in the “</a:t>
            </a:r>
            <a:r>
              <a:rPr lang="en-US" sz="1200" b="1" dirty="0" err="1"/>
              <a:t>symetrization</a:t>
            </a:r>
            <a:r>
              <a:rPr lang="en-US" sz="1200" b="1" dirty="0"/>
              <a:t>” filter located in the L4C input filter bank. </a:t>
            </a:r>
          </a:p>
          <a:p>
            <a:pPr>
              <a:spcAft>
                <a:spcPts val="600"/>
              </a:spcAft>
            </a:pPr>
            <a:endParaRPr lang="en-US" sz="1200" b="1" dirty="0">
              <a:solidFill>
                <a:srgbClr val="0D0DFF"/>
              </a:solidFill>
            </a:endParaRPr>
          </a:p>
        </p:txBody>
      </p:sp>
      <p:sp>
        <p:nvSpPr>
          <p:cNvPr id="52" name="Rectangle 51"/>
          <p:cNvSpPr/>
          <p:nvPr/>
        </p:nvSpPr>
        <p:spPr>
          <a:xfrm>
            <a:off x="260218" y="2918291"/>
            <a:ext cx="825867" cy="276999"/>
          </a:xfrm>
          <a:prstGeom prst="rect">
            <a:avLst/>
          </a:prstGeom>
        </p:spPr>
        <p:txBody>
          <a:bodyPr wrap="none">
            <a:spAutoFit/>
          </a:bodyPr>
          <a:lstStyle/>
          <a:p>
            <a:r>
              <a:rPr lang="en-US" sz="1200" b="1" dirty="0" smtClean="0"/>
              <a:t>HAM4,5,6</a:t>
            </a:r>
            <a:endParaRPr lang="en-US" sz="1200" dirty="0"/>
          </a:p>
        </p:txBody>
      </p:sp>
      <p:sp>
        <p:nvSpPr>
          <p:cNvPr id="53" name="Rectangle 52"/>
          <p:cNvSpPr/>
          <p:nvPr/>
        </p:nvSpPr>
        <p:spPr>
          <a:xfrm>
            <a:off x="2652544" y="1812506"/>
            <a:ext cx="360996" cy="276999"/>
          </a:xfrm>
          <a:prstGeom prst="rect">
            <a:avLst/>
          </a:prstGeom>
          <a:solidFill>
            <a:schemeClr val="bg1"/>
          </a:solidFill>
        </p:spPr>
        <p:txBody>
          <a:bodyPr wrap="none">
            <a:spAutoFit/>
          </a:bodyPr>
          <a:lstStyle/>
          <a:p>
            <a:r>
              <a:rPr lang="en-US" sz="1200" b="1" dirty="0" smtClean="0">
                <a:solidFill>
                  <a:srgbClr val="00B050"/>
                </a:solidFill>
              </a:rPr>
              <a:t>H1</a:t>
            </a:r>
            <a:endParaRPr lang="en-US" sz="1200" dirty="0">
              <a:solidFill>
                <a:srgbClr val="00B050"/>
              </a:solidFill>
            </a:endParaRPr>
          </a:p>
        </p:txBody>
      </p:sp>
    </p:spTree>
    <p:extLst>
      <p:ext uri="{BB962C8B-B14F-4D97-AF65-F5344CB8AC3E}">
        <p14:creationId xmlns:p14="http://schemas.microsoft.com/office/powerpoint/2010/main" val="406474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80" t="5108" r="23976" b="4355"/>
          <a:stretch/>
        </p:blipFill>
        <p:spPr bwMode="auto">
          <a:xfrm>
            <a:off x="100738" y="780082"/>
            <a:ext cx="3537611" cy="333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734879" y="1069383"/>
            <a:ext cx="1682858" cy="4959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i="1" dirty="0" smtClean="0">
                <a:latin typeface="+mn-lt"/>
                <a:ea typeface="+mn-ea"/>
                <a:cs typeface="+mn-cs"/>
              </a:rPr>
              <a:t>Drawing of </a:t>
            </a:r>
          </a:p>
          <a:p>
            <a:pPr algn="l"/>
            <a:r>
              <a:rPr lang="en-US" sz="1400" b="1" i="1" dirty="0" smtClean="0">
                <a:latin typeface="+mn-lt"/>
                <a:ea typeface="+mn-ea"/>
                <a:cs typeface="+mn-cs"/>
              </a:rPr>
              <a:t>Corner # 4 of </a:t>
            </a:r>
            <a:r>
              <a:rPr lang="en-US" sz="1400" b="1" i="1" dirty="0" err="1" smtClean="0">
                <a:latin typeface="+mn-lt"/>
                <a:ea typeface="+mn-ea"/>
                <a:cs typeface="+mn-cs"/>
              </a:rPr>
              <a:t>ITMY</a:t>
            </a:r>
            <a:endParaRPr lang="en-US" sz="1400" b="1" i="1" dirty="0" smtClean="0">
              <a:latin typeface="+mn-lt"/>
              <a:ea typeface="+mn-ea"/>
              <a:cs typeface="+mn-cs"/>
            </a:endParaRPr>
          </a:p>
        </p:txBody>
      </p:sp>
      <p:sp>
        <p:nvSpPr>
          <p:cNvPr id="6"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11</a:t>
            </a:fld>
            <a:endParaRPr lang="en-US" b="1">
              <a:solidFill>
                <a:schemeClr val="tx1"/>
              </a:solidFill>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08" r="43597" b="29414"/>
          <a:stretch/>
        </p:blipFill>
        <p:spPr bwMode="auto">
          <a:xfrm>
            <a:off x="123986" y="4269454"/>
            <a:ext cx="2936929" cy="241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3"/>
          <p:cNvSpPr txBox="1">
            <a:spLocks/>
          </p:cNvSpPr>
          <p:nvPr/>
        </p:nvSpPr>
        <p:spPr>
          <a:xfrm>
            <a:off x="93418" y="0"/>
            <a:ext cx="2483528" cy="533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3225" indent="-403225" algn="l"/>
            <a:r>
              <a:rPr lang="en-US" sz="1800" b="1" dirty="0" smtClean="0">
                <a:solidFill>
                  <a:srgbClr val="003FCC"/>
                </a:solidFill>
                <a:latin typeface="+mn-lt"/>
                <a:ea typeface="+mn-ea"/>
                <a:cs typeface="+mn-cs"/>
              </a:rPr>
              <a:t>1.4) aLIGO </a:t>
            </a:r>
            <a:r>
              <a:rPr lang="en-US" sz="1800" b="1" dirty="0">
                <a:solidFill>
                  <a:srgbClr val="003FCC"/>
                </a:solidFill>
                <a:latin typeface="+mn-lt"/>
                <a:ea typeface="+mn-ea"/>
                <a:cs typeface="+mn-cs"/>
              </a:rPr>
              <a:t>BSC-HEPI </a:t>
            </a:r>
            <a:r>
              <a:rPr lang="en-US" sz="1800" b="1" dirty="0" smtClean="0">
                <a:solidFill>
                  <a:srgbClr val="003FCC"/>
                </a:solidFill>
                <a:latin typeface="+mn-lt"/>
                <a:ea typeface="+mn-ea"/>
                <a:cs typeface="+mn-cs"/>
              </a:rPr>
              <a:t>  Sensors </a:t>
            </a:r>
            <a:r>
              <a:rPr lang="en-US" sz="1800" b="1" dirty="0">
                <a:solidFill>
                  <a:srgbClr val="003FCC"/>
                </a:solidFill>
                <a:latin typeface="+mn-lt"/>
                <a:ea typeface="+mn-ea"/>
                <a:cs typeface="+mn-cs"/>
              </a:rPr>
              <a:t>&amp; Actuators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575" y="4601689"/>
            <a:ext cx="3378252" cy="22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2838522" y="3084163"/>
            <a:ext cx="385126" cy="39519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394597" y="4967205"/>
            <a:ext cx="250" cy="539850"/>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4311" y="124203"/>
            <a:ext cx="3577198" cy="276999"/>
          </a:xfrm>
          <a:prstGeom prst="rect">
            <a:avLst/>
          </a:prstGeom>
        </p:spPr>
        <p:txBody>
          <a:bodyPr wrap="none">
            <a:spAutoFit/>
          </a:bodyPr>
          <a:lstStyle/>
          <a:p>
            <a:r>
              <a:rPr lang="en-US" sz="1200" b="1" dirty="0" smtClean="0"/>
              <a:t>BS, </a:t>
            </a:r>
            <a:r>
              <a:rPr lang="en-US" sz="1200" b="1" dirty="0" err="1" smtClean="0"/>
              <a:t>ITMY</a:t>
            </a:r>
            <a:r>
              <a:rPr lang="en-US" sz="1200" b="1" dirty="0" smtClean="0"/>
              <a:t>, </a:t>
            </a:r>
            <a:r>
              <a:rPr lang="en-US" sz="1200" b="1" dirty="0" err="1" smtClean="0"/>
              <a:t>ETMX</a:t>
            </a:r>
            <a:r>
              <a:rPr lang="en-US" sz="1200" b="1" dirty="0" smtClean="0"/>
              <a:t> </a:t>
            </a:r>
            <a:r>
              <a:rPr lang="en-US" sz="1200" b="1" dirty="0"/>
              <a:t>instruments location and direction:</a:t>
            </a:r>
            <a:endParaRPr lang="en-US" sz="1200" dirty="0"/>
          </a:p>
        </p:txBody>
      </p:sp>
      <p:sp>
        <p:nvSpPr>
          <p:cNvPr id="20" name="Rectangle 19"/>
          <p:cNvSpPr/>
          <p:nvPr/>
        </p:nvSpPr>
        <p:spPr>
          <a:xfrm>
            <a:off x="6696833" y="4371324"/>
            <a:ext cx="1398011" cy="461665"/>
          </a:xfrm>
          <a:prstGeom prst="rect">
            <a:avLst/>
          </a:prstGeom>
        </p:spPr>
        <p:txBody>
          <a:bodyPr wrap="none">
            <a:spAutoFit/>
          </a:bodyPr>
          <a:lstStyle/>
          <a:p>
            <a:pPr algn="ctr"/>
            <a:r>
              <a:rPr lang="en-US" sz="1200" b="1" dirty="0" smtClean="0"/>
              <a:t>Corner 1 Direction:</a:t>
            </a:r>
          </a:p>
          <a:p>
            <a:pPr algn="ctr"/>
            <a:r>
              <a:rPr lang="en-US" sz="1200" b="1" dirty="0" smtClean="0"/>
              <a:t>- 45 degrees</a:t>
            </a:r>
            <a:endParaRPr lang="en-US" sz="1200" dirty="0"/>
          </a:p>
        </p:txBody>
      </p:sp>
      <p:sp>
        <p:nvSpPr>
          <p:cNvPr id="24" name="Rectangle 23"/>
          <p:cNvSpPr/>
          <p:nvPr/>
        </p:nvSpPr>
        <p:spPr>
          <a:xfrm>
            <a:off x="3917721" y="4429955"/>
            <a:ext cx="1433277" cy="461665"/>
          </a:xfrm>
          <a:prstGeom prst="rect">
            <a:avLst/>
          </a:prstGeom>
        </p:spPr>
        <p:txBody>
          <a:bodyPr wrap="none">
            <a:spAutoFit/>
          </a:bodyPr>
          <a:lstStyle/>
          <a:p>
            <a:pPr algn="ctr"/>
            <a:r>
              <a:rPr lang="en-US" sz="1200" b="1" dirty="0" smtClean="0"/>
              <a:t>Corner 2  </a:t>
            </a:r>
            <a:r>
              <a:rPr lang="en-US" sz="1200" b="1" dirty="0"/>
              <a:t>Direction</a:t>
            </a:r>
            <a:r>
              <a:rPr lang="en-US" sz="1200" b="1" dirty="0" smtClean="0"/>
              <a:t>:</a:t>
            </a:r>
          </a:p>
          <a:p>
            <a:pPr algn="ctr"/>
            <a:r>
              <a:rPr lang="en-US" sz="1200" b="1" dirty="0" smtClean="0"/>
              <a:t>- 135 degrees</a:t>
            </a:r>
            <a:endParaRPr lang="en-US" sz="1200" dirty="0"/>
          </a:p>
        </p:txBody>
      </p:sp>
      <p:sp>
        <p:nvSpPr>
          <p:cNvPr id="25" name="Rectangle 24"/>
          <p:cNvSpPr/>
          <p:nvPr/>
        </p:nvSpPr>
        <p:spPr>
          <a:xfrm>
            <a:off x="4155767" y="6305250"/>
            <a:ext cx="957185" cy="461665"/>
          </a:xfrm>
          <a:prstGeom prst="rect">
            <a:avLst/>
          </a:prstGeom>
        </p:spPr>
        <p:txBody>
          <a:bodyPr wrap="none">
            <a:spAutoFit/>
          </a:bodyPr>
          <a:lstStyle/>
          <a:p>
            <a:pPr algn="ctr"/>
            <a:r>
              <a:rPr lang="en-US" sz="1200" b="1" dirty="0" smtClean="0"/>
              <a:t>Corner 3</a:t>
            </a:r>
          </a:p>
          <a:p>
            <a:pPr algn="ctr"/>
            <a:r>
              <a:rPr lang="en-US" sz="1200" b="1" dirty="0" smtClean="0"/>
              <a:t>135 degrees</a:t>
            </a:r>
            <a:endParaRPr lang="en-US" sz="1200" dirty="0"/>
          </a:p>
        </p:txBody>
      </p:sp>
      <p:sp>
        <p:nvSpPr>
          <p:cNvPr id="26" name="Rectangle 25"/>
          <p:cNvSpPr/>
          <p:nvPr/>
        </p:nvSpPr>
        <p:spPr>
          <a:xfrm>
            <a:off x="6905108" y="6289752"/>
            <a:ext cx="913905" cy="461665"/>
          </a:xfrm>
          <a:prstGeom prst="rect">
            <a:avLst/>
          </a:prstGeom>
        </p:spPr>
        <p:txBody>
          <a:bodyPr wrap="none">
            <a:spAutoFit/>
          </a:bodyPr>
          <a:lstStyle/>
          <a:p>
            <a:pPr algn="ctr"/>
            <a:r>
              <a:rPr lang="en-US" sz="1200" b="1" dirty="0" smtClean="0"/>
              <a:t>Corner 4</a:t>
            </a:r>
          </a:p>
          <a:p>
            <a:pPr algn="ctr"/>
            <a:r>
              <a:rPr lang="en-US" sz="1200" b="1" dirty="0" smtClean="0"/>
              <a:t> 45 degrees</a:t>
            </a:r>
            <a:endParaRPr lang="en-US" sz="1200" dirty="0"/>
          </a:p>
        </p:txBody>
      </p:sp>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080" y="3193051"/>
            <a:ext cx="837500" cy="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Table 31"/>
          <p:cNvGraphicFramePr>
            <a:graphicFrameLocks noGrp="1"/>
          </p:cNvGraphicFramePr>
          <p:nvPr>
            <p:extLst>
              <p:ext uri="{D42A27DB-BD31-4B8C-83A1-F6EECF244321}">
                <p14:modId xmlns:p14="http://schemas.microsoft.com/office/powerpoint/2010/main" val="1119742100"/>
              </p:ext>
            </p:extLst>
          </p:nvPr>
        </p:nvGraphicFramePr>
        <p:xfrm>
          <a:off x="3885516" y="394015"/>
          <a:ext cx="3924299" cy="1333500"/>
        </p:xfrm>
        <a:graphic>
          <a:graphicData uri="http://schemas.openxmlformats.org/drawingml/2006/table">
            <a:tbl>
              <a:tblPr/>
              <a:tblGrid>
                <a:gridCol w="1208697"/>
                <a:gridCol w="609107"/>
                <a:gridCol w="609107"/>
                <a:gridCol w="609107"/>
                <a:gridCol w="888281"/>
              </a:tblGrid>
              <a:tr h="190500">
                <a:tc>
                  <a:txBody>
                    <a:bodyPr/>
                    <a:lstStyle/>
                    <a:p>
                      <a:pPr algn="l" rtl="0" fontAlgn="ctr"/>
                      <a:r>
                        <a:rPr lang="en-US" sz="1100" b="0" i="0" u="none" strike="noStrike" dirty="0">
                          <a:solidFill>
                            <a:srgbClr val="000000"/>
                          </a:solidFill>
                          <a:effectLst/>
                          <a:latin typeface="Calibri"/>
                        </a:rPr>
                        <a:t>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a:rPr>
                        <a:t>Angle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n-US" sz="1100" b="0" i="0" u="none" strike="noStrike">
                          <a:solidFill>
                            <a:srgbClr val="000000"/>
                          </a:solidFill>
                          <a:effectLst/>
                          <a:latin typeface="Calibri"/>
                        </a:rPr>
                        <a:t>Actuator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0" i="0" u="none" strike="noStrike">
                          <a:solidFill>
                            <a:srgbClr val="000000"/>
                          </a:solidFill>
                          <a:effectLst/>
                          <a:latin typeface="Calibri"/>
                        </a:rPr>
                        <a:t>-45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Position sensor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0" i="0" u="none" strike="noStrike">
                          <a:solidFill>
                            <a:srgbClr val="000000"/>
                          </a:solidFill>
                          <a:effectLst/>
                          <a:latin typeface="Calibri"/>
                        </a:rPr>
                        <a:t>-45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1.372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rtl="0"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n-US" sz="1100" b="0" i="0" u="none" strike="noStrike">
                          <a:solidFill>
                            <a:srgbClr val="000000"/>
                          </a:solidFill>
                          <a:effectLst/>
                          <a:latin typeface="Calibri"/>
                        </a:rPr>
                        <a:t>-45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Actuator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-0.092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a:solidFill>
                            <a:srgbClr val="000000"/>
                          </a:solidFill>
                          <a:effectLst/>
                          <a:latin typeface="Calibri"/>
                        </a:rPr>
                        <a:t>Position sensor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-0.123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dirty="0">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dirty="0">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dirty="0">
                          <a:solidFill>
                            <a:srgbClr val="000000"/>
                          </a:solidFill>
                          <a:effectLst/>
                          <a:latin typeface="Calibri"/>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n-US" sz="1100" b="0" i="0" u="none" strike="noStrike">
                          <a:solidFill>
                            <a:srgbClr val="000000"/>
                          </a:solidFill>
                          <a:effectLst/>
                          <a:latin typeface="Calibri"/>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pic>
        <p:nvPicPr>
          <p:cNvPr id="3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4131" y="5013990"/>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3668230" y="1773121"/>
            <a:ext cx="5475764" cy="2616101"/>
          </a:xfrm>
          <a:prstGeom prst="rect">
            <a:avLst/>
          </a:prstGeom>
          <a:ln>
            <a:noFill/>
          </a:ln>
        </p:spPr>
        <p:txBody>
          <a:bodyPr wrap="square">
            <a:spAutoFit/>
          </a:bodyPr>
          <a:lstStyle/>
          <a:p>
            <a:pPr>
              <a:spcAft>
                <a:spcPts val="600"/>
              </a:spcAft>
            </a:pPr>
            <a:r>
              <a:rPr lang="en-US" sz="1200" b="1" dirty="0">
                <a:solidFill>
                  <a:srgbClr val="0D0DFF"/>
                </a:solidFill>
              </a:rPr>
              <a:t>Coordinate system’s origin is aligned with horizontal actuators plane </a:t>
            </a:r>
            <a:endParaRPr lang="en-US" sz="1200" b="1" dirty="0" smtClean="0">
              <a:solidFill>
                <a:srgbClr val="0D0DFF"/>
              </a:solidFill>
            </a:endParaRPr>
          </a:p>
          <a:p>
            <a:pPr>
              <a:spcAft>
                <a:spcPts val="600"/>
              </a:spcAft>
            </a:pPr>
            <a:r>
              <a:rPr lang="en-US" sz="1200" b="1" dirty="0" smtClean="0"/>
              <a:t>For the </a:t>
            </a:r>
            <a:r>
              <a:rPr lang="en-US" sz="1200" b="1" dirty="0"/>
              <a:t>BS, </a:t>
            </a:r>
            <a:r>
              <a:rPr lang="en-US" sz="1200" b="1" dirty="0" err="1"/>
              <a:t>ITMY</a:t>
            </a:r>
            <a:r>
              <a:rPr lang="en-US" sz="1200" b="1" dirty="0"/>
              <a:t>, </a:t>
            </a:r>
            <a:r>
              <a:rPr lang="en-US" sz="1200" b="1" dirty="0" err="1"/>
              <a:t>ETMX</a:t>
            </a:r>
            <a:r>
              <a:rPr lang="en-US" sz="1200" b="1" dirty="0"/>
              <a:t> , </a:t>
            </a:r>
            <a:r>
              <a:rPr lang="en-US" sz="1200" b="1" dirty="0">
                <a:solidFill>
                  <a:srgbClr val="0D0DFF"/>
                </a:solidFill>
              </a:rPr>
              <a:t>Positive </a:t>
            </a:r>
            <a:r>
              <a:rPr lang="en-US" sz="1200" b="1" dirty="0" err="1">
                <a:solidFill>
                  <a:srgbClr val="0D0DFF"/>
                </a:solidFill>
              </a:rPr>
              <a:t>RZ</a:t>
            </a:r>
            <a:r>
              <a:rPr lang="en-US" sz="1200" b="1" dirty="0">
                <a:solidFill>
                  <a:srgbClr val="0D0DFF"/>
                </a:solidFill>
              </a:rPr>
              <a:t> motion</a:t>
            </a:r>
            <a:r>
              <a:rPr lang="en-US" sz="1200" b="1" dirty="0" smtClean="0"/>
              <a:t> </a:t>
            </a:r>
            <a:r>
              <a:rPr lang="en-US" sz="1200" b="1" dirty="0">
                <a:solidFill>
                  <a:srgbClr val="0D0DFF"/>
                </a:solidFill>
              </a:rPr>
              <a:t>makes </a:t>
            </a:r>
            <a:r>
              <a:rPr lang="en-US" sz="1200" b="1" dirty="0" smtClean="0">
                <a:solidFill>
                  <a:srgbClr val="0D0DFF"/>
                </a:solidFill>
              </a:rPr>
              <a:t>-H1</a:t>
            </a:r>
            <a:r>
              <a:rPr lang="en-US" sz="1200" b="1" dirty="0">
                <a:solidFill>
                  <a:srgbClr val="0D0DFF"/>
                </a:solidFill>
              </a:rPr>
              <a:t>, </a:t>
            </a:r>
            <a:r>
              <a:rPr lang="en-US" sz="1200" b="1" dirty="0" smtClean="0">
                <a:solidFill>
                  <a:srgbClr val="0D0DFF"/>
                </a:solidFill>
              </a:rPr>
              <a:t>+H2</a:t>
            </a:r>
            <a:r>
              <a:rPr lang="en-US" sz="1200" b="1" dirty="0">
                <a:solidFill>
                  <a:srgbClr val="0D0DFF"/>
                </a:solidFill>
              </a:rPr>
              <a:t>, </a:t>
            </a:r>
            <a:r>
              <a:rPr lang="en-US" sz="1200" b="1" dirty="0" smtClean="0">
                <a:solidFill>
                  <a:srgbClr val="0D0DFF"/>
                </a:solidFill>
              </a:rPr>
              <a:t>-H3 </a:t>
            </a:r>
            <a:r>
              <a:rPr lang="en-US" sz="1200" b="1" dirty="0">
                <a:solidFill>
                  <a:srgbClr val="0D0DFF"/>
                </a:solidFill>
              </a:rPr>
              <a:t>and </a:t>
            </a:r>
            <a:r>
              <a:rPr lang="en-US" sz="1200" b="1" dirty="0" smtClean="0">
                <a:solidFill>
                  <a:srgbClr val="0D0DFF"/>
                </a:solidFill>
              </a:rPr>
              <a:t>+H4 </a:t>
            </a:r>
            <a:r>
              <a:rPr lang="en-US" sz="1200" b="1" dirty="0" err="1">
                <a:solidFill>
                  <a:srgbClr val="0D0DFF"/>
                </a:solidFill>
              </a:rPr>
              <a:t>IPS</a:t>
            </a:r>
            <a:r>
              <a:rPr lang="en-US" sz="1200" b="1" dirty="0">
                <a:solidFill>
                  <a:srgbClr val="0D0DFF"/>
                </a:solidFill>
              </a:rPr>
              <a:t> signals</a:t>
            </a:r>
            <a:r>
              <a:rPr lang="en-US" sz="1200" b="1" dirty="0" smtClean="0">
                <a:solidFill>
                  <a:srgbClr val="0D0DFF"/>
                </a:solidFill>
              </a:rPr>
              <a:t>.</a:t>
            </a:r>
          </a:p>
          <a:p>
            <a:pPr>
              <a:spcAft>
                <a:spcPts val="600"/>
              </a:spcAft>
            </a:pPr>
            <a:r>
              <a:rPr lang="en-US" sz="1200" b="1" dirty="0"/>
              <a:t>For the calculation of the actuators matrices, </a:t>
            </a:r>
            <a:r>
              <a:rPr lang="en-US" sz="1200" b="1" dirty="0">
                <a:solidFill>
                  <a:srgbClr val="0D0DFF"/>
                </a:solidFill>
              </a:rPr>
              <a:t>it is assumed that each actuator is in the same orientation as its local </a:t>
            </a:r>
            <a:r>
              <a:rPr lang="en-US" sz="1200" b="1" dirty="0" err="1" smtClean="0">
                <a:solidFill>
                  <a:srgbClr val="0D0DFF"/>
                </a:solidFill>
              </a:rPr>
              <a:t>IPS</a:t>
            </a:r>
            <a:r>
              <a:rPr lang="en-US" sz="1200" b="1" dirty="0">
                <a:solidFill>
                  <a:srgbClr val="0D0DFF"/>
                </a:solidFill>
              </a:rPr>
              <a:t>.</a:t>
            </a:r>
            <a:r>
              <a:rPr lang="en-US" sz="1200" b="1" dirty="0"/>
              <a:t> If a local to local transfer </a:t>
            </a:r>
            <a:r>
              <a:rPr lang="en-US" sz="1200" b="1" dirty="0" smtClean="0"/>
              <a:t>function </a:t>
            </a:r>
            <a:r>
              <a:rPr lang="en-US" sz="1200" b="1" dirty="0"/>
              <a:t>shows otherwise, the actuator sign would be corrected in the “</a:t>
            </a:r>
            <a:r>
              <a:rPr lang="en-US" sz="1200" b="1" dirty="0" err="1"/>
              <a:t>symetrization</a:t>
            </a:r>
            <a:r>
              <a:rPr lang="en-US" sz="1200" b="1" dirty="0"/>
              <a:t>” filter located in the actuator’s output filter bank. </a:t>
            </a:r>
          </a:p>
          <a:p>
            <a:pPr>
              <a:spcAft>
                <a:spcPts val="600"/>
              </a:spcAft>
            </a:pPr>
            <a:r>
              <a:rPr lang="en-US" sz="1200" b="1" dirty="0"/>
              <a:t>For the calculation of the L4C matrices</a:t>
            </a:r>
            <a:r>
              <a:rPr lang="en-US" sz="1200" b="1" dirty="0">
                <a:solidFill>
                  <a:srgbClr val="0D0DFF"/>
                </a:solidFill>
              </a:rPr>
              <a:t>, it is assumed that the L4Cs are in the same orientation as the </a:t>
            </a:r>
            <a:r>
              <a:rPr lang="en-US" sz="1200" b="1" dirty="0" smtClean="0">
                <a:solidFill>
                  <a:srgbClr val="0D0DFF"/>
                </a:solidFill>
              </a:rPr>
              <a:t>CPS</a:t>
            </a:r>
            <a:r>
              <a:rPr lang="en-US" sz="1200" b="1" dirty="0" smtClean="0"/>
              <a:t>. </a:t>
            </a:r>
            <a:r>
              <a:rPr lang="en-US" sz="1200" b="1" dirty="0"/>
              <a:t>If the local to local transfer </a:t>
            </a:r>
            <a:r>
              <a:rPr lang="en-US" sz="1200" b="1" dirty="0" smtClean="0"/>
              <a:t>function </a:t>
            </a:r>
            <a:r>
              <a:rPr lang="en-US" sz="1200" b="1" dirty="0"/>
              <a:t>shows otherwise, the L4C instrument sign would be corrected in the “</a:t>
            </a:r>
            <a:r>
              <a:rPr lang="en-US" sz="1200" b="1" dirty="0" err="1"/>
              <a:t>symetrization</a:t>
            </a:r>
            <a:r>
              <a:rPr lang="en-US" sz="1200" b="1" dirty="0"/>
              <a:t>” filter located in the L4C input filter bank. </a:t>
            </a:r>
          </a:p>
          <a:p>
            <a:pPr>
              <a:spcAft>
                <a:spcPts val="600"/>
              </a:spcAft>
            </a:pPr>
            <a:endParaRPr lang="en-US" sz="1200" b="1" dirty="0">
              <a:solidFill>
                <a:srgbClr val="0D0DFF"/>
              </a:solidFill>
            </a:endParaRPr>
          </a:p>
        </p:txBody>
      </p:sp>
    </p:spTree>
    <p:extLst>
      <p:ext uri="{BB962C8B-B14F-4D97-AF65-F5344CB8AC3E}">
        <p14:creationId xmlns:p14="http://schemas.microsoft.com/office/powerpoint/2010/main" val="54945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2819400"/>
            <a:ext cx="5196231" cy="1077218"/>
          </a:xfrm>
          <a:prstGeom prst="rect">
            <a:avLst/>
          </a:prstGeom>
        </p:spPr>
        <p:txBody>
          <a:bodyPr wrap="none">
            <a:spAutoFit/>
          </a:bodyPr>
          <a:lstStyle/>
          <a:p>
            <a:pPr algn="ctr"/>
            <a:r>
              <a:rPr lang="en-US" sz="3200" b="1" dirty="0" smtClean="0"/>
              <a:t>2) Change of basis calculation</a:t>
            </a:r>
          </a:p>
          <a:p>
            <a:pPr algn="ctr"/>
            <a:r>
              <a:rPr lang="en-US" sz="3200" b="1" dirty="0" smtClean="0"/>
              <a:t>And scripts</a:t>
            </a:r>
            <a:endParaRPr lang="en-US" sz="3200" b="1" dirty="0"/>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12</a:t>
            </a:fld>
            <a:endParaRPr lang="en-US" b="1">
              <a:solidFill>
                <a:schemeClr val="tx1"/>
              </a:solidFill>
            </a:endParaRPr>
          </a:p>
        </p:txBody>
      </p:sp>
    </p:spTree>
    <p:extLst>
      <p:ext uri="{BB962C8B-B14F-4D97-AF65-F5344CB8AC3E}">
        <p14:creationId xmlns:p14="http://schemas.microsoft.com/office/powerpoint/2010/main" val="183582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13</a:t>
            </a:fld>
            <a:endParaRPr lang="en-US"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5555412" y="1045234"/>
                <a:ext cx="2730426" cy="610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a:latin typeface="Cambria Math"/>
                        </a:rPr>
                        <m:t>=</m:t>
                      </m:r>
                      <m:sSup>
                        <m:sSupPr>
                          <m:ctrlPr>
                            <a:rPr lang="en-US" i="1">
                              <a:latin typeface="Cambria Math"/>
                            </a:rPr>
                          </m:ctrlPr>
                        </m:sSupPr>
                        <m:e>
                          <m:d>
                            <m:dPr>
                              <m:begChr m:val="{"/>
                              <m:endChr m:val="}"/>
                              <m:ctrlPr>
                                <a:rPr lang="en-US" i="1">
                                  <a:latin typeface="Cambria Math"/>
                                </a:rPr>
                              </m:ctrlPr>
                            </m:dPr>
                            <m:e>
                              <m:r>
                                <a:rPr lang="en-US" b="0" i="1" smtClean="0">
                                  <a:latin typeface="Cambria Math"/>
                                </a:rPr>
                                <m:t>𝑥</m:t>
                              </m:r>
                              <m:r>
                                <a:rPr lang="en-US">
                                  <a:latin typeface="Cambria Math"/>
                                </a:rPr>
                                <m:t>  </m:t>
                              </m:r>
                              <m:r>
                                <a:rPr lang="en-US" b="0" i="1" smtClean="0">
                                  <a:latin typeface="Cambria Math"/>
                                </a:rPr>
                                <m:t>𝑦</m:t>
                              </m:r>
                              <m:r>
                                <a:rPr lang="en-US">
                                  <a:latin typeface="Cambria Math"/>
                                </a:rPr>
                                <m:t>  </m:t>
                              </m:r>
                              <m:sSub>
                                <m:sSubPr>
                                  <m:ctrlPr>
                                    <a:rPr lang="en-US" i="1">
                                      <a:latin typeface="Cambria Math"/>
                                    </a:rPr>
                                  </m:ctrlPr>
                                </m:sSubPr>
                                <m:e>
                                  <m:r>
                                    <a:rPr lang="en-US" i="1">
                                      <a:latin typeface="Cambria Math"/>
                                    </a:rPr>
                                    <m:t>𝑧</m:t>
                                  </m:r>
                                </m:e>
                                <m:sub>
                                  <m:r>
                                    <a:rPr lang="en-US">
                                      <a:latin typeface="Cambria Math"/>
                                    </a:rPr>
                                    <m:t> </m:t>
                                  </m:r>
                                  <m:r>
                                    <a:rPr lang="en-US" b="0" i="0" smtClean="0">
                                      <a:latin typeface="Cambria Math"/>
                                    </a:rPr>
                                    <m:t>  </m:t>
                                  </m:r>
                                </m:sub>
                              </m:sSub>
                              <m:sSub>
                                <m:sSubPr>
                                  <m:ctrlPr>
                                    <a:rPr lang="en-US" i="1">
                                      <a:latin typeface="Cambria Math"/>
                                    </a:rPr>
                                  </m:ctrlPr>
                                </m:sSubPr>
                                <m:e>
                                  <m:sSub>
                                    <m:sSubPr>
                                      <m:ctrlPr>
                                        <a:rPr lang="en-US" i="1">
                                          <a:latin typeface="Cambria Math"/>
                                        </a:rPr>
                                      </m:ctrlPr>
                                    </m:sSubPr>
                                    <m:e>
                                      <m:r>
                                        <a:rPr lang="en-US" i="1">
                                          <a:latin typeface="Cambria Math"/>
                                        </a:rPr>
                                        <m:t>𝑅</m:t>
                                      </m:r>
                                    </m:e>
                                    <m:sub>
                                      <m:r>
                                        <a:rPr lang="en-US" b="0" i="1" smtClean="0">
                                          <a:latin typeface="Cambria Math"/>
                                        </a:rPr>
                                        <m:t>𝑥</m:t>
                                      </m:r>
                                    </m:sub>
                                  </m:sSub>
                                </m:e>
                                <m:sub>
                                  <m:r>
                                    <a:rPr lang="en-US">
                                      <a:latin typeface="Cambria Math"/>
                                    </a:rPr>
                                    <m:t> </m:t>
                                  </m:r>
                                </m:sub>
                              </m:sSub>
                              <m:sSub>
                                <m:sSubPr>
                                  <m:ctrlPr>
                                    <a:rPr lang="en-US" i="1">
                                      <a:latin typeface="Cambria Math"/>
                                    </a:rPr>
                                  </m:ctrlPr>
                                </m:sSubPr>
                                <m:e>
                                  <m:sSub>
                                    <m:sSubPr>
                                      <m:ctrlPr>
                                        <a:rPr lang="en-US" i="1" smtClean="0">
                                          <a:latin typeface="Cambria Math"/>
                                        </a:rPr>
                                      </m:ctrlPr>
                                    </m:sSubPr>
                                    <m:e>
                                      <m:sSub>
                                        <m:sSubPr>
                                          <m:ctrlPr>
                                            <a:rPr lang="en-US" i="1">
                                              <a:latin typeface="Cambria Math"/>
                                            </a:rPr>
                                          </m:ctrlPr>
                                        </m:sSubPr>
                                        <m:e>
                                          <m:r>
                                            <a:rPr lang="en-US" b="0" i="1" smtClean="0">
                                              <a:latin typeface="Cambria Math"/>
                                            </a:rPr>
                                            <m:t>  </m:t>
                                          </m:r>
                                          <m:r>
                                            <a:rPr lang="en-US" i="1">
                                              <a:latin typeface="Cambria Math"/>
                                            </a:rPr>
                                            <m:t>𝑅</m:t>
                                          </m:r>
                                        </m:e>
                                        <m:sub>
                                          <m:r>
                                            <a:rPr lang="en-US" b="0" i="1" smtClean="0">
                                              <a:latin typeface="Cambria Math"/>
                                            </a:rPr>
                                            <m:t>𝑦</m:t>
                                          </m:r>
                                        </m:sub>
                                      </m:sSub>
                                    </m:e>
                                    <m:sub>
                                      <m:r>
                                        <a:rPr lang="en-US">
                                          <a:latin typeface="Cambria Math"/>
                                        </a:rPr>
                                        <m:t> </m:t>
                                      </m:r>
                                    </m:sub>
                                  </m:sSub>
                                </m:e>
                                <m:sub>
                                  <m:r>
                                    <a:rPr lang="en-US" b="0" i="0" smtClean="0">
                                      <a:latin typeface="Cambria Math"/>
                                    </a:rPr>
                                    <m:t> </m:t>
                                  </m:r>
                                  <m:r>
                                    <a:rPr lang="en-US">
                                      <a:latin typeface="Cambria Math"/>
                                    </a:rPr>
                                    <m:t> </m:t>
                                  </m:r>
                                </m:sub>
                              </m:sSub>
                              <m:sSub>
                                <m:sSubPr>
                                  <m:ctrlPr>
                                    <a:rPr lang="en-US" i="1">
                                      <a:latin typeface="Cambria Math"/>
                                    </a:rPr>
                                  </m:ctrlPr>
                                </m:sSubPr>
                                <m:e>
                                  <m:sSub>
                                    <m:sSubPr>
                                      <m:ctrlPr>
                                        <a:rPr lang="en-US" i="1" smtClean="0">
                                          <a:latin typeface="Cambria Math"/>
                                        </a:rPr>
                                      </m:ctrlPr>
                                    </m:sSubPr>
                                    <m:e>
                                      <m:r>
                                        <a:rPr lang="en-US" b="0" i="1" smtClean="0">
                                          <a:latin typeface="Cambria Math"/>
                                        </a:rPr>
                                        <m:t>𝑅</m:t>
                                      </m:r>
                                    </m:e>
                                    <m:sub>
                                      <m:r>
                                        <a:rPr lang="en-US" b="0" i="1" smtClean="0">
                                          <a:latin typeface="Cambria Math"/>
                                        </a:rPr>
                                        <m:t>𝑧</m:t>
                                      </m:r>
                                    </m:sub>
                                  </m:sSub>
                                </m:e>
                                <m:sub>
                                  <m:r>
                                    <a:rPr lang="en-US">
                                      <a:latin typeface="Cambria Math"/>
                                    </a:rPr>
                                    <m:t> </m:t>
                                  </m:r>
                                </m:sub>
                              </m:sSub>
                            </m:e>
                          </m:d>
                        </m:e>
                        <m:sup>
                          <m:r>
                            <a:rPr lang="en-US" i="1">
                              <a:latin typeface="Cambria Math"/>
                            </a:rPr>
                            <m:t>′</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55412" y="1045234"/>
                <a:ext cx="2730426" cy="6101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97612" y="1197634"/>
            <a:ext cx="5247399" cy="369332"/>
          </a:xfrm>
          <a:prstGeom prst="rect">
            <a:avLst/>
          </a:prstGeom>
        </p:spPr>
        <p:txBody>
          <a:bodyPr wrap="none">
            <a:spAutoFit/>
          </a:bodyPr>
          <a:lstStyle/>
          <a:p>
            <a:pPr marL="285750" indent="-285750">
              <a:buFont typeface="Arial" pitchFamily="34" charset="0"/>
              <a:buChar char="•"/>
            </a:pPr>
            <a:r>
              <a:rPr lang="en-US" dirty="0" smtClean="0"/>
              <a:t>Platform’s rigid body motion in </a:t>
            </a:r>
            <a:r>
              <a:rPr lang="en-US" dirty="0"/>
              <a:t>the Cartesian </a:t>
            </a:r>
            <a:r>
              <a:rPr lang="en-US" dirty="0" smtClean="0"/>
              <a:t>basis:</a:t>
            </a:r>
            <a:endParaRPr lang="en-US" dirty="0"/>
          </a:p>
        </p:txBody>
      </p:sp>
      <p:sp>
        <p:nvSpPr>
          <p:cNvPr id="5" name="Rectangle 4"/>
          <p:cNvSpPr/>
          <p:nvPr/>
        </p:nvSpPr>
        <p:spPr>
          <a:xfrm>
            <a:off x="450012" y="5388634"/>
            <a:ext cx="3548728" cy="369332"/>
          </a:xfrm>
          <a:prstGeom prst="rect">
            <a:avLst/>
          </a:prstGeom>
        </p:spPr>
        <p:txBody>
          <a:bodyPr wrap="none">
            <a:spAutoFit/>
          </a:bodyPr>
          <a:lstStyle/>
          <a:p>
            <a:pPr marL="285750" indent="-285750">
              <a:buFont typeface="Arial" pitchFamily="34" charset="0"/>
              <a:buChar char="•"/>
            </a:pPr>
            <a:r>
              <a:rPr lang="en-US" dirty="0" smtClean="0"/>
              <a:t>Measurements in </a:t>
            </a:r>
            <a:r>
              <a:rPr lang="en-US" dirty="0"/>
              <a:t>the </a:t>
            </a:r>
            <a:r>
              <a:rPr lang="en-US" dirty="0" smtClean="0"/>
              <a:t>local basis: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4336212" y="5378693"/>
                <a:ext cx="2788327"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𝐿</m:t>
                      </m:r>
                      <m:r>
                        <a:rPr lang="en-US">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𝑙</m:t>
                                  </m:r>
                                </m:e>
                                <m:sub>
                                  <m:r>
                                    <a:rPr lang="en-US" i="1">
                                      <a:latin typeface="Cambria Math"/>
                                    </a:rPr>
                                    <m:t>h</m:t>
                                  </m:r>
                                  <m:r>
                                    <a:rPr lang="en-US">
                                      <a:latin typeface="Cambria Math"/>
                                    </a:rPr>
                                    <m:t>1</m:t>
                                  </m:r>
                                </m:sub>
                              </m:sSub>
                              <m:r>
                                <a:rPr lang="en-US">
                                  <a:latin typeface="Cambria Math"/>
                                </a:rPr>
                                <m:t>  </m:t>
                              </m:r>
                              <m:sSub>
                                <m:sSubPr>
                                  <m:ctrlPr>
                                    <a:rPr lang="en-US" i="1">
                                      <a:latin typeface="Cambria Math"/>
                                    </a:rPr>
                                  </m:ctrlPr>
                                </m:sSubPr>
                                <m:e>
                                  <m:r>
                                    <a:rPr lang="en-US" i="1">
                                      <a:latin typeface="Cambria Math"/>
                                    </a:rPr>
                                    <m:t>𝑙</m:t>
                                  </m:r>
                                </m:e>
                                <m:sub>
                                  <m:r>
                                    <a:rPr lang="en-US" i="1">
                                      <a:latin typeface="Cambria Math"/>
                                    </a:rPr>
                                    <m:t>h</m:t>
                                  </m:r>
                                  <m:r>
                                    <a:rPr lang="en-US">
                                      <a:latin typeface="Cambria Math"/>
                                    </a:rPr>
                                    <m:t>2</m:t>
                                  </m:r>
                                </m:sub>
                              </m:sSub>
                              <m:r>
                                <a:rPr lang="en-US">
                                  <a:latin typeface="Cambria Math"/>
                                </a:rPr>
                                <m:t> </m:t>
                              </m:r>
                              <m:sSub>
                                <m:sSubPr>
                                  <m:ctrlPr>
                                    <a:rPr lang="en-US" i="1">
                                      <a:latin typeface="Cambria Math"/>
                                    </a:rPr>
                                  </m:ctrlPr>
                                </m:sSubPr>
                                <m:e>
                                  <m:r>
                                    <a:rPr lang="en-US" i="1">
                                      <a:latin typeface="Cambria Math"/>
                                    </a:rPr>
                                    <m:t>𝑙</m:t>
                                  </m:r>
                                </m:e>
                                <m:sub>
                                  <m:r>
                                    <a:rPr lang="en-US" i="1">
                                      <a:latin typeface="Cambria Math"/>
                                    </a:rPr>
                                    <m:t>h</m:t>
                                  </m:r>
                                  <m:r>
                                    <a:rPr lang="en-US">
                                      <a:latin typeface="Cambria Math"/>
                                    </a:rPr>
                                    <m:t>3 </m:t>
                                  </m:r>
                                </m:sub>
                              </m:sSub>
                              <m:sSub>
                                <m:sSubPr>
                                  <m:ctrlPr>
                                    <a:rPr lang="en-US" i="1">
                                      <a:latin typeface="Cambria Math"/>
                                    </a:rPr>
                                  </m:ctrlPr>
                                </m:sSubPr>
                                <m:e>
                                  <m:r>
                                    <a:rPr lang="en-US" i="1">
                                      <a:latin typeface="Cambria Math"/>
                                    </a:rPr>
                                    <m:t>𝑙</m:t>
                                  </m:r>
                                </m:e>
                                <m:sub>
                                  <m:r>
                                    <a:rPr lang="en-US" i="1">
                                      <a:latin typeface="Cambria Math"/>
                                    </a:rPr>
                                    <m:t>𝑣</m:t>
                                  </m:r>
                                  <m:r>
                                    <a:rPr lang="en-US">
                                      <a:latin typeface="Cambria Math"/>
                                    </a:rPr>
                                    <m:t>1</m:t>
                                  </m:r>
                                </m:sub>
                              </m:sSub>
                              <m:r>
                                <a:rPr lang="en-US">
                                  <a:latin typeface="Cambria Math"/>
                                </a:rPr>
                                <m:t> </m:t>
                              </m:r>
                              <m:sSub>
                                <m:sSubPr>
                                  <m:ctrlPr>
                                    <a:rPr lang="en-US" i="1">
                                      <a:latin typeface="Cambria Math"/>
                                    </a:rPr>
                                  </m:ctrlPr>
                                </m:sSubPr>
                                <m:e>
                                  <m:r>
                                    <a:rPr lang="en-US" i="1">
                                      <a:latin typeface="Cambria Math"/>
                                    </a:rPr>
                                    <m:t>𝑙</m:t>
                                  </m:r>
                                </m:e>
                                <m:sub>
                                  <m:r>
                                    <a:rPr lang="en-US" i="1">
                                      <a:latin typeface="Cambria Math"/>
                                    </a:rPr>
                                    <m:t>𝑣</m:t>
                                  </m:r>
                                  <m:r>
                                    <a:rPr lang="en-US">
                                      <a:latin typeface="Cambria Math"/>
                                    </a:rPr>
                                    <m:t>2</m:t>
                                  </m:r>
                                </m:sub>
                              </m:sSub>
                              <m:r>
                                <a:rPr lang="en-US">
                                  <a:latin typeface="Cambria Math"/>
                                </a:rPr>
                                <m:t> </m:t>
                              </m:r>
                              <m:sSub>
                                <m:sSubPr>
                                  <m:ctrlPr>
                                    <a:rPr lang="en-US" i="1">
                                      <a:latin typeface="Cambria Math"/>
                                    </a:rPr>
                                  </m:ctrlPr>
                                </m:sSubPr>
                                <m:e>
                                  <m:r>
                                    <a:rPr lang="en-US" i="1">
                                      <a:latin typeface="Cambria Math"/>
                                    </a:rPr>
                                    <m:t>𝑙</m:t>
                                  </m:r>
                                </m:e>
                                <m:sub>
                                  <m:r>
                                    <a:rPr lang="en-US" i="1">
                                      <a:latin typeface="Cambria Math"/>
                                    </a:rPr>
                                    <m:t>𝑣</m:t>
                                  </m:r>
                                  <m:r>
                                    <a:rPr lang="en-US">
                                      <a:latin typeface="Cambria Math"/>
                                    </a:rPr>
                                    <m:t>3</m:t>
                                  </m:r>
                                </m:sub>
                              </m:sSub>
                            </m:e>
                          </m:d>
                        </m:e>
                        <m:sup>
                          <m:r>
                            <a:rPr lang="en-US" i="1">
                              <a:latin typeface="Cambria Math"/>
                            </a:rPr>
                            <m:t>′</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336212" y="5378693"/>
                <a:ext cx="2788327" cy="39094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26212" y="1807234"/>
                <a:ext cx="8305800" cy="2468368"/>
              </a:xfrm>
              <a:prstGeom prst="rect">
                <a:avLst/>
              </a:prstGeom>
            </p:spPr>
            <p:txBody>
              <a:bodyPr wrap="square">
                <a:spAutoFit/>
              </a:bodyPr>
              <a:lstStyle/>
              <a:p>
                <a:pPr marL="285750" indent="-285750">
                  <a:lnSpc>
                    <a:spcPct val="150000"/>
                  </a:lnSpc>
                  <a:buFontTx/>
                  <a:buChar char="-"/>
                </a:pPr>
                <a:r>
                  <a:rPr lang="en-US" dirty="0" smtClean="0"/>
                  <a:t>The origin is on the vertical axis of symmetry, and in the horizontal actuators plan</a:t>
                </a:r>
              </a:p>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a:latin typeface="Cambria Math"/>
                      </a:rPr>
                      <m:t>m</m:t>
                    </m:r>
                    <m:r>
                      <a:rPr lang="en-US">
                        <a:latin typeface="Cambria Math"/>
                      </a:rPr>
                      <m:t>]</m:t>
                    </m:r>
                  </m:oMath>
                </a14:m>
                <a:r>
                  <a:rPr lang="en-US" dirty="0"/>
                  <a:t> for the translation, </a:t>
                </a:r>
                <a14:m>
                  <m:oMath xmlns:m="http://schemas.openxmlformats.org/officeDocument/2006/math">
                    <m:d>
                      <m:dPr>
                        <m:begChr m:val="["/>
                        <m:endChr m:val="]"/>
                        <m:ctrlPr>
                          <a:rPr lang="en-US" i="1">
                            <a:latin typeface="Cambria Math"/>
                          </a:rPr>
                        </m:ctrlPr>
                      </m:dPr>
                      <m:e>
                        <m:r>
                          <m:rPr>
                            <m:sty m:val="p"/>
                          </m:rPr>
                          <a:rPr lang="en-US">
                            <a:latin typeface="Cambria Math"/>
                          </a:rPr>
                          <m:t>rad</m:t>
                        </m:r>
                      </m:e>
                    </m:d>
                  </m:oMath>
                </a14:m>
                <a:r>
                  <a:rPr lang="en-US" dirty="0"/>
                  <a:t> for the rotation </a:t>
                </a:r>
                <a:r>
                  <a:rPr lang="en-US" dirty="0" smtClean="0"/>
                  <a:t>	(</a:t>
                </a:r>
                <a:r>
                  <a:rPr lang="en-US" dirty="0"/>
                  <a:t>or </a:t>
                </a:r>
                <a:r>
                  <a:rPr lang="en-US" dirty="0" smtClean="0"/>
                  <a:t>any time derivatives of these respective units) </a:t>
                </a:r>
              </a:p>
              <a:p>
                <a:pPr marL="285750" indent="-285750">
                  <a:lnSpc>
                    <a:spcPct val="150000"/>
                  </a:lnSpc>
                  <a:buFontTx/>
                  <a:buChar char="-"/>
                </a:pPr>
                <a:r>
                  <a:rPr lang="en-US" dirty="0" smtClean="0"/>
                  <a:t>The order</a:t>
                </a:r>
                <a14:m>
                  <m:oMath xmlns:m="http://schemas.openxmlformats.org/officeDocument/2006/math">
                    <m:r>
                      <a:rPr lang="en-US" dirty="0" smtClean="0">
                        <a:latin typeface="Cambria Math"/>
                      </a:rPr>
                      <m:t> </m:t>
                    </m:r>
                    <m:sSup>
                      <m:sSupPr>
                        <m:ctrlPr>
                          <a:rPr lang="en-US" i="1">
                            <a:latin typeface="Cambria Math"/>
                          </a:rPr>
                        </m:ctrlPr>
                      </m:sSupPr>
                      <m:e>
                        <m:d>
                          <m:dPr>
                            <m:begChr m:val="{"/>
                            <m:endChr m:val="}"/>
                            <m:ctrlPr>
                              <a:rPr lang="en-US" i="1">
                                <a:latin typeface="Cambria Math"/>
                              </a:rPr>
                            </m:ctrlPr>
                          </m:dPr>
                          <m:e>
                            <m:r>
                              <a:rPr lang="en-US" i="1">
                                <a:latin typeface="Cambria Math"/>
                              </a:rPr>
                              <m:t>𝑥</m:t>
                            </m:r>
                            <m:r>
                              <a:rPr lang="en-US">
                                <a:latin typeface="Cambria Math"/>
                              </a:rPr>
                              <m:t>  </m:t>
                            </m:r>
                            <m:r>
                              <a:rPr lang="en-US" i="1">
                                <a:latin typeface="Cambria Math"/>
                              </a:rPr>
                              <m:t>𝑦</m:t>
                            </m:r>
                            <m:r>
                              <a:rPr lang="en-US">
                                <a:latin typeface="Cambria Math"/>
                              </a:rPr>
                              <m:t>  </m:t>
                            </m:r>
                            <m:sSub>
                              <m:sSubPr>
                                <m:ctrlPr>
                                  <a:rPr lang="en-US" i="1">
                                    <a:latin typeface="Cambria Math"/>
                                  </a:rPr>
                                </m:ctrlPr>
                              </m:sSubPr>
                              <m:e>
                                <m:r>
                                  <a:rPr lang="en-US" i="1">
                                    <a:latin typeface="Cambria Math"/>
                                  </a:rPr>
                                  <m:t>𝑧</m:t>
                                </m:r>
                              </m:e>
                              <m:sub>
                                <m:r>
                                  <a:rPr lang="en-US">
                                    <a:latin typeface="Cambria Math"/>
                                  </a:rPr>
                                  <m:t>   </m:t>
                                </m:r>
                              </m:sub>
                            </m:sSub>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𝑥</m:t>
                                    </m:r>
                                  </m:sub>
                                </m:sSub>
                              </m:e>
                              <m:sub>
                                <m:r>
                                  <a:rPr lang="en-US">
                                    <a:latin typeface="Cambria Math"/>
                                  </a:rPr>
                                  <m:t> </m:t>
                                </m:r>
                              </m:sub>
                            </m:sSub>
                            <m:sSub>
                              <m:sSubPr>
                                <m:ctrlPr>
                                  <a:rPr lang="en-US" i="1">
                                    <a:latin typeface="Cambria Math"/>
                                  </a:rPr>
                                </m:ctrlPr>
                              </m:sSubPr>
                              <m:e>
                                <m:sSub>
                                  <m:sSubPr>
                                    <m:ctrlPr>
                                      <a:rPr lang="en-US" i="1">
                                        <a:latin typeface="Cambria Math"/>
                                      </a:rPr>
                                    </m:ctrlPr>
                                  </m:sSubPr>
                                  <m:e>
                                    <m:sSub>
                                      <m:sSubPr>
                                        <m:ctrlPr>
                                          <a:rPr lang="en-US" i="1">
                                            <a:latin typeface="Cambria Math"/>
                                          </a:rPr>
                                        </m:ctrlPr>
                                      </m:sSubPr>
                                      <m:e>
                                        <m:r>
                                          <a:rPr lang="en-US" i="1">
                                            <a:latin typeface="Cambria Math"/>
                                          </a:rPr>
                                          <m:t>  </m:t>
                                        </m:r>
                                        <m:r>
                                          <a:rPr lang="en-US" i="1">
                                            <a:latin typeface="Cambria Math"/>
                                          </a:rPr>
                                          <m:t>𝑅</m:t>
                                        </m:r>
                                      </m:e>
                                      <m:sub>
                                        <m:r>
                                          <a:rPr lang="en-US" i="1">
                                            <a:latin typeface="Cambria Math"/>
                                          </a:rPr>
                                          <m:t>𝑦</m:t>
                                        </m:r>
                                      </m:sub>
                                    </m:sSub>
                                  </m:e>
                                  <m:sub>
                                    <m:r>
                                      <a:rPr lang="en-US">
                                        <a:latin typeface="Cambria Math"/>
                                      </a:rPr>
                                      <m:t> </m:t>
                                    </m:r>
                                  </m:sub>
                                </m:sSub>
                              </m:e>
                              <m:sub>
                                <m:r>
                                  <a:rPr lang="en-US">
                                    <a:latin typeface="Cambria Math"/>
                                  </a:rPr>
                                  <m:t>  </m:t>
                                </m:r>
                              </m:sub>
                            </m:sSub>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𝑧</m:t>
                                    </m:r>
                                  </m:sub>
                                </m:sSub>
                              </m:e>
                              <m:sub>
                                <m:r>
                                  <a:rPr lang="en-US">
                                    <a:latin typeface="Cambria Math"/>
                                  </a:rPr>
                                  <m:t> </m:t>
                                </m:r>
                              </m:sub>
                            </m:sSub>
                          </m:e>
                        </m:d>
                      </m:e>
                      <m:sup>
                        <m:r>
                          <a:rPr lang="en-US" i="1">
                            <a:latin typeface="Cambria Math"/>
                          </a:rPr>
                          <m:t>′</m:t>
                        </m:r>
                      </m:sup>
                    </m:sSup>
                  </m:oMath>
                </a14:m>
                <a:r>
                  <a:rPr lang="en-US" dirty="0" smtClean="0"/>
                  <a:t> will be swapped to </a:t>
                </a:r>
                <a14:m>
                  <m:oMath xmlns:m="http://schemas.openxmlformats.org/officeDocument/2006/math">
                    <m:sSup>
                      <m:sSupPr>
                        <m:ctrlPr>
                          <a:rPr lang="en-US" i="1" smtClean="0">
                            <a:latin typeface="Cambria Math"/>
                          </a:rPr>
                        </m:ctrlPr>
                      </m:sSupPr>
                      <m:e>
                        <m:d>
                          <m:dPr>
                            <m:begChr m:val="{"/>
                            <m:endChr m:val="}"/>
                            <m:ctrlPr>
                              <a:rPr lang="en-US" i="1">
                                <a:latin typeface="Cambria Math"/>
                              </a:rPr>
                            </m:ctrlPr>
                          </m:dPr>
                          <m:e>
                            <m:r>
                              <a:rPr lang="en-US" i="1">
                                <a:latin typeface="Cambria Math"/>
                              </a:rPr>
                              <m:t>𝑥</m:t>
                            </m:r>
                            <m:r>
                              <a:rPr lang="en-US">
                                <a:latin typeface="Cambria Math"/>
                              </a:rPr>
                              <m:t>  </m:t>
                            </m:r>
                            <m:r>
                              <a:rPr lang="en-US" i="1">
                                <a:latin typeface="Cambria Math"/>
                              </a:rPr>
                              <m:t>𝑦</m:t>
                            </m:r>
                            <m:r>
                              <a:rPr lang="en-US">
                                <a:latin typeface="Cambria Math"/>
                              </a:rPr>
                              <m:t>  </m:t>
                            </m:r>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𝑧</m:t>
                                    </m:r>
                                  </m:sub>
                                </m:sSub>
                                <m:r>
                                  <a:rPr lang="en-US" b="0" i="1" smtClean="0">
                                    <a:latin typeface="Cambria Math"/>
                                  </a:rPr>
                                  <m:t>   </m:t>
                                </m:r>
                                <m:r>
                                  <a:rPr lang="en-US" b="0" i="1" smtClean="0">
                                    <a:latin typeface="Cambria Math"/>
                                  </a:rPr>
                                  <m:t>𝑧</m:t>
                                </m:r>
                              </m:e>
                              <m:sub>
                                <m:r>
                                  <a:rPr lang="en-US">
                                    <a:latin typeface="Cambria Math"/>
                                  </a:rPr>
                                  <m:t>   </m:t>
                                </m:r>
                              </m:sub>
                            </m:sSub>
                            <m:sSub>
                              <m:sSubPr>
                                <m:ctrlPr>
                                  <a:rPr lang="en-US" i="1">
                                    <a:latin typeface="Cambria Math"/>
                                  </a:rPr>
                                </m:ctrlPr>
                              </m:sSubPr>
                              <m:e>
                                <m:sSub>
                                  <m:sSubPr>
                                    <m:ctrlPr>
                                      <a:rPr lang="en-US" i="1">
                                        <a:latin typeface="Cambria Math"/>
                                      </a:rPr>
                                    </m:ctrlPr>
                                  </m:sSubPr>
                                  <m:e>
                                    <m:r>
                                      <a:rPr lang="en-US" i="1">
                                        <a:latin typeface="Cambria Math"/>
                                      </a:rPr>
                                      <m:t>𝑅</m:t>
                                    </m:r>
                                  </m:e>
                                  <m:sub>
                                    <m:r>
                                      <a:rPr lang="en-US" i="1">
                                        <a:latin typeface="Cambria Math"/>
                                      </a:rPr>
                                      <m:t>𝑥</m:t>
                                    </m:r>
                                  </m:sub>
                                </m:sSub>
                              </m:e>
                              <m:sub>
                                <m:r>
                                  <a:rPr lang="en-US">
                                    <a:latin typeface="Cambria Math"/>
                                  </a:rPr>
                                  <m:t> </m:t>
                                </m:r>
                              </m:sub>
                            </m:sSub>
                            <m:sSub>
                              <m:sSubPr>
                                <m:ctrlPr>
                                  <a:rPr lang="en-US" i="1">
                                    <a:latin typeface="Cambria Math"/>
                                  </a:rPr>
                                </m:ctrlPr>
                              </m:sSubPr>
                              <m:e>
                                <m:sSub>
                                  <m:sSubPr>
                                    <m:ctrlPr>
                                      <a:rPr lang="en-US" i="1">
                                        <a:latin typeface="Cambria Math"/>
                                      </a:rPr>
                                    </m:ctrlPr>
                                  </m:sSubPr>
                                  <m:e>
                                    <m:sSub>
                                      <m:sSubPr>
                                        <m:ctrlPr>
                                          <a:rPr lang="en-US" i="1">
                                            <a:latin typeface="Cambria Math"/>
                                          </a:rPr>
                                        </m:ctrlPr>
                                      </m:sSubPr>
                                      <m:e>
                                        <m:r>
                                          <a:rPr lang="en-US" i="1">
                                            <a:latin typeface="Cambria Math"/>
                                          </a:rPr>
                                          <m:t>  </m:t>
                                        </m:r>
                                        <m:r>
                                          <a:rPr lang="en-US" i="1">
                                            <a:latin typeface="Cambria Math"/>
                                          </a:rPr>
                                          <m:t>𝑅</m:t>
                                        </m:r>
                                      </m:e>
                                      <m:sub>
                                        <m:r>
                                          <a:rPr lang="en-US" i="1">
                                            <a:latin typeface="Cambria Math"/>
                                          </a:rPr>
                                          <m:t>𝑦</m:t>
                                        </m:r>
                                      </m:sub>
                                    </m:sSub>
                                  </m:e>
                                  <m:sub>
                                    <m:r>
                                      <a:rPr lang="en-US">
                                        <a:latin typeface="Cambria Math"/>
                                      </a:rPr>
                                      <m:t> </m:t>
                                    </m:r>
                                  </m:sub>
                                </m:sSub>
                              </m:e>
                              <m:sub>
                                <m:r>
                                  <a:rPr lang="en-US">
                                    <a:latin typeface="Cambria Math"/>
                                  </a:rPr>
                                  <m:t>  </m:t>
                                </m:r>
                              </m:sub>
                            </m:sSub>
                          </m:e>
                        </m:d>
                      </m:e>
                      <m:sup>
                        <m:r>
                          <a:rPr lang="en-US" i="1">
                            <a:latin typeface="Cambria Math"/>
                          </a:rPr>
                          <m:t>′</m:t>
                        </m:r>
                      </m:sup>
                    </m:sSup>
                  </m:oMath>
                </a14:m>
                <a:r>
                  <a:rPr lang="en-US" dirty="0"/>
                  <a:t> </a:t>
                </a:r>
                <a:r>
                  <a:rPr lang="en-US" dirty="0" smtClean="0"/>
                  <a:t>at the end of the calculations</a:t>
                </a:r>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526212" y="1807234"/>
                <a:ext cx="8305800" cy="2468368"/>
              </a:xfrm>
              <a:prstGeom prst="rect">
                <a:avLst/>
              </a:prstGeom>
              <a:blipFill rotWithShape="1">
                <a:blip r:embed="rId4"/>
                <a:stretch>
                  <a:fillRect l="-587"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983412" y="5998234"/>
                <a:ext cx="7620000" cy="507831"/>
              </a:xfrm>
              <a:prstGeom prst="rect">
                <a:avLst/>
              </a:prstGeom>
            </p:spPr>
            <p:txBody>
              <a:bodyPr wrap="square">
                <a:spAutoFit/>
              </a:bodyPr>
              <a:lstStyle/>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a:latin typeface="Cambria Math"/>
                      </a:rPr>
                      <m:t>m</m:t>
                    </m:r>
                    <m:r>
                      <a:rPr lang="en-US">
                        <a:latin typeface="Cambria Math"/>
                      </a:rPr>
                      <m:t>]</m:t>
                    </m:r>
                  </m:oMath>
                </a14:m>
                <a:r>
                  <a:rPr lang="en-US" dirty="0"/>
                  <a:t> for </a:t>
                </a:r>
                <a:r>
                  <a:rPr lang="en-US" dirty="0" smtClean="0"/>
                  <a:t>all measurements</a:t>
                </a:r>
                <a:r>
                  <a:rPr lang="en-US" dirty="0"/>
                  <a:t>	</a:t>
                </a:r>
                <a:r>
                  <a:rPr lang="en-US" dirty="0" smtClean="0"/>
                  <a:t>(</a:t>
                </a:r>
                <a:r>
                  <a:rPr lang="en-US" dirty="0"/>
                  <a:t>or any time derivatives of these </a:t>
                </a:r>
                <a:r>
                  <a:rPr lang="en-US" dirty="0" smtClean="0"/>
                  <a:t>units) </a:t>
                </a:r>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983412" y="5998234"/>
                <a:ext cx="7620000" cy="507831"/>
              </a:xfrm>
              <a:prstGeom prst="rect">
                <a:avLst/>
              </a:prstGeom>
              <a:blipFill rotWithShape="1">
                <a:blip r:embed="rId5"/>
                <a:stretch>
                  <a:fillRect l="-640" b="-10843"/>
                </a:stretch>
              </a:blipFill>
            </p:spPr>
            <p:txBody>
              <a:bodyPr/>
              <a:lstStyle/>
              <a:p>
                <a:r>
                  <a:rPr lang="en-US">
                    <a:noFill/>
                  </a:rPr>
                  <a:t> </a:t>
                </a:r>
              </a:p>
            </p:txBody>
          </p:sp>
        </mc:Fallback>
      </mc:AlternateContent>
      <p:sp>
        <p:nvSpPr>
          <p:cNvPr id="28" name="Rectangle 27"/>
          <p:cNvSpPr/>
          <p:nvPr/>
        </p:nvSpPr>
        <p:spPr>
          <a:xfrm>
            <a:off x="69012" y="664234"/>
            <a:ext cx="1448217" cy="369332"/>
          </a:xfrm>
          <a:prstGeom prst="rect">
            <a:avLst/>
          </a:prstGeom>
        </p:spPr>
        <p:txBody>
          <a:bodyPr wrap="none">
            <a:spAutoFit/>
          </a:bodyPr>
          <a:lstStyle/>
          <a:p>
            <a:r>
              <a:rPr lang="en-US" b="1" dirty="0" smtClean="0"/>
              <a:t>Sensors (1/3)</a:t>
            </a:r>
            <a:endParaRPr lang="en-US" dirty="0"/>
          </a:p>
        </p:txBody>
      </p:sp>
      <p:sp>
        <p:nvSpPr>
          <p:cNvPr id="10" name="Rectangle 9"/>
          <p:cNvSpPr/>
          <p:nvPr/>
        </p:nvSpPr>
        <p:spPr>
          <a:xfrm>
            <a:off x="0" y="0"/>
            <a:ext cx="2643544" cy="523220"/>
          </a:xfrm>
          <a:prstGeom prst="rect">
            <a:avLst/>
          </a:prstGeom>
        </p:spPr>
        <p:txBody>
          <a:bodyPr wrap="none">
            <a:spAutoFit/>
          </a:bodyPr>
          <a:lstStyle/>
          <a:p>
            <a:r>
              <a:rPr lang="en-US" sz="2800" b="1" dirty="0">
                <a:solidFill>
                  <a:srgbClr val="003FCC"/>
                </a:solidFill>
              </a:rPr>
              <a:t>2</a:t>
            </a:r>
            <a:r>
              <a:rPr lang="en-US" sz="2800" b="1" dirty="0" smtClean="0">
                <a:solidFill>
                  <a:srgbClr val="003FCC"/>
                </a:solidFill>
              </a:rPr>
              <a:t>.1) Calculations</a:t>
            </a:r>
            <a:endParaRPr lang="en-US" sz="2800" dirty="0">
              <a:solidFill>
                <a:srgbClr val="003FCC"/>
              </a:solidFill>
            </a:endParaRPr>
          </a:p>
        </p:txBody>
      </p:sp>
    </p:spTree>
    <p:extLst>
      <p:ext uri="{BB962C8B-B14F-4D97-AF65-F5344CB8AC3E}">
        <p14:creationId xmlns:p14="http://schemas.microsoft.com/office/powerpoint/2010/main" val="1704722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14</a:t>
            </a:fld>
            <a:endParaRPr lang="en-US" b="1">
              <a:solidFill>
                <a:schemeClr val="tx1"/>
              </a:solidFill>
            </a:endParaRPr>
          </a:p>
        </p:txBody>
      </p:sp>
      <p:sp>
        <p:nvSpPr>
          <p:cNvPr id="8" name="Rectangle 7"/>
          <p:cNvSpPr/>
          <p:nvPr/>
        </p:nvSpPr>
        <p:spPr>
          <a:xfrm>
            <a:off x="644679" y="381000"/>
            <a:ext cx="5181600" cy="369332"/>
          </a:xfrm>
          <a:prstGeom prst="rect">
            <a:avLst/>
          </a:prstGeom>
        </p:spPr>
        <p:txBody>
          <a:bodyPr wrap="square">
            <a:spAutoFit/>
          </a:bodyPr>
          <a:lstStyle/>
          <a:p>
            <a:pPr marL="285750" indent="-285750">
              <a:buFont typeface="Arial" pitchFamily="34" charset="0"/>
              <a:buChar char="•"/>
            </a:pPr>
            <a:r>
              <a:rPr lang="en-US" dirty="0"/>
              <a:t>The sensor location in the Cartesian basis is noted:</a:t>
            </a:r>
          </a:p>
        </p:txBody>
      </p:sp>
      <mc:AlternateContent xmlns:mc="http://schemas.openxmlformats.org/markup-compatibility/2006" xmlns:a14="http://schemas.microsoft.com/office/drawing/2010/main">
        <mc:Choice Requires="a14">
          <p:sp>
            <p:nvSpPr>
              <p:cNvPr id="9" name="Rectangle 8"/>
              <p:cNvSpPr/>
              <p:nvPr/>
            </p:nvSpPr>
            <p:spPr>
              <a:xfrm>
                <a:off x="6054879" y="381000"/>
                <a:ext cx="171752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i="1">
                              <a:latin typeface="Cambria Math"/>
                            </a:rPr>
                            <m:t>𝑖</m:t>
                          </m:r>
                        </m:sub>
                      </m:sSub>
                      <m:r>
                        <a:rPr lang="en-US">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b="0" i="1" smtClean="0">
                                      <a:latin typeface="Cambria Math"/>
                                    </a:rPr>
                                    <m:t>𝑎</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𝑏</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𝑐</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54879" y="381000"/>
                <a:ext cx="1717521" cy="390941"/>
              </a:xfrm>
              <a:prstGeom prst="rect">
                <a:avLst/>
              </a:prstGeom>
              <a:blipFill rotWithShape="1">
                <a:blip r:embed="rId2"/>
                <a:stretch>
                  <a:fillRect/>
                </a:stretch>
              </a:blipFill>
            </p:spPr>
            <p:txBody>
              <a:bodyPr/>
              <a:lstStyle/>
              <a:p>
                <a:r>
                  <a:rPr lang="en-US">
                    <a:noFill/>
                  </a:rPr>
                  <a:t> </a:t>
                </a:r>
              </a:p>
            </p:txBody>
          </p:sp>
        </mc:Fallback>
      </mc:AlternateContent>
      <p:sp>
        <p:nvSpPr>
          <p:cNvPr id="10" name="Rectangle 9"/>
          <p:cNvSpPr/>
          <p:nvPr/>
        </p:nvSpPr>
        <p:spPr>
          <a:xfrm>
            <a:off x="582971" y="1686341"/>
            <a:ext cx="5257800" cy="369332"/>
          </a:xfrm>
          <a:prstGeom prst="rect">
            <a:avLst/>
          </a:prstGeom>
        </p:spPr>
        <p:txBody>
          <a:bodyPr wrap="square">
            <a:spAutoFit/>
          </a:bodyPr>
          <a:lstStyle/>
          <a:p>
            <a:pPr marL="285750" indent="-285750">
              <a:buFont typeface="Arial" pitchFamily="34" charset="0"/>
              <a:buChar char="•"/>
            </a:pPr>
            <a:r>
              <a:rPr lang="en-US" dirty="0"/>
              <a:t>The sensor </a:t>
            </a:r>
            <a:r>
              <a:rPr lang="en-US" dirty="0" smtClean="0"/>
              <a:t>direction </a:t>
            </a:r>
            <a:r>
              <a:rPr lang="en-US" dirty="0"/>
              <a:t>in the Cartesian basis is </a:t>
            </a:r>
            <a:r>
              <a:rPr lang="en-US" dirty="0" smtClean="0"/>
              <a:t>noted:</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6070499" y="1666459"/>
                <a:ext cx="162570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i="1">
                              <a:latin typeface="Cambria Math"/>
                            </a:rPr>
                            <m:t>𝑖</m:t>
                          </m:r>
                        </m:sub>
                      </m:sSub>
                      <m:r>
                        <a:rPr lang="en-US">
                          <a:latin typeface="Cambria Math"/>
                        </a:rPr>
                        <m:t>=</m:t>
                      </m:r>
                      <m:sSup>
                        <m:sSupPr>
                          <m:ctrlPr>
                            <a:rPr lang="en-US" i="1">
                              <a:latin typeface="Cambria Math"/>
                            </a:rPr>
                          </m:ctrlPr>
                        </m:sSupPr>
                        <m:e>
                          <m:d>
                            <m:dPr>
                              <m:begChr m:val="{"/>
                              <m:endChr m:val="}"/>
                              <m:ctrlPr>
                                <a:rPr lang="en-US" i="1">
                                  <a:latin typeface="Cambria Math"/>
                                </a:rPr>
                              </m:ctrlPr>
                            </m:dPr>
                            <m:e>
                              <m:r>
                                <a:rPr lang="en-US" b="0" i="1" smtClean="0">
                                  <a:latin typeface="Cambria Math"/>
                                </a:rPr>
                                <m:t> </m:t>
                              </m:r>
                              <m:sSub>
                                <m:sSubPr>
                                  <m:ctrlPr>
                                    <a:rPr lang="en-US" i="1">
                                      <a:latin typeface="Cambria Math"/>
                                    </a:rPr>
                                  </m:ctrlPr>
                                </m:sSubPr>
                                <m:e>
                                  <m:r>
                                    <a:rPr lang="en-US" b="0" i="1" smtClean="0">
                                      <a:latin typeface="Cambria Math"/>
                                    </a:rPr>
                                    <m:t>𝑗</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𝑘</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𝑙</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070499" y="1666459"/>
                <a:ext cx="1625701" cy="390941"/>
              </a:xfrm>
              <a:prstGeom prst="rect">
                <a:avLst/>
              </a:prstGeom>
              <a:blipFill rotWithShape="1">
                <a:blip r:embed="rId3"/>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5800" y="3124200"/>
                <a:ext cx="5257800" cy="369332"/>
              </a:xfrm>
              <a:prstGeom prst="rect">
                <a:avLst/>
              </a:prstGeom>
            </p:spPr>
            <p:txBody>
              <a:bodyPr wrap="square">
                <a:spAutoFit/>
              </a:bodyPr>
              <a:lstStyle/>
              <a:p>
                <a:pPr marL="285750" indent="-285750">
                  <a:buFont typeface="Arial" pitchFamily="34" charset="0"/>
                  <a:buChar char="•"/>
                </a:pPr>
                <a:r>
                  <a:rPr lang="en-US" dirty="0"/>
                  <a:t>The </a:t>
                </a:r>
                <a:r>
                  <a:rPr lang="en-US" dirty="0" smtClean="0"/>
                  <a:t>motion of the sensor located in </a:t>
                </a:r>
                <a14:m>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𝑖</m:t>
                        </m:r>
                      </m:sub>
                    </m:sSub>
                  </m:oMath>
                </a14:m>
                <a:r>
                  <a:rPr lang="en-US" dirty="0" smtClean="0"/>
                  <a:t> is:</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85800" y="3124200"/>
                <a:ext cx="5257800" cy="369332"/>
              </a:xfrm>
              <a:prstGeom prst="rect">
                <a:avLst/>
              </a:prstGeom>
              <a:blipFill rotWithShape="1">
                <a:blip r:embed="rId4"/>
                <a:stretch>
                  <a:fillRect l="-812"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81200" y="1905000"/>
                <a:ext cx="4267200" cy="923330"/>
              </a:xfrm>
              <a:prstGeom prst="rect">
                <a:avLst/>
              </a:prstGeom>
            </p:spPr>
            <p:txBody>
              <a:bodyPr wrap="square">
                <a:spAutoFit/>
              </a:bodyPr>
              <a:lstStyle/>
              <a:p>
                <a:pPr marL="285750" indent="-285750">
                  <a:lnSpc>
                    <a:spcPct val="150000"/>
                  </a:lnSpc>
                  <a:buFontTx/>
                  <a:buChar char="-"/>
                </a:pPr>
                <a:r>
                  <a:rPr lang="en-US" dirty="0"/>
                  <a:t>For</a:t>
                </a:r>
                <a:r>
                  <a:rPr lang="en-US" dirty="0" smtClean="0"/>
                  <a:t>  </a:t>
                </a:r>
                <a14:m>
                  <m:oMath xmlns:m="http://schemas.openxmlformats.org/officeDocument/2006/math">
                    <m:r>
                      <a:rPr lang="en-US" i="1">
                        <a:latin typeface="Cambria Math"/>
                      </a:rPr>
                      <m:t>𝑖</m:t>
                    </m:r>
                    <m:r>
                      <a:rPr lang="en-US" i="1">
                        <a:latin typeface="Cambria Math"/>
                      </a:rPr>
                      <m:t>=</m:t>
                    </m:r>
                    <m:sSub>
                      <m:sSubPr>
                        <m:ctrlPr>
                          <a:rPr lang="en-US" i="1">
                            <a:latin typeface="Cambria Math"/>
                          </a:rPr>
                        </m:ctrlPr>
                      </m:sSubPr>
                      <m:e>
                        <m:r>
                          <a:rPr lang="en-US" i="1">
                            <a:latin typeface="Cambria Math"/>
                          </a:rPr>
                          <m:t>h</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 </m:t>
                        </m:r>
                        <m:r>
                          <a:rPr lang="en-US" i="1">
                            <a:latin typeface="Cambria Math"/>
                          </a:rPr>
                          <m:t>h</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 </m:t>
                        </m:r>
                        <m:r>
                          <a:rPr lang="en-US" i="1">
                            <a:latin typeface="Cambria Math"/>
                          </a:rPr>
                          <m:t>𝑣</m:t>
                        </m:r>
                      </m:e>
                      <m:sub>
                        <m:r>
                          <a:rPr lang="en-US" i="1">
                            <a:latin typeface="Cambria Math"/>
                          </a:rPr>
                          <m:t>3</m:t>
                        </m:r>
                      </m:sub>
                    </m:sSub>
                  </m:oMath>
                </a14:m>
                <a:endParaRPr lang="en-US" dirty="0" smtClean="0"/>
              </a:p>
              <a:p>
                <a:pPr marL="285750" indent="-285750">
                  <a:lnSpc>
                    <a:spcPct val="150000"/>
                  </a:lnSpc>
                  <a:buFontTx/>
                  <a:buChar char="-"/>
                </a:pPr>
                <a:r>
                  <a:rPr lang="en-US" dirty="0" smtClean="0"/>
                  <a:t>Direction vector amplitude is unity </a:t>
                </a:r>
                <a14:m>
                  <m:oMath xmlns:m="http://schemas.openxmlformats.org/officeDocument/2006/math">
                    <m:d>
                      <m:dPr>
                        <m:begChr m:val="|"/>
                        <m:endChr m:val="|"/>
                        <m:ctrlPr>
                          <a:rPr lang="en-US" i="1" smtClean="0">
                            <a:latin typeface="Cambria Math"/>
                          </a:rPr>
                        </m:ctrlPr>
                      </m:dPr>
                      <m:e>
                        <m:sSub>
                          <m:sSubPr>
                            <m:ctrlPr>
                              <a:rPr lang="en-US" i="1">
                                <a:latin typeface="Cambria Math"/>
                              </a:rPr>
                            </m:ctrlPr>
                          </m:sSubPr>
                          <m:e>
                            <m:r>
                              <a:rPr lang="en-US" i="1">
                                <a:latin typeface="Cambria Math"/>
                              </a:rPr>
                              <m:t>𝐽</m:t>
                            </m:r>
                          </m:e>
                          <m:sub>
                            <m:r>
                              <a:rPr lang="en-US" i="1">
                                <a:latin typeface="Cambria Math"/>
                              </a:rPr>
                              <m:t>𝑖</m:t>
                            </m:r>
                          </m:sub>
                        </m:sSub>
                      </m:e>
                    </m:d>
                  </m:oMath>
                </a14:m>
                <a:r>
                  <a:rPr lang="en-US" dirty="0" smtClean="0"/>
                  <a:t> </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981200" y="1905000"/>
                <a:ext cx="4267200" cy="923330"/>
              </a:xfrm>
              <a:prstGeom prst="rect">
                <a:avLst/>
              </a:prstGeom>
              <a:blipFill rotWithShape="1">
                <a:blip r:embed="rId5"/>
                <a:stretch>
                  <a:fillRect l="-1143"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057400" y="609600"/>
                <a:ext cx="2743200" cy="879664"/>
              </a:xfrm>
              <a:prstGeom prst="rect">
                <a:avLst/>
              </a:prstGeom>
            </p:spPr>
            <p:txBody>
              <a:bodyPr wrap="square">
                <a:spAutoFit/>
              </a:bodyPr>
              <a:lstStyle/>
              <a:p>
                <a:pPr marL="285750" indent="-285750">
                  <a:lnSpc>
                    <a:spcPct val="150000"/>
                  </a:lnSpc>
                  <a:buFontTx/>
                  <a:buChar char="-"/>
                </a:pPr>
                <a:r>
                  <a:rPr lang="en-US" dirty="0" smtClean="0"/>
                  <a:t>For </a:t>
                </a:r>
                <a14:m>
                  <m:oMath xmlns:m="http://schemas.openxmlformats.org/officeDocument/2006/math">
                    <m:r>
                      <a:rPr lang="en-US" i="1" smtClean="0">
                        <a:latin typeface="Cambria Math"/>
                      </a:rPr>
                      <m:t>𝑖</m:t>
                    </m:r>
                    <m:r>
                      <a:rPr lang="en-US" b="0" i="1" smtClean="0">
                        <a:latin typeface="Cambria Math"/>
                      </a:rPr>
                      <m:t>=</m:t>
                    </m:r>
                    <m:sSub>
                      <m:sSubPr>
                        <m:ctrlPr>
                          <a:rPr lang="en-US" i="1">
                            <a:latin typeface="Cambria Math"/>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i="1" smtClean="0">
                            <a:latin typeface="Cambria Math"/>
                          </a:rPr>
                        </m:ctrlPr>
                      </m:sSubPr>
                      <m:e>
                        <m:r>
                          <a:rPr lang="en-US" b="0" i="1" smtClean="0">
                            <a:latin typeface="Cambria Math"/>
                          </a:rPr>
                          <m:t> </m:t>
                        </m:r>
                        <m:r>
                          <a:rPr lang="en-US" i="1">
                            <a:latin typeface="Cambria Math"/>
                          </a:rPr>
                          <m:t>h</m:t>
                        </m:r>
                      </m:e>
                      <m:sub>
                        <m:r>
                          <a:rPr lang="en-US" b="0" i="1" smtClean="0">
                            <a:latin typeface="Cambria Math"/>
                          </a:rPr>
                          <m:t>2</m:t>
                        </m:r>
                      </m:sub>
                    </m:sSub>
                    <m:r>
                      <a:rPr lang="en-US" b="0" i="1" smtClean="0">
                        <a:latin typeface="Cambria Math"/>
                      </a:rPr>
                      <m:t>,…,</m:t>
                    </m:r>
                    <m:sSub>
                      <m:sSubPr>
                        <m:ctrlPr>
                          <a:rPr lang="en-US" i="1">
                            <a:latin typeface="Cambria Math"/>
                          </a:rPr>
                        </m:ctrlPr>
                      </m:sSubPr>
                      <m:e>
                        <m:r>
                          <a:rPr lang="en-US" i="1">
                            <a:latin typeface="Cambria Math"/>
                          </a:rPr>
                          <m:t> </m:t>
                        </m:r>
                        <m:r>
                          <a:rPr lang="en-US" b="0" i="1" smtClean="0">
                            <a:latin typeface="Cambria Math"/>
                          </a:rPr>
                          <m:t>𝑣</m:t>
                        </m:r>
                      </m:e>
                      <m:sub>
                        <m:r>
                          <a:rPr lang="en-US" b="0" i="1" smtClean="0">
                            <a:latin typeface="Cambria Math"/>
                          </a:rPr>
                          <m:t>3</m:t>
                        </m:r>
                      </m:sub>
                    </m:sSub>
                  </m:oMath>
                </a14:m>
                <a:endParaRPr lang="en-US" dirty="0" smtClean="0"/>
              </a:p>
              <a:p>
                <a:pPr marL="285750" indent="-285750">
                  <a:lnSpc>
                    <a:spcPct val="150000"/>
                  </a:lnSpc>
                  <a:buFontTx/>
                  <a:buChar char="-"/>
                </a:pPr>
                <a:r>
                  <a:rPr lang="en-US" dirty="0" smtClean="0"/>
                  <a:t>Units are </a:t>
                </a:r>
                <a14:m>
                  <m:oMath xmlns:m="http://schemas.openxmlformats.org/officeDocument/2006/math">
                    <m:d>
                      <m:dPr>
                        <m:begChr m:val="["/>
                        <m:endChr m:val="]"/>
                        <m:ctrlPr>
                          <a:rPr lang="en-US" i="1">
                            <a:latin typeface="Cambria Math"/>
                          </a:rPr>
                        </m:ctrlPr>
                      </m:dPr>
                      <m:e>
                        <m:r>
                          <m:rPr>
                            <m:sty m:val="p"/>
                          </m:rPr>
                          <a:rPr lang="en-US">
                            <a:latin typeface="Cambria Math"/>
                          </a:rPr>
                          <m:t>m</m:t>
                        </m:r>
                      </m:e>
                    </m:d>
                  </m:oMath>
                </a14:m>
                <a:endParaRPr lang="en-US" dirty="0" smtClean="0"/>
              </a:p>
            </p:txBody>
          </p:sp>
        </mc:Choice>
        <mc:Fallback xmlns="">
          <p:sp>
            <p:nvSpPr>
              <p:cNvPr id="16" name="Rectangle 15"/>
              <p:cNvSpPr>
                <a:spLocks noRot="1" noChangeAspect="1" noMove="1" noResize="1" noEditPoints="1" noAdjustHandles="1" noChangeArrowheads="1" noChangeShapeType="1" noTextEdit="1"/>
              </p:cNvSpPr>
              <p:nvPr/>
            </p:nvSpPr>
            <p:spPr>
              <a:xfrm>
                <a:off x="2057400" y="609600"/>
                <a:ext cx="2743200" cy="879664"/>
              </a:xfrm>
              <a:prstGeom prst="rect">
                <a:avLst/>
              </a:prstGeom>
              <a:blipFill rotWithShape="1">
                <a:blip r:embed="rId6"/>
                <a:stretch>
                  <a:fillRect l="-2000"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133600" y="3733800"/>
                <a:ext cx="4223913" cy="1104148"/>
              </a:xfrm>
              <a:prstGeom prst="rect">
                <a:avLst/>
              </a:prstGeom>
            </p:spPr>
            <p:txBody>
              <a:bodyPr wrap="none">
                <a:spAutoFit/>
              </a:bodyPr>
              <a:lstStyle/>
              <a:p>
                <a14:m>
                  <m:oMath xmlns:m="http://schemas.openxmlformats.org/officeDocument/2006/math">
                    <m:d>
                      <m:dPr>
                        <m:begChr m:val="{"/>
                        <m:endChr m:val="}"/>
                        <m:ctrlPr>
                          <a:rPr lang="en-US" b="0" i="1" smtClean="0">
                            <a:latin typeface="Cambria Math"/>
                          </a:rPr>
                        </m:ctrlPr>
                      </m:dPr>
                      <m:e>
                        <m:m>
                          <m:mPr>
                            <m:mcs>
                              <m:mc>
                                <m:mcPr>
                                  <m:count m:val="1"/>
                                  <m:mcJc m:val="center"/>
                                </m:mcPr>
                              </m:mc>
                            </m:mcs>
                            <m:ctrlPr>
                              <a:rPr lang="en-US" i="1">
                                <a:latin typeface="Cambria Math"/>
                              </a:rPr>
                            </m:ctrlPr>
                          </m:mPr>
                          <m:mr>
                            <m:e>
                              <m:r>
                                <a:rPr lang="en-US" i="1">
                                  <a:latin typeface="Cambria Math"/>
                                </a:rPr>
                                <m:t>𝑥</m:t>
                              </m:r>
                            </m:e>
                          </m:mr>
                          <m:mr>
                            <m:e>
                              <m:r>
                                <a:rPr lang="en-US" i="1">
                                  <a:latin typeface="Cambria Math"/>
                                </a:rPr>
                                <m:t>𝑦</m:t>
                              </m:r>
                            </m:e>
                          </m:mr>
                          <m:mr>
                            <m:e>
                              <m:r>
                                <a:rPr lang="en-US" b="0" i="1" smtClean="0">
                                  <a:latin typeface="Cambria Math"/>
                                </a:rPr>
                                <m:t>𝑧</m:t>
                              </m:r>
                            </m:e>
                          </m:mr>
                        </m:m>
                      </m:e>
                    </m:d>
                    <m:r>
                      <a:rPr lang="en-US" b="0" i="1" smtClean="0">
                        <a:latin typeface="Cambria Math"/>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b="0" i="1" smtClean="0">
                                  <a:latin typeface="Cambria Math"/>
                                </a:rPr>
                                <m:t>𝑅</m:t>
                              </m:r>
                              <m:r>
                                <a:rPr lang="en-US" i="1">
                                  <a:latin typeface="Cambria Math"/>
                                </a:rPr>
                                <m:t>𝑥</m:t>
                              </m:r>
                            </m:e>
                          </m:mr>
                          <m:mr>
                            <m:e>
                              <m:r>
                                <a:rPr lang="en-US" b="0" i="1" smtClean="0">
                                  <a:latin typeface="Cambria Math"/>
                                </a:rPr>
                                <m:t>𝑅</m:t>
                              </m:r>
                              <m:r>
                                <a:rPr lang="en-US" i="1">
                                  <a:latin typeface="Cambria Math"/>
                                </a:rPr>
                                <m:t>𝑦</m:t>
                              </m:r>
                            </m:e>
                          </m:mr>
                          <m:mr>
                            <m:e>
                              <m:r>
                                <a:rPr lang="en-US" b="0" i="1" smtClean="0">
                                  <a:latin typeface="Cambria Math"/>
                                </a:rPr>
                                <m:t>𝑅</m:t>
                              </m:r>
                              <m:r>
                                <a:rPr lang="en-US" i="1">
                                  <a:latin typeface="Cambria Math"/>
                                </a:rPr>
                                <m:t>𝑧</m:t>
                              </m:r>
                            </m:e>
                          </m:mr>
                        </m:m>
                      </m:e>
                    </m:d>
                    <m:r>
                      <a:rPr lang="en-US" i="1" smtClean="0">
                        <a:latin typeface="Cambria Math"/>
                        <a:ea typeface="Cambria Math"/>
                      </a:rPr>
                      <m:t>×</m:t>
                    </m:r>
                    <m:sSub>
                      <m:sSubPr>
                        <m:ctrlPr>
                          <a:rPr lang="en-US" i="1">
                            <a:latin typeface="Cambria Math"/>
                          </a:rPr>
                        </m:ctrlPr>
                      </m:sSubPr>
                      <m:e>
                        <m:r>
                          <a:rPr lang="en-US" i="1">
                            <a:latin typeface="Cambria Math"/>
                          </a:rPr>
                          <m:t>𝐴</m:t>
                        </m:r>
                      </m:e>
                      <m:sub>
                        <m:r>
                          <a:rPr lang="en-US" i="1">
                            <a:latin typeface="Cambria Math"/>
                          </a:rPr>
                          <m:t>𝑖</m:t>
                        </m:r>
                      </m:sub>
                    </m:sSub>
                  </m:oMath>
                </a14:m>
                <a:r>
                  <a:rPr lang="en-US" dirty="0" smtClean="0"/>
                  <a:t> =</a:t>
                </a:r>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a:rPr lang="en-US" i="1">
                                  <a:latin typeface="Cambria Math"/>
                                </a:rPr>
                                <m:t>𝑥</m:t>
                              </m:r>
                            </m:e>
                          </m:mr>
                          <m:mr>
                            <m:e>
                              <m:r>
                                <a:rPr lang="en-US" i="1">
                                  <a:latin typeface="Cambria Math"/>
                                </a:rPr>
                                <m:t>𝑦</m:t>
                              </m:r>
                            </m:e>
                          </m:mr>
                          <m:mr>
                            <m:e>
                              <m:r>
                                <a:rPr lang="en-US" i="1">
                                  <a:latin typeface="Cambria Math"/>
                                </a:rPr>
                                <m:t>𝑧</m:t>
                              </m:r>
                            </m:e>
                          </m:mr>
                        </m:m>
                      </m:e>
                    </m:d>
                    <m:r>
                      <a:rPr lang="en-US" b="0" i="1" smtClean="0">
                        <a:latin typeface="Cambria Math"/>
                      </a:rPr>
                      <m:t>−</m:t>
                    </m:r>
                    <m:sSub>
                      <m:sSubPr>
                        <m:ctrlPr>
                          <a:rPr lang="en-US" i="1">
                            <a:latin typeface="Cambria Math"/>
                          </a:rPr>
                        </m:ctrlPr>
                      </m:sSubPr>
                      <m:e>
                        <m:r>
                          <a:rPr lang="en-US" i="1">
                            <a:latin typeface="Cambria Math"/>
                          </a:rPr>
                          <m:t>𝐴</m:t>
                        </m:r>
                      </m:e>
                      <m:sub>
                        <m:r>
                          <a:rPr lang="en-US" i="1">
                            <a:latin typeface="Cambria Math"/>
                          </a:rPr>
                          <m:t>𝑖</m:t>
                        </m:r>
                      </m:sub>
                    </m:sSub>
                    <m:r>
                      <a:rPr lang="en-US" i="1">
                        <a:latin typeface="Cambria Math"/>
                        <a:ea typeface="Cambria Math"/>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a:rPr>
                                <m:t>𝑅</m:t>
                              </m:r>
                              <m:r>
                                <a:rPr lang="en-US" i="1">
                                  <a:latin typeface="Cambria Math"/>
                                </a:rPr>
                                <m:t>𝑥</m:t>
                              </m:r>
                            </m:e>
                          </m:mr>
                          <m:mr>
                            <m:e>
                              <m:r>
                                <a:rPr lang="en-US" i="1">
                                  <a:latin typeface="Cambria Math"/>
                                </a:rPr>
                                <m:t>𝑅𝑦</m:t>
                              </m:r>
                            </m:e>
                          </m:mr>
                          <m:mr>
                            <m:e>
                              <m:r>
                                <a:rPr lang="en-US" i="1">
                                  <a:latin typeface="Cambria Math"/>
                                </a:rPr>
                                <m:t>𝑅𝑧</m:t>
                              </m:r>
                            </m:e>
                          </m:mr>
                        </m:m>
                      </m:e>
                    </m:d>
                  </m:oMath>
                </a14:m>
                <a:r>
                  <a:rPr lang="en-US" dirty="0" smtClean="0"/>
                  <a:t>=</a:t>
                </a:r>
                <a14:m>
                  <m:oMath xmlns:m="http://schemas.openxmlformats.org/officeDocument/2006/math">
                    <m:sSub>
                      <m:sSubPr>
                        <m:ctrlPr>
                          <a:rPr lang="en-US" i="1">
                            <a:latin typeface="Cambria Math"/>
                          </a:rPr>
                        </m:ctrlPr>
                      </m:sSubPr>
                      <m:e>
                        <m:r>
                          <a:rPr lang="en-US" b="0" i="1" smtClean="0">
                            <a:latin typeface="Cambria Math"/>
                          </a:rPr>
                          <m:t>  </m:t>
                        </m:r>
                        <m:r>
                          <a:rPr lang="en-US" b="0" i="1" smtClean="0">
                            <a:latin typeface="Cambria Math"/>
                          </a:rPr>
                          <m:t>𝑃</m:t>
                        </m:r>
                      </m:e>
                      <m:sub>
                        <m:r>
                          <a:rPr lang="en-US" i="1">
                            <a:latin typeface="Cambria Math"/>
                          </a:rPr>
                          <m:t>𝑖</m:t>
                        </m:r>
                      </m:sub>
                    </m:sSub>
                    <m:r>
                      <a:rPr lang="en-US">
                        <a:latin typeface="Cambria Math"/>
                      </a:rPr>
                      <m:t> </m:t>
                    </m:r>
                    <m:r>
                      <a:rPr lang="en-US" i="1">
                        <a:latin typeface="Cambria Math"/>
                      </a:rPr>
                      <m:t>𝐶</m:t>
                    </m:r>
                  </m:oMath>
                </a14:m>
                <a:endParaRPr lang="en-US" dirty="0"/>
              </a:p>
              <a:p>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133600" y="3733800"/>
                <a:ext cx="4223913" cy="110414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43000" y="5029200"/>
                <a:ext cx="31099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i="1">
                              <a:latin typeface="Cambria Math"/>
                            </a:rPr>
                            <m:t>𝑖</m:t>
                          </m:r>
                        </m:sub>
                      </m:sSub>
                      <m:r>
                        <a:rPr lang="en-US">
                          <a:latin typeface="Cambria Math"/>
                        </a:rPr>
                        <m:t>=</m:t>
                      </m:r>
                      <m:d>
                        <m:dPr>
                          <m:begChr m:val="["/>
                          <m:endChr m:val="]"/>
                          <m:ctrlPr>
                            <a:rPr lang="en-US" i="1">
                              <a:latin typeface="Cambria Math"/>
                            </a:rPr>
                          </m:ctrlPr>
                        </m:dPr>
                        <m:e>
                          <m:r>
                            <a:rPr lang="en-US" b="0" i="1" smtClean="0">
                              <a:latin typeface="Cambria Math"/>
                            </a:rPr>
                            <m:t> </m:t>
                          </m:r>
                          <m:r>
                            <a:rPr lang="en-US" b="0" i="1" smtClean="0">
                              <a:latin typeface="Cambria Math"/>
                            </a:rPr>
                            <m:t>𝐼</m:t>
                          </m:r>
                          <m:d>
                            <m:dPr>
                              <m:ctrlPr>
                                <a:rPr lang="en-US" b="0" i="1" smtClean="0">
                                  <a:latin typeface="Cambria Math"/>
                                </a:rPr>
                              </m:ctrlPr>
                            </m:dPr>
                            <m:e>
                              <m:r>
                                <a:rPr lang="en-US" b="0" i="1" smtClean="0">
                                  <a:latin typeface="Cambria Math"/>
                                </a:rPr>
                                <m:t>3</m:t>
                              </m:r>
                            </m:e>
                          </m:d>
                          <m:r>
                            <a:rPr lang="en-US" b="0" i="1" smtClean="0">
                              <a:latin typeface="Cambria Math"/>
                            </a:rPr>
                            <m:t>     |   </m:t>
                          </m:r>
                          <m:r>
                            <a:rPr lang="en-US" b="0" i="1" smtClean="0">
                              <a:solidFill>
                                <a:schemeClr val="tx1"/>
                              </a:solidFill>
                              <a:latin typeface="Cambria Math"/>
                            </a:rPr>
                            <m:t>−</m:t>
                          </m:r>
                          <m:r>
                            <a:rPr lang="en-US" b="0" i="1" smtClean="0">
                              <a:latin typeface="Cambria Math"/>
                            </a:rPr>
                            <m:t>𝐶𝑟𝑜𝑠𝑠</m:t>
                          </m:r>
                          <m:r>
                            <a:rPr lang="en-US" b="0" i="1" smtClean="0">
                              <a:latin typeface="Cambria Math"/>
                            </a:rPr>
                            <m:t>(</m:t>
                          </m:r>
                          <m:sSub>
                            <m:sSubPr>
                              <m:ctrlPr>
                                <a:rPr lang="en-US" i="1">
                                  <a:latin typeface="Cambria Math"/>
                                </a:rPr>
                              </m:ctrlPr>
                            </m:sSubPr>
                            <m:e>
                              <m:r>
                                <a:rPr lang="en-US" i="1">
                                  <a:latin typeface="Cambria Math"/>
                                </a:rPr>
                                <m:t>𝐴</m:t>
                              </m:r>
                            </m:e>
                            <m:sub>
                              <m:r>
                                <a:rPr lang="en-US" i="1">
                                  <a:latin typeface="Cambria Math"/>
                                </a:rPr>
                                <m:t>𝑖</m:t>
                              </m:r>
                            </m:sub>
                          </m:sSub>
                          <m:r>
                            <a:rPr lang="en-US" b="0" i="1" smtClean="0">
                              <a:latin typeface="Cambria Math"/>
                            </a:rPr>
                            <m:t>)</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43000" y="5029200"/>
                <a:ext cx="3109954" cy="369332"/>
              </a:xfrm>
              <a:prstGeom prst="rect">
                <a:avLst/>
              </a:prstGeom>
              <a:blipFill rotWithShape="1">
                <a:blip r:embed="rId8"/>
                <a:stretch>
                  <a:fillRect b="-11475"/>
                </a:stretch>
              </a:blipFill>
            </p:spPr>
            <p:txBody>
              <a:bodyPr/>
              <a:lstStyle/>
              <a:p>
                <a:r>
                  <a:rPr lang="en-US">
                    <a:noFill/>
                  </a:rPr>
                  <a:t> </a:t>
                </a:r>
              </a:p>
            </p:txBody>
          </p:sp>
        </mc:Fallback>
      </mc:AlternateContent>
      <p:sp>
        <p:nvSpPr>
          <p:cNvPr id="14" name="Rectangle 13"/>
          <p:cNvSpPr/>
          <p:nvPr/>
        </p:nvSpPr>
        <p:spPr>
          <a:xfrm>
            <a:off x="152400" y="5029200"/>
            <a:ext cx="756938" cy="369332"/>
          </a:xfrm>
          <a:prstGeom prst="rect">
            <a:avLst/>
          </a:prstGeom>
        </p:spPr>
        <p:txBody>
          <a:bodyPr wrap="none">
            <a:spAutoFit/>
          </a:bodyPr>
          <a:lstStyle/>
          <a:p>
            <a:r>
              <a:rPr lang="en-US" dirty="0" smtClean="0"/>
              <a:t>With: </a:t>
            </a:r>
            <a:endParaRPr lang="en-US" dirty="0"/>
          </a:p>
        </p:txBody>
      </p:sp>
      <mc:AlternateContent xmlns:mc="http://schemas.openxmlformats.org/markup-compatibility/2006" xmlns:a14="http://schemas.microsoft.com/office/drawing/2010/main">
        <mc:Choice Requires="a14">
          <p:sp>
            <p:nvSpPr>
              <p:cNvPr id="15" name="Rectangle 14"/>
              <p:cNvSpPr/>
              <p:nvPr/>
            </p:nvSpPr>
            <p:spPr>
              <a:xfrm>
                <a:off x="2590800" y="5656698"/>
                <a:ext cx="3456972"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i="1">
                              <a:latin typeface="Cambria Math"/>
                            </a:rPr>
                            <m:t>𝑖</m:t>
                          </m:r>
                        </m:sub>
                      </m:sSub>
                      <m:r>
                        <a:rPr lang="en-US">
                          <a:latin typeface="Cambria Math"/>
                        </a:rPr>
                        <m:t>=</m:t>
                      </m:r>
                      <m:d>
                        <m:dPr>
                          <m:begChr m:val="["/>
                          <m:endChr m:val="]"/>
                          <m:ctrlPr>
                            <a:rPr lang="en-US" i="1">
                              <a:latin typeface="Cambria Math"/>
                            </a:rPr>
                          </m:ctrlPr>
                        </m:dPr>
                        <m:e>
                          <m:m>
                            <m:mPr>
                              <m:mcs>
                                <m:mc>
                                  <m:mcPr>
                                    <m:count m:val="3"/>
                                    <m:mcJc m:val="center"/>
                                  </m:mcPr>
                                </m:mc>
                              </m:mcs>
                              <m:ctrlPr>
                                <a:rPr lang="en-US" i="1" smtClean="0">
                                  <a:latin typeface="Cambria Math"/>
                                </a:rPr>
                              </m:ctrlPr>
                            </m:mPr>
                            <m:mr>
                              <m:e>
                                <m:r>
                                  <a:rPr lang="en-US">
                                    <a:latin typeface="Cambria Math"/>
                                  </a:rPr>
                                  <m:t>1</m:t>
                                </m:r>
                              </m:e>
                              <m:e>
                                <m:r>
                                  <a:rPr lang="en-US">
                                    <a:latin typeface="Cambria Math"/>
                                  </a:rPr>
                                  <m:t>0</m:t>
                                </m:r>
                              </m:e>
                              <m:e>
                                <m:r>
                                  <a:rPr lang="en-US">
                                    <a:latin typeface="Cambria Math"/>
                                  </a:rPr>
                                  <m:t>0</m:t>
                                </m:r>
                              </m:e>
                            </m:mr>
                            <m:mr>
                              <m:e>
                                <m:r>
                                  <a:rPr lang="en-US">
                                    <a:latin typeface="Cambria Math"/>
                                  </a:rPr>
                                  <m:t>0</m:t>
                                </m:r>
                              </m:e>
                              <m:e>
                                <m:r>
                                  <a:rPr lang="en-US">
                                    <a:latin typeface="Cambria Math"/>
                                  </a:rPr>
                                  <m:t>1</m:t>
                                </m:r>
                              </m:e>
                              <m:e>
                                <m:r>
                                  <a:rPr lang="en-US">
                                    <a:latin typeface="Cambria Math"/>
                                  </a:rPr>
                                  <m:t>0</m:t>
                                </m:r>
                              </m:e>
                            </m:mr>
                            <m:mr>
                              <m:e>
                                <m:r>
                                  <a:rPr lang="en-US">
                                    <a:latin typeface="Cambria Math"/>
                                  </a:rPr>
                                  <m:t>0</m:t>
                                </m:r>
                              </m:e>
                              <m:e>
                                <m:r>
                                  <a:rPr lang="en-US">
                                    <a:latin typeface="Cambria Math"/>
                                  </a:rPr>
                                  <m:t>0</m:t>
                                </m:r>
                              </m:e>
                              <m:e>
                                <m:r>
                                  <a:rPr lang="en-US">
                                    <a:latin typeface="Cambria Math"/>
                                  </a:rPr>
                                  <m:t>1</m:t>
                                </m:r>
                              </m:e>
                            </m:mr>
                          </m:m>
                          <m:r>
                            <a:rPr lang="en-US">
                              <a:latin typeface="Cambria Math"/>
                            </a:rPr>
                            <m:t>   </m:t>
                          </m:r>
                          <m:m>
                            <m:mPr>
                              <m:mcs>
                                <m:mc>
                                  <m:mcPr>
                                    <m:count m:val="3"/>
                                    <m:mcJc m:val="center"/>
                                  </m:mcPr>
                                </m:mc>
                              </m:mcs>
                              <m:ctrlPr>
                                <a:rPr lang="en-US" i="1">
                                  <a:latin typeface="Cambria Math"/>
                                </a:rPr>
                              </m:ctrlPr>
                            </m:mPr>
                            <m:mr>
                              <m:e>
                                <m:r>
                                  <a:rPr lang="en-US">
                                    <a:latin typeface="Cambria Math"/>
                                  </a:rPr>
                                  <m:t>0</m:t>
                                </m:r>
                              </m:e>
                              <m:e>
                                <m:sSub>
                                  <m:sSubPr>
                                    <m:ctrlPr>
                                      <a:rPr lang="en-US" i="1">
                                        <a:latin typeface="Cambria Math"/>
                                      </a:rPr>
                                    </m:ctrlPr>
                                  </m:sSubPr>
                                  <m:e>
                                    <m:r>
                                      <a:rPr lang="en-US" b="0" i="1" smtClean="0">
                                        <a:latin typeface="Cambria Math"/>
                                      </a:rPr>
                                      <m:t>𝑐</m:t>
                                    </m:r>
                                  </m:e>
                                  <m:sub>
                                    <m:r>
                                      <a:rPr lang="en-US" i="1">
                                        <a:latin typeface="Cambria Math"/>
                                      </a:rPr>
                                      <m:t>𝑖</m:t>
                                    </m:r>
                                  </m:sub>
                                </m:sSub>
                              </m:e>
                              <m:e>
                                <m:sSub>
                                  <m:sSubPr>
                                    <m:ctrlPr>
                                      <a:rPr lang="en-US" i="1">
                                        <a:latin typeface="Cambria Math"/>
                                      </a:rPr>
                                    </m:ctrlPr>
                                  </m:sSubPr>
                                  <m:e>
                                    <m:r>
                                      <a:rPr lang="en-US" b="0" i="1" smtClean="0">
                                        <a:latin typeface="Cambria Math"/>
                                      </a:rPr>
                                      <m:t>−</m:t>
                                    </m:r>
                                    <m:r>
                                      <a:rPr lang="en-US" b="0" i="1" smtClean="0">
                                        <a:latin typeface="Cambria Math"/>
                                      </a:rPr>
                                      <m:t>𝑏</m:t>
                                    </m:r>
                                  </m:e>
                                  <m:sub>
                                    <m:r>
                                      <a:rPr lang="en-US" i="1">
                                        <a:latin typeface="Cambria Math"/>
                                      </a:rPr>
                                      <m:t>𝑖</m:t>
                                    </m:r>
                                  </m:sub>
                                </m:sSub>
                              </m:e>
                            </m:mr>
                            <m:mr>
                              <m:e>
                                <m:sSub>
                                  <m:sSubPr>
                                    <m:ctrlPr>
                                      <a:rPr lang="en-US" i="1">
                                        <a:latin typeface="Cambria Math"/>
                                      </a:rPr>
                                    </m:ctrlPr>
                                  </m:sSubPr>
                                  <m:e>
                                    <m:r>
                                      <a:rPr lang="en-US" b="0" i="1" smtClean="0">
                                        <a:latin typeface="Cambria Math"/>
                                      </a:rPr>
                                      <m:t>−</m:t>
                                    </m:r>
                                    <m:r>
                                      <a:rPr lang="en-US" b="0" i="1" smtClean="0">
                                        <a:latin typeface="Cambria Math"/>
                                      </a:rPr>
                                      <m:t>𝑐</m:t>
                                    </m:r>
                                  </m:e>
                                  <m:sub>
                                    <m:r>
                                      <a:rPr lang="en-US" i="1">
                                        <a:latin typeface="Cambria Math"/>
                                      </a:rPr>
                                      <m:t>𝑖</m:t>
                                    </m:r>
                                  </m:sub>
                                </m:sSub>
                              </m:e>
                              <m:e>
                                <m:r>
                                  <a:rPr lang="en-US">
                                    <a:latin typeface="Cambria Math"/>
                                  </a:rPr>
                                  <m:t>0</m:t>
                                </m:r>
                              </m:e>
                              <m:e>
                                <m:sSub>
                                  <m:sSubPr>
                                    <m:ctrlPr>
                                      <a:rPr lang="en-US" i="1">
                                        <a:latin typeface="Cambria Math"/>
                                      </a:rPr>
                                    </m:ctrlPr>
                                  </m:sSubPr>
                                  <m:e>
                                    <m:r>
                                      <a:rPr lang="en-US" b="0" i="1" smtClean="0">
                                        <a:latin typeface="Cambria Math"/>
                                      </a:rPr>
                                      <m:t>𝑎</m:t>
                                    </m:r>
                                  </m:e>
                                  <m:sub>
                                    <m:r>
                                      <a:rPr lang="en-US" i="1">
                                        <a:latin typeface="Cambria Math"/>
                                      </a:rPr>
                                      <m:t>𝑖</m:t>
                                    </m:r>
                                  </m:sub>
                                </m:sSub>
                              </m:e>
                            </m:mr>
                            <m:mr>
                              <m:e>
                                <m:sSub>
                                  <m:sSubPr>
                                    <m:ctrlPr>
                                      <a:rPr lang="en-US" i="1">
                                        <a:latin typeface="Cambria Math"/>
                                      </a:rPr>
                                    </m:ctrlPr>
                                  </m:sSubPr>
                                  <m:e>
                                    <m:r>
                                      <a:rPr lang="en-US" b="0" i="1" smtClean="0">
                                        <a:latin typeface="Cambria Math"/>
                                      </a:rPr>
                                      <m:t>𝑏</m:t>
                                    </m:r>
                                  </m:e>
                                  <m:sub>
                                    <m:r>
                                      <a:rPr lang="en-US" i="1">
                                        <a:latin typeface="Cambria Math"/>
                                      </a:rPr>
                                      <m:t>𝑖</m:t>
                                    </m:r>
                                  </m:sub>
                                </m:sSub>
                              </m:e>
                              <m:e>
                                <m:r>
                                  <a:rPr lang="en-US" b="0" i="1" smtClean="0">
                                    <a:latin typeface="Cambria Math"/>
                                  </a:rPr>
                                  <m:t>−</m:t>
                                </m:r>
                                <m:sSub>
                                  <m:sSubPr>
                                    <m:ctrlPr>
                                      <a:rPr lang="en-US" i="1">
                                        <a:latin typeface="Cambria Math"/>
                                      </a:rPr>
                                    </m:ctrlPr>
                                  </m:sSubPr>
                                  <m:e>
                                    <m:r>
                                      <a:rPr lang="en-US" b="0" i="1" smtClean="0">
                                        <a:latin typeface="Cambria Math"/>
                                      </a:rPr>
                                      <m:t>𝑎</m:t>
                                    </m:r>
                                  </m:e>
                                  <m:sub>
                                    <m:r>
                                      <a:rPr lang="en-US" i="1">
                                        <a:latin typeface="Cambria Math"/>
                                      </a:rPr>
                                      <m:t>𝑖</m:t>
                                    </m:r>
                                  </m:sub>
                                </m:sSub>
                              </m:e>
                              <m:e>
                                <m:r>
                                  <a:rPr lang="en-US">
                                    <a:latin typeface="Cambria Math"/>
                                  </a:rPr>
                                  <m:t>0</m:t>
                                </m:r>
                              </m:e>
                            </m:mr>
                          </m:m>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590800" y="5656698"/>
                <a:ext cx="3456972" cy="972702"/>
              </a:xfrm>
              <a:prstGeom prst="rect">
                <a:avLst/>
              </a:prstGeom>
              <a:blipFill rotWithShape="1">
                <a:blip r:embed="rId9"/>
                <a:stretch>
                  <a:fillRect/>
                </a:stretch>
              </a:blipFill>
            </p:spPr>
            <p:txBody>
              <a:bodyPr/>
              <a:lstStyle/>
              <a:p>
                <a:r>
                  <a:rPr lang="en-US">
                    <a:noFill/>
                  </a:rPr>
                  <a:t> </a:t>
                </a:r>
              </a:p>
            </p:txBody>
          </p:sp>
        </mc:Fallback>
      </mc:AlternateContent>
      <p:sp>
        <p:nvSpPr>
          <p:cNvPr id="18" name="Rectangle 17"/>
          <p:cNvSpPr/>
          <p:nvPr/>
        </p:nvSpPr>
        <p:spPr>
          <a:xfrm>
            <a:off x="0" y="0"/>
            <a:ext cx="1448217" cy="369332"/>
          </a:xfrm>
          <a:prstGeom prst="rect">
            <a:avLst/>
          </a:prstGeom>
        </p:spPr>
        <p:txBody>
          <a:bodyPr wrap="none">
            <a:spAutoFit/>
          </a:bodyPr>
          <a:lstStyle/>
          <a:p>
            <a:r>
              <a:rPr lang="en-US" b="1" dirty="0" smtClean="0"/>
              <a:t>Sensors (2/3)</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5715000" y="4724400"/>
                <a:ext cx="3309304" cy="972702"/>
              </a:xfrm>
              <a:prstGeom prst="rect">
                <a:avLst/>
              </a:prstGeom>
            </p:spPr>
            <p:txBody>
              <a:bodyPr wrap="none">
                <a:spAutoFit/>
              </a:bodyPr>
              <a:lstStyle/>
              <a:p>
                <a14:m>
                  <m:oMath xmlns:m="http://schemas.openxmlformats.org/officeDocument/2006/math">
                    <m:r>
                      <a:rPr lang="en-US" i="1" smtClean="0">
                        <a:latin typeface="Cambria Math"/>
                      </a:rPr>
                      <m:t>𝐶𝑟𝑜𝑠𝑠</m:t>
                    </m:r>
                    <m:sSub>
                      <m:sSubPr>
                        <m:ctrlPr>
                          <a:rPr lang="en-US" i="1">
                            <a:latin typeface="Cambria Math"/>
                          </a:rPr>
                        </m:ctrlPr>
                      </m:sSubPr>
                      <m:e>
                        <m:r>
                          <a:rPr lang="en-US" i="1">
                            <a:latin typeface="Cambria Math"/>
                          </a:rPr>
                          <m:t>(</m:t>
                        </m:r>
                        <m:r>
                          <a:rPr lang="en-US" i="1">
                            <a:latin typeface="Cambria Math"/>
                          </a:rPr>
                          <m:t>𝐴</m:t>
                        </m:r>
                      </m:e>
                      <m:sub>
                        <m:r>
                          <a:rPr lang="en-US" i="1">
                            <a:latin typeface="Cambria Math"/>
                          </a:rPr>
                          <m:t>𝑖</m:t>
                        </m:r>
                      </m:sub>
                    </m:sSub>
                    <m:r>
                      <a:rPr lang="en-US" i="1">
                        <a:latin typeface="Cambria Math"/>
                      </a:rPr>
                      <m:t>)</m:t>
                    </m:r>
                    <m:r>
                      <a:rPr lang="en-US" b="0" i="1" smtClean="0">
                        <a:latin typeface="Cambria Math"/>
                      </a:rPr>
                      <m:t>=</m:t>
                    </m:r>
                    <m:d>
                      <m:dPr>
                        <m:begChr m:val="["/>
                        <m:endChr m:val="]"/>
                        <m:ctrlPr>
                          <a:rPr lang="en-US" b="0" i="1" smtClean="0">
                            <a:latin typeface="Cambria Math"/>
                          </a:rPr>
                        </m:ctrlPr>
                      </m:dPr>
                      <m:e>
                        <m:m>
                          <m:mPr>
                            <m:mcs>
                              <m:mc>
                                <m:mcPr>
                                  <m:count m:val="3"/>
                                  <m:mcJc m:val="center"/>
                                </m:mcPr>
                              </m:mc>
                            </m:mcs>
                            <m:ctrlPr>
                              <a:rPr lang="en-US" i="1">
                                <a:latin typeface="Cambria Math"/>
                              </a:rPr>
                            </m:ctrlPr>
                          </m:mPr>
                          <m:mr>
                            <m:e>
                              <m:r>
                                <a:rPr lang="en-US">
                                  <a:latin typeface="Cambria Math"/>
                                </a:rPr>
                                <m:t>0</m:t>
                              </m:r>
                            </m:e>
                            <m:e>
                              <m:sSub>
                                <m:sSubPr>
                                  <m:ctrlPr>
                                    <a:rPr lang="en-US" i="1">
                                      <a:latin typeface="Cambria Math"/>
                                    </a:rPr>
                                  </m:ctrlPr>
                                </m:sSubPr>
                                <m:e>
                                  <m:r>
                                    <a:rPr lang="en-US" i="1">
                                      <a:latin typeface="Cambria Math"/>
                                    </a:rPr>
                                    <m:t>−</m:t>
                                  </m:r>
                                  <m:r>
                                    <a:rPr lang="en-US" i="1">
                                      <a:latin typeface="Cambria Math"/>
                                    </a:rPr>
                                    <m:t>𝑐</m:t>
                                  </m:r>
                                </m:e>
                                <m:sub>
                                  <m:r>
                                    <a:rPr lang="en-US" i="1">
                                      <a:latin typeface="Cambria Math"/>
                                    </a:rPr>
                                    <m:t>𝑖</m:t>
                                  </m:r>
                                </m:sub>
                              </m:sSub>
                            </m:e>
                            <m:e>
                              <m:sSub>
                                <m:sSubPr>
                                  <m:ctrlPr>
                                    <a:rPr lang="en-US" i="1">
                                      <a:latin typeface="Cambria Math"/>
                                    </a:rPr>
                                  </m:ctrlPr>
                                </m:sSubPr>
                                <m:e>
                                  <m:r>
                                    <a:rPr lang="en-US" i="1">
                                      <a:latin typeface="Cambria Math"/>
                                    </a:rPr>
                                    <m:t>𝑏</m:t>
                                  </m:r>
                                </m:e>
                                <m:sub>
                                  <m:r>
                                    <a:rPr lang="en-US" i="1">
                                      <a:latin typeface="Cambria Math"/>
                                    </a:rPr>
                                    <m:t>𝑖</m:t>
                                  </m:r>
                                </m:sub>
                              </m:sSub>
                            </m:e>
                          </m:mr>
                          <m:mr>
                            <m:e>
                              <m:sSub>
                                <m:sSubPr>
                                  <m:ctrlPr>
                                    <a:rPr lang="en-US" i="1">
                                      <a:latin typeface="Cambria Math"/>
                                    </a:rPr>
                                  </m:ctrlPr>
                                </m:sSubPr>
                                <m:e>
                                  <m:r>
                                    <a:rPr lang="en-US" i="1">
                                      <a:latin typeface="Cambria Math"/>
                                    </a:rPr>
                                    <m:t>𝑐</m:t>
                                  </m:r>
                                </m:e>
                                <m:sub>
                                  <m:r>
                                    <a:rPr lang="en-US" i="1">
                                      <a:latin typeface="Cambria Math"/>
                                    </a:rPr>
                                    <m:t>𝑖</m:t>
                                  </m:r>
                                </m:sub>
                              </m:sSub>
                            </m:e>
                            <m:e>
                              <m:r>
                                <a:rPr lang="en-US">
                                  <a:latin typeface="Cambria Math"/>
                                </a:rPr>
                                <m:t>0</m:t>
                              </m:r>
                            </m:e>
                            <m:e>
                              <m:sSub>
                                <m:sSubPr>
                                  <m:ctrlPr>
                                    <a:rPr lang="en-US" i="1">
                                      <a:latin typeface="Cambria Math"/>
                                    </a:rPr>
                                  </m:ctrlPr>
                                </m:sSubPr>
                                <m:e>
                                  <m:r>
                                    <a:rPr lang="en-US" i="1">
                                      <a:latin typeface="Cambria Math"/>
                                    </a:rPr>
                                    <m:t>−</m:t>
                                  </m:r>
                                  <m:r>
                                    <a:rPr lang="en-US" i="1">
                                      <a:latin typeface="Cambria Math"/>
                                    </a:rPr>
                                    <m:t>𝑎</m:t>
                                  </m:r>
                                </m:e>
                                <m:sub>
                                  <m:r>
                                    <a:rPr lang="en-US" i="1">
                                      <a:latin typeface="Cambria Math"/>
                                    </a:rPr>
                                    <m:t>𝑖</m:t>
                                  </m:r>
                                </m:sub>
                              </m:sSub>
                            </m:e>
                          </m:mr>
                          <m:mr>
                            <m:e>
                              <m:sSub>
                                <m:sSubPr>
                                  <m:ctrlPr>
                                    <a:rPr lang="en-US" i="1">
                                      <a:latin typeface="Cambria Math"/>
                                    </a:rPr>
                                  </m:ctrlPr>
                                </m:sSubPr>
                                <m:e>
                                  <m:r>
                                    <a:rPr lang="en-US" i="1">
                                      <a:latin typeface="Cambria Math"/>
                                    </a:rPr>
                                    <m:t>−</m:t>
                                  </m:r>
                                  <m:r>
                                    <a:rPr lang="en-US" i="1">
                                      <a:latin typeface="Cambria Math"/>
                                    </a:rPr>
                                    <m:t>𝑏</m:t>
                                  </m:r>
                                </m:e>
                                <m:sub>
                                  <m:r>
                                    <a:rPr lang="en-US" i="1">
                                      <a:latin typeface="Cambria Math"/>
                                    </a:rPr>
                                    <m:t>𝑖</m:t>
                                  </m:r>
                                </m:sub>
                              </m:sSub>
                            </m:e>
                            <m:e>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𝑖</m:t>
                                  </m:r>
                                </m:sub>
                              </m:sSub>
                            </m:e>
                            <m:e>
                              <m:r>
                                <a:rPr lang="en-US">
                                  <a:latin typeface="Cambria Math"/>
                                </a:rPr>
                                <m:t>0</m:t>
                              </m:r>
                            </m:e>
                          </m:mr>
                        </m:m>
                      </m:e>
                    </m:d>
                  </m:oMath>
                </a14:m>
                <a:r>
                  <a:rPr lang="en-US" dirty="0"/>
                  <a:t> </a:t>
                </a:r>
              </a:p>
            </p:txBody>
          </p:sp>
        </mc:Choice>
        <mc:Fallback xmlns="">
          <p:sp>
            <p:nvSpPr>
              <p:cNvPr id="19" name="Rectangle 18"/>
              <p:cNvSpPr>
                <a:spLocks noRot="1" noChangeAspect="1" noMove="1" noResize="1" noEditPoints="1" noAdjustHandles="1" noChangeArrowheads="1" noChangeShapeType="1" noTextEdit="1"/>
              </p:cNvSpPr>
              <p:nvPr/>
            </p:nvSpPr>
            <p:spPr>
              <a:xfrm>
                <a:off x="5715000" y="4724400"/>
                <a:ext cx="3309304" cy="972702"/>
              </a:xfrm>
              <a:prstGeom prst="rect">
                <a:avLst/>
              </a:prstGeom>
              <a:blipFill rotWithShape="1">
                <a:blip r:embed="rId10"/>
                <a:stretch>
                  <a:fillRect/>
                </a:stretch>
              </a:blipFill>
            </p:spPr>
            <p:txBody>
              <a:bodyPr/>
              <a:lstStyle/>
              <a:p>
                <a:r>
                  <a:rPr lang="en-US">
                    <a:noFill/>
                  </a:rPr>
                  <a:t> </a:t>
                </a:r>
              </a:p>
            </p:txBody>
          </p:sp>
        </mc:Fallback>
      </mc:AlternateContent>
      <p:sp>
        <p:nvSpPr>
          <p:cNvPr id="20" name="Rectangle 19"/>
          <p:cNvSpPr/>
          <p:nvPr/>
        </p:nvSpPr>
        <p:spPr>
          <a:xfrm>
            <a:off x="4572000" y="5029200"/>
            <a:ext cx="935064" cy="369332"/>
          </a:xfrm>
          <a:prstGeom prst="rect">
            <a:avLst/>
          </a:prstGeom>
        </p:spPr>
        <p:txBody>
          <a:bodyPr wrap="none">
            <a:spAutoFit/>
          </a:bodyPr>
          <a:lstStyle/>
          <a:p>
            <a:r>
              <a:rPr lang="en-US" dirty="0" smtClean="0"/>
              <a:t>Where: </a:t>
            </a:r>
            <a:endParaRPr lang="en-US" dirty="0"/>
          </a:p>
        </p:txBody>
      </p:sp>
    </p:spTree>
    <p:extLst>
      <p:ext uri="{BB962C8B-B14F-4D97-AF65-F5344CB8AC3E}">
        <p14:creationId xmlns:p14="http://schemas.microsoft.com/office/powerpoint/2010/main" val="3982150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15</a:t>
            </a:fld>
            <a:endParaRPr lang="en-US" b="1">
              <a:solidFill>
                <a:schemeClr val="tx1"/>
              </a:solidFill>
            </a:endParaRPr>
          </a:p>
        </p:txBody>
      </p:sp>
      <mc:AlternateContent xmlns:mc="http://schemas.openxmlformats.org/markup-compatibility/2006" xmlns:a14="http://schemas.microsoft.com/office/drawing/2010/main">
        <mc:Choice Requires="a14">
          <p:sp>
            <p:nvSpPr>
              <p:cNvPr id="14" name="Rectangle 13"/>
              <p:cNvSpPr/>
              <p:nvPr/>
            </p:nvSpPr>
            <p:spPr>
              <a:xfrm>
                <a:off x="3352800" y="2438400"/>
                <a:ext cx="1652953" cy="12077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𝑆</m:t>
                      </m:r>
                      <m:r>
                        <a:rPr lang="en-US">
                          <a:latin typeface="Cambria Math"/>
                        </a:rPr>
                        <m:t>=</m:t>
                      </m:r>
                      <m:d>
                        <m:dPr>
                          <m:begChr m:val="["/>
                          <m:endChr m:val="]"/>
                          <m:ctrlPr>
                            <a:rPr lang="en-US" i="1" smtClean="0">
                              <a:latin typeface="Cambria Math"/>
                            </a:rPr>
                          </m:ctrlPr>
                        </m:dPr>
                        <m:e>
                          <m:eqArr>
                            <m:eqArrPr>
                              <m:ctrlPr>
                                <a:rPr lang="en-US" i="1">
                                  <a:latin typeface="Cambria Math"/>
                                </a:rPr>
                              </m:ctrlPr>
                            </m:eqArrPr>
                            <m:e>
                              <m:sSubSup>
                                <m:sSubSupPr>
                                  <m:ctrlPr>
                                    <a:rPr lang="en-US" i="1">
                                      <a:latin typeface="Cambria Math"/>
                                    </a:rPr>
                                  </m:ctrlPr>
                                </m:sSubSupPr>
                                <m:e>
                                  <m:r>
                                    <a:rPr lang="en-US" i="1">
                                      <a:latin typeface="Cambria Math"/>
                                    </a:rPr>
                                    <m:t> </m:t>
                                  </m:r>
                                  <m:r>
                                    <a:rPr lang="en-US" i="1">
                                      <a:latin typeface="Cambria Math"/>
                                    </a:rPr>
                                    <m:t>𝐽</m:t>
                                  </m:r>
                                </m:e>
                                <m:sub>
                                  <m:r>
                                    <a:rPr lang="en-US" i="1">
                                      <a:latin typeface="Cambria Math"/>
                                    </a:rPr>
                                    <m:t>h</m:t>
                                  </m:r>
                                  <m:r>
                                    <a:rPr lang="en-US">
                                      <a:latin typeface="Cambria Math"/>
                                    </a:rPr>
                                    <m:t>1</m:t>
                                  </m:r>
                                </m:sub>
                                <m:sup>
                                  <m:r>
                                    <a:rPr lang="en-US" i="1">
                                      <a:latin typeface="Cambria Math"/>
                                    </a:rPr>
                                    <m:t>′</m:t>
                                  </m:r>
                                </m:sup>
                              </m:sSubSup>
                              <m:r>
                                <a:rPr lang="en-US">
                                  <a:latin typeface="Cambria Math"/>
                                </a:rPr>
                                <m:t>  </m:t>
                              </m:r>
                              <m:sSub>
                                <m:sSubPr>
                                  <m:ctrlPr>
                                    <a:rPr lang="en-US" i="1">
                                      <a:latin typeface="Cambria Math"/>
                                    </a:rPr>
                                  </m:ctrlPr>
                                </m:sSubPr>
                                <m:e>
                                  <m:r>
                                    <a:rPr lang="en-US" b="0" i="1" smtClean="0">
                                      <a:latin typeface="Cambria Math"/>
                                    </a:rPr>
                                    <m:t>𝑃</m:t>
                                  </m:r>
                                </m:e>
                                <m:sub>
                                  <m:r>
                                    <a:rPr lang="en-US" i="1">
                                      <a:latin typeface="Cambria Math"/>
                                    </a:rPr>
                                    <m:t>h</m:t>
                                  </m:r>
                                  <m:r>
                                    <a:rPr lang="en-US">
                                      <a:latin typeface="Cambria Math"/>
                                    </a:rPr>
                                    <m:t>1 </m:t>
                                  </m:r>
                                </m:sub>
                              </m:sSub>
                            </m:e>
                            <m:e>
                              <m:sSubSup>
                                <m:sSubSupPr>
                                  <m:ctrlPr>
                                    <a:rPr lang="en-US" i="1">
                                      <a:latin typeface="Cambria Math"/>
                                    </a:rPr>
                                  </m:ctrlPr>
                                </m:sSubSupPr>
                                <m:e>
                                  <m:r>
                                    <a:rPr lang="en-US" i="1">
                                      <a:latin typeface="Cambria Math"/>
                                    </a:rPr>
                                    <m:t> </m:t>
                                  </m:r>
                                  <m:r>
                                    <a:rPr lang="en-US" i="1">
                                      <a:latin typeface="Cambria Math"/>
                                    </a:rPr>
                                    <m:t>𝐽</m:t>
                                  </m:r>
                                </m:e>
                                <m:sub>
                                  <m:r>
                                    <a:rPr lang="en-US" i="1">
                                      <a:latin typeface="Cambria Math"/>
                                    </a:rPr>
                                    <m:t>h</m:t>
                                  </m:r>
                                  <m:r>
                                    <a:rPr lang="en-US">
                                      <a:latin typeface="Cambria Math"/>
                                    </a:rPr>
                                    <m:t>2</m:t>
                                  </m:r>
                                </m:sub>
                                <m:sup>
                                  <m:r>
                                    <a:rPr lang="en-US" i="1">
                                      <a:latin typeface="Cambria Math"/>
                                    </a:rPr>
                                    <m:t>′</m:t>
                                  </m:r>
                                </m:sup>
                              </m:sSubSup>
                              <m:r>
                                <a:rPr lang="en-US">
                                  <a:latin typeface="Cambria Math"/>
                                </a:rPr>
                                <m:t>  </m:t>
                              </m:r>
                              <m:sSub>
                                <m:sSubPr>
                                  <m:ctrlPr>
                                    <a:rPr lang="en-US" i="1">
                                      <a:latin typeface="Cambria Math"/>
                                    </a:rPr>
                                  </m:ctrlPr>
                                </m:sSubPr>
                                <m:e>
                                  <m:r>
                                    <a:rPr lang="en-US" b="0" i="1" smtClean="0">
                                      <a:latin typeface="Cambria Math"/>
                                    </a:rPr>
                                    <m:t>𝑃</m:t>
                                  </m:r>
                                </m:e>
                                <m:sub>
                                  <m:r>
                                    <a:rPr lang="en-US" i="1">
                                      <a:latin typeface="Cambria Math"/>
                                    </a:rPr>
                                    <m:t>h</m:t>
                                  </m:r>
                                  <m:r>
                                    <a:rPr lang="en-US">
                                      <a:latin typeface="Cambria Math"/>
                                    </a:rPr>
                                    <m:t>2 </m:t>
                                  </m:r>
                                </m:sub>
                              </m:sSub>
                            </m:e>
                            <m:e>
                              <m:r>
                                <a:rPr lang="en-US" i="1">
                                  <a:latin typeface="Cambria Math"/>
                                </a:rPr>
                                <m:t>…</m:t>
                              </m:r>
                            </m:e>
                            <m:e>
                              <m:sSubSup>
                                <m:sSubSupPr>
                                  <m:ctrlPr>
                                    <a:rPr lang="en-US" i="1">
                                      <a:latin typeface="Cambria Math"/>
                                    </a:rPr>
                                  </m:ctrlPr>
                                </m:sSubSupPr>
                                <m:e>
                                  <m:r>
                                    <a:rPr lang="en-US" i="1">
                                      <a:latin typeface="Cambria Math"/>
                                    </a:rPr>
                                    <m:t> </m:t>
                                  </m:r>
                                  <m:r>
                                    <a:rPr lang="en-US" i="1">
                                      <a:latin typeface="Cambria Math"/>
                                    </a:rPr>
                                    <m:t>𝐽</m:t>
                                  </m:r>
                                </m:e>
                                <m:sub>
                                  <m:r>
                                    <a:rPr lang="en-US" i="1">
                                      <a:latin typeface="Cambria Math"/>
                                    </a:rPr>
                                    <m:t>𝑣</m:t>
                                  </m:r>
                                  <m:r>
                                    <a:rPr lang="en-US">
                                      <a:latin typeface="Cambria Math"/>
                                    </a:rPr>
                                    <m:t>3</m:t>
                                  </m:r>
                                </m:sub>
                                <m:sup>
                                  <m:r>
                                    <a:rPr lang="en-US" i="1">
                                      <a:latin typeface="Cambria Math"/>
                                    </a:rPr>
                                    <m:t>′</m:t>
                                  </m:r>
                                </m:sup>
                              </m:sSubSup>
                              <m:r>
                                <a:rPr lang="en-US">
                                  <a:latin typeface="Cambria Math"/>
                                </a:rPr>
                                <m:t>  </m:t>
                              </m:r>
                              <m:sSub>
                                <m:sSubPr>
                                  <m:ctrlPr>
                                    <a:rPr lang="en-US" i="1">
                                      <a:latin typeface="Cambria Math"/>
                                    </a:rPr>
                                  </m:ctrlPr>
                                </m:sSubPr>
                                <m:e>
                                  <m:r>
                                    <a:rPr lang="en-US" b="0" i="1" smtClean="0">
                                      <a:latin typeface="Cambria Math"/>
                                    </a:rPr>
                                    <m:t>𝑃</m:t>
                                  </m:r>
                                </m:e>
                                <m:sub>
                                  <m:r>
                                    <a:rPr lang="en-US" i="1">
                                      <a:latin typeface="Cambria Math"/>
                                    </a:rPr>
                                    <m:t>h</m:t>
                                  </m:r>
                                  <m:r>
                                    <a:rPr lang="en-US">
                                      <a:latin typeface="Cambria Math"/>
                                    </a:rPr>
                                    <m:t>3 </m:t>
                                  </m:r>
                                </m:sub>
                              </m:sSub>
                            </m:e>
                          </m:eqArr>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352800" y="2438400"/>
                <a:ext cx="1652953" cy="120770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505200" y="1143000"/>
                <a:ext cx="1325491"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𝑙</m:t>
                          </m:r>
                        </m:e>
                        <m:sub>
                          <m:r>
                            <a:rPr lang="en-US" i="1">
                              <a:latin typeface="Cambria Math"/>
                            </a:rPr>
                            <m:t>𝑖</m:t>
                          </m:r>
                        </m:sub>
                      </m:sSub>
                      <m:r>
                        <a:rPr lang="en-US">
                          <a:latin typeface="Cambria Math"/>
                        </a:rPr>
                        <m:t>= </m:t>
                      </m:r>
                      <m:sSubSup>
                        <m:sSubSupPr>
                          <m:ctrlPr>
                            <a:rPr lang="en-US" i="1">
                              <a:latin typeface="Cambria Math"/>
                            </a:rPr>
                          </m:ctrlPr>
                        </m:sSubSupPr>
                        <m:e>
                          <m:r>
                            <a:rPr lang="en-US" b="0" i="1" smtClean="0">
                              <a:latin typeface="Cambria Math"/>
                            </a:rPr>
                            <m:t>𝐽</m:t>
                          </m:r>
                        </m:e>
                        <m:sub>
                          <m:r>
                            <a:rPr lang="en-US" i="1">
                              <a:latin typeface="Cambria Math"/>
                            </a:rPr>
                            <m:t>𝑖</m:t>
                          </m:r>
                        </m:sub>
                        <m:sup>
                          <m:r>
                            <a:rPr lang="en-US" i="1">
                              <a:latin typeface="Cambria Math"/>
                            </a:rPr>
                            <m:t>′</m:t>
                          </m:r>
                        </m:sup>
                      </m:sSubSup>
                      <m:r>
                        <a:rPr lang="en-US">
                          <a:latin typeface="Cambria Math"/>
                        </a:rPr>
                        <m:t> </m:t>
                      </m:r>
                      <m:sSub>
                        <m:sSubPr>
                          <m:ctrlPr>
                            <a:rPr lang="en-US" i="1">
                              <a:latin typeface="Cambria Math"/>
                            </a:rPr>
                          </m:ctrlPr>
                        </m:sSubPr>
                        <m:e>
                          <m:r>
                            <a:rPr lang="en-US" b="0" i="1" smtClean="0">
                              <a:latin typeface="Cambria Math"/>
                            </a:rPr>
                            <m:t>𝑃</m:t>
                          </m:r>
                        </m:e>
                        <m:sub>
                          <m:r>
                            <a:rPr lang="en-US" i="1">
                              <a:latin typeface="Cambria Math"/>
                            </a:rPr>
                            <m:t>𝑖</m:t>
                          </m:r>
                        </m:sub>
                      </m:sSub>
                      <m:r>
                        <a:rPr lang="en-US">
                          <a:latin typeface="Cambria Math"/>
                        </a:rPr>
                        <m:t> </m:t>
                      </m:r>
                      <m:r>
                        <a:rPr lang="en-US" i="1">
                          <a:latin typeface="Cambria Math"/>
                        </a:rPr>
                        <m:t>𝐶</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3505200" y="1143000"/>
                <a:ext cx="1325491" cy="401135"/>
              </a:xfrm>
              <a:prstGeom prst="rect">
                <a:avLst/>
              </a:prstGeom>
              <a:blipFill rotWithShape="1">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581400" y="4724400"/>
                <a:ext cx="1202509"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𝐶</m:t>
                      </m:r>
                      <m:r>
                        <a:rPr lang="en-US">
                          <a:latin typeface="Cambria Math"/>
                        </a:rPr>
                        <m:t>=</m:t>
                      </m:r>
                      <m:sSup>
                        <m:sSupPr>
                          <m:ctrlPr>
                            <a:rPr lang="en-US" i="1">
                              <a:latin typeface="Cambria Math"/>
                            </a:rPr>
                          </m:ctrlPr>
                        </m:sSupPr>
                        <m:e>
                          <m:r>
                            <a:rPr lang="en-US" i="1">
                              <a:latin typeface="Cambria Math"/>
                            </a:rPr>
                            <m:t>𝑆</m:t>
                          </m:r>
                        </m:e>
                        <m:sup>
                          <m:r>
                            <a:rPr lang="en-US" i="1">
                              <a:latin typeface="Cambria Math"/>
                            </a:rPr>
                            <m:t>−</m:t>
                          </m:r>
                          <m:r>
                            <a:rPr lang="en-US">
                              <a:latin typeface="Cambria Math"/>
                            </a:rPr>
                            <m:t>1</m:t>
                          </m:r>
                        </m:sup>
                      </m:sSup>
                      <m:r>
                        <a:rPr lang="en-US">
                          <a:latin typeface="Cambria Math"/>
                        </a:rPr>
                        <m:t> </m:t>
                      </m:r>
                      <m:r>
                        <a:rPr lang="en-US" i="1">
                          <a:latin typeface="Cambria Math"/>
                        </a:rPr>
                        <m:t>𝐿</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581400" y="4724400"/>
                <a:ext cx="1202509" cy="3948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 y="381000"/>
                <a:ext cx="7772400" cy="646331"/>
              </a:xfrm>
              <a:prstGeom prst="rect">
                <a:avLst/>
              </a:prstGeom>
            </p:spPr>
            <p:txBody>
              <a:bodyPr wrap="square">
                <a:spAutoFit/>
              </a:bodyPr>
              <a:lstStyle/>
              <a:p>
                <a:pPr marL="285750" indent="-285750">
                  <a:buFont typeface="Arial" pitchFamily="34" charset="0"/>
                  <a:buChar char="•"/>
                </a:pPr>
                <a:r>
                  <a:rPr lang="en-US" dirty="0"/>
                  <a:t>The </a:t>
                </a:r>
                <a:r>
                  <a:rPr lang="en-US" dirty="0" smtClean="0"/>
                  <a:t>measurement of the sensor located in </a:t>
                </a:r>
                <a14:m>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𝑖</m:t>
                        </m:r>
                      </m:sub>
                    </m:sSub>
                  </m:oMath>
                </a14:m>
                <a:r>
                  <a:rPr lang="en-US" dirty="0" smtClean="0"/>
                  <a:t> is the motion projected on the direction of the sensor:</a:t>
                </a:r>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304800" y="381000"/>
                <a:ext cx="7772400" cy="646331"/>
              </a:xfrm>
              <a:prstGeom prst="rect">
                <a:avLst/>
              </a:prstGeom>
              <a:blipFill rotWithShape="1">
                <a:blip r:embed="rId5"/>
                <a:stretch>
                  <a:fillRect l="-471" t="-471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81000" y="1905000"/>
                <a:ext cx="7772400" cy="369332"/>
              </a:xfrm>
              <a:prstGeom prst="rect">
                <a:avLst/>
              </a:prstGeom>
            </p:spPr>
            <p:txBody>
              <a:bodyPr wrap="square">
                <a:spAutoFit/>
              </a:bodyPr>
              <a:lstStyle/>
              <a:p>
                <a:pPr marL="285750" indent="-285750">
                  <a:buFont typeface="Arial" pitchFamily="34" charset="0"/>
                  <a:buChar char="•"/>
                </a:pPr>
                <a:r>
                  <a:rPr lang="en-US" dirty="0" smtClean="0"/>
                  <a:t>The sensor matrix  </a:t>
                </a:r>
                <a14:m>
                  <m:oMath xmlns:m="http://schemas.openxmlformats.org/officeDocument/2006/math">
                    <m:r>
                      <a:rPr lang="en-US" i="1">
                        <a:latin typeface="Cambria Math"/>
                      </a:rPr>
                      <m:t>𝑆</m:t>
                    </m:r>
                    <m:r>
                      <a:rPr lang="en-US" i="1">
                        <a:latin typeface="Cambria Math"/>
                      </a:rPr>
                      <m:t> </m:t>
                    </m:r>
                  </m:oMath>
                </a14:m>
                <a:r>
                  <a:rPr lang="en-US" dirty="0" smtClean="0"/>
                  <a:t> (such as </a:t>
                </a:r>
                <a14:m>
                  <m:oMath xmlns:m="http://schemas.openxmlformats.org/officeDocument/2006/math">
                    <m:r>
                      <a:rPr lang="en-US" i="1">
                        <a:latin typeface="Cambria Math"/>
                      </a:rPr>
                      <m:t>𝐿</m:t>
                    </m:r>
                    <m:r>
                      <a:rPr lang="en-US">
                        <a:latin typeface="Cambria Math"/>
                      </a:rPr>
                      <m:t>=</m:t>
                    </m:r>
                    <m:r>
                      <a:rPr lang="en-US" i="1">
                        <a:latin typeface="Cambria Math"/>
                      </a:rPr>
                      <m:t>𝑆</m:t>
                    </m:r>
                    <m:r>
                      <a:rPr lang="en-US">
                        <a:latin typeface="Cambria Math"/>
                      </a:rPr>
                      <m:t> </m:t>
                    </m:r>
                    <m:r>
                      <a:rPr lang="en-US" i="1">
                        <a:latin typeface="Cambria Math"/>
                      </a:rPr>
                      <m:t>𝐶</m:t>
                    </m:r>
                  </m:oMath>
                </a14:m>
                <a:r>
                  <a:rPr lang="en-US" dirty="0" smtClean="0"/>
                  <a:t>) is made of lines of </a:t>
                </a:r>
                <a14:m>
                  <m:oMath xmlns:m="http://schemas.openxmlformats.org/officeDocument/2006/math">
                    <m:sSubSup>
                      <m:sSubSupPr>
                        <m:ctrlPr>
                          <a:rPr lang="en-US" i="1">
                            <a:latin typeface="Cambria Math"/>
                          </a:rPr>
                        </m:ctrlPr>
                      </m:sSubSupPr>
                      <m:e>
                        <m:r>
                          <a:rPr lang="en-US" i="1">
                            <a:latin typeface="Cambria Math"/>
                          </a:rPr>
                          <m:t>𝐽</m:t>
                        </m:r>
                      </m:e>
                      <m:sub>
                        <m:r>
                          <a:rPr lang="en-US" i="1">
                            <a:latin typeface="Cambria Math"/>
                          </a:rPr>
                          <m:t>𝑖</m:t>
                        </m:r>
                      </m:sub>
                      <m:sup>
                        <m:r>
                          <a:rPr lang="en-US" i="1">
                            <a:latin typeface="Cambria Math"/>
                          </a:rPr>
                          <m:t>′</m:t>
                        </m:r>
                      </m:sup>
                    </m:sSubSup>
                    <m:r>
                      <a:rPr lang="en-US">
                        <a:latin typeface="Cambria Math"/>
                      </a:rPr>
                      <m:t> </m:t>
                    </m:r>
                    <m:sSub>
                      <m:sSubPr>
                        <m:ctrlPr>
                          <a:rPr lang="en-US" i="1">
                            <a:latin typeface="Cambria Math"/>
                          </a:rPr>
                        </m:ctrlPr>
                      </m:sSubPr>
                      <m:e>
                        <m:r>
                          <a:rPr lang="en-US" b="0" i="1" smtClean="0">
                            <a:latin typeface="Cambria Math"/>
                          </a:rPr>
                          <m:t>𝑃</m:t>
                        </m:r>
                      </m:e>
                      <m:sub>
                        <m:r>
                          <a:rPr lang="en-US" i="1">
                            <a:latin typeface="Cambria Math"/>
                          </a:rPr>
                          <m:t>𝑖</m:t>
                        </m:r>
                      </m:sub>
                    </m:sSub>
                    <m:r>
                      <a:rPr lang="en-US" b="0" i="0" smtClean="0">
                        <a:latin typeface="Cambria Math"/>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81000" y="1905000"/>
                <a:ext cx="7772400" cy="369332"/>
              </a:xfrm>
              <a:prstGeom prst="rect">
                <a:avLst/>
              </a:prstGeom>
              <a:blipFill rotWithShape="1">
                <a:blip r:embed="rId6"/>
                <a:stretch>
                  <a:fillRect l="-549"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81000" y="4038600"/>
                <a:ext cx="7772400" cy="369332"/>
              </a:xfrm>
              <a:prstGeom prst="rect">
                <a:avLst/>
              </a:prstGeom>
            </p:spPr>
            <p:txBody>
              <a:bodyPr wrap="square">
                <a:spAutoFit/>
              </a:bodyPr>
              <a:lstStyle/>
              <a:p>
                <a:pPr marL="285750" indent="-285750">
                  <a:buFont typeface="Arial" pitchFamily="34" charset="0"/>
                  <a:buChar char="•"/>
                </a:pPr>
                <a:r>
                  <a:rPr lang="en-US" dirty="0" smtClean="0"/>
                  <a:t>The Local to Cartesian matrix is </a:t>
                </a:r>
                <a14:m>
                  <m:oMath xmlns:m="http://schemas.openxmlformats.org/officeDocument/2006/math">
                    <m:sSup>
                      <m:sSupPr>
                        <m:ctrlPr>
                          <a:rPr lang="en-US" i="1">
                            <a:latin typeface="Cambria Math"/>
                          </a:rPr>
                        </m:ctrlPr>
                      </m:sSupPr>
                      <m:e>
                        <m:r>
                          <a:rPr lang="en-US" i="1">
                            <a:latin typeface="Cambria Math"/>
                          </a:rPr>
                          <m:t>𝑆</m:t>
                        </m:r>
                      </m:e>
                      <m:sup>
                        <m:r>
                          <a:rPr lang="en-US" i="1">
                            <a:latin typeface="Cambria Math"/>
                          </a:rPr>
                          <m:t>−</m:t>
                        </m:r>
                        <m:r>
                          <a:rPr lang="en-US">
                            <a:latin typeface="Cambria Math"/>
                          </a:rPr>
                          <m:t>1</m:t>
                        </m:r>
                      </m:sup>
                    </m:sSup>
                    <m:r>
                      <a:rPr lang="en-US" b="0" i="0" smtClean="0">
                        <a:latin typeface="Cambria Math"/>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381000" y="4038600"/>
                <a:ext cx="7772400" cy="369332"/>
              </a:xfrm>
              <a:prstGeom prst="rect">
                <a:avLst/>
              </a:prstGeom>
              <a:blipFill rotWithShape="1">
                <a:blip r:embed="rId7"/>
                <a:stretch>
                  <a:fillRect l="-549"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200" y="5334000"/>
                <a:ext cx="8991600" cy="878638"/>
              </a:xfrm>
              <a:prstGeom prst="rect">
                <a:avLst/>
              </a:prstGeom>
            </p:spPr>
            <p:txBody>
              <a:bodyPr wrap="square">
                <a:spAutoFit/>
              </a:bodyPr>
              <a:lstStyle/>
              <a:p>
                <a:pPr marL="285750" indent="-285750">
                  <a:lnSpc>
                    <a:spcPct val="150000"/>
                  </a:lnSpc>
                  <a:buFontTx/>
                  <a:buChar char="-"/>
                </a:pPr>
                <a:r>
                  <a:rPr lang="en-US" dirty="0" smtClean="0"/>
                  <a:t>Units are dimensionless </a:t>
                </a:r>
                <a14:m>
                  <m:oMath xmlns:m="http://schemas.openxmlformats.org/officeDocument/2006/math">
                    <m:r>
                      <a:rPr lang="en-US">
                        <a:latin typeface="Cambria Math"/>
                      </a:rPr>
                      <m:t>[</m:t>
                    </m:r>
                    <m:r>
                      <m:rPr>
                        <m:sty m:val="p"/>
                      </m:rPr>
                      <a:rPr lang="en-US">
                        <a:latin typeface="Cambria Math"/>
                      </a:rPr>
                      <m:t>m</m:t>
                    </m:r>
                    <m:r>
                      <a:rPr lang="en-US" b="0" i="0" smtClean="0">
                        <a:latin typeface="Cambria Math"/>
                      </a:rPr>
                      <m:t>/</m:t>
                    </m:r>
                    <m:r>
                      <m:rPr>
                        <m:sty m:val="p"/>
                      </m:rPr>
                      <a:rPr lang="en-US" b="0" i="0" smtClean="0">
                        <a:latin typeface="Cambria Math"/>
                      </a:rPr>
                      <m:t>m</m:t>
                    </m:r>
                    <m:r>
                      <a:rPr lang="en-US">
                        <a:latin typeface="Cambria Math"/>
                      </a:rPr>
                      <m:t>]</m:t>
                    </m:r>
                  </m:oMath>
                </a14:m>
                <a:r>
                  <a:rPr lang="en-US" dirty="0"/>
                  <a:t> for the </a:t>
                </a:r>
                <a:r>
                  <a:rPr lang="en-US" dirty="0" smtClean="0"/>
                  <a:t>components of the first three lines of </a:t>
                </a:r>
                <a14:m>
                  <m:oMath xmlns:m="http://schemas.openxmlformats.org/officeDocument/2006/math">
                    <m:sSup>
                      <m:sSupPr>
                        <m:ctrlPr>
                          <a:rPr lang="en-US" i="1">
                            <a:latin typeface="Cambria Math"/>
                          </a:rPr>
                        </m:ctrlPr>
                      </m:sSupPr>
                      <m:e>
                        <m:r>
                          <a:rPr lang="en-US" i="1">
                            <a:latin typeface="Cambria Math"/>
                          </a:rPr>
                          <m:t>𝑆</m:t>
                        </m:r>
                      </m:e>
                      <m:sup>
                        <m:r>
                          <a:rPr lang="en-US" i="1">
                            <a:latin typeface="Cambria Math"/>
                          </a:rPr>
                          <m:t>−</m:t>
                        </m:r>
                        <m:r>
                          <a:rPr lang="en-US">
                            <a:latin typeface="Cambria Math"/>
                          </a:rPr>
                          <m:t>1</m:t>
                        </m:r>
                      </m:sup>
                    </m:sSup>
                    <m:r>
                      <a:rPr lang="en-US">
                        <a:latin typeface="Cambria Math"/>
                      </a:rPr>
                      <m:t> </m:t>
                    </m:r>
                  </m:oMath>
                </a14:m>
                <a:r>
                  <a:rPr lang="en-US" dirty="0" smtClean="0"/>
                  <a:t> </a:t>
                </a:r>
              </a:p>
              <a:p>
                <a:pPr marL="285750" indent="-285750">
                  <a:lnSpc>
                    <a:spcPct val="150000"/>
                  </a:lnSpc>
                  <a:buFontTx/>
                  <a:buChar char="-"/>
                </a:pPr>
                <a:r>
                  <a:rPr lang="en-US" dirty="0"/>
                  <a:t>Units are </a:t>
                </a:r>
                <a:r>
                  <a:rPr lang="en-US" dirty="0" smtClean="0"/>
                  <a:t> </a:t>
                </a:r>
                <a14:m>
                  <m:oMath xmlns:m="http://schemas.openxmlformats.org/officeDocument/2006/math">
                    <m:r>
                      <a:rPr lang="en-US">
                        <a:latin typeface="Cambria Math"/>
                      </a:rPr>
                      <m:t>[</m:t>
                    </m:r>
                    <m:r>
                      <m:rPr>
                        <m:sty m:val="p"/>
                      </m:rPr>
                      <a:rPr lang="en-US" b="0" i="0" smtClean="0">
                        <a:latin typeface="Cambria Math"/>
                      </a:rPr>
                      <m:t>rad</m:t>
                    </m:r>
                    <m:r>
                      <a:rPr lang="en-US">
                        <a:latin typeface="Cambria Math"/>
                      </a:rPr>
                      <m:t>/</m:t>
                    </m:r>
                    <m:r>
                      <m:rPr>
                        <m:sty m:val="p"/>
                      </m:rPr>
                      <a:rPr lang="en-US">
                        <a:latin typeface="Cambria Math"/>
                      </a:rPr>
                      <m:t>m</m:t>
                    </m:r>
                    <m:r>
                      <a:rPr lang="en-US">
                        <a:latin typeface="Cambria Math"/>
                      </a:rPr>
                      <m:t>]</m:t>
                    </m:r>
                  </m:oMath>
                </a14:m>
                <a:r>
                  <a:rPr lang="en-US" dirty="0"/>
                  <a:t> for the components of the </a:t>
                </a:r>
                <a:r>
                  <a:rPr lang="en-US" dirty="0" smtClean="0"/>
                  <a:t>last </a:t>
                </a:r>
                <a:r>
                  <a:rPr lang="en-US" dirty="0"/>
                  <a:t>three lines of </a:t>
                </a:r>
                <a14:m>
                  <m:oMath xmlns:m="http://schemas.openxmlformats.org/officeDocument/2006/math">
                    <m:sSup>
                      <m:sSupPr>
                        <m:ctrlPr>
                          <a:rPr lang="en-US" i="1">
                            <a:latin typeface="Cambria Math"/>
                          </a:rPr>
                        </m:ctrlPr>
                      </m:sSupPr>
                      <m:e>
                        <m:r>
                          <a:rPr lang="en-US" i="1">
                            <a:latin typeface="Cambria Math"/>
                          </a:rPr>
                          <m:t>𝑆</m:t>
                        </m:r>
                      </m:e>
                      <m:sup>
                        <m:r>
                          <a:rPr lang="en-US" i="1">
                            <a:latin typeface="Cambria Math"/>
                          </a:rPr>
                          <m:t>−</m:t>
                        </m:r>
                        <m:r>
                          <a:rPr lang="en-US">
                            <a:latin typeface="Cambria Math"/>
                          </a:rPr>
                          <m:t>1</m:t>
                        </m:r>
                      </m:sup>
                    </m:sSup>
                    <m:r>
                      <a:rPr lang="en-US">
                        <a:latin typeface="Cambria Math"/>
                      </a:rPr>
                      <m:t> </m:t>
                    </m:r>
                  </m:oMath>
                </a14:m>
                <a:r>
                  <a:rPr lang="en-US" dirty="0"/>
                  <a:t> </a:t>
                </a:r>
              </a:p>
            </p:txBody>
          </p:sp>
        </mc:Choice>
        <mc:Fallback xmlns="">
          <p:sp>
            <p:nvSpPr>
              <p:cNvPr id="12" name="Rectangle 11"/>
              <p:cNvSpPr>
                <a:spLocks noRot="1" noChangeAspect="1" noMove="1" noResize="1" noEditPoints="1" noAdjustHandles="1" noChangeArrowheads="1" noChangeShapeType="1" noTextEdit="1"/>
              </p:cNvSpPr>
              <p:nvPr/>
            </p:nvSpPr>
            <p:spPr>
              <a:xfrm>
                <a:off x="76200" y="5334000"/>
                <a:ext cx="8991600" cy="878638"/>
              </a:xfrm>
              <a:prstGeom prst="rect">
                <a:avLst/>
              </a:prstGeom>
              <a:blipFill rotWithShape="1">
                <a:blip r:embed="rId8"/>
                <a:stretch>
                  <a:fillRect l="-610" b="-10417"/>
                </a:stretch>
              </a:blipFill>
            </p:spPr>
            <p:txBody>
              <a:bodyPr/>
              <a:lstStyle/>
              <a:p>
                <a:r>
                  <a:rPr lang="en-US">
                    <a:noFill/>
                  </a:rPr>
                  <a:t> </a:t>
                </a:r>
              </a:p>
            </p:txBody>
          </p:sp>
        </mc:Fallback>
      </mc:AlternateContent>
      <p:sp>
        <p:nvSpPr>
          <p:cNvPr id="15" name="Rectangle 14"/>
          <p:cNvSpPr/>
          <p:nvPr/>
        </p:nvSpPr>
        <p:spPr>
          <a:xfrm>
            <a:off x="2667000" y="6324600"/>
            <a:ext cx="3851504" cy="369332"/>
          </a:xfrm>
          <a:prstGeom prst="rect">
            <a:avLst/>
          </a:prstGeom>
        </p:spPr>
        <p:txBody>
          <a:bodyPr wrap="none">
            <a:spAutoFit/>
          </a:bodyPr>
          <a:lstStyle/>
          <a:p>
            <a:r>
              <a:rPr lang="en-US" dirty="0"/>
              <a:t>(or any time derivatives of these units) </a:t>
            </a:r>
          </a:p>
        </p:txBody>
      </p:sp>
      <p:sp>
        <p:nvSpPr>
          <p:cNvPr id="27" name="Rectangle 26"/>
          <p:cNvSpPr/>
          <p:nvPr/>
        </p:nvSpPr>
        <p:spPr>
          <a:xfrm>
            <a:off x="0" y="0"/>
            <a:ext cx="1448217" cy="369332"/>
          </a:xfrm>
          <a:prstGeom prst="rect">
            <a:avLst/>
          </a:prstGeom>
        </p:spPr>
        <p:txBody>
          <a:bodyPr wrap="none">
            <a:spAutoFit/>
          </a:bodyPr>
          <a:lstStyle/>
          <a:p>
            <a:r>
              <a:rPr lang="en-US" b="1" dirty="0" smtClean="0"/>
              <a:t>Sensors (3/3)</a:t>
            </a:r>
            <a:endParaRPr lang="en-US" dirty="0"/>
          </a:p>
        </p:txBody>
      </p:sp>
    </p:spTree>
    <p:extLst>
      <p:ext uri="{BB962C8B-B14F-4D97-AF65-F5344CB8AC3E}">
        <p14:creationId xmlns:p14="http://schemas.microsoft.com/office/powerpoint/2010/main" val="2465296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16</a:t>
            </a:fld>
            <a:endParaRPr lang="en-US"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5562510" y="380433"/>
                <a:ext cx="2819490" cy="610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𝐹</m:t>
                          </m:r>
                        </m:e>
                        <m:sub>
                          <m:r>
                            <a:rPr lang="en-US" b="0" i="1" smtClean="0">
                              <a:latin typeface="Cambria Math"/>
                            </a:rPr>
                            <m:t>𝐶</m:t>
                          </m:r>
                        </m:sub>
                      </m:sSub>
                      <m:r>
                        <a:rPr lang="en-US">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sSub>
                                    <m:sSubPr>
                                      <m:ctrlPr>
                                        <a:rPr lang="en-US" i="1">
                                          <a:latin typeface="Cambria Math"/>
                                        </a:rPr>
                                      </m:ctrlPr>
                                    </m:sSubPr>
                                    <m:e>
                                      <m:r>
                                        <a:rPr lang="en-US" b="0" i="1" smtClean="0">
                                          <a:latin typeface="Cambria Math"/>
                                        </a:rPr>
                                        <m:t>𝐹</m:t>
                                      </m:r>
                                    </m:e>
                                    <m:sub>
                                      <m:r>
                                        <a:rPr lang="en-US" i="1">
                                          <a:latin typeface="Cambria Math"/>
                                        </a:rPr>
                                        <m:t>𝑥</m:t>
                                      </m:r>
                                    </m:sub>
                                  </m:sSub>
                                  <m:sSub>
                                    <m:sSubPr>
                                      <m:ctrlPr>
                                        <a:rPr lang="en-US" i="1">
                                          <a:latin typeface="Cambria Math"/>
                                        </a:rPr>
                                      </m:ctrlPr>
                                    </m:sSubPr>
                                    <m:e>
                                      <m:r>
                                        <a:rPr lang="en-US" i="1">
                                          <a:latin typeface="Cambria Math"/>
                                        </a:rPr>
                                        <m:t>  </m:t>
                                      </m:r>
                                      <m:r>
                                        <a:rPr lang="en-US" b="0" i="1" smtClean="0">
                                          <a:latin typeface="Cambria Math"/>
                                        </a:rPr>
                                        <m:t>𝐹</m:t>
                                      </m:r>
                                    </m:e>
                                    <m:sub>
                                      <m:r>
                                        <a:rPr lang="en-US" b="0" i="1" smtClean="0">
                                          <a:latin typeface="Cambria Math"/>
                                        </a:rPr>
                                        <m:t>𝑦</m:t>
                                      </m:r>
                                      <m:r>
                                        <a:rPr lang="en-US" i="1">
                                          <a:latin typeface="Cambria Math"/>
                                        </a:rPr>
                                        <m:t>  </m:t>
                                      </m:r>
                                    </m:sub>
                                  </m:sSub>
                                  <m:sSub>
                                    <m:sSubPr>
                                      <m:ctrlPr>
                                        <a:rPr lang="en-US" i="1">
                                          <a:latin typeface="Cambria Math"/>
                                        </a:rPr>
                                      </m:ctrlPr>
                                    </m:sSubPr>
                                    <m:e>
                                      <m:r>
                                        <a:rPr lang="en-US" b="0" i="1" smtClean="0">
                                          <a:latin typeface="Cambria Math"/>
                                        </a:rPr>
                                        <m:t>𝐹</m:t>
                                      </m:r>
                                    </m:e>
                                    <m:sub>
                                      <m:r>
                                        <a:rPr lang="en-US" b="0" i="1" smtClean="0">
                                          <a:latin typeface="Cambria Math"/>
                                        </a:rPr>
                                        <m:t>𝑧</m:t>
                                      </m:r>
                                    </m:sub>
                                  </m:sSub>
                                  <m:r>
                                    <a:rPr lang="en-US" i="1">
                                      <a:latin typeface="Cambria Math"/>
                                    </a:rPr>
                                    <m:t>  </m:t>
                                  </m:r>
                                  <m:sSub>
                                    <m:sSubPr>
                                      <m:ctrlPr>
                                        <a:rPr lang="en-US" i="1">
                                          <a:latin typeface="Cambria Math"/>
                                        </a:rPr>
                                      </m:ctrlPr>
                                    </m:sSubPr>
                                    <m:e>
                                      <m:sSub>
                                        <m:sSubPr>
                                          <m:ctrlPr>
                                            <a:rPr lang="en-US" i="1">
                                              <a:latin typeface="Cambria Math"/>
                                            </a:rPr>
                                          </m:ctrlPr>
                                        </m:sSubPr>
                                        <m:e>
                                          <m:r>
                                            <a:rPr lang="en-US" i="1" smtClean="0">
                                              <a:latin typeface="Cambria Math"/>
                                              <a:ea typeface="Cambria Math"/>
                                            </a:rPr>
                                            <m:t>𝜏</m:t>
                                          </m:r>
                                        </m:e>
                                        <m:sub>
                                          <m:r>
                                            <a:rPr lang="en-US" i="1">
                                              <a:latin typeface="Cambria Math"/>
                                            </a:rPr>
                                            <m:t>𝑥</m:t>
                                          </m:r>
                                          <m:r>
                                            <a:rPr lang="en-US" b="0" i="1" smtClean="0">
                                              <a:latin typeface="Cambria Math"/>
                                            </a:rPr>
                                            <m:t>  </m:t>
                                          </m:r>
                                        </m:sub>
                                      </m:sSub>
                                      <m:sSub>
                                        <m:sSubPr>
                                          <m:ctrlPr>
                                            <a:rPr lang="en-US" i="1">
                                              <a:latin typeface="Cambria Math"/>
                                            </a:rPr>
                                          </m:ctrlPr>
                                        </m:sSubPr>
                                        <m:e>
                                          <m:r>
                                            <a:rPr lang="en-US" i="1">
                                              <a:latin typeface="Cambria Math"/>
                                              <a:ea typeface="Cambria Math"/>
                                            </a:rPr>
                                            <m:t>𝜏</m:t>
                                          </m:r>
                                        </m:e>
                                        <m:sub>
                                          <m:r>
                                            <a:rPr lang="en-US" b="0" i="1" smtClean="0">
                                              <a:latin typeface="Cambria Math"/>
                                            </a:rPr>
                                            <m:t>𝑦</m:t>
                                          </m:r>
                                        </m:sub>
                                      </m:sSub>
                                    </m:e>
                                    <m:sub>
                                      <m:r>
                                        <a:rPr lang="en-US">
                                          <a:latin typeface="Cambria Math"/>
                                        </a:rPr>
                                        <m:t> </m:t>
                                      </m:r>
                                    </m:sub>
                                  </m:sSub>
                                  <m:sSub>
                                    <m:sSubPr>
                                      <m:ctrlPr>
                                        <a:rPr lang="en-US" i="1">
                                          <a:latin typeface="Cambria Math"/>
                                        </a:rPr>
                                      </m:ctrlPr>
                                    </m:sSubPr>
                                    <m:e>
                                      <m:r>
                                        <a:rPr lang="en-US" i="1">
                                          <a:latin typeface="Cambria Math"/>
                                          <a:ea typeface="Cambria Math"/>
                                        </a:rPr>
                                        <m:t>𝜏</m:t>
                                      </m:r>
                                    </m:e>
                                    <m:sub>
                                      <m:r>
                                        <a:rPr lang="en-US" i="1">
                                          <a:latin typeface="Cambria Math"/>
                                        </a:rPr>
                                        <m:t>𝑧</m:t>
                                      </m:r>
                                    </m:sub>
                                  </m:sSub>
                                </m:e>
                                <m:sub>
                                  <m:r>
                                    <a:rPr lang="en-US">
                                      <a:latin typeface="Cambria Math"/>
                                    </a:rPr>
                                    <m:t> </m:t>
                                  </m:r>
                                </m:sub>
                              </m:sSub>
                            </m:e>
                          </m:d>
                        </m:e>
                        <m:sup>
                          <m:r>
                            <a:rPr lang="en-US" i="1">
                              <a:latin typeface="Cambria Math"/>
                            </a:rPr>
                            <m:t>′</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562510" y="380433"/>
                <a:ext cx="2819490" cy="610167"/>
              </a:xfrm>
              <a:prstGeom prst="rect">
                <a:avLst/>
              </a:prstGeom>
              <a:blipFill rotWithShape="1">
                <a:blip r:embed="rId2"/>
                <a:stretch>
                  <a:fillRect/>
                </a:stretch>
              </a:blipFill>
            </p:spPr>
            <p:txBody>
              <a:bodyPr/>
              <a:lstStyle/>
              <a:p>
                <a:r>
                  <a:rPr lang="en-US">
                    <a:noFill/>
                  </a:rPr>
                  <a:t> </a:t>
                </a:r>
              </a:p>
            </p:txBody>
          </p:sp>
        </mc:Fallback>
      </mc:AlternateContent>
      <p:sp>
        <p:nvSpPr>
          <p:cNvPr id="4" name="Rectangle 3"/>
          <p:cNvSpPr/>
          <p:nvPr/>
        </p:nvSpPr>
        <p:spPr>
          <a:xfrm>
            <a:off x="228600" y="533400"/>
            <a:ext cx="4142673" cy="369332"/>
          </a:xfrm>
          <a:prstGeom prst="rect">
            <a:avLst/>
          </a:prstGeom>
        </p:spPr>
        <p:txBody>
          <a:bodyPr wrap="none">
            <a:spAutoFit/>
          </a:bodyPr>
          <a:lstStyle/>
          <a:p>
            <a:pPr marL="285750" indent="-285750">
              <a:buFont typeface="Arial" pitchFamily="34" charset="0"/>
              <a:buChar char="•"/>
            </a:pPr>
            <a:r>
              <a:rPr lang="en-US" dirty="0" smtClean="0"/>
              <a:t>Platform’s forces in </a:t>
            </a:r>
            <a:r>
              <a:rPr lang="en-US" dirty="0"/>
              <a:t>the Cartesian </a:t>
            </a:r>
            <a:r>
              <a:rPr lang="en-US" dirty="0" smtClean="0"/>
              <a:t>basis:</a:t>
            </a:r>
            <a:endParaRPr lang="en-US" dirty="0"/>
          </a:p>
        </p:txBody>
      </p:sp>
      <p:sp>
        <p:nvSpPr>
          <p:cNvPr id="5" name="Rectangle 4"/>
          <p:cNvSpPr/>
          <p:nvPr/>
        </p:nvSpPr>
        <p:spPr>
          <a:xfrm>
            <a:off x="228600" y="3200400"/>
            <a:ext cx="2739404" cy="369332"/>
          </a:xfrm>
          <a:prstGeom prst="rect">
            <a:avLst/>
          </a:prstGeom>
        </p:spPr>
        <p:txBody>
          <a:bodyPr wrap="none">
            <a:spAutoFit/>
          </a:bodyPr>
          <a:lstStyle/>
          <a:p>
            <a:pPr marL="285750" indent="-285750">
              <a:buFont typeface="Arial" pitchFamily="34" charset="0"/>
              <a:buChar char="•"/>
            </a:pPr>
            <a:r>
              <a:rPr lang="en-US" dirty="0" smtClean="0"/>
              <a:t>Forces in the local basis: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5257800" y="3190459"/>
                <a:ext cx="325153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𝐹</m:t>
                          </m:r>
                        </m:e>
                        <m:sub>
                          <m:r>
                            <a:rPr lang="en-US" b="0" i="1" smtClean="0">
                              <a:latin typeface="Cambria Math"/>
                            </a:rPr>
                            <m:t>𝐿</m:t>
                          </m:r>
                        </m:sub>
                      </m:sSub>
                      <m:r>
                        <a:rPr lang="en-US">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b="0" i="1" smtClean="0">
                                      <a:latin typeface="Cambria Math"/>
                                    </a:rPr>
                                    <m:t>𝐹</m:t>
                                  </m:r>
                                </m:e>
                                <m:sub>
                                  <m:r>
                                    <a:rPr lang="en-US" i="1">
                                      <a:latin typeface="Cambria Math"/>
                                    </a:rPr>
                                    <m:t>h</m:t>
                                  </m:r>
                                  <m:r>
                                    <a:rPr lang="en-US">
                                      <a:latin typeface="Cambria Math"/>
                                    </a:rPr>
                                    <m:t>1</m:t>
                                  </m:r>
                                </m:sub>
                              </m:sSub>
                              <m:r>
                                <a:rPr lang="en-US">
                                  <a:latin typeface="Cambria Math"/>
                                </a:rPr>
                                <m:t>  </m:t>
                              </m:r>
                              <m:sSub>
                                <m:sSubPr>
                                  <m:ctrlPr>
                                    <a:rPr lang="en-US" i="1">
                                      <a:latin typeface="Cambria Math"/>
                                    </a:rPr>
                                  </m:ctrlPr>
                                </m:sSubPr>
                                <m:e>
                                  <m:r>
                                    <a:rPr lang="en-US" b="0" i="1" smtClean="0">
                                      <a:latin typeface="Cambria Math"/>
                                    </a:rPr>
                                    <m:t>𝐹</m:t>
                                  </m:r>
                                </m:e>
                                <m:sub>
                                  <m:r>
                                    <a:rPr lang="en-US" i="1">
                                      <a:latin typeface="Cambria Math"/>
                                    </a:rPr>
                                    <m:t>h</m:t>
                                  </m:r>
                                  <m:r>
                                    <a:rPr lang="en-US">
                                      <a:latin typeface="Cambria Math"/>
                                    </a:rPr>
                                    <m:t>2</m:t>
                                  </m:r>
                                </m:sub>
                              </m:sSub>
                              <m:r>
                                <a:rPr lang="en-US">
                                  <a:latin typeface="Cambria Math"/>
                                </a:rPr>
                                <m:t> </m:t>
                              </m:r>
                              <m:sSub>
                                <m:sSubPr>
                                  <m:ctrlPr>
                                    <a:rPr lang="en-US" i="1">
                                      <a:latin typeface="Cambria Math"/>
                                    </a:rPr>
                                  </m:ctrlPr>
                                </m:sSubPr>
                                <m:e>
                                  <m:r>
                                    <a:rPr lang="en-US" b="0" i="1" smtClean="0">
                                      <a:latin typeface="Cambria Math"/>
                                    </a:rPr>
                                    <m:t>𝐹</m:t>
                                  </m:r>
                                </m:e>
                                <m:sub>
                                  <m:r>
                                    <a:rPr lang="en-US" i="1">
                                      <a:latin typeface="Cambria Math"/>
                                    </a:rPr>
                                    <m:t>h</m:t>
                                  </m:r>
                                  <m:r>
                                    <a:rPr lang="en-US">
                                      <a:latin typeface="Cambria Math"/>
                                    </a:rPr>
                                    <m:t>3 </m:t>
                                  </m:r>
                                </m:sub>
                              </m:sSub>
                              <m:sSub>
                                <m:sSubPr>
                                  <m:ctrlPr>
                                    <a:rPr lang="en-US" i="1">
                                      <a:latin typeface="Cambria Math"/>
                                    </a:rPr>
                                  </m:ctrlPr>
                                </m:sSubPr>
                                <m:e>
                                  <m:r>
                                    <a:rPr lang="en-US" b="0" i="1" smtClean="0">
                                      <a:latin typeface="Cambria Math"/>
                                    </a:rPr>
                                    <m:t> </m:t>
                                  </m:r>
                                  <m:r>
                                    <a:rPr lang="en-US" b="0" i="1" smtClean="0">
                                      <a:latin typeface="Cambria Math"/>
                                    </a:rPr>
                                    <m:t>𝐹</m:t>
                                  </m:r>
                                </m:e>
                                <m:sub>
                                  <m:r>
                                    <a:rPr lang="en-US" i="1">
                                      <a:latin typeface="Cambria Math"/>
                                    </a:rPr>
                                    <m:t>𝑣</m:t>
                                  </m:r>
                                  <m:r>
                                    <a:rPr lang="en-US">
                                      <a:latin typeface="Cambria Math"/>
                                    </a:rPr>
                                    <m:t>1</m:t>
                                  </m:r>
                                </m:sub>
                              </m:sSub>
                              <m:r>
                                <a:rPr lang="en-US">
                                  <a:latin typeface="Cambria Math"/>
                                </a:rPr>
                                <m:t> </m:t>
                              </m:r>
                              <m:sSub>
                                <m:sSubPr>
                                  <m:ctrlPr>
                                    <a:rPr lang="en-US" i="1">
                                      <a:latin typeface="Cambria Math"/>
                                    </a:rPr>
                                  </m:ctrlPr>
                                </m:sSubPr>
                                <m:e>
                                  <m:r>
                                    <a:rPr lang="en-US" b="0" i="1" smtClean="0">
                                      <a:latin typeface="Cambria Math"/>
                                    </a:rPr>
                                    <m:t>𝐹</m:t>
                                  </m:r>
                                </m:e>
                                <m:sub>
                                  <m:r>
                                    <a:rPr lang="en-US" i="1">
                                      <a:latin typeface="Cambria Math"/>
                                    </a:rPr>
                                    <m:t>𝑣</m:t>
                                  </m:r>
                                  <m:r>
                                    <a:rPr lang="en-US">
                                      <a:latin typeface="Cambria Math"/>
                                    </a:rPr>
                                    <m:t>2</m:t>
                                  </m:r>
                                </m:sub>
                              </m:sSub>
                              <m:r>
                                <a:rPr lang="en-US">
                                  <a:latin typeface="Cambria Math"/>
                                </a:rPr>
                                <m:t> </m:t>
                              </m:r>
                              <m:sSub>
                                <m:sSubPr>
                                  <m:ctrlPr>
                                    <a:rPr lang="en-US" i="1">
                                      <a:latin typeface="Cambria Math"/>
                                    </a:rPr>
                                  </m:ctrlPr>
                                </m:sSubPr>
                                <m:e>
                                  <m:r>
                                    <a:rPr lang="en-US" b="0" i="1" smtClean="0">
                                      <a:latin typeface="Cambria Math"/>
                                    </a:rPr>
                                    <m:t>𝐹</m:t>
                                  </m:r>
                                </m:e>
                                <m:sub>
                                  <m:r>
                                    <a:rPr lang="en-US" i="1">
                                      <a:latin typeface="Cambria Math"/>
                                    </a:rPr>
                                    <m:t>𝑣</m:t>
                                  </m:r>
                                  <m:r>
                                    <a:rPr lang="en-US">
                                      <a:latin typeface="Cambria Math"/>
                                    </a:rPr>
                                    <m:t>3</m:t>
                                  </m:r>
                                </m:sub>
                              </m:sSub>
                            </m:e>
                          </m:d>
                        </m:e>
                        <m:sup>
                          <m:r>
                            <a:rPr lang="en-US" i="1">
                              <a:latin typeface="Cambria Math"/>
                            </a:rPr>
                            <m:t>′</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257800" y="3190459"/>
                <a:ext cx="3251531" cy="39094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57200" y="1066800"/>
                <a:ext cx="8077200" cy="2009909"/>
              </a:xfrm>
              <a:prstGeom prst="rect">
                <a:avLst/>
              </a:prstGeom>
            </p:spPr>
            <p:txBody>
              <a:bodyPr wrap="square">
                <a:spAutoFit/>
              </a:bodyPr>
              <a:lstStyle/>
              <a:p>
                <a:pPr marL="285750" indent="-285750">
                  <a:lnSpc>
                    <a:spcPct val="150000"/>
                  </a:lnSpc>
                  <a:buFontTx/>
                  <a:buChar char="-"/>
                </a:pPr>
                <a:r>
                  <a:rPr lang="en-US" dirty="0" smtClean="0"/>
                  <a:t>The origin is on the vertical axis of symmetry, and in the horizontal actuators plan</a:t>
                </a:r>
              </a:p>
              <a:p>
                <a:pPr marL="285750" indent="-285750">
                  <a:lnSpc>
                    <a:spcPct val="150000"/>
                  </a:lnSpc>
                  <a:buFontTx/>
                  <a:buChar char="-"/>
                </a:pPr>
                <a:r>
                  <a:rPr lang="en-US" dirty="0"/>
                  <a:t>Units are </a:t>
                </a:r>
                <a14:m>
                  <m:oMath xmlns:m="http://schemas.openxmlformats.org/officeDocument/2006/math">
                    <m:r>
                      <a:rPr lang="en-US">
                        <a:latin typeface="Cambria Math"/>
                      </a:rPr>
                      <m:t>[</m:t>
                    </m:r>
                    <m:r>
                      <m:rPr>
                        <m:sty m:val="p"/>
                      </m:rPr>
                      <a:rPr lang="en-US" b="0" i="0" smtClean="0">
                        <a:latin typeface="Cambria Math"/>
                      </a:rPr>
                      <m:t>N</m:t>
                    </m:r>
                    <m:r>
                      <a:rPr lang="en-US">
                        <a:latin typeface="Cambria Math"/>
                      </a:rPr>
                      <m:t>]</m:t>
                    </m:r>
                  </m:oMath>
                </a14:m>
                <a:r>
                  <a:rPr lang="en-US" dirty="0"/>
                  <a:t> for the </a:t>
                </a:r>
                <a:r>
                  <a:rPr lang="en-US" dirty="0" smtClean="0"/>
                  <a:t>forces, </a:t>
                </a:r>
                <a14:m>
                  <m:oMath xmlns:m="http://schemas.openxmlformats.org/officeDocument/2006/math">
                    <m:d>
                      <m:dPr>
                        <m:begChr m:val="["/>
                        <m:endChr m:val="]"/>
                        <m:ctrlPr>
                          <a:rPr lang="en-US" i="1">
                            <a:latin typeface="Cambria Math"/>
                          </a:rPr>
                        </m:ctrlPr>
                      </m:dPr>
                      <m:e>
                        <m:r>
                          <m:rPr>
                            <m:sty m:val="p"/>
                          </m:rPr>
                          <a:rPr lang="en-US" b="0" i="0" smtClean="0">
                            <a:latin typeface="Cambria Math"/>
                          </a:rPr>
                          <m:t>N</m:t>
                        </m:r>
                        <m:r>
                          <a:rPr lang="en-US" b="0" i="0" smtClean="0">
                            <a:latin typeface="Cambria Math"/>
                          </a:rPr>
                          <m:t>.</m:t>
                        </m:r>
                        <m:r>
                          <m:rPr>
                            <m:sty m:val="p"/>
                          </m:rPr>
                          <a:rPr lang="en-US" b="0" i="0" smtClean="0">
                            <a:latin typeface="Cambria Math"/>
                          </a:rPr>
                          <m:t>m</m:t>
                        </m:r>
                      </m:e>
                    </m:d>
                  </m:oMath>
                </a14:m>
                <a:r>
                  <a:rPr lang="en-US" dirty="0"/>
                  <a:t> for the </a:t>
                </a:r>
                <a:r>
                  <a:rPr lang="en-US" dirty="0" smtClean="0"/>
                  <a:t>torques</a:t>
                </a:r>
              </a:p>
              <a:p>
                <a:pPr marL="285750" indent="-285750">
                  <a:lnSpc>
                    <a:spcPct val="150000"/>
                  </a:lnSpc>
                  <a:buFontTx/>
                  <a:buChar char="-"/>
                </a:pPr>
                <a:r>
                  <a:rPr lang="en-US" dirty="0" smtClean="0"/>
                  <a:t>The order</a:t>
                </a:r>
                <a14:m>
                  <m:oMath xmlns:m="http://schemas.openxmlformats.org/officeDocument/2006/math">
                    <m:r>
                      <a:rPr lang="en-US" dirty="0" smtClean="0">
                        <a:latin typeface="Cambria Math"/>
                      </a:rPr>
                      <m:t> </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𝐹</m:t>
                                </m:r>
                              </m:e>
                              <m:sub>
                                <m:r>
                                  <a:rPr lang="en-US" i="1">
                                    <a:latin typeface="Cambria Math"/>
                                  </a:rPr>
                                  <m:t>𝑥</m:t>
                                </m:r>
                              </m:sub>
                            </m:sSub>
                            <m:sSub>
                              <m:sSubPr>
                                <m:ctrlPr>
                                  <a:rPr lang="en-US" i="1">
                                    <a:latin typeface="Cambria Math"/>
                                  </a:rPr>
                                </m:ctrlPr>
                              </m:sSubPr>
                              <m:e>
                                <m:r>
                                  <a:rPr lang="en-US" i="1">
                                    <a:latin typeface="Cambria Math"/>
                                  </a:rPr>
                                  <m:t>  </m:t>
                                </m:r>
                                <m:r>
                                  <a:rPr lang="en-US" i="1">
                                    <a:latin typeface="Cambria Math"/>
                                  </a:rPr>
                                  <m:t>𝐹</m:t>
                                </m:r>
                              </m:e>
                              <m:sub>
                                <m:r>
                                  <a:rPr lang="en-US" i="1">
                                    <a:latin typeface="Cambria Math"/>
                                  </a:rPr>
                                  <m:t>𝑦</m:t>
                                </m:r>
                                <m:r>
                                  <a:rPr lang="en-US" i="1">
                                    <a:latin typeface="Cambria Math"/>
                                  </a:rPr>
                                  <m:t>  </m:t>
                                </m:r>
                              </m:sub>
                            </m:sSub>
                            <m:sSub>
                              <m:sSubPr>
                                <m:ctrlPr>
                                  <a:rPr lang="en-US" i="1">
                                    <a:latin typeface="Cambria Math"/>
                                  </a:rPr>
                                </m:ctrlPr>
                              </m:sSubPr>
                              <m:e>
                                <m:r>
                                  <a:rPr lang="en-US" i="1">
                                    <a:latin typeface="Cambria Math"/>
                                  </a:rPr>
                                  <m:t>𝐹</m:t>
                                </m:r>
                              </m:e>
                              <m:sub>
                                <m:r>
                                  <a:rPr lang="en-US" i="1">
                                    <a:latin typeface="Cambria Math"/>
                                  </a:rPr>
                                  <m:t>𝑧</m:t>
                                </m:r>
                              </m:sub>
                            </m:sSub>
                            <m:r>
                              <a:rPr lang="en-US" i="1">
                                <a:latin typeface="Cambria Math"/>
                              </a:rPr>
                              <m:t>  </m:t>
                            </m:r>
                            <m:sSub>
                              <m:sSubPr>
                                <m:ctrlPr>
                                  <a:rPr lang="en-US" i="1">
                                    <a:latin typeface="Cambria Math"/>
                                  </a:rPr>
                                </m:ctrlPr>
                              </m:sSubPr>
                              <m:e>
                                <m:sSub>
                                  <m:sSubPr>
                                    <m:ctrlPr>
                                      <a:rPr lang="en-US" i="1">
                                        <a:latin typeface="Cambria Math"/>
                                      </a:rPr>
                                    </m:ctrlPr>
                                  </m:sSubPr>
                                  <m:e>
                                    <m:r>
                                      <a:rPr lang="en-US" i="1">
                                        <a:latin typeface="Cambria Math"/>
                                        <a:ea typeface="Cambria Math"/>
                                      </a:rPr>
                                      <m:t>𝜏</m:t>
                                    </m:r>
                                  </m:e>
                                  <m:sub>
                                    <m:r>
                                      <a:rPr lang="en-US" i="1">
                                        <a:latin typeface="Cambria Math"/>
                                      </a:rPr>
                                      <m:t>𝑥</m:t>
                                    </m:r>
                                    <m:r>
                                      <a:rPr lang="en-US" i="1">
                                        <a:latin typeface="Cambria Math"/>
                                      </a:rPr>
                                      <m:t>  </m:t>
                                    </m:r>
                                  </m:sub>
                                </m:sSub>
                                <m:sSub>
                                  <m:sSubPr>
                                    <m:ctrlPr>
                                      <a:rPr lang="en-US" i="1">
                                        <a:latin typeface="Cambria Math"/>
                                      </a:rPr>
                                    </m:ctrlPr>
                                  </m:sSubPr>
                                  <m:e>
                                    <m:r>
                                      <a:rPr lang="en-US" i="1">
                                        <a:latin typeface="Cambria Math"/>
                                        <a:ea typeface="Cambria Math"/>
                                      </a:rPr>
                                      <m:t>𝜏</m:t>
                                    </m:r>
                                  </m:e>
                                  <m:sub>
                                    <m:r>
                                      <a:rPr lang="en-US" i="1">
                                        <a:latin typeface="Cambria Math"/>
                                      </a:rPr>
                                      <m:t>𝑦</m:t>
                                    </m:r>
                                  </m:sub>
                                </m:sSub>
                              </m:e>
                              <m:sub>
                                <m:r>
                                  <a:rPr lang="en-US">
                                    <a:latin typeface="Cambria Math"/>
                                  </a:rPr>
                                  <m:t> </m:t>
                                </m:r>
                              </m:sub>
                            </m:sSub>
                            <m:sSub>
                              <m:sSubPr>
                                <m:ctrlPr>
                                  <a:rPr lang="en-US" i="1">
                                    <a:latin typeface="Cambria Math"/>
                                  </a:rPr>
                                </m:ctrlPr>
                              </m:sSubPr>
                              <m:e>
                                <m:r>
                                  <a:rPr lang="en-US" i="1">
                                    <a:latin typeface="Cambria Math"/>
                                    <a:ea typeface="Cambria Math"/>
                                  </a:rPr>
                                  <m:t>𝜏</m:t>
                                </m:r>
                              </m:e>
                              <m:sub>
                                <m:r>
                                  <a:rPr lang="en-US" i="1">
                                    <a:latin typeface="Cambria Math"/>
                                  </a:rPr>
                                  <m:t>𝑧</m:t>
                                </m:r>
                              </m:sub>
                            </m:sSub>
                          </m:e>
                        </m:d>
                      </m:e>
                      <m:sup>
                        <m:r>
                          <a:rPr lang="en-US" i="1">
                            <a:latin typeface="Cambria Math"/>
                          </a:rPr>
                          <m:t>′</m:t>
                        </m:r>
                      </m:sup>
                    </m:sSup>
                  </m:oMath>
                </a14:m>
                <a:r>
                  <a:rPr lang="en-US" dirty="0" smtClean="0"/>
                  <a:t> will be swapped to </a:t>
                </a:r>
                <a14:m>
                  <m:oMath xmlns:m="http://schemas.openxmlformats.org/officeDocument/2006/math">
                    <m:sSup>
                      <m:sSupPr>
                        <m:ctrlPr>
                          <a:rPr lang="en-US" i="1" smtClean="0">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𝐹</m:t>
                                </m:r>
                              </m:e>
                              <m:sub>
                                <m:r>
                                  <a:rPr lang="en-US" i="1">
                                    <a:latin typeface="Cambria Math"/>
                                  </a:rPr>
                                  <m:t>𝑥</m:t>
                                </m:r>
                              </m:sub>
                            </m:sSub>
                            <m:sSub>
                              <m:sSubPr>
                                <m:ctrlPr>
                                  <a:rPr lang="en-US" i="1">
                                    <a:latin typeface="Cambria Math"/>
                                  </a:rPr>
                                </m:ctrlPr>
                              </m:sSubPr>
                              <m:e>
                                <m:r>
                                  <a:rPr lang="en-US" i="1">
                                    <a:latin typeface="Cambria Math"/>
                                  </a:rPr>
                                  <m:t>  </m:t>
                                </m:r>
                                <m:r>
                                  <a:rPr lang="en-US" i="1">
                                    <a:latin typeface="Cambria Math"/>
                                  </a:rPr>
                                  <m:t>𝐹</m:t>
                                </m:r>
                              </m:e>
                              <m:sub>
                                <m:r>
                                  <a:rPr lang="en-US" i="1">
                                    <a:latin typeface="Cambria Math"/>
                                  </a:rPr>
                                  <m:t>𝑦</m:t>
                                </m:r>
                                <m:r>
                                  <a:rPr lang="en-US" i="1">
                                    <a:latin typeface="Cambria Math"/>
                                  </a:rPr>
                                  <m:t>  </m:t>
                                </m:r>
                              </m:sub>
                            </m:sSub>
                            <m:sSub>
                              <m:sSubPr>
                                <m:ctrlPr>
                                  <a:rPr lang="en-US" i="1">
                                    <a:latin typeface="Cambria Math"/>
                                  </a:rPr>
                                </m:ctrlPr>
                              </m:sSubPr>
                              <m:e>
                                <m:sSub>
                                  <m:sSubPr>
                                    <m:ctrlPr>
                                      <a:rPr lang="en-US" i="1">
                                        <a:latin typeface="Cambria Math"/>
                                      </a:rPr>
                                    </m:ctrlPr>
                                  </m:sSubPr>
                                  <m:e>
                                    <m:r>
                                      <a:rPr lang="en-US" i="1">
                                        <a:latin typeface="Cambria Math"/>
                                        <a:ea typeface="Cambria Math"/>
                                      </a:rPr>
                                      <m:t>𝜏</m:t>
                                    </m:r>
                                  </m:e>
                                  <m:sub>
                                    <m:r>
                                      <a:rPr lang="en-US" i="1">
                                        <a:latin typeface="Cambria Math"/>
                                      </a:rPr>
                                      <m:t>𝑧</m:t>
                                    </m:r>
                                  </m:sub>
                                </m:sSub>
                                <m:r>
                                  <a:rPr lang="en-US" b="0" i="1" smtClean="0">
                                    <a:latin typeface="Cambria Math"/>
                                  </a:rPr>
                                  <m:t>  </m:t>
                                </m:r>
                                <m:r>
                                  <a:rPr lang="en-US" i="1">
                                    <a:latin typeface="Cambria Math"/>
                                  </a:rPr>
                                  <m:t>𝐹</m:t>
                                </m:r>
                              </m:e>
                              <m:sub>
                                <m:r>
                                  <a:rPr lang="en-US" i="1">
                                    <a:latin typeface="Cambria Math"/>
                                  </a:rPr>
                                  <m:t>𝑧</m:t>
                                </m:r>
                              </m:sub>
                            </m:sSub>
                            <m:r>
                              <a:rPr lang="en-US" i="1">
                                <a:latin typeface="Cambria Math"/>
                              </a:rPr>
                              <m:t>  </m:t>
                            </m:r>
                            <m:sSub>
                              <m:sSubPr>
                                <m:ctrlPr>
                                  <a:rPr lang="en-US" i="1">
                                    <a:latin typeface="Cambria Math"/>
                                  </a:rPr>
                                </m:ctrlPr>
                              </m:sSubPr>
                              <m:e>
                                <m:sSub>
                                  <m:sSubPr>
                                    <m:ctrlPr>
                                      <a:rPr lang="en-US" i="1">
                                        <a:latin typeface="Cambria Math"/>
                                      </a:rPr>
                                    </m:ctrlPr>
                                  </m:sSubPr>
                                  <m:e>
                                    <m:r>
                                      <a:rPr lang="en-US" i="1">
                                        <a:latin typeface="Cambria Math"/>
                                        <a:ea typeface="Cambria Math"/>
                                      </a:rPr>
                                      <m:t>𝜏</m:t>
                                    </m:r>
                                  </m:e>
                                  <m:sub>
                                    <m:r>
                                      <a:rPr lang="en-US" i="1">
                                        <a:latin typeface="Cambria Math"/>
                                      </a:rPr>
                                      <m:t>𝑥</m:t>
                                    </m:r>
                                    <m:r>
                                      <a:rPr lang="en-US" i="1">
                                        <a:latin typeface="Cambria Math"/>
                                      </a:rPr>
                                      <m:t>  </m:t>
                                    </m:r>
                                  </m:sub>
                                </m:sSub>
                                <m:sSub>
                                  <m:sSubPr>
                                    <m:ctrlPr>
                                      <a:rPr lang="en-US" i="1">
                                        <a:latin typeface="Cambria Math"/>
                                      </a:rPr>
                                    </m:ctrlPr>
                                  </m:sSubPr>
                                  <m:e>
                                    <m:r>
                                      <a:rPr lang="en-US" i="1">
                                        <a:latin typeface="Cambria Math"/>
                                        <a:ea typeface="Cambria Math"/>
                                      </a:rPr>
                                      <m:t>𝜏</m:t>
                                    </m:r>
                                  </m:e>
                                  <m:sub>
                                    <m:r>
                                      <a:rPr lang="en-US" i="1">
                                        <a:latin typeface="Cambria Math"/>
                                      </a:rPr>
                                      <m:t>𝑦</m:t>
                                    </m:r>
                                  </m:sub>
                                </m:sSub>
                              </m:e>
                              <m:sub>
                                <m:r>
                                  <a:rPr lang="en-US">
                                    <a:latin typeface="Cambria Math"/>
                                  </a:rPr>
                                  <m:t> </m:t>
                                </m:r>
                              </m:sub>
                            </m:sSub>
                          </m:e>
                        </m:d>
                      </m:e>
                      <m:sup>
                        <m:r>
                          <a:rPr lang="en-US" i="1">
                            <a:latin typeface="Cambria Math"/>
                          </a:rPr>
                          <m:t>′</m:t>
                        </m:r>
                      </m:sup>
                    </m:sSup>
                  </m:oMath>
                </a14:m>
                <a:r>
                  <a:rPr lang="en-US" dirty="0"/>
                  <a:t> </a:t>
                </a:r>
                <a:r>
                  <a:rPr lang="en-US" dirty="0" smtClean="0"/>
                  <a:t>at the end of the calculations</a:t>
                </a:r>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457200" y="1066800"/>
                <a:ext cx="8077200" cy="2009909"/>
              </a:xfrm>
              <a:prstGeom prst="rect">
                <a:avLst/>
              </a:prstGeom>
              <a:blipFill rotWithShape="1">
                <a:blip r:embed="rId4"/>
                <a:stretch>
                  <a:fillRect l="-604"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33400" y="3505200"/>
                <a:ext cx="2895600" cy="507831"/>
              </a:xfrm>
              <a:prstGeom prst="rect">
                <a:avLst/>
              </a:prstGeom>
            </p:spPr>
            <p:txBody>
              <a:bodyPr wrap="square">
                <a:spAutoFit/>
              </a:bodyPr>
              <a:lstStyle/>
              <a:p>
                <a:pPr marL="285750" indent="-285750">
                  <a:lnSpc>
                    <a:spcPct val="150000"/>
                  </a:lnSpc>
                  <a:buFontTx/>
                  <a:buChar char="-"/>
                </a:pPr>
                <a:r>
                  <a:rPr lang="en-US" dirty="0" smtClean="0"/>
                  <a:t>Units are </a:t>
                </a:r>
                <a14:m>
                  <m:oMath xmlns:m="http://schemas.openxmlformats.org/officeDocument/2006/math">
                    <m:r>
                      <a:rPr lang="en-US">
                        <a:latin typeface="Cambria Math"/>
                      </a:rPr>
                      <m:t>[</m:t>
                    </m:r>
                    <m:r>
                      <m:rPr>
                        <m:sty m:val="p"/>
                      </m:rPr>
                      <a:rPr lang="en-US" b="0" i="0" smtClean="0">
                        <a:latin typeface="Cambria Math"/>
                      </a:rPr>
                      <m:t>N</m:t>
                    </m:r>
                    <m:r>
                      <a:rPr lang="en-US">
                        <a:latin typeface="Cambria Math"/>
                      </a:rPr>
                      <m:t>]</m:t>
                    </m:r>
                  </m:oMath>
                </a14:m>
                <a:r>
                  <a:rPr lang="en-US" dirty="0"/>
                  <a:t> for </a:t>
                </a:r>
                <a:r>
                  <a:rPr lang="en-US" dirty="0" smtClean="0"/>
                  <a:t>all forces</a:t>
                </a:r>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533400" y="3505200"/>
                <a:ext cx="2895600" cy="507831"/>
              </a:xfrm>
              <a:prstGeom prst="rect">
                <a:avLst/>
              </a:prstGeom>
              <a:blipFill rotWithShape="1">
                <a:blip r:embed="rId5"/>
                <a:stretch>
                  <a:fillRect l="-1895" r="-1053" b="-10843"/>
                </a:stretch>
              </a:blipFill>
            </p:spPr>
            <p:txBody>
              <a:bodyPr/>
              <a:lstStyle/>
              <a:p>
                <a:r>
                  <a:rPr lang="en-US">
                    <a:noFill/>
                  </a:rPr>
                  <a:t> </a:t>
                </a:r>
              </a:p>
            </p:txBody>
          </p:sp>
        </mc:Fallback>
      </mc:AlternateContent>
      <p:sp>
        <p:nvSpPr>
          <p:cNvPr id="28" name="Rectangle 27"/>
          <p:cNvSpPr/>
          <p:nvPr/>
        </p:nvSpPr>
        <p:spPr>
          <a:xfrm>
            <a:off x="0" y="0"/>
            <a:ext cx="1690719" cy="369332"/>
          </a:xfrm>
          <a:prstGeom prst="rect">
            <a:avLst/>
          </a:prstGeom>
        </p:spPr>
        <p:txBody>
          <a:bodyPr wrap="none">
            <a:spAutoFit/>
          </a:bodyPr>
          <a:lstStyle/>
          <a:p>
            <a:r>
              <a:rPr lang="en-US" b="1" dirty="0" smtClean="0"/>
              <a:t>Actuators  (1/3)</a:t>
            </a:r>
            <a:endParaRPr lang="en-US" dirty="0"/>
          </a:p>
        </p:txBody>
      </p:sp>
      <p:sp>
        <p:nvSpPr>
          <p:cNvPr id="10" name="Rectangle 9"/>
          <p:cNvSpPr/>
          <p:nvPr/>
        </p:nvSpPr>
        <p:spPr>
          <a:xfrm>
            <a:off x="228600" y="4191000"/>
            <a:ext cx="5679921" cy="369332"/>
          </a:xfrm>
          <a:prstGeom prst="rect">
            <a:avLst/>
          </a:prstGeom>
        </p:spPr>
        <p:txBody>
          <a:bodyPr wrap="square">
            <a:spAutoFit/>
          </a:bodyPr>
          <a:lstStyle/>
          <a:p>
            <a:pPr marL="285750" indent="-285750">
              <a:buFont typeface="Arial" pitchFamily="34" charset="0"/>
              <a:buChar char="•"/>
            </a:pPr>
            <a:r>
              <a:rPr lang="en-US" dirty="0"/>
              <a:t>The </a:t>
            </a:r>
            <a:r>
              <a:rPr lang="en-US" dirty="0" smtClean="0"/>
              <a:t>actuators </a:t>
            </a:r>
            <a:r>
              <a:rPr lang="en-US" dirty="0"/>
              <a:t>location in the Cartesian basis is noted:</a:t>
            </a:r>
          </a:p>
        </p:txBody>
      </p:sp>
      <mc:AlternateContent xmlns:mc="http://schemas.openxmlformats.org/markup-compatibility/2006" xmlns:a14="http://schemas.microsoft.com/office/drawing/2010/main">
        <mc:Choice Requires="a14">
          <p:sp>
            <p:nvSpPr>
              <p:cNvPr id="11" name="Rectangle 10"/>
              <p:cNvSpPr/>
              <p:nvPr/>
            </p:nvSpPr>
            <p:spPr>
              <a:xfrm>
                <a:off x="6019800" y="4191000"/>
                <a:ext cx="171752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𝐴</m:t>
                          </m:r>
                        </m:e>
                        <m:sub>
                          <m:r>
                            <a:rPr lang="en-US" i="1">
                              <a:latin typeface="Cambria Math"/>
                            </a:rPr>
                            <m:t>𝑖</m:t>
                          </m:r>
                        </m:sub>
                      </m:sSub>
                      <m:r>
                        <a:rPr lang="en-US">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b="0" i="1" smtClean="0">
                                      <a:latin typeface="Cambria Math"/>
                                    </a:rPr>
                                    <m:t>𝑎</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𝑏</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𝑐</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019800" y="4191000"/>
                <a:ext cx="1717521" cy="390941"/>
              </a:xfrm>
              <a:prstGeom prst="rect">
                <a:avLst/>
              </a:prstGeom>
              <a:blipFill rotWithShape="1">
                <a:blip r:embed="rId6"/>
                <a:stretch>
                  <a:fillRect/>
                </a:stretch>
              </a:blipFill>
            </p:spPr>
            <p:txBody>
              <a:bodyPr/>
              <a:lstStyle/>
              <a:p>
                <a:r>
                  <a:rPr lang="en-US">
                    <a:noFill/>
                  </a:rPr>
                  <a:t> </a:t>
                </a:r>
              </a:p>
            </p:txBody>
          </p:sp>
        </mc:Fallback>
      </mc:AlternateContent>
      <p:sp>
        <p:nvSpPr>
          <p:cNvPr id="12" name="Rectangle 11"/>
          <p:cNvSpPr/>
          <p:nvPr/>
        </p:nvSpPr>
        <p:spPr>
          <a:xfrm>
            <a:off x="228600" y="5496341"/>
            <a:ext cx="5513029" cy="369332"/>
          </a:xfrm>
          <a:prstGeom prst="rect">
            <a:avLst/>
          </a:prstGeom>
        </p:spPr>
        <p:txBody>
          <a:bodyPr wrap="square">
            <a:spAutoFit/>
          </a:bodyPr>
          <a:lstStyle/>
          <a:p>
            <a:pPr marL="285750" indent="-285750">
              <a:buFont typeface="Arial" pitchFamily="34" charset="0"/>
              <a:buChar char="•"/>
            </a:pPr>
            <a:r>
              <a:rPr lang="en-US" dirty="0"/>
              <a:t>The </a:t>
            </a:r>
            <a:r>
              <a:rPr lang="en-US" dirty="0" smtClean="0"/>
              <a:t>actuators direction </a:t>
            </a:r>
            <a:r>
              <a:rPr lang="en-US" dirty="0"/>
              <a:t>in the Cartesian basis is </a:t>
            </a:r>
            <a:r>
              <a:rPr lang="en-US" dirty="0" smtClean="0"/>
              <a:t>noted:</a:t>
            </a:r>
            <a:endParaRPr lang="en-US" dirty="0"/>
          </a:p>
        </p:txBody>
      </p:sp>
      <mc:AlternateContent xmlns:mc="http://schemas.openxmlformats.org/markup-compatibility/2006" xmlns:a14="http://schemas.microsoft.com/office/drawing/2010/main">
        <mc:Choice Requires="a14">
          <p:sp>
            <p:nvSpPr>
              <p:cNvPr id="13" name="Rectangle 12"/>
              <p:cNvSpPr/>
              <p:nvPr/>
            </p:nvSpPr>
            <p:spPr>
              <a:xfrm>
                <a:off x="6146699" y="5476459"/>
                <a:ext cx="1625701" cy="390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𝐽</m:t>
                          </m:r>
                        </m:e>
                        <m:sub>
                          <m:r>
                            <a:rPr lang="en-US" i="1">
                              <a:latin typeface="Cambria Math"/>
                            </a:rPr>
                            <m:t>𝑖</m:t>
                          </m:r>
                        </m:sub>
                      </m:sSub>
                      <m:r>
                        <a:rPr lang="en-US">
                          <a:latin typeface="Cambria Math"/>
                        </a:rPr>
                        <m:t>=</m:t>
                      </m:r>
                      <m:sSup>
                        <m:sSupPr>
                          <m:ctrlPr>
                            <a:rPr lang="en-US" i="1">
                              <a:latin typeface="Cambria Math"/>
                            </a:rPr>
                          </m:ctrlPr>
                        </m:sSupPr>
                        <m:e>
                          <m:d>
                            <m:dPr>
                              <m:begChr m:val="{"/>
                              <m:endChr m:val="}"/>
                              <m:ctrlPr>
                                <a:rPr lang="en-US" i="1">
                                  <a:latin typeface="Cambria Math"/>
                                </a:rPr>
                              </m:ctrlPr>
                            </m:dPr>
                            <m:e>
                              <m:r>
                                <a:rPr lang="en-US" b="0" i="1" smtClean="0">
                                  <a:latin typeface="Cambria Math"/>
                                </a:rPr>
                                <m:t> </m:t>
                              </m:r>
                              <m:sSub>
                                <m:sSubPr>
                                  <m:ctrlPr>
                                    <a:rPr lang="en-US" i="1">
                                      <a:latin typeface="Cambria Math"/>
                                    </a:rPr>
                                  </m:ctrlPr>
                                </m:sSubPr>
                                <m:e>
                                  <m:r>
                                    <a:rPr lang="en-US" b="0" i="1" smtClean="0">
                                      <a:latin typeface="Cambria Math"/>
                                    </a:rPr>
                                    <m:t>𝑗</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𝑘</m:t>
                                  </m:r>
                                </m:e>
                                <m:sub>
                                  <m:r>
                                    <a:rPr lang="en-US" i="1">
                                      <a:latin typeface="Cambria Math"/>
                                    </a:rPr>
                                    <m:t>𝑖</m:t>
                                  </m:r>
                                </m:sub>
                              </m:sSub>
                              <m:r>
                                <a:rPr lang="en-US">
                                  <a:latin typeface="Cambria Math"/>
                                </a:rPr>
                                <m:t>  </m:t>
                              </m:r>
                              <m:sSub>
                                <m:sSubPr>
                                  <m:ctrlPr>
                                    <a:rPr lang="en-US" i="1">
                                      <a:latin typeface="Cambria Math"/>
                                    </a:rPr>
                                  </m:ctrlPr>
                                </m:sSubPr>
                                <m:e>
                                  <m:r>
                                    <a:rPr lang="en-US" b="0" i="1" smtClean="0">
                                      <a:latin typeface="Cambria Math"/>
                                    </a:rPr>
                                    <m:t>𝑙</m:t>
                                  </m:r>
                                </m:e>
                                <m:sub>
                                  <m:r>
                                    <a:rPr lang="en-US" i="1">
                                      <a:latin typeface="Cambria Math"/>
                                    </a:rPr>
                                    <m:t>𝑖</m:t>
                                  </m:r>
                                </m:sub>
                              </m:sSub>
                            </m:e>
                          </m:d>
                        </m:e>
                        <m:sup>
                          <m:r>
                            <a:rPr lang="en-US" i="1">
                              <a:latin typeface="Cambria Math"/>
                            </a:rPr>
                            <m:t>′</m:t>
                          </m:r>
                        </m:sup>
                      </m:sSup>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146699" y="5476459"/>
                <a:ext cx="1625701" cy="390941"/>
              </a:xfrm>
              <a:prstGeom prst="rect">
                <a:avLst/>
              </a:prstGeom>
              <a:blipFill rotWithShape="1">
                <a:blip r:embed="rId7"/>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33400" y="5715000"/>
                <a:ext cx="5791200" cy="879664"/>
              </a:xfrm>
              <a:prstGeom prst="rect">
                <a:avLst/>
              </a:prstGeom>
            </p:spPr>
            <p:txBody>
              <a:bodyPr wrap="square">
                <a:spAutoFit/>
              </a:bodyPr>
              <a:lstStyle/>
              <a:p>
                <a:pPr marL="285750" indent="-285750">
                  <a:lnSpc>
                    <a:spcPct val="150000"/>
                  </a:lnSpc>
                  <a:buFontTx/>
                  <a:buChar char="-"/>
                </a:pPr>
                <a:r>
                  <a:rPr lang="en-US" dirty="0" smtClean="0"/>
                  <a:t>For </a:t>
                </a:r>
                <a14:m>
                  <m:oMath xmlns:m="http://schemas.openxmlformats.org/officeDocument/2006/math">
                    <m:r>
                      <a:rPr lang="en-US" i="1">
                        <a:latin typeface="Cambria Math"/>
                      </a:rPr>
                      <m:t>𝑖</m:t>
                    </m:r>
                    <m:r>
                      <a:rPr lang="en-US" i="1">
                        <a:latin typeface="Cambria Math"/>
                      </a:rPr>
                      <m:t>=</m:t>
                    </m:r>
                    <m:sSub>
                      <m:sSubPr>
                        <m:ctrlPr>
                          <a:rPr lang="en-US" i="1">
                            <a:latin typeface="Cambria Math"/>
                          </a:rPr>
                        </m:ctrlPr>
                      </m:sSubPr>
                      <m:e>
                        <m:r>
                          <a:rPr lang="en-US" i="1">
                            <a:latin typeface="Cambria Math"/>
                          </a:rPr>
                          <m:t>h</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 </m:t>
                        </m:r>
                        <m:r>
                          <a:rPr lang="en-US" i="1">
                            <a:latin typeface="Cambria Math"/>
                          </a:rPr>
                          <m:t>h</m:t>
                        </m:r>
                      </m:e>
                      <m:sub>
                        <m:r>
                          <a:rPr lang="en-US" i="1">
                            <a:latin typeface="Cambria Math"/>
                          </a:rPr>
                          <m:t>2</m:t>
                        </m:r>
                      </m:sub>
                    </m:sSub>
                    <m:r>
                      <a:rPr lang="en-US" i="1">
                        <a:latin typeface="Cambria Math"/>
                      </a:rPr>
                      <m:t>…</m:t>
                    </m:r>
                  </m:oMath>
                </a14:m>
                <a:endParaRPr lang="en-US" dirty="0" smtClean="0"/>
              </a:p>
              <a:p>
                <a:pPr marL="285750" indent="-285750">
                  <a:lnSpc>
                    <a:spcPct val="150000"/>
                  </a:lnSpc>
                  <a:buFontTx/>
                  <a:buChar char="-"/>
                </a:pPr>
                <a:r>
                  <a:rPr lang="en-US" dirty="0" smtClean="0"/>
                  <a:t>The amplitude of the direction vector is unity: </a:t>
                </a:r>
                <a14:m>
                  <m:oMath xmlns:m="http://schemas.openxmlformats.org/officeDocument/2006/math">
                    <m:d>
                      <m:dPr>
                        <m:begChr m:val="|"/>
                        <m:endChr m:val="|"/>
                        <m:ctrlPr>
                          <a:rPr lang="en-US" i="1" smtClean="0">
                            <a:latin typeface="Cambria Math"/>
                          </a:rPr>
                        </m:ctrlPr>
                      </m:dPr>
                      <m:e>
                        <m:sSub>
                          <m:sSubPr>
                            <m:ctrlPr>
                              <a:rPr lang="en-US" i="1">
                                <a:latin typeface="Cambria Math"/>
                              </a:rPr>
                            </m:ctrlPr>
                          </m:sSubPr>
                          <m:e>
                            <m:r>
                              <a:rPr lang="en-US" b="0" i="1" smtClean="0">
                                <a:latin typeface="Cambria Math"/>
                              </a:rPr>
                              <m:t> </m:t>
                            </m:r>
                            <m:r>
                              <a:rPr lang="en-US" i="1">
                                <a:latin typeface="Cambria Math"/>
                              </a:rPr>
                              <m:t>𝐽</m:t>
                            </m:r>
                          </m:e>
                          <m:sub>
                            <m:r>
                              <a:rPr lang="en-US" i="1">
                                <a:latin typeface="Cambria Math"/>
                              </a:rPr>
                              <m:t>𝑖</m:t>
                            </m:r>
                            <m:r>
                              <a:rPr lang="en-US" b="0" i="1" smtClean="0">
                                <a:latin typeface="Cambria Math"/>
                              </a:rPr>
                              <m:t> </m:t>
                            </m:r>
                          </m:sub>
                        </m:sSub>
                      </m:e>
                    </m:d>
                  </m:oMath>
                </a14:m>
                <a:r>
                  <a:rPr lang="en-US" dirty="0" smtClean="0"/>
                  <a:t> </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33400" y="5715000"/>
                <a:ext cx="5791200" cy="879664"/>
              </a:xfrm>
              <a:prstGeom prst="rect">
                <a:avLst/>
              </a:prstGeom>
              <a:blipFill rotWithShape="1">
                <a:blip r:embed="rId8"/>
                <a:stretch>
                  <a:fillRect l="-947"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3400" y="4495800"/>
                <a:ext cx="2743200" cy="923330"/>
              </a:xfrm>
              <a:prstGeom prst="rect">
                <a:avLst/>
              </a:prstGeom>
            </p:spPr>
            <p:txBody>
              <a:bodyPr wrap="square">
                <a:spAutoFit/>
              </a:bodyPr>
              <a:lstStyle/>
              <a:p>
                <a:pPr marL="285750" indent="-285750">
                  <a:lnSpc>
                    <a:spcPct val="150000"/>
                  </a:lnSpc>
                  <a:buFontTx/>
                  <a:buChar char="-"/>
                </a:pPr>
                <a:r>
                  <a:rPr lang="en-US" dirty="0" smtClean="0"/>
                  <a:t>For </a:t>
                </a:r>
                <a14:m>
                  <m:oMath xmlns:m="http://schemas.openxmlformats.org/officeDocument/2006/math">
                    <m:r>
                      <a:rPr lang="en-US" i="1" smtClean="0">
                        <a:latin typeface="Cambria Math"/>
                      </a:rPr>
                      <m:t>𝑖</m:t>
                    </m:r>
                    <m:r>
                      <a:rPr lang="en-US" b="0" i="1" smtClean="0">
                        <a:latin typeface="Cambria Math"/>
                      </a:rPr>
                      <m:t>=</m:t>
                    </m:r>
                    <m:sSub>
                      <m:sSubPr>
                        <m:ctrlPr>
                          <a:rPr lang="en-US" i="1">
                            <a:latin typeface="Cambria Math"/>
                          </a:rPr>
                        </m:ctrlPr>
                      </m:sSubPr>
                      <m:e>
                        <m:r>
                          <a:rPr lang="en-US" b="0" i="1" smtClean="0">
                            <a:latin typeface="Cambria Math"/>
                          </a:rPr>
                          <m:t>h</m:t>
                        </m:r>
                      </m:e>
                      <m:sub>
                        <m:r>
                          <a:rPr lang="en-US" b="0" i="1" smtClean="0">
                            <a:latin typeface="Cambria Math"/>
                          </a:rPr>
                          <m:t>1</m:t>
                        </m:r>
                      </m:sub>
                    </m:sSub>
                    <m:r>
                      <a:rPr lang="en-US" b="0" i="1" smtClean="0">
                        <a:latin typeface="Cambria Math"/>
                      </a:rPr>
                      <m:t>,</m:t>
                    </m:r>
                    <m:sSub>
                      <m:sSubPr>
                        <m:ctrlPr>
                          <a:rPr lang="en-US" i="1" smtClean="0">
                            <a:latin typeface="Cambria Math"/>
                          </a:rPr>
                        </m:ctrlPr>
                      </m:sSubPr>
                      <m:e>
                        <m:r>
                          <a:rPr lang="en-US" b="0" i="1" smtClean="0">
                            <a:latin typeface="Cambria Math"/>
                          </a:rPr>
                          <m:t> </m:t>
                        </m:r>
                        <m:r>
                          <a:rPr lang="en-US" i="1">
                            <a:latin typeface="Cambria Math"/>
                          </a:rPr>
                          <m:t>h</m:t>
                        </m:r>
                      </m:e>
                      <m:sub>
                        <m:r>
                          <a:rPr lang="en-US" b="0" i="1" smtClean="0">
                            <a:latin typeface="Cambria Math"/>
                          </a:rPr>
                          <m:t>2</m:t>
                        </m:r>
                      </m:sub>
                    </m:sSub>
                    <m:r>
                      <a:rPr lang="en-US" b="0" i="1" smtClean="0">
                        <a:latin typeface="Cambria Math"/>
                      </a:rPr>
                      <m:t>…</m:t>
                    </m:r>
                  </m:oMath>
                </a14:m>
                <a:endParaRPr lang="en-US" dirty="0" smtClean="0"/>
              </a:p>
              <a:p>
                <a:pPr marL="285750" indent="-285750">
                  <a:lnSpc>
                    <a:spcPct val="150000"/>
                  </a:lnSpc>
                  <a:buFontTx/>
                  <a:buChar char="-"/>
                </a:pPr>
                <a:r>
                  <a:rPr lang="en-US" dirty="0" smtClean="0"/>
                  <a:t>Units are </a:t>
                </a:r>
                <a14:m>
                  <m:oMath xmlns:m="http://schemas.openxmlformats.org/officeDocument/2006/math">
                    <m:d>
                      <m:dPr>
                        <m:begChr m:val="["/>
                        <m:endChr m:val="]"/>
                        <m:ctrlPr>
                          <a:rPr lang="en-US" i="1">
                            <a:latin typeface="Cambria Math"/>
                          </a:rPr>
                        </m:ctrlPr>
                      </m:dPr>
                      <m:e>
                        <m:r>
                          <m:rPr>
                            <m:sty m:val="p"/>
                          </m:rPr>
                          <a:rPr lang="en-US">
                            <a:latin typeface="Cambria Math"/>
                          </a:rPr>
                          <m:t>m</m:t>
                        </m:r>
                      </m:e>
                    </m:d>
                  </m:oMath>
                </a14:m>
                <a:endParaRPr lang="en-US" dirty="0" smtClean="0"/>
              </a:p>
            </p:txBody>
          </p:sp>
        </mc:Choice>
        <mc:Fallback xmlns="">
          <p:sp>
            <p:nvSpPr>
              <p:cNvPr id="15" name="Rectangle 14"/>
              <p:cNvSpPr>
                <a:spLocks noRot="1" noChangeAspect="1" noMove="1" noResize="1" noEditPoints="1" noAdjustHandles="1" noChangeArrowheads="1" noChangeShapeType="1" noTextEdit="1"/>
              </p:cNvSpPr>
              <p:nvPr/>
            </p:nvSpPr>
            <p:spPr>
              <a:xfrm>
                <a:off x="533400" y="4495800"/>
                <a:ext cx="2743200" cy="923330"/>
              </a:xfrm>
              <a:prstGeom prst="rect">
                <a:avLst/>
              </a:prstGeom>
              <a:blipFill rotWithShape="1">
                <a:blip r:embed="rId9"/>
                <a:stretch>
                  <a:fillRect l="-2000" b="-4636"/>
                </a:stretch>
              </a:blipFill>
            </p:spPr>
            <p:txBody>
              <a:bodyPr/>
              <a:lstStyle/>
              <a:p>
                <a:r>
                  <a:rPr lang="en-US">
                    <a:noFill/>
                  </a:rPr>
                  <a:t> </a:t>
                </a:r>
              </a:p>
            </p:txBody>
          </p:sp>
        </mc:Fallback>
      </mc:AlternateContent>
    </p:spTree>
    <p:extLst>
      <p:ext uri="{BB962C8B-B14F-4D97-AF65-F5344CB8AC3E}">
        <p14:creationId xmlns:p14="http://schemas.microsoft.com/office/powerpoint/2010/main" val="3841785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17</a:t>
            </a:fld>
            <a:endParaRPr lang="en-US" b="1">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152400" y="533400"/>
                <a:ext cx="8001000" cy="646331"/>
              </a:xfrm>
              <a:prstGeom prst="rect">
                <a:avLst/>
              </a:prstGeom>
            </p:spPr>
            <p:txBody>
              <a:bodyPr wrap="square">
                <a:spAutoFit/>
              </a:bodyPr>
              <a:lstStyle/>
              <a:p>
                <a:pPr marL="285750" indent="-285750">
                  <a:buFont typeface="Arial" pitchFamily="34" charset="0"/>
                  <a:buChar char="•"/>
                </a:pPr>
                <a:r>
                  <a:rPr lang="en-US" dirty="0"/>
                  <a:t>The </a:t>
                </a:r>
                <a:r>
                  <a:rPr lang="en-US" dirty="0" smtClean="0"/>
                  <a:t>forces at the center of the Cartesian basis  can be written using the direction vectors </a:t>
                </a:r>
                <a14:m>
                  <m:oMath xmlns:m="http://schemas.openxmlformats.org/officeDocument/2006/math">
                    <m:sSub>
                      <m:sSubPr>
                        <m:ctrlPr>
                          <a:rPr lang="en-US" i="1">
                            <a:latin typeface="Cambria Math"/>
                          </a:rPr>
                        </m:ctrlPr>
                      </m:sSubPr>
                      <m:e>
                        <m:r>
                          <a:rPr lang="en-US" i="1">
                            <a:latin typeface="Cambria Math"/>
                          </a:rPr>
                          <m:t>𝐽</m:t>
                        </m:r>
                      </m:e>
                      <m:sub>
                        <m:r>
                          <a:rPr lang="en-US" i="1">
                            <a:latin typeface="Cambria Math"/>
                          </a:rPr>
                          <m:t>𝑖</m:t>
                        </m:r>
                      </m:sub>
                    </m:sSub>
                  </m:oMath>
                </a14:m>
                <a:r>
                  <a:rPr lang="en-US" dirty="0" smtClean="0"/>
                  <a:t>:</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52400" y="533400"/>
                <a:ext cx="8001000" cy="646331"/>
              </a:xfrm>
              <a:prstGeom prst="rect">
                <a:avLst/>
              </a:prstGeom>
              <a:blipFill rotWithShape="1">
                <a:blip r:embed="rId2"/>
                <a:stretch>
                  <a:fillRect l="-457" t="-4717" r="-685" b="-13208"/>
                </a:stretch>
              </a:blipFill>
            </p:spPr>
            <p:txBody>
              <a:bodyPr/>
              <a:lstStyle/>
              <a:p>
                <a:r>
                  <a:rPr lang="en-US">
                    <a:noFill/>
                  </a:rPr>
                  <a:t> </a:t>
                </a:r>
              </a:p>
            </p:txBody>
          </p:sp>
        </mc:Fallback>
      </mc:AlternateContent>
      <p:sp>
        <p:nvSpPr>
          <p:cNvPr id="18" name="Rectangle 17"/>
          <p:cNvSpPr/>
          <p:nvPr/>
        </p:nvSpPr>
        <p:spPr>
          <a:xfrm>
            <a:off x="0" y="0"/>
            <a:ext cx="1690719" cy="369332"/>
          </a:xfrm>
          <a:prstGeom prst="rect">
            <a:avLst/>
          </a:prstGeom>
        </p:spPr>
        <p:txBody>
          <a:bodyPr wrap="none">
            <a:spAutoFit/>
          </a:bodyPr>
          <a:lstStyle/>
          <a:p>
            <a:r>
              <a:rPr lang="en-US" b="1" dirty="0" smtClean="0"/>
              <a:t>Actuators  (2/3)</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3124200" y="914400"/>
                <a:ext cx="3081293" cy="976614"/>
              </a:xfrm>
              <a:prstGeom prst="rect">
                <a:avLst/>
              </a:prstGeom>
            </p:spPr>
            <p:txBody>
              <a:bodyPr wrap="none">
                <a:spAutoFit/>
              </a:bodyPr>
              <a:lstStyle/>
              <a:p>
                <a14:m>
                  <m:oMath xmlns:m="http://schemas.openxmlformats.org/officeDocument/2006/math">
                    <m:d>
                      <m:dPr>
                        <m:begChr m:val="{"/>
                        <m:endChr m:val="}"/>
                        <m:ctrlPr>
                          <a:rPr lang="en-US" i="1" smtClean="0">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𝐹</m:t>
                                  </m:r>
                                </m:e>
                                <m:sub>
                                  <m:r>
                                    <a:rPr lang="en-US" i="1">
                                      <a:latin typeface="Cambria Math"/>
                                    </a:rPr>
                                    <m:t>𝑥</m:t>
                                  </m:r>
                                </m:sub>
                              </m:sSub>
                            </m:e>
                          </m:mr>
                          <m:mr>
                            <m:e>
                              <m:sSub>
                                <m:sSubPr>
                                  <m:ctrlPr>
                                    <a:rPr lang="en-US" i="1">
                                      <a:latin typeface="Cambria Math"/>
                                    </a:rPr>
                                  </m:ctrlPr>
                                </m:sSubPr>
                                <m:e>
                                  <m:r>
                                    <a:rPr lang="en-US" i="1">
                                      <a:latin typeface="Cambria Math"/>
                                    </a:rPr>
                                    <m:t>𝐹</m:t>
                                  </m:r>
                                </m:e>
                                <m:sub>
                                  <m:r>
                                    <a:rPr lang="en-US" i="1">
                                      <a:latin typeface="Cambria Math"/>
                                    </a:rPr>
                                    <m:t>𝑦</m:t>
                                  </m:r>
                                </m:sub>
                              </m:sSub>
                            </m:e>
                          </m:mr>
                          <m:mr>
                            <m:e>
                              <m:sSub>
                                <m:sSubPr>
                                  <m:ctrlPr>
                                    <a:rPr lang="en-US" i="1">
                                      <a:latin typeface="Cambria Math"/>
                                    </a:rPr>
                                  </m:ctrlPr>
                                </m:sSubPr>
                                <m:e>
                                  <m:r>
                                    <a:rPr lang="en-US" i="1">
                                      <a:latin typeface="Cambria Math"/>
                                    </a:rPr>
                                    <m:t>𝐹</m:t>
                                  </m:r>
                                </m:e>
                                <m:sub>
                                  <m:r>
                                    <a:rPr lang="en-US" i="1">
                                      <a:latin typeface="Cambria Math"/>
                                    </a:rPr>
                                    <m:t>𝑧</m:t>
                                  </m:r>
                                </m:sub>
                              </m:sSub>
                            </m:e>
                          </m:mr>
                        </m:m>
                      </m:e>
                    </m:d>
                    <m:r>
                      <a:rPr lang="en-US" b="0" i="1" smtClean="0">
                        <a:latin typeface="Cambria Math"/>
                      </a:rPr>
                      <m:t>=</m:t>
                    </m:r>
                    <m:d>
                      <m:dPr>
                        <m:begChr m:val="["/>
                        <m:endChr m:val="]"/>
                        <m:ctrlPr>
                          <a:rPr lang="en-US" b="0" i="1" smtClean="0">
                            <a:latin typeface="Cambria Math"/>
                          </a:rPr>
                        </m:ctrlPr>
                      </m:dPr>
                      <m:e>
                        <m:r>
                          <a:rPr lang="en-US" b="0" i="1" smtClean="0">
                            <a:latin typeface="Cambria Math"/>
                          </a:rPr>
                          <m:t> </m:t>
                        </m:r>
                        <m:m>
                          <m:mPr>
                            <m:mcs>
                              <m:mc>
                                <m:mcPr>
                                  <m:count m:val="3"/>
                                  <m:mcJc m:val="center"/>
                                </m:mcPr>
                              </m:mc>
                            </m:mcs>
                            <m:ctrlPr>
                              <a:rPr lang="en-US" b="0" i="1" smtClean="0">
                                <a:latin typeface="Cambria Math"/>
                              </a:rPr>
                            </m:ctrlPr>
                          </m:mPr>
                          <m:mr>
                            <m:e>
                              <m:sSub>
                                <m:sSubPr>
                                  <m:ctrlPr>
                                    <a:rPr lang="en-US" i="1">
                                      <a:latin typeface="Cambria Math"/>
                                    </a:rPr>
                                  </m:ctrlPr>
                                </m:sSubPr>
                                <m:e>
                                  <m:r>
                                    <a:rPr lang="en-US" i="1">
                                      <a:latin typeface="Cambria Math"/>
                                    </a:rPr>
                                    <m:t>𝐽</m:t>
                                  </m:r>
                                </m:e>
                                <m:sub>
                                  <m:r>
                                    <a:rPr lang="en-US" b="0" i="1" smtClean="0">
                                      <a:latin typeface="Cambria Math"/>
                                    </a:rPr>
                                    <m:t>h</m:t>
                                  </m:r>
                                  <m:r>
                                    <a:rPr lang="en-US" b="0" i="1" smtClean="0">
                                      <a:latin typeface="Cambria Math"/>
                                    </a:rPr>
                                    <m:t>1</m:t>
                                  </m:r>
                                </m:sub>
                              </m:sSub>
                            </m:e>
                            <m:e>
                              <m:r>
                                <a:rPr lang="en-US" b="0" i="1" smtClean="0">
                                  <a:latin typeface="Cambria Math"/>
                                </a:rPr>
                                <m:t>…</m:t>
                              </m:r>
                            </m:e>
                            <m:e>
                              <m:sSub>
                                <m:sSubPr>
                                  <m:ctrlPr>
                                    <a:rPr lang="en-US" i="1">
                                      <a:latin typeface="Cambria Math"/>
                                    </a:rPr>
                                  </m:ctrlPr>
                                </m:sSubPr>
                                <m:e>
                                  <m:r>
                                    <a:rPr lang="en-US" i="1">
                                      <a:latin typeface="Cambria Math"/>
                                    </a:rPr>
                                    <m:t>𝐽</m:t>
                                  </m:r>
                                </m:e>
                                <m:sub>
                                  <m:r>
                                    <a:rPr lang="en-US" b="0" i="1" smtClean="0">
                                      <a:latin typeface="Cambria Math"/>
                                    </a:rPr>
                                    <m:t>𝑣</m:t>
                                  </m:r>
                                  <m:r>
                                    <a:rPr lang="en-US" b="0" i="1" smtClean="0">
                                      <a:latin typeface="Cambria Math"/>
                                    </a:rPr>
                                    <m:t>3</m:t>
                                  </m:r>
                                </m:sub>
                              </m:sSub>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𝐹</m:t>
                                  </m:r>
                                </m:e>
                                <m:sub>
                                  <m:r>
                                    <a:rPr lang="en-US" i="1">
                                      <a:latin typeface="Cambria Math"/>
                                    </a:rPr>
                                    <m:t>h</m:t>
                                  </m:r>
                                  <m:r>
                                    <a:rPr lang="en-US">
                                      <a:latin typeface="Cambria Math"/>
                                    </a:rPr>
                                    <m:t>1</m:t>
                                  </m:r>
                                </m:sub>
                              </m:sSub>
                            </m:e>
                          </m:mr>
                          <m:mr>
                            <m:e>
                              <m:r>
                                <a:rPr lang="en-US" b="0" i="1" smtClean="0">
                                  <a:latin typeface="Cambria Math"/>
                                </a:rPr>
                                <m:t>…</m:t>
                              </m:r>
                            </m:e>
                          </m:mr>
                          <m:mr>
                            <m:e>
                              <m:sSub>
                                <m:sSubPr>
                                  <m:ctrlPr>
                                    <a:rPr lang="en-US" i="1">
                                      <a:latin typeface="Cambria Math"/>
                                    </a:rPr>
                                  </m:ctrlPr>
                                </m:sSubPr>
                                <m:e>
                                  <m:r>
                                    <a:rPr lang="en-US" i="1">
                                      <a:latin typeface="Cambria Math"/>
                                    </a:rPr>
                                    <m:t>𝐹</m:t>
                                  </m:r>
                                </m:e>
                                <m:sub>
                                  <m:r>
                                    <a:rPr lang="en-US" i="1">
                                      <a:latin typeface="Cambria Math"/>
                                    </a:rPr>
                                    <m:t>𝑣</m:t>
                                  </m:r>
                                  <m:r>
                                    <a:rPr lang="en-US">
                                      <a:latin typeface="Cambria Math"/>
                                    </a:rPr>
                                    <m:t>3</m:t>
                                  </m:r>
                                </m:sub>
                              </m:sSub>
                            </m:e>
                          </m:mr>
                        </m:m>
                      </m:e>
                    </m:d>
                  </m:oMath>
                </a14:m>
                <a:r>
                  <a:rPr lang="en-US" dirty="0" smtClean="0"/>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124200" y="914400"/>
                <a:ext cx="3081293" cy="97661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52400" y="2057400"/>
                <a:ext cx="8001000" cy="646331"/>
              </a:xfrm>
              <a:prstGeom prst="rect">
                <a:avLst/>
              </a:prstGeom>
            </p:spPr>
            <p:txBody>
              <a:bodyPr wrap="square">
                <a:spAutoFit/>
              </a:bodyPr>
              <a:lstStyle/>
              <a:p>
                <a:pPr marL="285750" indent="-285750">
                  <a:buFont typeface="Arial" pitchFamily="34" charset="0"/>
                  <a:buChar char="•"/>
                </a:pPr>
                <a:r>
                  <a:rPr lang="en-US" dirty="0"/>
                  <a:t>The </a:t>
                </a:r>
                <a:r>
                  <a:rPr lang="en-US" dirty="0" smtClean="0"/>
                  <a:t>moments at the center of the Cartesian basis  can be written using the direction vectors </a:t>
                </a:r>
                <a14:m>
                  <m:oMath xmlns:m="http://schemas.openxmlformats.org/officeDocument/2006/math">
                    <m:sSub>
                      <m:sSubPr>
                        <m:ctrlPr>
                          <a:rPr lang="en-US" i="1">
                            <a:latin typeface="Cambria Math"/>
                          </a:rPr>
                        </m:ctrlPr>
                      </m:sSubPr>
                      <m:e>
                        <m:r>
                          <a:rPr lang="en-US" i="1">
                            <a:latin typeface="Cambria Math"/>
                          </a:rPr>
                          <m:t>𝐽</m:t>
                        </m:r>
                      </m:e>
                      <m:sub>
                        <m:r>
                          <a:rPr lang="en-US" i="1">
                            <a:latin typeface="Cambria Math"/>
                          </a:rPr>
                          <m:t>𝑖</m:t>
                        </m:r>
                      </m:sub>
                    </m:sSub>
                  </m:oMath>
                </a14:m>
                <a:r>
                  <a:rPr lang="en-US" dirty="0" smtClean="0"/>
                  <a:t>:</a:t>
                </a:r>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52400" y="2057400"/>
                <a:ext cx="8001000" cy="646331"/>
              </a:xfrm>
              <a:prstGeom prst="rect">
                <a:avLst/>
              </a:prstGeom>
              <a:blipFill rotWithShape="1">
                <a:blip r:embed="rId4"/>
                <a:stretch>
                  <a:fillRect l="-457" t="-471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819400" y="2514600"/>
                <a:ext cx="4265976" cy="869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ea typeface="Cambria Math"/>
                                      </a:rPr>
                                      <m:t>𝜏</m:t>
                                    </m:r>
                                  </m:e>
                                  <m:sub>
                                    <m:r>
                                      <a:rPr lang="en-US" i="1">
                                        <a:latin typeface="Cambria Math"/>
                                      </a:rPr>
                                      <m:t>𝑥</m:t>
                                    </m:r>
                                    <m:r>
                                      <a:rPr lang="en-US" i="1">
                                        <a:latin typeface="Cambria Math"/>
                                      </a:rPr>
                                      <m:t>  </m:t>
                                    </m:r>
                                  </m:sub>
                                </m:sSub>
                              </m:e>
                            </m:mr>
                            <m:mr>
                              <m:e>
                                <m:sSub>
                                  <m:sSubPr>
                                    <m:ctrlPr>
                                      <a:rPr lang="en-US" i="1">
                                        <a:latin typeface="Cambria Math"/>
                                      </a:rPr>
                                    </m:ctrlPr>
                                  </m:sSubPr>
                                  <m:e>
                                    <m:r>
                                      <a:rPr lang="en-US" i="1">
                                        <a:latin typeface="Cambria Math"/>
                                        <a:ea typeface="Cambria Math"/>
                                      </a:rPr>
                                      <m:t>𝜏</m:t>
                                    </m:r>
                                  </m:e>
                                  <m:sub>
                                    <m:r>
                                      <a:rPr lang="en-US" i="1">
                                        <a:latin typeface="Cambria Math"/>
                                      </a:rPr>
                                      <m:t>𝑦</m:t>
                                    </m:r>
                                  </m:sub>
                                </m:sSub>
                              </m:e>
                            </m:mr>
                            <m:mr>
                              <m:e>
                                <m:sSub>
                                  <m:sSubPr>
                                    <m:ctrlPr>
                                      <a:rPr lang="en-US" i="1">
                                        <a:latin typeface="Cambria Math"/>
                                      </a:rPr>
                                    </m:ctrlPr>
                                  </m:sSubPr>
                                  <m:e>
                                    <m:r>
                                      <a:rPr lang="en-US" i="1">
                                        <a:latin typeface="Cambria Math"/>
                                        <a:ea typeface="Cambria Math"/>
                                      </a:rPr>
                                      <m:t>𝜏</m:t>
                                    </m:r>
                                  </m:e>
                                  <m:sub>
                                    <m:r>
                                      <a:rPr lang="en-US" i="1">
                                        <a:latin typeface="Cambria Math"/>
                                      </a:rPr>
                                      <m:t>𝑧</m:t>
                                    </m:r>
                                  </m:sub>
                                </m:sSub>
                              </m:e>
                            </m:mr>
                          </m:m>
                        </m:e>
                      </m:d>
                      <m:r>
                        <a:rPr lang="en-US" b="0" i="1" smtClean="0">
                          <a:latin typeface="Cambria Math"/>
                        </a:rPr>
                        <m:t>=</m:t>
                      </m:r>
                      <m:d>
                        <m:dPr>
                          <m:begChr m:val="["/>
                          <m:endChr m:val="]"/>
                          <m:ctrlPr>
                            <a:rPr lang="en-US" i="1">
                              <a:latin typeface="Cambria Math"/>
                            </a:rPr>
                          </m:ctrlPr>
                        </m:dPr>
                        <m:e>
                          <m:sSub>
                            <m:sSubPr>
                              <m:ctrlPr>
                                <a:rPr lang="en-US" i="1">
                                  <a:latin typeface="Cambria Math"/>
                                </a:rPr>
                              </m:ctrlPr>
                            </m:sSubPr>
                            <m:e>
                              <m:r>
                                <a:rPr lang="en-US" i="1">
                                  <a:latin typeface="Cambria Math"/>
                                </a:rPr>
                                <m:t> </m:t>
                              </m:r>
                              <m:r>
                                <a:rPr lang="en-US" i="1">
                                  <a:latin typeface="Cambria Math"/>
                                </a:rPr>
                                <m:t>𝐴</m:t>
                              </m:r>
                            </m:e>
                            <m:sub>
                              <m:r>
                                <a:rPr lang="en-US" i="1">
                                  <a:latin typeface="Cambria Math"/>
                                </a:rPr>
                                <m:t>h</m:t>
                              </m:r>
                              <m:r>
                                <a:rPr lang="en-US" i="1">
                                  <a:latin typeface="Cambria Math"/>
                                </a:rPr>
                                <m:t>1</m:t>
                              </m:r>
                            </m:sub>
                          </m:sSub>
                          <m:r>
                            <a:rPr lang="en-US" i="1">
                              <a:latin typeface="Cambria Math"/>
                              <a:ea typeface="Cambria Math"/>
                            </a:rPr>
                            <m:t>×</m:t>
                          </m:r>
                          <m:m>
                            <m:mPr>
                              <m:mcs>
                                <m:mc>
                                  <m:mcPr>
                                    <m:count m:val="3"/>
                                    <m:mcJc m:val="center"/>
                                  </m:mcPr>
                                </m:mc>
                              </m:mcs>
                              <m:ctrlPr>
                                <a:rPr lang="en-US" i="1">
                                  <a:latin typeface="Cambria Math"/>
                                </a:rPr>
                              </m:ctrlPr>
                            </m:mPr>
                            <m:mr>
                              <m:e>
                                <m:sSub>
                                  <m:sSubPr>
                                    <m:ctrlPr>
                                      <a:rPr lang="en-US" i="1">
                                        <a:latin typeface="Cambria Math"/>
                                      </a:rPr>
                                    </m:ctrlPr>
                                  </m:sSubPr>
                                  <m:e>
                                    <m:r>
                                      <a:rPr lang="en-US" i="1">
                                        <a:latin typeface="Cambria Math"/>
                                      </a:rPr>
                                      <m:t>𝐽</m:t>
                                    </m:r>
                                  </m:e>
                                  <m:sub>
                                    <m:r>
                                      <a:rPr lang="en-US" i="1">
                                        <a:latin typeface="Cambria Math"/>
                                      </a:rPr>
                                      <m:t>h</m:t>
                                    </m:r>
                                    <m:r>
                                      <a:rPr lang="en-US" i="1">
                                        <a:latin typeface="Cambria Math"/>
                                      </a:rPr>
                                      <m:t>1</m:t>
                                    </m:r>
                                  </m:sub>
                                </m:sSub>
                              </m:e>
                              <m:e>
                                <m:r>
                                  <a:rPr lang="en-US" i="1">
                                    <a:latin typeface="Cambria Math"/>
                                  </a:rPr>
                                  <m:t>…</m:t>
                                </m:r>
                              </m:e>
                              <m:e>
                                <m:sSub>
                                  <m:sSubPr>
                                    <m:ctrlPr>
                                      <a:rPr lang="en-US" i="1">
                                        <a:latin typeface="Cambria Math"/>
                                      </a:rPr>
                                    </m:ctrlPr>
                                  </m:sSubPr>
                                  <m:e>
                                    <m:r>
                                      <a:rPr lang="en-US" i="1">
                                        <a:latin typeface="Cambria Math"/>
                                      </a:rPr>
                                      <m:t>  </m:t>
                                    </m:r>
                                    <m:r>
                                      <a:rPr lang="en-US" i="1">
                                        <a:latin typeface="Cambria Math"/>
                                      </a:rPr>
                                      <m:t>𝐴</m:t>
                                    </m:r>
                                  </m:e>
                                  <m:sub>
                                    <m:r>
                                      <a:rPr lang="en-US" i="1">
                                        <a:latin typeface="Cambria Math"/>
                                      </a:rPr>
                                      <m:t>𝑣</m:t>
                                    </m:r>
                                    <m:r>
                                      <a:rPr lang="en-US" i="1">
                                        <a:latin typeface="Cambria Math"/>
                                      </a:rPr>
                                      <m:t>3</m:t>
                                    </m:r>
                                  </m:sub>
                                </m:sSub>
                                <m:r>
                                  <a:rPr lang="en-US" i="1">
                                    <a:latin typeface="Cambria Math"/>
                                    <a:ea typeface="Cambria Math"/>
                                  </a:rPr>
                                  <m:t>×</m:t>
                                </m:r>
                                <m:sSub>
                                  <m:sSubPr>
                                    <m:ctrlPr>
                                      <a:rPr lang="en-US" i="1">
                                        <a:latin typeface="Cambria Math"/>
                                      </a:rPr>
                                    </m:ctrlPr>
                                  </m:sSubPr>
                                  <m:e>
                                    <m:r>
                                      <a:rPr lang="en-US" i="1">
                                        <a:latin typeface="Cambria Math"/>
                                      </a:rPr>
                                      <m:t>𝐽</m:t>
                                    </m:r>
                                  </m:e>
                                  <m:sub>
                                    <m:r>
                                      <a:rPr lang="en-US" i="1">
                                        <a:latin typeface="Cambria Math"/>
                                      </a:rPr>
                                      <m:t>𝑣</m:t>
                                    </m:r>
                                    <m:r>
                                      <a:rPr lang="en-US" i="1">
                                        <a:latin typeface="Cambria Math"/>
                                      </a:rPr>
                                      <m:t>3</m:t>
                                    </m:r>
                                  </m:sub>
                                </m:sSub>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a:rPr>
                                      <m:t>𝐹</m:t>
                                    </m:r>
                                  </m:e>
                                  <m:sub>
                                    <m:r>
                                      <a:rPr lang="en-US" i="1">
                                        <a:latin typeface="Cambria Math"/>
                                      </a:rPr>
                                      <m:t>h</m:t>
                                    </m:r>
                                    <m:r>
                                      <a:rPr lang="en-US">
                                        <a:latin typeface="Cambria Math"/>
                                      </a:rPr>
                                      <m:t>1</m:t>
                                    </m:r>
                                  </m:sub>
                                </m:sSub>
                              </m:e>
                            </m:mr>
                            <m:mr>
                              <m:e>
                                <m:r>
                                  <a:rPr lang="en-US" i="1">
                                    <a:latin typeface="Cambria Math"/>
                                  </a:rPr>
                                  <m:t>…</m:t>
                                </m:r>
                              </m:e>
                            </m:mr>
                            <m:mr>
                              <m:e>
                                <m:sSub>
                                  <m:sSubPr>
                                    <m:ctrlPr>
                                      <a:rPr lang="en-US" i="1">
                                        <a:latin typeface="Cambria Math"/>
                                      </a:rPr>
                                    </m:ctrlPr>
                                  </m:sSubPr>
                                  <m:e>
                                    <m:r>
                                      <a:rPr lang="en-US" i="1">
                                        <a:latin typeface="Cambria Math"/>
                                      </a:rPr>
                                      <m:t>𝐹</m:t>
                                    </m:r>
                                  </m:e>
                                  <m:sub>
                                    <m:r>
                                      <a:rPr lang="en-US" i="1">
                                        <a:latin typeface="Cambria Math"/>
                                      </a:rPr>
                                      <m:t>𝑣</m:t>
                                    </m:r>
                                    <m:r>
                                      <a:rPr lang="en-US">
                                        <a:latin typeface="Cambria Math"/>
                                      </a:rPr>
                                      <m:t>3</m:t>
                                    </m:r>
                                  </m:sub>
                                </m:sSub>
                              </m:e>
                            </m:mr>
                          </m:m>
                        </m:e>
                      </m:d>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2819400" y="2514600"/>
                <a:ext cx="4265976" cy="869790"/>
              </a:xfrm>
              <a:prstGeom prst="rect">
                <a:avLst/>
              </a:prstGeom>
              <a:blipFill rotWithShape="1">
                <a:blip r:embed="rId5"/>
                <a:stretch>
                  <a:fillRect/>
                </a:stretch>
              </a:blipFill>
            </p:spPr>
            <p:txBody>
              <a:bodyPr/>
              <a:lstStyle/>
              <a:p>
                <a:r>
                  <a:rPr lang="en-US">
                    <a:noFill/>
                  </a:rPr>
                  <a:t> </a:t>
                </a:r>
              </a:p>
            </p:txBody>
          </p:sp>
        </mc:Fallback>
      </mc:AlternateContent>
      <p:sp>
        <p:nvSpPr>
          <p:cNvPr id="37" name="Rectangle 36"/>
          <p:cNvSpPr/>
          <p:nvPr/>
        </p:nvSpPr>
        <p:spPr>
          <a:xfrm>
            <a:off x="304800" y="5802868"/>
            <a:ext cx="756938" cy="369332"/>
          </a:xfrm>
          <a:prstGeom prst="rect">
            <a:avLst/>
          </a:prstGeom>
        </p:spPr>
        <p:txBody>
          <a:bodyPr wrap="none">
            <a:spAutoFit/>
          </a:bodyPr>
          <a:lstStyle/>
          <a:p>
            <a:r>
              <a:rPr lang="en-US" dirty="0" smtClean="0"/>
              <a:t>With: </a:t>
            </a:r>
            <a:endParaRPr lang="en-US" dirty="0"/>
          </a:p>
        </p:txBody>
      </p:sp>
      <mc:AlternateContent xmlns:mc="http://schemas.openxmlformats.org/markup-compatibility/2006" xmlns:a14="http://schemas.microsoft.com/office/drawing/2010/main">
        <mc:Choice Requires="a14">
          <p:sp>
            <p:nvSpPr>
              <p:cNvPr id="38" name="Rectangle 37"/>
              <p:cNvSpPr/>
              <p:nvPr/>
            </p:nvSpPr>
            <p:spPr>
              <a:xfrm>
                <a:off x="1524000" y="5638800"/>
                <a:ext cx="1927194" cy="6274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𝑄</m:t>
                          </m:r>
                        </m:e>
                        <m:sub>
                          <m:r>
                            <a:rPr lang="en-US" i="1">
                              <a:latin typeface="Cambria Math"/>
                            </a:rPr>
                            <m:t>𝑖</m:t>
                          </m:r>
                        </m:sub>
                      </m:sSub>
                      <m:r>
                        <a:rPr lang="en-US" b="0" i="1" smtClean="0">
                          <a:latin typeface="Cambria Math"/>
                        </a:rPr>
                        <m:t>=</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a:rPr>
                                  <m:t>𝐼</m:t>
                                </m:r>
                                <m:r>
                                  <a:rPr lang="en-US" b="0" i="1" smtClean="0">
                                    <a:latin typeface="Cambria Math"/>
                                  </a:rPr>
                                  <m:t>(3,3)</m:t>
                                </m:r>
                              </m:e>
                            </m:mr>
                            <m:mr>
                              <m:e>
                                <m:r>
                                  <a:rPr lang="en-US" i="1">
                                    <a:latin typeface="Cambria Math"/>
                                  </a:rPr>
                                  <m:t>𝐶𝑟𝑜𝑠𝑠</m:t>
                                </m:r>
                                <m:sSub>
                                  <m:sSubPr>
                                    <m:ctrlPr>
                                      <a:rPr lang="en-US" i="1">
                                        <a:latin typeface="Cambria Math"/>
                                      </a:rPr>
                                    </m:ctrlPr>
                                  </m:sSubPr>
                                  <m:e>
                                    <m:r>
                                      <a:rPr lang="en-US" i="1">
                                        <a:latin typeface="Cambria Math"/>
                                      </a:rPr>
                                      <m:t>(</m:t>
                                    </m:r>
                                    <m:r>
                                      <a:rPr lang="en-US" i="1">
                                        <a:latin typeface="Cambria Math"/>
                                      </a:rPr>
                                      <m:t>𝐴</m:t>
                                    </m:r>
                                  </m:e>
                                  <m:sub>
                                    <m:r>
                                      <a:rPr lang="en-US" i="1">
                                        <a:latin typeface="Cambria Math"/>
                                      </a:rPr>
                                      <m:t>𝑖</m:t>
                                    </m:r>
                                  </m:sub>
                                </m:sSub>
                                <m:r>
                                  <a:rPr lang="en-US" i="1">
                                    <a:latin typeface="Cambria Math"/>
                                  </a:rPr>
                                  <m:t>)</m:t>
                                </m:r>
                              </m:e>
                            </m:mr>
                          </m:m>
                        </m:e>
                      </m:d>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1524000" y="5638800"/>
                <a:ext cx="1927194" cy="62741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28600" y="3962400"/>
                <a:ext cx="7772400" cy="369332"/>
              </a:xfrm>
              <a:prstGeom prst="rect">
                <a:avLst/>
              </a:prstGeom>
            </p:spPr>
            <p:txBody>
              <a:bodyPr wrap="square">
                <a:spAutoFit/>
              </a:bodyPr>
              <a:lstStyle/>
              <a:p>
                <a:pPr marL="285750" indent="-285750">
                  <a:buFont typeface="Arial" pitchFamily="34" charset="0"/>
                  <a:buChar char="•"/>
                </a:pPr>
                <a:r>
                  <a:rPr lang="en-US" dirty="0" smtClean="0"/>
                  <a:t>The drive matrix  </a:t>
                </a:r>
                <a14:m>
                  <m:oMath xmlns:m="http://schemas.openxmlformats.org/officeDocument/2006/math">
                    <m:r>
                      <a:rPr lang="en-US" b="0" i="1" smtClean="0">
                        <a:latin typeface="Cambria Math"/>
                      </a:rPr>
                      <m:t>𝐷</m:t>
                    </m:r>
                    <m:r>
                      <a:rPr lang="en-US" i="1">
                        <a:latin typeface="Cambria Math"/>
                      </a:rPr>
                      <m:t> </m:t>
                    </m:r>
                  </m:oMath>
                </a14:m>
                <a:r>
                  <a:rPr lang="en-US" dirty="0" smtClean="0"/>
                  <a:t> (such as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𝐶</m:t>
                        </m:r>
                      </m:sub>
                    </m:sSub>
                    <m:r>
                      <a:rPr lang="en-US" i="1">
                        <a:latin typeface="Cambria Math"/>
                      </a:rPr>
                      <m:t>=</m:t>
                    </m:r>
                    <m:r>
                      <a:rPr lang="en-US" i="1">
                        <a:latin typeface="Cambria Math"/>
                      </a:rPr>
                      <m:t>𝐷</m:t>
                    </m:r>
                    <m:sSub>
                      <m:sSubPr>
                        <m:ctrlPr>
                          <a:rPr lang="en-US" i="1">
                            <a:latin typeface="Cambria Math"/>
                          </a:rPr>
                        </m:ctrlPr>
                      </m:sSubPr>
                      <m:e>
                        <m:r>
                          <a:rPr lang="en-US" i="1">
                            <a:latin typeface="Cambria Math"/>
                          </a:rPr>
                          <m:t> </m:t>
                        </m:r>
                        <m:r>
                          <a:rPr lang="en-US" i="1">
                            <a:latin typeface="Cambria Math"/>
                          </a:rPr>
                          <m:t>𝐹</m:t>
                        </m:r>
                      </m:e>
                      <m:sub>
                        <m:r>
                          <a:rPr lang="en-US" i="1">
                            <a:latin typeface="Cambria Math"/>
                          </a:rPr>
                          <m:t>𝐿</m:t>
                        </m:r>
                      </m:sub>
                    </m:sSub>
                  </m:oMath>
                </a14:m>
                <a:r>
                  <a:rPr lang="en-US" dirty="0" smtClean="0"/>
                  <a:t>) made </a:t>
                </a:r>
                <a:r>
                  <a:rPr lang="en-US" dirty="0"/>
                  <a:t>of </a:t>
                </a:r>
                <a:r>
                  <a:rPr lang="en-US" dirty="0" smtClean="0"/>
                  <a:t>columns </a:t>
                </a:r>
                <a:r>
                  <a:rPr lang="en-US" dirty="0"/>
                  <a:t>of</a:t>
                </a:r>
                <a14:m>
                  <m:oMath xmlns:m="http://schemas.openxmlformats.org/officeDocument/2006/math">
                    <m:sSub>
                      <m:sSubPr>
                        <m:ctrlPr>
                          <a:rPr lang="en-US" i="1">
                            <a:latin typeface="Cambria Math"/>
                          </a:rPr>
                        </m:ctrlPr>
                      </m:sSubPr>
                      <m:e>
                        <m:r>
                          <a:rPr lang="en-US" i="1">
                            <a:latin typeface="Cambria Math"/>
                          </a:rPr>
                          <m:t> </m:t>
                        </m:r>
                        <m:r>
                          <a:rPr lang="en-US" i="1">
                            <a:latin typeface="Cambria Math"/>
                          </a:rPr>
                          <m:t>𝑄</m:t>
                        </m:r>
                      </m:e>
                      <m:sub>
                        <m:r>
                          <a:rPr lang="en-US" b="0" i="1" smtClean="0">
                            <a:latin typeface="Cambria Math"/>
                          </a:rPr>
                          <m:t>𝑖</m:t>
                        </m:r>
                      </m:sub>
                    </m:sSub>
                    <m:sSub>
                      <m:sSubPr>
                        <m:ctrlPr>
                          <a:rPr lang="en-US" i="1">
                            <a:latin typeface="Cambria Math"/>
                          </a:rPr>
                        </m:ctrlPr>
                      </m:sSubPr>
                      <m:e>
                        <m:r>
                          <a:rPr lang="en-US" i="1">
                            <a:latin typeface="Cambria Math"/>
                          </a:rPr>
                          <m:t>  </m:t>
                        </m:r>
                        <m:r>
                          <a:rPr lang="en-US" i="1">
                            <a:latin typeface="Cambria Math"/>
                          </a:rPr>
                          <m:t>𝐽</m:t>
                        </m:r>
                      </m:e>
                      <m:sub>
                        <m:r>
                          <a:rPr lang="en-US" b="0" i="1" smtClean="0">
                            <a:latin typeface="Cambria Math"/>
                          </a:rPr>
                          <m:t>𝑖</m:t>
                        </m:r>
                      </m:sub>
                    </m:sSub>
                    <m:r>
                      <a:rPr lang="en-US">
                        <a:latin typeface="Cambria Math"/>
                      </a:rPr>
                      <m:t>:</m:t>
                    </m:r>
                  </m:oMath>
                </a14:m>
                <a:r>
                  <a:rPr lang="en-US" dirty="0" smtClean="0"/>
                  <a:t> </a:t>
                </a:r>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228600" y="3962400"/>
                <a:ext cx="7772400" cy="369332"/>
              </a:xfrm>
              <a:prstGeom prst="rect">
                <a:avLst/>
              </a:prstGeom>
              <a:blipFill rotWithShape="1">
                <a:blip r:embed="rId7"/>
                <a:stretch>
                  <a:fillRect l="-54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819400" y="4724400"/>
                <a:ext cx="29992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a:latin typeface="Cambria Math"/>
                        </a:rPr>
                        <m:t>=</m:t>
                      </m:r>
                      <m:d>
                        <m:dPr>
                          <m:begChr m:val="["/>
                          <m:endChr m:val="]"/>
                          <m:ctrlPr>
                            <a:rPr lang="en-US" i="1" smtClean="0">
                              <a:latin typeface="Cambria Math"/>
                            </a:rPr>
                          </m:ctrlPr>
                        </m:dPr>
                        <m:e>
                          <m:m>
                            <m:mPr>
                              <m:mcs>
                                <m:mc>
                                  <m:mcPr>
                                    <m:count m:val="3"/>
                                    <m:mcJc m:val="center"/>
                                  </m:mcPr>
                                </m:mc>
                              </m:mcs>
                              <m:ctrlPr>
                                <a:rPr lang="en-US" i="1" smtClean="0">
                                  <a:latin typeface="Cambria Math"/>
                                </a:rPr>
                              </m:ctrlPr>
                            </m:mPr>
                            <m:mr>
                              <m:e>
                                <m:sSub>
                                  <m:sSubPr>
                                    <m:ctrlPr>
                                      <a:rPr lang="en-US" i="1">
                                        <a:latin typeface="Cambria Math"/>
                                      </a:rPr>
                                    </m:ctrlPr>
                                  </m:sSubPr>
                                  <m:e>
                                    <m:r>
                                      <a:rPr lang="en-US" i="1">
                                        <a:latin typeface="Cambria Math"/>
                                      </a:rPr>
                                      <m:t>𝑄</m:t>
                                    </m:r>
                                  </m:e>
                                  <m:sub>
                                    <m:r>
                                      <a:rPr lang="en-US" b="0" i="1" smtClean="0">
                                        <a:latin typeface="Cambria Math"/>
                                      </a:rPr>
                                      <m:t>h</m:t>
                                    </m:r>
                                    <m:r>
                                      <a:rPr lang="en-US" b="0" i="1" smtClean="0">
                                        <a:latin typeface="Cambria Math"/>
                                      </a:rPr>
                                      <m:t>1</m:t>
                                    </m:r>
                                  </m:sub>
                                </m:sSub>
                                <m:sSub>
                                  <m:sSubPr>
                                    <m:ctrlPr>
                                      <a:rPr lang="en-US" i="1">
                                        <a:latin typeface="Cambria Math"/>
                                      </a:rPr>
                                    </m:ctrlPr>
                                  </m:sSubPr>
                                  <m:e>
                                    <m:r>
                                      <a:rPr lang="en-US" b="0" i="1" smtClean="0">
                                        <a:latin typeface="Cambria Math"/>
                                      </a:rPr>
                                      <m:t>  </m:t>
                                    </m:r>
                                    <m:r>
                                      <a:rPr lang="en-US" i="1">
                                        <a:latin typeface="Cambria Math"/>
                                      </a:rPr>
                                      <m:t>𝐽</m:t>
                                    </m:r>
                                  </m:e>
                                  <m:sub>
                                    <m:r>
                                      <a:rPr lang="en-US" i="1">
                                        <a:latin typeface="Cambria Math"/>
                                      </a:rPr>
                                      <m:t>h</m:t>
                                    </m:r>
                                    <m:r>
                                      <a:rPr lang="en-US" i="1">
                                        <a:latin typeface="Cambria Math"/>
                                      </a:rPr>
                                      <m:t>1</m:t>
                                    </m:r>
                                  </m:sub>
                                </m:sSub>
                              </m:e>
                              <m:e>
                                <m:r>
                                  <a:rPr lang="en-US" b="0" i="1" smtClean="0">
                                    <a:latin typeface="Cambria Math"/>
                                  </a:rPr>
                                  <m:t>…</m:t>
                                </m:r>
                              </m:e>
                              <m:e>
                                <m:sSub>
                                  <m:sSubPr>
                                    <m:ctrlPr>
                                      <a:rPr lang="en-US" i="1">
                                        <a:latin typeface="Cambria Math"/>
                                      </a:rPr>
                                    </m:ctrlPr>
                                  </m:sSubPr>
                                  <m:e>
                                    <m:r>
                                      <a:rPr lang="en-US" i="1">
                                        <a:latin typeface="Cambria Math"/>
                                      </a:rPr>
                                      <m:t>𝑄</m:t>
                                    </m:r>
                                  </m:e>
                                  <m:sub>
                                    <m:r>
                                      <a:rPr lang="en-US" b="0" i="1" smtClean="0">
                                        <a:latin typeface="Cambria Math"/>
                                      </a:rPr>
                                      <m:t>𝑣</m:t>
                                    </m:r>
                                    <m:r>
                                      <a:rPr lang="en-US" b="0" i="1" smtClean="0">
                                        <a:latin typeface="Cambria Math"/>
                                      </a:rPr>
                                      <m:t>3</m:t>
                                    </m:r>
                                  </m:sub>
                                </m:sSub>
                                <m:sSub>
                                  <m:sSubPr>
                                    <m:ctrlPr>
                                      <a:rPr lang="en-US" i="1">
                                        <a:latin typeface="Cambria Math"/>
                                      </a:rPr>
                                    </m:ctrlPr>
                                  </m:sSubPr>
                                  <m:e>
                                    <m:r>
                                      <a:rPr lang="en-US" i="1">
                                        <a:latin typeface="Cambria Math"/>
                                      </a:rPr>
                                      <m:t>  </m:t>
                                    </m:r>
                                    <m:r>
                                      <a:rPr lang="en-US" i="1">
                                        <a:latin typeface="Cambria Math"/>
                                      </a:rPr>
                                      <m:t>𝐽</m:t>
                                    </m:r>
                                  </m:e>
                                  <m:sub>
                                    <m:r>
                                      <a:rPr lang="en-US" i="1">
                                        <a:latin typeface="Cambria Math"/>
                                      </a:rPr>
                                      <m:t>𝑣</m:t>
                                    </m:r>
                                    <m:r>
                                      <a:rPr lang="en-US" i="1">
                                        <a:latin typeface="Cambria Math"/>
                                      </a:rPr>
                                      <m:t>3</m:t>
                                    </m:r>
                                  </m:sub>
                                </m:sSub>
                              </m:e>
                            </m:mr>
                          </m:m>
                        </m:e>
                      </m:d>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2819400" y="4724400"/>
                <a:ext cx="2999283" cy="369332"/>
              </a:xfrm>
              <a:prstGeom prst="rect">
                <a:avLst/>
              </a:prstGeom>
              <a:blipFill rotWithShape="1">
                <a:blip r:embed="rId8"/>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486400" y="5486400"/>
                <a:ext cx="3309304" cy="972702"/>
              </a:xfrm>
              <a:prstGeom prst="rect">
                <a:avLst/>
              </a:prstGeom>
            </p:spPr>
            <p:txBody>
              <a:bodyPr wrap="none">
                <a:spAutoFit/>
              </a:bodyPr>
              <a:lstStyle/>
              <a:p>
                <a14:m>
                  <m:oMath xmlns:m="http://schemas.openxmlformats.org/officeDocument/2006/math">
                    <m:r>
                      <a:rPr lang="en-US" i="1" smtClean="0">
                        <a:latin typeface="Cambria Math"/>
                      </a:rPr>
                      <m:t>𝐶𝑟𝑜𝑠𝑠</m:t>
                    </m:r>
                    <m:sSub>
                      <m:sSubPr>
                        <m:ctrlPr>
                          <a:rPr lang="en-US" i="1">
                            <a:latin typeface="Cambria Math"/>
                          </a:rPr>
                        </m:ctrlPr>
                      </m:sSubPr>
                      <m:e>
                        <m:r>
                          <a:rPr lang="en-US" i="1">
                            <a:latin typeface="Cambria Math"/>
                          </a:rPr>
                          <m:t>(</m:t>
                        </m:r>
                        <m:r>
                          <a:rPr lang="en-US" i="1">
                            <a:latin typeface="Cambria Math"/>
                          </a:rPr>
                          <m:t>𝐴</m:t>
                        </m:r>
                      </m:e>
                      <m:sub>
                        <m:r>
                          <a:rPr lang="en-US" i="1">
                            <a:latin typeface="Cambria Math"/>
                          </a:rPr>
                          <m:t>𝑖</m:t>
                        </m:r>
                      </m:sub>
                    </m:sSub>
                    <m:r>
                      <a:rPr lang="en-US" i="1">
                        <a:latin typeface="Cambria Math"/>
                      </a:rPr>
                      <m:t>)</m:t>
                    </m:r>
                    <m:r>
                      <a:rPr lang="en-US" b="0" i="1" smtClean="0">
                        <a:latin typeface="Cambria Math"/>
                      </a:rPr>
                      <m:t>=</m:t>
                    </m:r>
                    <m:d>
                      <m:dPr>
                        <m:begChr m:val="["/>
                        <m:endChr m:val="]"/>
                        <m:ctrlPr>
                          <a:rPr lang="en-US" b="0" i="1" smtClean="0">
                            <a:latin typeface="Cambria Math"/>
                          </a:rPr>
                        </m:ctrlPr>
                      </m:dPr>
                      <m:e>
                        <m:m>
                          <m:mPr>
                            <m:mcs>
                              <m:mc>
                                <m:mcPr>
                                  <m:count m:val="3"/>
                                  <m:mcJc m:val="center"/>
                                </m:mcPr>
                              </m:mc>
                            </m:mcs>
                            <m:ctrlPr>
                              <a:rPr lang="en-US" i="1">
                                <a:latin typeface="Cambria Math"/>
                              </a:rPr>
                            </m:ctrlPr>
                          </m:mPr>
                          <m:mr>
                            <m:e>
                              <m:r>
                                <a:rPr lang="en-US">
                                  <a:latin typeface="Cambria Math"/>
                                </a:rPr>
                                <m:t>0</m:t>
                              </m:r>
                            </m:e>
                            <m:e>
                              <m:sSub>
                                <m:sSubPr>
                                  <m:ctrlPr>
                                    <a:rPr lang="en-US" i="1">
                                      <a:latin typeface="Cambria Math"/>
                                    </a:rPr>
                                  </m:ctrlPr>
                                </m:sSubPr>
                                <m:e>
                                  <m:r>
                                    <a:rPr lang="en-US" i="1">
                                      <a:latin typeface="Cambria Math"/>
                                    </a:rPr>
                                    <m:t>−</m:t>
                                  </m:r>
                                  <m:r>
                                    <a:rPr lang="en-US" i="1">
                                      <a:latin typeface="Cambria Math"/>
                                    </a:rPr>
                                    <m:t>𝑐</m:t>
                                  </m:r>
                                </m:e>
                                <m:sub>
                                  <m:r>
                                    <a:rPr lang="en-US" i="1">
                                      <a:latin typeface="Cambria Math"/>
                                    </a:rPr>
                                    <m:t>𝑖</m:t>
                                  </m:r>
                                </m:sub>
                              </m:sSub>
                            </m:e>
                            <m:e>
                              <m:sSub>
                                <m:sSubPr>
                                  <m:ctrlPr>
                                    <a:rPr lang="en-US" i="1">
                                      <a:latin typeface="Cambria Math"/>
                                    </a:rPr>
                                  </m:ctrlPr>
                                </m:sSubPr>
                                <m:e>
                                  <m:r>
                                    <a:rPr lang="en-US" i="1">
                                      <a:latin typeface="Cambria Math"/>
                                    </a:rPr>
                                    <m:t>𝑏</m:t>
                                  </m:r>
                                </m:e>
                                <m:sub>
                                  <m:r>
                                    <a:rPr lang="en-US" i="1">
                                      <a:latin typeface="Cambria Math"/>
                                    </a:rPr>
                                    <m:t>𝑖</m:t>
                                  </m:r>
                                </m:sub>
                              </m:sSub>
                            </m:e>
                          </m:mr>
                          <m:mr>
                            <m:e>
                              <m:sSub>
                                <m:sSubPr>
                                  <m:ctrlPr>
                                    <a:rPr lang="en-US" i="1">
                                      <a:latin typeface="Cambria Math"/>
                                    </a:rPr>
                                  </m:ctrlPr>
                                </m:sSubPr>
                                <m:e>
                                  <m:r>
                                    <a:rPr lang="en-US" i="1">
                                      <a:latin typeface="Cambria Math"/>
                                    </a:rPr>
                                    <m:t>𝑐</m:t>
                                  </m:r>
                                </m:e>
                                <m:sub>
                                  <m:r>
                                    <a:rPr lang="en-US" i="1">
                                      <a:latin typeface="Cambria Math"/>
                                    </a:rPr>
                                    <m:t>𝑖</m:t>
                                  </m:r>
                                </m:sub>
                              </m:sSub>
                            </m:e>
                            <m:e>
                              <m:r>
                                <a:rPr lang="en-US">
                                  <a:latin typeface="Cambria Math"/>
                                </a:rPr>
                                <m:t>0</m:t>
                              </m:r>
                            </m:e>
                            <m:e>
                              <m:sSub>
                                <m:sSubPr>
                                  <m:ctrlPr>
                                    <a:rPr lang="en-US" i="1">
                                      <a:latin typeface="Cambria Math"/>
                                    </a:rPr>
                                  </m:ctrlPr>
                                </m:sSubPr>
                                <m:e>
                                  <m:r>
                                    <a:rPr lang="en-US" i="1">
                                      <a:latin typeface="Cambria Math"/>
                                    </a:rPr>
                                    <m:t>−</m:t>
                                  </m:r>
                                  <m:r>
                                    <a:rPr lang="en-US" i="1">
                                      <a:latin typeface="Cambria Math"/>
                                    </a:rPr>
                                    <m:t>𝑎</m:t>
                                  </m:r>
                                </m:e>
                                <m:sub>
                                  <m:r>
                                    <a:rPr lang="en-US" i="1">
                                      <a:latin typeface="Cambria Math"/>
                                    </a:rPr>
                                    <m:t>𝑖</m:t>
                                  </m:r>
                                </m:sub>
                              </m:sSub>
                            </m:e>
                          </m:mr>
                          <m:mr>
                            <m:e>
                              <m:sSub>
                                <m:sSubPr>
                                  <m:ctrlPr>
                                    <a:rPr lang="en-US" i="1">
                                      <a:latin typeface="Cambria Math"/>
                                    </a:rPr>
                                  </m:ctrlPr>
                                </m:sSubPr>
                                <m:e>
                                  <m:r>
                                    <a:rPr lang="en-US" i="1">
                                      <a:latin typeface="Cambria Math"/>
                                    </a:rPr>
                                    <m:t>−</m:t>
                                  </m:r>
                                  <m:r>
                                    <a:rPr lang="en-US" i="1">
                                      <a:latin typeface="Cambria Math"/>
                                    </a:rPr>
                                    <m:t>𝑏</m:t>
                                  </m:r>
                                </m:e>
                                <m:sub>
                                  <m:r>
                                    <a:rPr lang="en-US" i="1">
                                      <a:latin typeface="Cambria Math"/>
                                    </a:rPr>
                                    <m:t>𝑖</m:t>
                                  </m:r>
                                </m:sub>
                              </m:sSub>
                            </m:e>
                            <m:e>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𝑖</m:t>
                                  </m:r>
                                </m:sub>
                              </m:sSub>
                            </m:e>
                            <m:e>
                              <m:r>
                                <a:rPr lang="en-US">
                                  <a:latin typeface="Cambria Math"/>
                                </a:rPr>
                                <m:t>0</m:t>
                              </m:r>
                            </m:e>
                          </m:mr>
                        </m:m>
                      </m:e>
                    </m:d>
                  </m:oMath>
                </a14:m>
                <a:r>
                  <a:rPr lang="en-US" dirty="0"/>
                  <a:t> </a:t>
                </a:r>
              </a:p>
            </p:txBody>
          </p:sp>
        </mc:Choice>
        <mc:Fallback xmlns="">
          <p:sp>
            <p:nvSpPr>
              <p:cNvPr id="41" name="Rectangle 40"/>
              <p:cNvSpPr>
                <a:spLocks noRot="1" noChangeAspect="1" noMove="1" noResize="1" noEditPoints="1" noAdjustHandles="1" noChangeArrowheads="1" noChangeShapeType="1" noTextEdit="1"/>
              </p:cNvSpPr>
              <p:nvPr/>
            </p:nvSpPr>
            <p:spPr>
              <a:xfrm>
                <a:off x="5486400" y="5486400"/>
                <a:ext cx="3309304" cy="972702"/>
              </a:xfrm>
              <a:prstGeom prst="rect">
                <a:avLst/>
              </a:prstGeom>
              <a:blipFill rotWithShape="1">
                <a:blip r:embed="rId9"/>
                <a:stretch>
                  <a:fillRect/>
                </a:stretch>
              </a:blipFill>
            </p:spPr>
            <p:txBody>
              <a:bodyPr/>
              <a:lstStyle/>
              <a:p>
                <a:r>
                  <a:rPr lang="en-US">
                    <a:noFill/>
                  </a:rPr>
                  <a:t> </a:t>
                </a:r>
              </a:p>
            </p:txBody>
          </p:sp>
        </mc:Fallback>
      </mc:AlternateContent>
      <p:sp>
        <p:nvSpPr>
          <p:cNvPr id="42" name="Rectangle 41"/>
          <p:cNvSpPr/>
          <p:nvPr/>
        </p:nvSpPr>
        <p:spPr>
          <a:xfrm>
            <a:off x="4114800" y="5791200"/>
            <a:ext cx="894989" cy="369332"/>
          </a:xfrm>
          <a:prstGeom prst="rect">
            <a:avLst/>
          </a:prstGeom>
        </p:spPr>
        <p:txBody>
          <a:bodyPr wrap="none">
            <a:spAutoFit/>
          </a:bodyPr>
          <a:lstStyle/>
          <a:p>
            <a:r>
              <a:rPr lang="en-US" dirty="0" smtClean="0"/>
              <a:t>where: </a:t>
            </a:r>
            <a:endParaRPr lang="en-US" dirty="0"/>
          </a:p>
        </p:txBody>
      </p:sp>
    </p:spTree>
    <p:extLst>
      <p:ext uri="{BB962C8B-B14F-4D97-AF65-F5344CB8AC3E}">
        <p14:creationId xmlns:p14="http://schemas.microsoft.com/office/powerpoint/2010/main" val="28417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18</a:t>
            </a:fld>
            <a:endParaRPr lang="en-US" b="1">
              <a:solidFill>
                <a:schemeClr val="tx1"/>
              </a:solidFill>
            </a:endParaRPr>
          </a:p>
        </p:txBody>
      </p:sp>
      <p:sp>
        <p:nvSpPr>
          <p:cNvPr id="18" name="Rectangle 17"/>
          <p:cNvSpPr/>
          <p:nvPr/>
        </p:nvSpPr>
        <p:spPr>
          <a:xfrm>
            <a:off x="0" y="0"/>
            <a:ext cx="1690719" cy="369332"/>
          </a:xfrm>
          <a:prstGeom prst="rect">
            <a:avLst/>
          </a:prstGeom>
        </p:spPr>
        <p:txBody>
          <a:bodyPr wrap="none">
            <a:spAutoFit/>
          </a:bodyPr>
          <a:lstStyle/>
          <a:p>
            <a:r>
              <a:rPr lang="en-US" b="1" dirty="0" smtClean="0"/>
              <a:t>Actuators  (3/3)</a:t>
            </a:r>
            <a:endParaRPr lang="en-US" dirty="0"/>
          </a:p>
        </p:txBody>
      </p:sp>
      <mc:AlternateContent xmlns:mc="http://schemas.openxmlformats.org/markup-compatibility/2006" xmlns:a14="http://schemas.microsoft.com/office/drawing/2010/main">
        <mc:Choice Requires="a14">
          <p:sp>
            <p:nvSpPr>
              <p:cNvPr id="31" name="Rectangle 30"/>
              <p:cNvSpPr/>
              <p:nvPr/>
            </p:nvSpPr>
            <p:spPr>
              <a:xfrm>
                <a:off x="437984" y="1219200"/>
                <a:ext cx="7772400" cy="369332"/>
              </a:xfrm>
              <a:prstGeom prst="rect">
                <a:avLst/>
              </a:prstGeom>
            </p:spPr>
            <p:txBody>
              <a:bodyPr wrap="square">
                <a:spAutoFit/>
              </a:bodyPr>
              <a:lstStyle/>
              <a:p>
                <a:pPr marL="285750" indent="-285750">
                  <a:buFont typeface="Arial" pitchFamily="34" charset="0"/>
                  <a:buChar char="•"/>
                </a:pPr>
                <a:r>
                  <a:rPr lang="en-US" dirty="0" smtClean="0"/>
                  <a:t>The Cartesian to Local matrix is </a:t>
                </a:r>
                <a14:m>
                  <m:oMath xmlns:m="http://schemas.openxmlformats.org/officeDocument/2006/math">
                    <m:sSup>
                      <m:sSupPr>
                        <m:ctrlPr>
                          <a:rPr lang="en-US" i="1">
                            <a:latin typeface="Cambria Math"/>
                          </a:rPr>
                        </m:ctrlPr>
                      </m:sSupPr>
                      <m:e>
                        <m:r>
                          <a:rPr lang="en-US" b="0" i="1" smtClean="0">
                            <a:latin typeface="Cambria Math"/>
                          </a:rPr>
                          <m:t>𝐷</m:t>
                        </m:r>
                      </m:e>
                      <m:sup>
                        <m:r>
                          <a:rPr lang="en-US" i="1">
                            <a:latin typeface="Cambria Math"/>
                          </a:rPr>
                          <m:t>−</m:t>
                        </m:r>
                        <m:r>
                          <a:rPr lang="en-US">
                            <a:latin typeface="Cambria Math"/>
                          </a:rPr>
                          <m:t>1</m:t>
                        </m:r>
                      </m:sup>
                    </m:sSup>
                    <m:r>
                      <a:rPr lang="en-US" b="0" i="0" smtClean="0">
                        <a:latin typeface="Cambria Math"/>
                      </a:rPr>
                      <m:t>:</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437984" y="1219200"/>
                <a:ext cx="7772400" cy="369332"/>
              </a:xfrm>
              <a:prstGeom prst="rect">
                <a:avLst/>
              </a:prstGeom>
              <a:blipFill rotWithShape="1">
                <a:blip r:embed="rId2"/>
                <a:stretch>
                  <a:fillRect l="-54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39148" y="3048000"/>
                <a:ext cx="8991600" cy="878638"/>
              </a:xfrm>
              <a:prstGeom prst="rect">
                <a:avLst/>
              </a:prstGeom>
            </p:spPr>
            <p:txBody>
              <a:bodyPr wrap="square">
                <a:spAutoFit/>
              </a:bodyPr>
              <a:lstStyle/>
              <a:p>
                <a:pPr marL="285750" indent="-285750">
                  <a:lnSpc>
                    <a:spcPct val="150000"/>
                  </a:lnSpc>
                  <a:buFontTx/>
                  <a:buChar char="-"/>
                </a:pPr>
                <a:r>
                  <a:rPr lang="en-US" dirty="0" smtClean="0"/>
                  <a:t>Units are dimensionless </a:t>
                </a:r>
                <a14:m>
                  <m:oMath xmlns:m="http://schemas.openxmlformats.org/officeDocument/2006/math">
                    <m:r>
                      <a:rPr lang="en-US">
                        <a:latin typeface="Cambria Math"/>
                      </a:rPr>
                      <m:t>[</m:t>
                    </m:r>
                    <m:r>
                      <m:rPr>
                        <m:sty m:val="p"/>
                      </m:rPr>
                      <a:rPr lang="en-US" b="0" i="0" smtClean="0">
                        <a:latin typeface="Cambria Math"/>
                      </a:rPr>
                      <m:t>N</m:t>
                    </m:r>
                    <m:r>
                      <a:rPr lang="en-US" b="0" i="0" smtClean="0">
                        <a:latin typeface="Cambria Math"/>
                      </a:rPr>
                      <m:t>/</m:t>
                    </m:r>
                    <m:r>
                      <m:rPr>
                        <m:sty m:val="p"/>
                      </m:rPr>
                      <a:rPr lang="en-US" b="0" i="0" smtClean="0">
                        <a:latin typeface="Cambria Math"/>
                      </a:rPr>
                      <m:t>N</m:t>
                    </m:r>
                    <m:r>
                      <a:rPr lang="en-US">
                        <a:latin typeface="Cambria Math"/>
                      </a:rPr>
                      <m:t>]</m:t>
                    </m:r>
                  </m:oMath>
                </a14:m>
                <a:r>
                  <a:rPr lang="en-US" dirty="0"/>
                  <a:t> for the </a:t>
                </a:r>
                <a:r>
                  <a:rPr lang="en-US" dirty="0" smtClean="0"/>
                  <a:t>components of the first three lines of </a:t>
                </a:r>
                <a14:m>
                  <m:oMath xmlns:m="http://schemas.openxmlformats.org/officeDocument/2006/math">
                    <m:sSup>
                      <m:sSupPr>
                        <m:ctrlPr>
                          <a:rPr lang="en-US" i="1">
                            <a:latin typeface="Cambria Math"/>
                          </a:rPr>
                        </m:ctrlPr>
                      </m:sSupPr>
                      <m:e>
                        <m:r>
                          <a:rPr lang="en-US" b="0" i="1" smtClean="0">
                            <a:latin typeface="Cambria Math"/>
                          </a:rPr>
                          <m:t>𝐷</m:t>
                        </m:r>
                      </m:e>
                      <m:sup>
                        <m:r>
                          <a:rPr lang="en-US" i="1">
                            <a:latin typeface="Cambria Math"/>
                          </a:rPr>
                          <m:t>−</m:t>
                        </m:r>
                        <m:r>
                          <a:rPr lang="en-US">
                            <a:latin typeface="Cambria Math"/>
                          </a:rPr>
                          <m:t>1</m:t>
                        </m:r>
                      </m:sup>
                    </m:sSup>
                    <m:r>
                      <a:rPr lang="en-US">
                        <a:latin typeface="Cambria Math"/>
                      </a:rPr>
                      <m:t> </m:t>
                    </m:r>
                  </m:oMath>
                </a14:m>
                <a:r>
                  <a:rPr lang="en-US" dirty="0" smtClean="0"/>
                  <a:t> </a:t>
                </a:r>
              </a:p>
              <a:p>
                <a:pPr marL="285750" indent="-285750">
                  <a:lnSpc>
                    <a:spcPct val="150000"/>
                  </a:lnSpc>
                  <a:buFontTx/>
                  <a:buChar char="-"/>
                </a:pPr>
                <a:r>
                  <a:rPr lang="en-US" dirty="0"/>
                  <a:t>Units are </a:t>
                </a:r>
                <a:r>
                  <a:rPr lang="en-US" dirty="0" smtClean="0"/>
                  <a:t> </a:t>
                </a:r>
                <a14:m>
                  <m:oMath xmlns:m="http://schemas.openxmlformats.org/officeDocument/2006/math">
                    <m:r>
                      <a:rPr lang="en-US">
                        <a:latin typeface="Cambria Math"/>
                      </a:rPr>
                      <m:t>[</m:t>
                    </m:r>
                    <m:r>
                      <m:rPr>
                        <m:sty m:val="p"/>
                      </m:rPr>
                      <a:rPr lang="en-US">
                        <a:latin typeface="Cambria Math"/>
                      </a:rPr>
                      <m:t>m</m:t>
                    </m:r>
                    <m:r>
                      <a:rPr lang="en-US">
                        <a:latin typeface="Cambria Math"/>
                      </a:rPr>
                      <m:t>]</m:t>
                    </m:r>
                  </m:oMath>
                </a14:m>
                <a:r>
                  <a:rPr lang="en-US" dirty="0"/>
                  <a:t> for the components of the </a:t>
                </a:r>
                <a:r>
                  <a:rPr lang="en-US" dirty="0" smtClean="0"/>
                  <a:t>last </a:t>
                </a:r>
                <a:r>
                  <a:rPr lang="en-US" dirty="0"/>
                  <a:t>three lines of </a:t>
                </a:r>
                <a14:m>
                  <m:oMath xmlns:m="http://schemas.openxmlformats.org/officeDocument/2006/math">
                    <m:sSup>
                      <m:sSupPr>
                        <m:ctrlPr>
                          <a:rPr lang="en-US" i="1">
                            <a:latin typeface="Cambria Math"/>
                          </a:rPr>
                        </m:ctrlPr>
                      </m:sSupPr>
                      <m:e>
                        <m:r>
                          <a:rPr lang="en-US" b="0" i="1" smtClean="0">
                            <a:latin typeface="Cambria Math"/>
                          </a:rPr>
                          <m:t>𝐷</m:t>
                        </m:r>
                      </m:e>
                      <m:sup>
                        <m:r>
                          <a:rPr lang="en-US" i="1">
                            <a:latin typeface="Cambria Math"/>
                          </a:rPr>
                          <m:t>−</m:t>
                        </m:r>
                        <m:r>
                          <a:rPr lang="en-US">
                            <a:latin typeface="Cambria Math"/>
                          </a:rPr>
                          <m:t>1</m:t>
                        </m:r>
                      </m:sup>
                    </m:sSup>
                    <m:r>
                      <a:rPr lang="en-US">
                        <a:latin typeface="Cambria Math"/>
                      </a:rPr>
                      <m:t> </m:t>
                    </m:r>
                  </m:oMath>
                </a14:m>
                <a:r>
                  <a:rPr lang="en-US" dirty="0"/>
                  <a:t> </a:t>
                </a:r>
              </a:p>
            </p:txBody>
          </p:sp>
        </mc:Choice>
        <mc:Fallback xmlns="">
          <p:sp>
            <p:nvSpPr>
              <p:cNvPr id="32" name="Rectangle 31"/>
              <p:cNvSpPr>
                <a:spLocks noRot="1" noChangeAspect="1" noMove="1" noResize="1" noEditPoints="1" noAdjustHandles="1" noChangeArrowheads="1" noChangeShapeType="1" noTextEdit="1"/>
              </p:cNvSpPr>
              <p:nvPr/>
            </p:nvSpPr>
            <p:spPr>
              <a:xfrm>
                <a:off x="139148" y="3048000"/>
                <a:ext cx="8991600" cy="878638"/>
              </a:xfrm>
              <a:prstGeom prst="rect">
                <a:avLst/>
              </a:prstGeom>
              <a:blipFill rotWithShape="1">
                <a:blip r:embed="rId3"/>
                <a:stretch>
                  <a:fillRect l="-610"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00400" y="1981200"/>
                <a:ext cx="1430135" cy="369332"/>
              </a:xfrm>
              <a:prstGeom prst="rect">
                <a:avLst/>
              </a:prstGeom>
            </p:spPr>
            <p:txBody>
              <a:bodyPr wrap="none">
                <a:spAutoFit/>
              </a:bodyPr>
              <a:lstStyle/>
              <a:p>
                <a14:m>
                  <m:oMath xmlns:m="http://schemas.openxmlformats.org/officeDocument/2006/math">
                    <m:sSub>
                      <m:sSubPr>
                        <m:ctrlPr>
                          <a:rPr lang="en-US" i="1" smtClean="0">
                            <a:latin typeface="Cambria Math"/>
                          </a:rPr>
                        </m:ctrlPr>
                      </m:sSubPr>
                      <m:e>
                        <m:r>
                          <a:rPr lang="en-US" i="1">
                            <a:latin typeface="Cambria Math"/>
                          </a:rPr>
                          <m:t> </m:t>
                        </m:r>
                        <m:r>
                          <a:rPr lang="en-US" i="1">
                            <a:latin typeface="Cambria Math"/>
                          </a:rPr>
                          <m:t>𝐹</m:t>
                        </m:r>
                      </m:e>
                      <m:sub>
                        <m:r>
                          <a:rPr lang="en-US" i="1">
                            <a:latin typeface="Cambria Math"/>
                          </a:rPr>
                          <m:t>𝐿</m:t>
                        </m:r>
                      </m:sub>
                    </m:sSub>
                  </m:oMath>
                </a14:m>
                <a:r>
                  <a:rPr lang="en-US" dirty="0"/>
                  <a:t> </a:t>
                </a:r>
                <a14:m>
                  <m:oMath xmlns:m="http://schemas.openxmlformats.org/officeDocument/2006/math">
                    <m:r>
                      <a:rPr lang="en-US" i="1">
                        <a:latin typeface="Cambria Math"/>
                      </a:rPr>
                      <m:t>=</m:t>
                    </m:r>
                    <m:sSup>
                      <m:sSupPr>
                        <m:ctrlPr>
                          <a:rPr lang="en-US" i="1" smtClean="0">
                            <a:latin typeface="Cambria Math"/>
                          </a:rPr>
                        </m:ctrlPr>
                      </m:sSupPr>
                      <m:e>
                        <m:r>
                          <a:rPr lang="en-US" b="0" i="1" smtClean="0">
                            <a:latin typeface="Cambria Math"/>
                          </a:rPr>
                          <m:t>𝐷</m:t>
                        </m:r>
                      </m:e>
                      <m:sup>
                        <m:r>
                          <a:rPr lang="en-US" b="0" i="1" smtClean="0">
                            <a:latin typeface="Cambria Math"/>
                          </a:rPr>
                          <m:t>−1</m:t>
                        </m:r>
                      </m:sup>
                    </m:sSup>
                    <m:r>
                      <a:rPr lang="en-US" b="0" i="1" smtClean="0">
                        <a:latin typeface="Cambria Math"/>
                      </a:rPr>
                      <m:t> </m:t>
                    </m:r>
                    <m:sSub>
                      <m:sSubPr>
                        <m:ctrlPr>
                          <a:rPr lang="en-US" i="1">
                            <a:latin typeface="Cambria Math"/>
                          </a:rPr>
                        </m:ctrlPr>
                      </m:sSubPr>
                      <m:e>
                        <m:r>
                          <a:rPr lang="en-US" i="1">
                            <a:latin typeface="Cambria Math"/>
                          </a:rPr>
                          <m:t>𝐹</m:t>
                        </m:r>
                      </m:e>
                      <m:sub>
                        <m:r>
                          <a:rPr lang="en-US" i="1">
                            <a:latin typeface="Cambria Math"/>
                          </a:rPr>
                          <m:t>𝐶</m:t>
                        </m:r>
                      </m:sub>
                    </m:sSub>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200400" y="1981200"/>
                <a:ext cx="1430135"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161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19</a:t>
            </a:fld>
            <a:endParaRPr lang="en-US" b="1">
              <a:solidFill>
                <a:schemeClr val="tx1"/>
              </a:solidFill>
            </a:endParaRPr>
          </a:p>
        </p:txBody>
      </p:sp>
      <p:sp>
        <p:nvSpPr>
          <p:cNvPr id="18" name="Rectangle 17"/>
          <p:cNvSpPr/>
          <p:nvPr/>
        </p:nvSpPr>
        <p:spPr>
          <a:xfrm>
            <a:off x="0" y="0"/>
            <a:ext cx="4087594" cy="369332"/>
          </a:xfrm>
          <a:prstGeom prst="rect">
            <a:avLst/>
          </a:prstGeom>
        </p:spPr>
        <p:txBody>
          <a:bodyPr wrap="none">
            <a:spAutoFit/>
          </a:bodyPr>
          <a:lstStyle/>
          <a:p>
            <a:r>
              <a:rPr lang="en-US" b="1" dirty="0" smtClean="0">
                <a:solidFill>
                  <a:srgbClr val="003FCC"/>
                </a:solidFill>
              </a:rPr>
              <a:t>HEPI Horizontal Pringle Sensor Definition</a:t>
            </a:r>
            <a:endParaRPr lang="en-US" dirty="0">
              <a:solidFill>
                <a:srgbClr val="003FCC"/>
              </a:solidFill>
            </a:endParaRPr>
          </a:p>
        </p:txBody>
      </p:sp>
      <p:sp>
        <p:nvSpPr>
          <p:cNvPr id="10" name="Rectangle 9"/>
          <p:cNvSpPr/>
          <p:nvPr/>
        </p:nvSpPr>
        <p:spPr>
          <a:xfrm>
            <a:off x="-1" y="377190"/>
            <a:ext cx="9144001" cy="1154162"/>
          </a:xfrm>
          <a:prstGeom prst="rect">
            <a:avLst/>
          </a:prstGeom>
        </p:spPr>
        <p:txBody>
          <a:bodyPr wrap="square">
            <a:spAutoFit/>
          </a:bodyPr>
          <a:lstStyle/>
          <a:p>
            <a:pPr marL="114300" indent="-114300">
              <a:spcAft>
                <a:spcPts val="600"/>
              </a:spcAft>
            </a:pPr>
            <a:r>
              <a:rPr lang="en-US" sz="1600" b="1" dirty="0" smtClean="0"/>
              <a:t>- A unity horizontal “</a:t>
            </a:r>
            <a:r>
              <a:rPr lang="en-US" sz="1600" b="1" dirty="0" err="1" smtClean="0"/>
              <a:t>pringle</a:t>
            </a:r>
            <a:r>
              <a:rPr lang="en-US" sz="1600" b="1" dirty="0" smtClean="0"/>
              <a:t>” deformation is defined as a deformation that generates a  unity displacement  in each corner (H1 to H4).</a:t>
            </a:r>
          </a:p>
          <a:p>
            <a:r>
              <a:rPr lang="en-US" sz="1600" b="1" dirty="0" smtClean="0"/>
              <a:t>- In other words,  a local displacement sensor reads a “positive 1 meter signal” for a “unity positive HP deformation” </a:t>
            </a:r>
            <a:endParaRPr lang="en-US" sz="1600" b="1" dirty="0"/>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6448"/>
            <a:ext cx="3188970" cy="212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18071" y="1840230"/>
            <a:ext cx="708660" cy="369332"/>
          </a:xfrm>
          <a:prstGeom prst="rect">
            <a:avLst/>
          </a:prstGeom>
        </p:spPr>
        <p:txBody>
          <a:bodyPr wrap="square">
            <a:spAutoFit/>
          </a:bodyPr>
          <a:lstStyle/>
          <a:p>
            <a:r>
              <a:rPr lang="en-US" b="1" dirty="0" smtClean="0"/>
              <a:t>H1=1</a:t>
            </a:r>
            <a:endParaRPr lang="en-US" b="1" dirty="0"/>
          </a:p>
        </p:txBody>
      </p:sp>
      <p:sp>
        <p:nvSpPr>
          <p:cNvPr id="26" name="Rectangle 25"/>
          <p:cNvSpPr/>
          <p:nvPr/>
        </p:nvSpPr>
        <p:spPr>
          <a:xfrm>
            <a:off x="4629151" y="1840230"/>
            <a:ext cx="708660" cy="369332"/>
          </a:xfrm>
          <a:prstGeom prst="rect">
            <a:avLst/>
          </a:prstGeom>
        </p:spPr>
        <p:txBody>
          <a:bodyPr wrap="square">
            <a:spAutoFit/>
          </a:bodyPr>
          <a:lstStyle/>
          <a:p>
            <a:r>
              <a:rPr lang="en-US" b="1" dirty="0" smtClean="0"/>
              <a:t>H2=1</a:t>
            </a:r>
            <a:endParaRPr lang="en-US" b="1" dirty="0"/>
          </a:p>
        </p:txBody>
      </p:sp>
      <p:sp>
        <p:nvSpPr>
          <p:cNvPr id="27" name="Rectangle 26"/>
          <p:cNvSpPr/>
          <p:nvPr/>
        </p:nvSpPr>
        <p:spPr>
          <a:xfrm>
            <a:off x="4594861" y="3429000"/>
            <a:ext cx="708660" cy="369332"/>
          </a:xfrm>
          <a:prstGeom prst="rect">
            <a:avLst/>
          </a:prstGeom>
        </p:spPr>
        <p:txBody>
          <a:bodyPr wrap="square">
            <a:spAutoFit/>
          </a:bodyPr>
          <a:lstStyle/>
          <a:p>
            <a:r>
              <a:rPr lang="en-US" b="1" dirty="0" smtClean="0"/>
              <a:t>H3=1</a:t>
            </a:r>
            <a:endParaRPr lang="en-US" b="1" dirty="0"/>
          </a:p>
        </p:txBody>
      </p:sp>
      <p:sp>
        <p:nvSpPr>
          <p:cNvPr id="28" name="Rectangle 27"/>
          <p:cNvSpPr/>
          <p:nvPr/>
        </p:nvSpPr>
        <p:spPr>
          <a:xfrm>
            <a:off x="7395211" y="3451860"/>
            <a:ext cx="708660" cy="369332"/>
          </a:xfrm>
          <a:prstGeom prst="rect">
            <a:avLst/>
          </a:prstGeom>
        </p:spPr>
        <p:txBody>
          <a:bodyPr wrap="square">
            <a:spAutoFit/>
          </a:bodyPr>
          <a:lstStyle/>
          <a:p>
            <a:r>
              <a:rPr lang="en-US" b="1" dirty="0" smtClean="0"/>
              <a:t>H4=1</a:t>
            </a:r>
            <a:endParaRPr lang="en-US" b="1" dirty="0"/>
          </a:p>
        </p:txBody>
      </p:sp>
      <p:cxnSp>
        <p:nvCxnSpPr>
          <p:cNvPr id="22" name="Straight Arrow Connector 21"/>
          <p:cNvCxnSpPr/>
          <p:nvPr/>
        </p:nvCxnSpPr>
        <p:spPr>
          <a:xfrm>
            <a:off x="3589021" y="288036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rot="16200000">
            <a:off x="5441855" y="1611630"/>
            <a:ext cx="1795635" cy="2431952"/>
            <a:chOff x="822960" y="1748790"/>
            <a:chExt cx="2354580" cy="3188970"/>
          </a:xfrm>
        </p:grpSpPr>
        <p:cxnSp>
          <p:nvCxnSpPr>
            <p:cNvPr id="64" name="Straight Arrow Connector 63"/>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6" y="4175504"/>
            <a:ext cx="2026283" cy="273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5154930" y="4023360"/>
            <a:ext cx="2846070" cy="2666762"/>
            <a:chOff x="5143500" y="4194810"/>
            <a:chExt cx="2846070" cy="2666762"/>
          </a:xfrm>
        </p:grpSpPr>
        <p:grpSp>
          <p:nvGrpSpPr>
            <p:cNvPr id="56" name="Group 55"/>
            <p:cNvGrpSpPr/>
            <p:nvPr/>
          </p:nvGrpSpPr>
          <p:grpSpPr>
            <a:xfrm rot="10800000">
              <a:off x="5670453" y="4343400"/>
              <a:ext cx="1795635" cy="2431952"/>
              <a:chOff x="822960" y="1748790"/>
              <a:chExt cx="2354580" cy="3188970"/>
            </a:xfrm>
          </p:grpSpPr>
          <p:cxnSp>
            <p:nvCxnSpPr>
              <p:cNvPr id="57" name="Straight Arrow Connector 56"/>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7200900" y="4194810"/>
              <a:ext cx="708660" cy="369332"/>
            </a:xfrm>
            <a:prstGeom prst="rect">
              <a:avLst/>
            </a:prstGeom>
          </p:spPr>
          <p:txBody>
            <a:bodyPr wrap="square">
              <a:spAutoFit/>
            </a:bodyPr>
            <a:lstStyle/>
            <a:p>
              <a:r>
                <a:rPr lang="en-US" b="1" dirty="0" smtClean="0"/>
                <a:t>H1=1</a:t>
              </a:r>
              <a:endParaRPr lang="en-US" b="1" dirty="0"/>
            </a:p>
          </p:txBody>
        </p:sp>
        <p:sp>
          <p:nvSpPr>
            <p:cNvPr id="72" name="Rectangle 71"/>
            <p:cNvSpPr/>
            <p:nvPr/>
          </p:nvSpPr>
          <p:spPr>
            <a:xfrm>
              <a:off x="5143500" y="4217670"/>
              <a:ext cx="708660" cy="369332"/>
            </a:xfrm>
            <a:prstGeom prst="rect">
              <a:avLst/>
            </a:prstGeom>
          </p:spPr>
          <p:txBody>
            <a:bodyPr wrap="square">
              <a:spAutoFit/>
            </a:bodyPr>
            <a:lstStyle/>
            <a:p>
              <a:r>
                <a:rPr lang="en-US" b="1" dirty="0" smtClean="0"/>
                <a:t>H2=1</a:t>
              </a:r>
              <a:endParaRPr lang="en-US" b="1" dirty="0"/>
            </a:p>
          </p:txBody>
        </p:sp>
        <p:sp>
          <p:nvSpPr>
            <p:cNvPr id="73" name="Rectangle 72"/>
            <p:cNvSpPr/>
            <p:nvPr/>
          </p:nvSpPr>
          <p:spPr>
            <a:xfrm>
              <a:off x="5166360" y="6492240"/>
              <a:ext cx="708660" cy="369332"/>
            </a:xfrm>
            <a:prstGeom prst="rect">
              <a:avLst/>
            </a:prstGeom>
          </p:spPr>
          <p:txBody>
            <a:bodyPr wrap="square">
              <a:spAutoFit/>
            </a:bodyPr>
            <a:lstStyle/>
            <a:p>
              <a:r>
                <a:rPr lang="en-US" b="1" dirty="0" smtClean="0"/>
                <a:t>H3=1</a:t>
              </a:r>
              <a:endParaRPr lang="en-US" b="1" dirty="0"/>
            </a:p>
          </p:txBody>
        </p:sp>
        <p:sp>
          <p:nvSpPr>
            <p:cNvPr id="74" name="Rectangle 73"/>
            <p:cNvSpPr/>
            <p:nvPr/>
          </p:nvSpPr>
          <p:spPr>
            <a:xfrm>
              <a:off x="7280910" y="6480810"/>
              <a:ext cx="708660" cy="369332"/>
            </a:xfrm>
            <a:prstGeom prst="rect">
              <a:avLst/>
            </a:prstGeom>
          </p:spPr>
          <p:txBody>
            <a:bodyPr wrap="square">
              <a:spAutoFit/>
            </a:bodyPr>
            <a:lstStyle/>
            <a:p>
              <a:r>
                <a:rPr lang="en-US" b="1" dirty="0" smtClean="0"/>
                <a:t>H4=1</a:t>
              </a:r>
              <a:endParaRPr lang="en-US" b="1" dirty="0"/>
            </a:p>
          </p:txBody>
        </p:sp>
      </p:grpSp>
      <p:cxnSp>
        <p:nvCxnSpPr>
          <p:cNvPr id="76" name="Straight Arrow Connector 75"/>
          <p:cNvCxnSpPr/>
          <p:nvPr/>
        </p:nvCxnSpPr>
        <p:spPr>
          <a:xfrm>
            <a:off x="3669030" y="547497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474721" y="2274570"/>
            <a:ext cx="1211580" cy="369332"/>
          </a:xfrm>
          <a:prstGeom prst="rect">
            <a:avLst/>
          </a:prstGeom>
        </p:spPr>
        <p:txBody>
          <a:bodyPr wrap="square">
            <a:spAutoFit/>
          </a:bodyPr>
          <a:lstStyle/>
          <a:p>
            <a:r>
              <a:rPr lang="en-US" b="1" dirty="0" smtClean="0"/>
              <a:t>HP = +1</a:t>
            </a:r>
            <a:endParaRPr lang="en-US" b="1" dirty="0"/>
          </a:p>
        </p:txBody>
      </p:sp>
      <p:sp>
        <p:nvSpPr>
          <p:cNvPr id="78" name="Rectangle 77"/>
          <p:cNvSpPr/>
          <p:nvPr/>
        </p:nvSpPr>
        <p:spPr>
          <a:xfrm>
            <a:off x="3451860" y="4789170"/>
            <a:ext cx="1211580" cy="369332"/>
          </a:xfrm>
          <a:prstGeom prst="rect">
            <a:avLst/>
          </a:prstGeom>
        </p:spPr>
        <p:txBody>
          <a:bodyPr wrap="square">
            <a:spAutoFit/>
          </a:bodyPr>
          <a:lstStyle/>
          <a:p>
            <a:r>
              <a:rPr lang="en-US" b="1" dirty="0" smtClean="0"/>
              <a:t>HP = +1</a:t>
            </a:r>
            <a:endParaRPr lang="en-US" b="1" dirty="0"/>
          </a:p>
        </p:txBody>
      </p:sp>
    </p:spTree>
    <p:extLst>
      <p:ext uri="{BB962C8B-B14F-4D97-AF65-F5344CB8AC3E}">
        <p14:creationId xmlns:p14="http://schemas.microsoft.com/office/powerpoint/2010/main" val="136504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Table of contents</a:t>
            </a:r>
          </a:p>
        </p:txBody>
      </p:sp>
      <p:sp>
        <p:nvSpPr>
          <p:cNvPr id="4" name="Footer Placeholder 3"/>
          <p:cNvSpPr>
            <a:spLocks noGrp="1"/>
          </p:cNvSpPr>
          <p:nvPr>
            <p:ph type="ftr" sz="quarter" idx="11"/>
          </p:nvPr>
        </p:nvSpPr>
        <p:spPr/>
        <p:txBody>
          <a:bodyPr/>
          <a:lstStyle/>
          <a:p>
            <a:r>
              <a:rPr lang="en-US" smtClean="0"/>
              <a:t>T1000388-v1</a:t>
            </a:r>
            <a:endParaRPr lang="en-US"/>
          </a:p>
        </p:txBody>
      </p:sp>
      <p:sp>
        <p:nvSpPr>
          <p:cNvPr id="5" name="Title 3"/>
          <p:cNvSpPr txBox="1">
            <a:spLocks/>
          </p:cNvSpPr>
          <p:nvPr/>
        </p:nvSpPr>
        <p:spPr>
          <a:xfrm>
            <a:off x="571994" y="1440873"/>
            <a:ext cx="8156369" cy="4116779"/>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AutoNum type="arabicParenR"/>
            </a:pPr>
            <a:r>
              <a:rPr lang="en-US" sz="1800" b="1" dirty="0" smtClean="0"/>
              <a:t>Instruments </a:t>
            </a:r>
            <a:r>
              <a:rPr lang="en-US" sz="1800" b="1" dirty="0"/>
              <a:t>location and </a:t>
            </a:r>
            <a:r>
              <a:rPr lang="en-US" sz="1800" b="1" dirty="0" smtClean="0"/>
              <a:t>orientation – Page 3</a:t>
            </a:r>
          </a:p>
          <a:p>
            <a:pPr marL="342900" indent="-342900" algn="l">
              <a:lnSpc>
                <a:spcPct val="150000"/>
              </a:lnSpc>
              <a:buAutoNum type="arabicParenR"/>
            </a:pPr>
            <a:r>
              <a:rPr lang="en-US" sz="1800" b="1" dirty="0" smtClean="0"/>
              <a:t>Change </a:t>
            </a:r>
            <a:r>
              <a:rPr lang="en-US" sz="1800" b="1" dirty="0"/>
              <a:t>of basis </a:t>
            </a:r>
            <a:r>
              <a:rPr lang="en-US" sz="1800" b="1" dirty="0" smtClean="0"/>
              <a:t>calculation and scripts – </a:t>
            </a:r>
            <a:r>
              <a:rPr lang="en-US" sz="1800" b="1" dirty="0"/>
              <a:t>Page </a:t>
            </a:r>
            <a:r>
              <a:rPr lang="en-US" sz="1800" b="1" dirty="0" smtClean="0"/>
              <a:t>9</a:t>
            </a:r>
          </a:p>
          <a:p>
            <a:pPr marL="342900" indent="-342900" algn="l">
              <a:lnSpc>
                <a:spcPct val="150000"/>
              </a:lnSpc>
              <a:buFontTx/>
              <a:buAutoNum type="arabicParenR"/>
            </a:pPr>
            <a:r>
              <a:rPr lang="en-US" sz="1800" b="1" dirty="0" smtClean="0"/>
              <a:t>Matrices Values </a:t>
            </a:r>
            <a:r>
              <a:rPr lang="en-US" sz="1800" b="1" dirty="0"/>
              <a:t>– Page </a:t>
            </a:r>
            <a:r>
              <a:rPr lang="en-US" sz="1800" b="1" dirty="0" smtClean="0"/>
              <a:t>21</a:t>
            </a:r>
          </a:p>
          <a:p>
            <a:pPr marL="344488" algn="l">
              <a:lnSpc>
                <a:spcPct val="150000"/>
              </a:lnSpc>
            </a:pPr>
            <a:r>
              <a:rPr lang="en-US" sz="1800" b="1" dirty="0" smtClean="0"/>
              <a:t>HAM-ISI – </a:t>
            </a:r>
            <a:r>
              <a:rPr lang="en-US" sz="1800" b="1" dirty="0"/>
              <a:t>Page </a:t>
            </a:r>
            <a:r>
              <a:rPr lang="en-US" sz="1800" b="1" dirty="0" smtClean="0"/>
              <a:t>26</a:t>
            </a:r>
            <a:endParaRPr lang="en-US" sz="1800" b="1" dirty="0"/>
          </a:p>
          <a:p>
            <a:pPr marL="344488" algn="l">
              <a:lnSpc>
                <a:spcPct val="150000"/>
              </a:lnSpc>
            </a:pPr>
            <a:r>
              <a:rPr lang="en-US" sz="1800" b="1" dirty="0" smtClean="0"/>
              <a:t>BSC-HEPI </a:t>
            </a:r>
            <a:r>
              <a:rPr lang="en-US" sz="1800" b="1" dirty="0"/>
              <a:t>– Page </a:t>
            </a:r>
            <a:r>
              <a:rPr lang="en-US" sz="1800" b="1" dirty="0" smtClean="0"/>
              <a:t>31</a:t>
            </a:r>
            <a:endParaRPr lang="en-US" sz="1800" b="1" dirty="0"/>
          </a:p>
          <a:p>
            <a:pPr marL="344488" algn="l">
              <a:lnSpc>
                <a:spcPct val="150000"/>
              </a:lnSpc>
            </a:pPr>
            <a:r>
              <a:rPr lang="en-US" sz="1800" b="1" dirty="0" smtClean="0"/>
              <a:t>HAM-HEPI </a:t>
            </a:r>
            <a:r>
              <a:rPr lang="en-US" sz="1800" b="1" dirty="0"/>
              <a:t>– Page </a:t>
            </a:r>
            <a:r>
              <a:rPr lang="en-US" sz="1800" b="1" dirty="0" smtClean="0"/>
              <a:t>35</a:t>
            </a:r>
            <a:endParaRPr lang="en-US" sz="1800" b="1" dirty="0"/>
          </a:p>
          <a:p>
            <a:pPr marL="344488" algn="l">
              <a:lnSpc>
                <a:spcPct val="150000"/>
              </a:lnSpc>
            </a:pPr>
            <a:r>
              <a:rPr lang="en-US" sz="1800" b="1" dirty="0" smtClean="0"/>
              <a:t>BSC-ISI  </a:t>
            </a:r>
            <a:r>
              <a:rPr lang="en-US" sz="1800" b="1" dirty="0"/>
              <a:t>– Page </a:t>
            </a:r>
            <a:r>
              <a:rPr lang="en-US" sz="1800" b="1" dirty="0" smtClean="0"/>
              <a:t>41</a:t>
            </a:r>
            <a:endParaRPr lang="en-US" sz="1800" b="1" dirty="0"/>
          </a:p>
          <a:p>
            <a:pPr algn="l">
              <a:lnSpc>
                <a:spcPct val="150000"/>
              </a:lnSpc>
            </a:pPr>
            <a:r>
              <a:rPr lang="en-US" sz="1800" b="1" dirty="0" smtClean="0"/>
              <a:t>Appendix  </a:t>
            </a:r>
            <a:r>
              <a:rPr lang="en-US" sz="1800" b="1" dirty="0"/>
              <a:t>1:  Translation between new and former naming </a:t>
            </a:r>
            <a:r>
              <a:rPr lang="en-US" sz="1800" b="1" dirty="0" smtClean="0"/>
              <a:t>convention – page 56</a:t>
            </a:r>
          </a:p>
          <a:p>
            <a:pPr algn="l">
              <a:lnSpc>
                <a:spcPct val="150000"/>
              </a:lnSpc>
            </a:pPr>
            <a:r>
              <a:rPr lang="en-US" sz="1800" b="1" dirty="0" smtClean="0"/>
              <a:t>Appendix  </a:t>
            </a:r>
            <a:r>
              <a:rPr lang="en-US" sz="1800" b="1" dirty="0"/>
              <a:t>2:  Transfer Functions </a:t>
            </a:r>
            <a:r>
              <a:rPr lang="en-US" sz="1800" b="1" dirty="0" smtClean="0"/>
              <a:t>to highlights the instruments signs – Page 57</a:t>
            </a:r>
            <a:endParaRPr lang="en-US" sz="1800" dirty="0"/>
          </a:p>
          <a:p>
            <a:pPr marL="342900" indent="-342900" algn="l">
              <a:lnSpc>
                <a:spcPct val="150000"/>
              </a:lnSpc>
              <a:buFontTx/>
              <a:buAutoNum type="arabicParenR"/>
            </a:pPr>
            <a:endParaRPr lang="en-US" sz="1800" b="1" dirty="0"/>
          </a:p>
          <a:p>
            <a:pPr marL="342900" indent="-342900" algn="l">
              <a:buFontTx/>
              <a:buAutoNum type="arabicParenR"/>
            </a:pPr>
            <a:endParaRPr lang="en-US" sz="1800" b="1" dirty="0" smtClean="0"/>
          </a:p>
          <a:p>
            <a:pPr marL="342900" indent="-342900" algn="l">
              <a:buFontTx/>
              <a:buAutoNum type="arabicParenR"/>
            </a:pPr>
            <a:endParaRPr lang="en-US" sz="1800" b="1" dirty="0"/>
          </a:p>
          <a:p>
            <a:pPr marL="342900" indent="-342900" algn="l">
              <a:buAutoNum type="arabicParenR"/>
            </a:pPr>
            <a:endParaRPr lang="en-US" sz="1800" b="1" dirty="0"/>
          </a:p>
          <a:p>
            <a:pPr algn="l"/>
            <a:endParaRPr lang="en-US" sz="1800" b="1" dirty="0"/>
          </a:p>
        </p:txBody>
      </p:sp>
    </p:spTree>
    <p:extLst>
      <p:ext uri="{BB962C8B-B14F-4D97-AF65-F5344CB8AC3E}">
        <p14:creationId xmlns:p14="http://schemas.microsoft.com/office/powerpoint/2010/main" val="252354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20</a:t>
            </a:fld>
            <a:endParaRPr lang="en-US" b="1">
              <a:solidFill>
                <a:schemeClr val="tx1"/>
              </a:solidFill>
            </a:endParaRPr>
          </a:p>
        </p:txBody>
      </p:sp>
      <p:sp>
        <p:nvSpPr>
          <p:cNvPr id="18" name="Rectangle 17"/>
          <p:cNvSpPr/>
          <p:nvPr/>
        </p:nvSpPr>
        <p:spPr>
          <a:xfrm>
            <a:off x="0" y="0"/>
            <a:ext cx="4087594" cy="369332"/>
          </a:xfrm>
          <a:prstGeom prst="rect">
            <a:avLst/>
          </a:prstGeom>
        </p:spPr>
        <p:txBody>
          <a:bodyPr wrap="none">
            <a:spAutoFit/>
          </a:bodyPr>
          <a:lstStyle/>
          <a:p>
            <a:r>
              <a:rPr lang="en-US" b="1" dirty="0">
                <a:solidFill>
                  <a:srgbClr val="003FCC"/>
                </a:solidFill>
              </a:rPr>
              <a:t>HEPI Horizontal Pringle </a:t>
            </a:r>
            <a:r>
              <a:rPr lang="en-US" b="1" dirty="0" smtClean="0">
                <a:solidFill>
                  <a:srgbClr val="003FCC"/>
                </a:solidFill>
              </a:rPr>
              <a:t>Sensor Definition</a:t>
            </a:r>
            <a:endParaRPr lang="en-US" dirty="0">
              <a:solidFill>
                <a:srgbClr val="003FCC"/>
              </a:solidFill>
            </a:endParaRPr>
          </a:p>
        </p:txBody>
      </p:sp>
      <p:sp>
        <p:nvSpPr>
          <p:cNvPr id="25" name="Rectangle 24"/>
          <p:cNvSpPr/>
          <p:nvPr/>
        </p:nvSpPr>
        <p:spPr>
          <a:xfrm>
            <a:off x="7738110" y="777240"/>
            <a:ext cx="708660" cy="369332"/>
          </a:xfrm>
          <a:prstGeom prst="rect">
            <a:avLst/>
          </a:prstGeom>
        </p:spPr>
        <p:txBody>
          <a:bodyPr wrap="square">
            <a:spAutoFit/>
          </a:bodyPr>
          <a:lstStyle/>
          <a:p>
            <a:r>
              <a:rPr lang="en-US" b="1" dirty="0" smtClean="0"/>
              <a:t>H1=1</a:t>
            </a:r>
            <a:endParaRPr lang="en-US" b="1" dirty="0"/>
          </a:p>
        </p:txBody>
      </p:sp>
      <p:sp>
        <p:nvSpPr>
          <p:cNvPr id="26" name="Rectangle 25"/>
          <p:cNvSpPr/>
          <p:nvPr/>
        </p:nvSpPr>
        <p:spPr>
          <a:xfrm>
            <a:off x="4949190" y="777240"/>
            <a:ext cx="708660" cy="369332"/>
          </a:xfrm>
          <a:prstGeom prst="rect">
            <a:avLst/>
          </a:prstGeom>
        </p:spPr>
        <p:txBody>
          <a:bodyPr wrap="square">
            <a:spAutoFit/>
          </a:bodyPr>
          <a:lstStyle/>
          <a:p>
            <a:r>
              <a:rPr lang="en-US" b="1" dirty="0" smtClean="0"/>
              <a:t>H2=1</a:t>
            </a:r>
            <a:endParaRPr lang="en-US" b="1" dirty="0"/>
          </a:p>
        </p:txBody>
      </p:sp>
      <p:sp>
        <p:nvSpPr>
          <p:cNvPr id="27" name="Rectangle 26"/>
          <p:cNvSpPr/>
          <p:nvPr/>
        </p:nvSpPr>
        <p:spPr>
          <a:xfrm>
            <a:off x="4914900" y="2366010"/>
            <a:ext cx="708660" cy="369332"/>
          </a:xfrm>
          <a:prstGeom prst="rect">
            <a:avLst/>
          </a:prstGeom>
        </p:spPr>
        <p:txBody>
          <a:bodyPr wrap="square">
            <a:spAutoFit/>
          </a:bodyPr>
          <a:lstStyle/>
          <a:p>
            <a:r>
              <a:rPr lang="en-US" b="1" dirty="0" smtClean="0"/>
              <a:t>H3=1</a:t>
            </a:r>
            <a:endParaRPr lang="en-US" b="1" dirty="0"/>
          </a:p>
        </p:txBody>
      </p:sp>
      <p:sp>
        <p:nvSpPr>
          <p:cNvPr id="28" name="Rectangle 27"/>
          <p:cNvSpPr/>
          <p:nvPr/>
        </p:nvSpPr>
        <p:spPr>
          <a:xfrm>
            <a:off x="7715250" y="2388870"/>
            <a:ext cx="708660" cy="369332"/>
          </a:xfrm>
          <a:prstGeom prst="rect">
            <a:avLst/>
          </a:prstGeom>
        </p:spPr>
        <p:txBody>
          <a:bodyPr wrap="square">
            <a:spAutoFit/>
          </a:bodyPr>
          <a:lstStyle/>
          <a:p>
            <a:r>
              <a:rPr lang="en-US" b="1" dirty="0" smtClean="0"/>
              <a:t>H4=1</a:t>
            </a:r>
            <a:endParaRPr lang="en-US" b="1" dirty="0"/>
          </a:p>
        </p:txBody>
      </p:sp>
      <p:cxnSp>
        <p:nvCxnSpPr>
          <p:cNvPr id="22" name="Straight Arrow Connector 21"/>
          <p:cNvCxnSpPr/>
          <p:nvPr/>
        </p:nvCxnSpPr>
        <p:spPr>
          <a:xfrm>
            <a:off x="3566160" y="194310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267279" y="3574946"/>
            <a:ext cx="1348035" cy="1717868"/>
            <a:chOff x="5622109" y="3220616"/>
            <a:chExt cx="1348035" cy="1717868"/>
          </a:xfrm>
        </p:grpSpPr>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6636028" y="3220616"/>
              <a:ext cx="305235" cy="342055"/>
              <a:chOff x="6472125" y="3626058"/>
              <a:chExt cx="305235" cy="342055"/>
            </a:xfrm>
          </p:grpSpPr>
          <p:grpSp>
            <p:nvGrpSpPr>
              <p:cNvPr id="51" name="Group 80"/>
              <p:cNvGrpSpPr>
                <a:grpSpLocks/>
              </p:cNvGrpSpPr>
              <p:nvPr/>
            </p:nvGrpSpPr>
            <p:grpSpPr bwMode="auto">
              <a:xfrm>
                <a:off x="6472125" y="3660600"/>
                <a:ext cx="288817" cy="307513"/>
                <a:chOff x="770570" y="568351"/>
                <a:chExt cx="339775" cy="383766"/>
              </a:xfrm>
            </p:grpSpPr>
            <p:sp>
              <p:nvSpPr>
                <p:cNvPr id="53" name="Oval 52"/>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4"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52" name="Straight Arrow Connector 51"/>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6" name="Group 35"/>
            <p:cNvGrpSpPr/>
            <p:nvPr/>
          </p:nvGrpSpPr>
          <p:grpSpPr>
            <a:xfrm>
              <a:off x="5646397" y="4539220"/>
              <a:ext cx="284534" cy="307513"/>
              <a:chOff x="5879311" y="4202790"/>
              <a:chExt cx="284534" cy="307513"/>
            </a:xfrm>
          </p:grpSpPr>
          <p:grpSp>
            <p:nvGrpSpPr>
              <p:cNvPr id="47" name="Group 86"/>
              <p:cNvGrpSpPr>
                <a:grpSpLocks/>
              </p:cNvGrpSpPr>
              <p:nvPr/>
            </p:nvGrpSpPr>
            <p:grpSpPr bwMode="auto">
              <a:xfrm>
                <a:off x="5879311" y="4202790"/>
                <a:ext cx="284534" cy="307513"/>
                <a:chOff x="778012" y="535381"/>
                <a:chExt cx="334735" cy="383766"/>
              </a:xfrm>
            </p:grpSpPr>
            <p:sp>
              <p:nvSpPr>
                <p:cNvPr id="49" name="Oval 4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0"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48" name="Straight Arrow Connector 47"/>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7" name="Group 36"/>
            <p:cNvGrpSpPr/>
            <p:nvPr/>
          </p:nvGrpSpPr>
          <p:grpSpPr>
            <a:xfrm>
              <a:off x="5622109" y="3234237"/>
              <a:ext cx="298103" cy="307513"/>
              <a:chOff x="5855022" y="3674185"/>
              <a:chExt cx="298103" cy="307513"/>
            </a:xfrm>
          </p:grpSpPr>
          <p:grpSp>
            <p:nvGrpSpPr>
              <p:cNvPr id="43" name="Group 81"/>
              <p:cNvGrpSpPr>
                <a:grpSpLocks/>
              </p:cNvGrpSpPr>
              <p:nvPr/>
            </p:nvGrpSpPr>
            <p:grpSpPr bwMode="auto">
              <a:xfrm>
                <a:off x="5868591" y="3674185"/>
                <a:ext cx="284534" cy="307513"/>
                <a:chOff x="789212" y="571012"/>
                <a:chExt cx="334735" cy="383766"/>
              </a:xfrm>
            </p:grpSpPr>
            <p:sp>
              <p:nvSpPr>
                <p:cNvPr id="45" name="Oval 4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44" name="Straight Arrow Connector 43"/>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8" name="Group 37"/>
            <p:cNvGrpSpPr/>
            <p:nvPr/>
          </p:nvGrpSpPr>
          <p:grpSpPr>
            <a:xfrm>
              <a:off x="6603086" y="4531485"/>
              <a:ext cx="308432" cy="307513"/>
              <a:chOff x="6473690" y="4212308"/>
              <a:chExt cx="308432" cy="307513"/>
            </a:xfrm>
          </p:grpSpPr>
          <p:grpSp>
            <p:nvGrpSpPr>
              <p:cNvPr id="39" name="Group 90"/>
              <p:cNvGrpSpPr>
                <a:grpSpLocks/>
              </p:cNvGrpSpPr>
              <p:nvPr/>
            </p:nvGrpSpPr>
            <p:grpSpPr bwMode="auto">
              <a:xfrm>
                <a:off x="6473690" y="4212308"/>
                <a:ext cx="287251" cy="307513"/>
                <a:chOff x="772411" y="547258"/>
                <a:chExt cx="337932" cy="383766"/>
              </a:xfrm>
            </p:grpSpPr>
            <p:sp>
              <p:nvSpPr>
                <p:cNvPr id="41" name="Oval 4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2"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40" name="Straight Arrow Connector 39"/>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55" name="TextBox 105"/>
          <p:cNvSpPr txBox="1">
            <a:spLocks noChangeArrowheads="1"/>
          </p:cNvSpPr>
          <p:nvPr/>
        </p:nvSpPr>
        <p:spPr bwMode="auto">
          <a:xfrm>
            <a:off x="1507469" y="5270878"/>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HAM4,5,6</a:t>
            </a:r>
            <a:endParaRPr lang="en-US" sz="1400" b="1" dirty="0">
              <a:solidFill>
                <a:srgbClr val="FF6600"/>
              </a:solidFill>
              <a:latin typeface="Calibri" pitchFamily="-65" charset="0"/>
            </a:endParaRPr>
          </a:p>
        </p:txBody>
      </p:sp>
      <p:grpSp>
        <p:nvGrpSpPr>
          <p:cNvPr id="56" name="Group 55"/>
          <p:cNvGrpSpPr/>
          <p:nvPr/>
        </p:nvGrpSpPr>
        <p:grpSpPr>
          <a:xfrm rot="10800000">
            <a:off x="5876193" y="3348990"/>
            <a:ext cx="1795635" cy="2431952"/>
            <a:chOff x="822960" y="1748790"/>
            <a:chExt cx="2354580" cy="3188970"/>
          </a:xfrm>
        </p:grpSpPr>
        <p:cxnSp>
          <p:nvCxnSpPr>
            <p:cNvPr id="57" name="Straight Arrow Connector 56"/>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rot="16200000">
            <a:off x="5761894" y="548640"/>
            <a:ext cx="1795635" cy="2431952"/>
            <a:chOff x="822960" y="1748790"/>
            <a:chExt cx="2354580" cy="3188970"/>
          </a:xfrm>
        </p:grpSpPr>
        <p:cxnSp>
          <p:nvCxnSpPr>
            <p:cNvPr id="64" name="Straight Arrow Connector 63"/>
            <p:cNvCxnSpPr/>
            <p:nvPr/>
          </p:nvCxnSpPr>
          <p:spPr>
            <a:xfrm flipV="1">
              <a:off x="822960" y="176022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34390" y="2240280"/>
              <a:ext cx="2343150" cy="2217420"/>
            </a:xfrm>
            <a:prstGeom prst="rect">
              <a:avLst/>
            </a:prstGeom>
            <a:noFill/>
            <a:ln>
              <a:solidFill>
                <a:srgbClr val="003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85725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2468880" y="174879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2480310" y="4469130"/>
              <a:ext cx="697230" cy="46863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577340" y="1771650"/>
              <a:ext cx="868680" cy="3143250"/>
            </a:xfrm>
            <a:prstGeom prst="rect">
              <a:avLst/>
            </a:prstGeom>
            <a:noFill/>
            <a:ln w="76200">
              <a:solidFill>
                <a:srgbClr val="003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177290" y="1027368"/>
            <a:ext cx="1705676" cy="1619388"/>
            <a:chOff x="0" y="4959288"/>
            <a:chExt cx="1705676" cy="1619388"/>
          </a:xfrm>
        </p:grpSpPr>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86"/>
            <p:cNvGrpSpPr>
              <a:grpSpLocks/>
            </p:cNvGrpSpPr>
            <p:nvPr/>
          </p:nvGrpSpPr>
          <p:grpSpPr bwMode="auto">
            <a:xfrm>
              <a:off x="0" y="5967964"/>
              <a:ext cx="284731" cy="307575"/>
              <a:chOff x="778012" y="535381"/>
              <a:chExt cx="334735" cy="383766"/>
            </a:xfrm>
          </p:grpSpPr>
          <p:sp>
            <p:nvSpPr>
              <p:cNvPr id="91" name="Oval 9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92"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75" name="Group 90"/>
            <p:cNvGrpSpPr>
              <a:grpSpLocks/>
            </p:cNvGrpSpPr>
            <p:nvPr/>
          </p:nvGrpSpPr>
          <p:grpSpPr bwMode="auto">
            <a:xfrm>
              <a:off x="1274477" y="5960231"/>
              <a:ext cx="287450" cy="307575"/>
              <a:chOff x="772411" y="547258"/>
              <a:chExt cx="337932" cy="383766"/>
            </a:xfrm>
          </p:grpSpPr>
          <p:sp>
            <p:nvSpPr>
              <p:cNvPr id="89" name="Oval 8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90"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76" name="Group 75"/>
            <p:cNvGrpSpPr/>
            <p:nvPr/>
          </p:nvGrpSpPr>
          <p:grpSpPr>
            <a:xfrm>
              <a:off x="1262891" y="4959288"/>
              <a:ext cx="293001" cy="307975"/>
              <a:chOff x="8629849" y="5295718"/>
              <a:chExt cx="293001" cy="307975"/>
            </a:xfrm>
          </p:grpSpPr>
          <p:grpSp>
            <p:nvGrpSpPr>
              <p:cNvPr id="85" name="Group 80"/>
              <p:cNvGrpSpPr>
                <a:grpSpLocks/>
              </p:cNvGrpSpPr>
              <p:nvPr/>
            </p:nvGrpSpPr>
            <p:grpSpPr bwMode="auto">
              <a:xfrm>
                <a:off x="8629849" y="5295718"/>
                <a:ext cx="273159" cy="307575"/>
                <a:chOff x="789212" y="535376"/>
                <a:chExt cx="321131" cy="383766"/>
              </a:xfrm>
            </p:grpSpPr>
            <p:sp>
              <p:nvSpPr>
                <p:cNvPr id="87" name="Oval 8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88"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86" name="Straight Arrow Connector 85"/>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77" name="Straight Arrow Connector 76"/>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0" y="4982051"/>
              <a:ext cx="284731" cy="307575"/>
              <a:chOff x="8010038" y="5335734"/>
              <a:chExt cx="284731" cy="307575"/>
            </a:xfrm>
          </p:grpSpPr>
          <p:grpSp>
            <p:nvGrpSpPr>
              <p:cNvPr id="81" name="Group 81"/>
              <p:cNvGrpSpPr>
                <a:grpSpLocks/>
              </p:cNvGrpSpPr>
              <p:nvPr/>
            </p:nvGrpSpPr>
            <p:grpSpPr bwMode="auto">
              <a:xfrm>
                <a:off x="8010038" y="5335734"/>
                <a:ext cx="284731" cy="307575"/>
                <a:chOff x="789212" y="571012"/>
                <a:chExt cx="334735" cy="383766"/>
              </a:xfrm>
            </p:grpSpPr>
            <p:sp>
              <p:nvSpPr>
                <p:cNvPr id="83" name="Oval 8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84"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82" name="Straight Arrow Connector 81"/>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0"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 2,3</a:t>
              </a:r>
              <a:endParaRPr lang="en-US" sz="1400" b="1" dirty="0">
                <a:solidFill>
                  <a:srgbClr val="FF6600"/>
                </a:solidFill>
                <a:latin typeface="Calibri" pitchFamily="-65" charset="0"/>
              </a:endParaRPr>
            </a:p>
          </p:txBody>
        </p:sp>
      </p:grpSp>
      <p:sp>
        <p:nvSpPr>
          <p:cNvPr id="93" name="Rectangle 92"/>
          <p:cNvSpPr/>
          <p:nvPr/>
        </p:nvSpPr>
        <p:spPr>
          <a:xfrm>
            <a:off x="594360" y="6312753"/>
            <a:ext cx="7486650" cy="338554"/>
          </a:xfrm>
          <a:prstGeom prst="rect">
            <a:avLst/>
          </a:prstGeom>
        </p:spPr>
        <p:txBody>
          <a:bodyPr wrap="square">
            <a:spAutoFit/>
          </a:bodyPr>
          <a:lstStyle/>
          <a:p>
            <a:pPr marL="114300" indent="-114300"/>
            <a:r>
              <a:rPr lang="en-US" sz="1600" b="1" dirty="0" smtClean="0"/>
              <a:t>Note:  A Positive HP always compress the blue beams and extend the support tubes.</a:t>
            </a:r>
            <a:endParaRPr lang="en-US" sz="1600" b="1" dirty="0"/>
          </a:p>
        </p:txBody>
      </p:sp>
      <p:cxnSp>
        <p:nvCxnSpPr>
          <p:cNvPr id="94" name="Straight Arrow Connector 93"/>
          <p:cNvCxnSpPr/>
          <p:nvPr/>
        </p:nvCxnSpPr>
        <p:spPr>
          <a:xfrm>
            <a:off x="3566160" y="437769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395210" y="3211830"/>
            <a:ext cx="708660" cy="369332"/>
          </a:xfrm>
          <a:prstGeom prst="rect">
            <a:avLst/>
          </a:prstGeom>
        </p:spPr>
        <p:txBody>
          <a:bodyPr wrap="square">
            <a:spAutoFit/>
          </a:bodyPr>
          <a:lstStyle/>
          <a:p>
            <a:r>
              <a:rPr lang="en-US" b="1" dirty="0" smtClean="0"/>
              <a:t>H1=1</a:t>
            </a:r>
            <a:endParaRPr lang="en-US" b="1" dirty="0"/>
          </a:p>
        </p:txBody>
      </p:sp>
      <p:sp>
        <p:nvSpPr>
          <p:cNvPr id="96" name="Rectangle 95"/>
          <p:cNvSpPr/>
          <p:nvPr/>
        </p:nvSpPr>
        <p:spPr>
          <a:xfrm>
            <a:off x="5337810" y="3234690"/>
            <a:ext cx="708660" cy="369332"/>
          </a:xfrm>
          <a:prstGeom prst="rect">
            <a:avLst/>
          </a:prstGeom>
        </p:spPr>
        <p:txBody>
          <a:bodyPr wrap="square">
            <a:spAutoFit/>
          </a:bodyPr>
          <a:lstStyle/>
          <a:p>
            <a:r>
              <a:rPr lang="en-US" b="1" dirty="0" smtClean="0"/>
              <a:t>H2=1</a:t>
            </a:r>
            <a:endParaRPr lang="en-US" b="1" dirty="0"/>
          </a:p>
        </p:txBody>
      </p:sp>
      <p:sp>
        <p:nvSpPr>
          <p:cNvPr id="97" name="Rectangle 96"/>
          <p:cNvSpPr/>
          <p:nvPr/>
        </p:nvSpPr>
        <p:spPr>
          <a:xfrm>
            <a:off x="5360670" y="5509260"/>
            <a:ext cx="708660" cy="369332"/>
          </a:xfrm>
          <a:prstGeom prst="rect">
            <a:avLst/>
          </a:prstGeom>
        </p:spPr>
        <p:txBody>
          <a:bodyPr wrap="square">
            <a:spAutoFit/>
          </a:bodyPr>
          <a:lstStyle/>
          <a:p>
            <a:r>
              <a:rPr lang="en-US" b="1" dirty="0" smtClean="0"/>
              <a:t>H3=1</a:t>
            </a:r>
            <a:endParaRPr lang="en-US" b="1" dirty="0"/>
          </a:p>
        </p:txBody>
      </p:sp>
      <p:sp>
        <p:nvSpPr>
          <p:cNvPr id="98" name="Rectangle 97"/>
          <p:cNvSpPr/>
          <p:nvPr/>
        </p:nvSpPr>
        <p:spPr>
          <a:xfrm>
            <a:off x="7475220" y="5497830"/>
            <a:ext cx="708660" cy="369332"/>
          </a:xfrm>
          <a:prstGeom prst="rect">
            <a:avLst/>
          </a:prstGeom>
        </p:spPr>
        <p:txBody>
          <a:bodyPr wrap="square">
            <a:spAutoFit/>
          </a:bodyPr>
          <a:lstStyle/>
          <a:p>
            <a:r>
              <a:rPr lang="en-US" b="1" dirty="0" smtClean="0"/>
              <a:t>H4=1</a:t>
            </a:r>
            <a:endParaRPr lang="en-US" b="1" dirty="0"/>
          </a:p>
        </p:txBody>
      </p:sp>
      <p:sp>
        <p:nvSpPr>
          <p:cNvPr id="100" name="Rectangle 99"/>
          <p:cNvSpPr/>
          <p:nvPr/>
        </p:nvSpPr>
        <p:spPr>
          <a:xfrm>
            <a:off x="3383280" y="1245870"/>
            <a:ext cx="1211580" cy="369332"/>
          </a:xfrm>
          <a:prstGeom prst="rect">
            <a:avLst/>
          </a:prstGeom>
        </p:spPr>
        <p:txBody>
          <a:bodyPr wrap="square">
            <a:spAutoFit/>
          </a:bodyPr>
          <a:lstStyle/>
          <a:p>
            <a:r>
              <a:rPr lang="en-US" b="1" dirty="0" smtClean="0"/>
              <a:t>HP = +1</a:t>
            </a:r>
            <a:endParaRPr lang="en-US" b="1" dirty="0"/>
          </a:p>
        </p:txBody>
      </p:sp>
      <p:sp>
        <p:nvSpPr>
          <p:cNvPr id="101" name="Rectangle 100"/>
          <p:cNvSpPr/>
          <p:nvPr/>
        </p:nvSpPr>
        <p:spPr>
          <a:xfrm>
            <a:off x="3360420" y="3726180"/>
            <a:ext cx="1211580" cy="369332"/>
          </a:xfrm>
          <a:prstGeom prst="rect">
            <a:avLst/>
          </a:prstGeom>
        </p:spPr>
        <p:txBody>
          <a:bodyPr wrap="square">
            <a:spAutoFit/>
          </a:bodyPr>
          <a:lstStyle/>
          <a:p>
            <a:r>
              <a:rPr lang="en-US" b="1" dirty="0" smtClean="0"/>
              <a:t>HP = +1</a:t>
            </a:r>
            <a:endParaRPr lang="en-US" b="1" dirty="0"/>
          </a:p>
        </p:txBody>
      </p:sp>
    </p:spTree>
    <p:extLst>
      <p:ext uri="{BB962C8B-B14F-4D97-AF65-F5344CB8AC3E}">
        <p14:creationId xmlns:p14="http://schemas.microsoft.com/office/powerpoint/2010/main" val="1649238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21</a:t>
            </a:fld>
            <a:endParaRPr lang="en-US" b="1">
              <a:solidFill>
                <a:schemeClr val="tx1"/>
              </a:solidFill>
            </a:endParaRPr>
          </a:p>
        </p:txBody>
      </p:sp>
      <p:sp>
        <p:nvSpPr>
          <p:cNvPr id="18" name="Rectangle 17"/>
          <p:cNvSpPr/>
          <p:nvPr/>
        </p:nvSpPr>
        <p:spPr>
          <a:xfrm>
            <a:off x="0" y="0"/>
            <a:ext cx="3327706" cy="369332"/>
          </a:xfrm>
          <a:prstGeom prst="rect">
            <a:avLst/>
          </a:prstGeom>
        </p:spPr>
        <p:txBody>
          <a:bodyPr wrap="none">
            <a:spAutoFit/>
          </a:bodyPr>
          <a:lstStyle/>
          <a:p>
            <a:r>
              <a:rPr lang="en-US" b="1" dirty="0" smtClean="0">
                <a:solidFill>
                  <a:srgbClr val="003FCC"/>
                </a:solidFill>
              </a:rPr>
              <a:t>Vertical Pringle Sensor Definition</a:t>
            </a:r>
            <a:endParaRPr lang="en-US" dirty="0">
              <a:solidFill>
                <a:srgbClr val="003FCC"/>
              </a:solidFill>
            </a:endParaRPr>
          </a:p>
        </p:txBody>
      </p:sp>
      <p:sp>
        <p:nvSpPr>
          <p:cNvPr id="10" name="Rectangle 9"/>
          <p:cNvSpPr/>
          <p:nvPr/>
        </p:nvSpPr>
        <p:spPr>
          <a:xfrm>
            <a:off x="0" y="377190"/>
            <a:ext cx="8755380" cy="907941"/>
          </a:xfrm>
          <a:prstGeom prst="rect">
            <a:avLst/>
          </a:prstGeom>
        </p:spPr>
        <p:txBody>
          <a:bodyPr wrap="square">
            <a:spAutoFit/>
          </a:bodyPr>
          <a:lstStyle/>
          <a:p>
            <a:pPr marL="114300" indent="-114300">
              <a:spcAft>
                <a:spcPts val="600"/>
              </a:spcAft>
            </a:pPr>
            <a:r>
              <a:rPr lang="en-US" sz="1600" b="1" dirty="0" smtClean="0"/>
              <a:t>A unity Vertical “</a:t>
            </a:r>
            <a:r>
              <a:rPr lang="en-US" sz="1600" b="1" dirty="0" err="1" smtClean="0"/>
              <a:t>pringle</a:t>
            </a:r>
            <a:r>
              <a:rPr lang="en-US" sz="1600" b="1" dirty="0" smtClean="0"/>
              <a:t>” deformation is defined as a deformation that generates a displacement  of 1 Meter in each sensor (V1=1 to V4). </a:t>
            </a:r>
          </a:p>
          <a:p>
            <a:pPr marL="114300" indent="-114300">
              <a:spcAft>
                <a:spcPts val="600"/>
              </a:spcAft>
            </a:pPr>
            <a:r>
              <a:rPr lang="en-US" sz="1600" b="1" dirty="0" smtClean="0"/>
              <a:t>A positive VP deformation generates a positive V1 and V3 (negative V2 and V4)</a:t>
            </a:r>
          </a:p>
        </p:txBody>
      </p:sp>
      <p:grpSp>
        <p:nvGrpSpPr>
          <p:cNvPr id="34" name="Group 33"/>
          <p:cNvGrpSpPr/>
          <p:nvPr/>
        </p:nvGrpSpPr>
        <p:grpSpPr>
          <a:xfrm>
            <a:off x="3920490" y="1440180"/>
            <a:ext cx="3589020" cy="3154680"/>
            <a:chOff x="571500" y="1805940"/>
            <a:chExt cx="2423160" cy="2068046"/>
          </a:xfrm>
        </p:grpSpPr>
        <p:sp>
          <p:nvSpPr>
            <p:cNvPr id="2" name="Rectangle 1"/>
            <p:cNvSpPr/>
            <p:nvPr/>
          </p:nvSpPr>
          <p:spPr>
            <a:xfrm>
              <a:off x="868680" y="1805940"/>
              <a:ext cx="1851660" cy="1851660"/>
            </a:xfrm>
            <a:prstGeom prst="rect">
              <a:avLst/>
            </a:prstGeom>
            <a:noFill/>
            <a:ln w="28575">
              <a:solidFill>
                <a:srgbClr val="003FCC"/>
              </a:solidFill>
              <a:prstDash val="dash"/>
            </a:ln>
            <a:scene3d>
              <a:camera prst="orthographicFront">
                <a:rot lat="3012154" lon="19579296" rev="1948350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82930" y="2606040"/>
              <a:ext cx="731520" cy="2286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a:off x="571500" y="2606040"/>
              <a:ext cx="1714500" cy="123444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flipV="1">
              <a:off x="1291590" y="1863090"/>
              <a:ext cx="1703070" cy="76581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flipV="1">
              <a:off x="2297430" y="1874520"/>
              <a:ext cx="697230" cy="1988820"/>
            </a:xfrm>
            <a:prstGeom prst="line">
              <a:avLst/>
            </a:prstGeom>
            <a:noFill/>
            <a:ln w="38100">
              <a:solidFill>
                <a:srgbClr val="003FCC"/>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Arrow Connector 76"/>
            <p:cNvCxnSpPr/>
            <p:nvPr/>
          </p:nvCxnSpPr>
          <p:spPr>
            <a:xfrm flipV="1">
              <a:off x="2971509" y="1850898"/>
              <a:ext cx="7717" cy="5245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579217" y="2600190"/>
              <a:ext cx="2203" cy="5079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290080" y="2103120"/>
              <a:ext cx="1510" cy="5478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292207" y="3326130"/>
              <a:ext cx="1510" cy="5478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811530" y="2640330"/>
            <a:ext cx="1211580" cy="369332"/>
          </a:xfrm>
          <a:prstGeom prst="rect">
            <a:avLst/>
          </a:prstGeom>
        </p:spPr>
        <p:txBody>
          <a:bodyPr wrap="square">
            <a:spAutoFit/>
          </a:bodyPr>
          <a:lstStyle/>
          <a:p>
            <a:r>
              <a:rPr lang="en-US" b="1" dirty="0" smtClean="0"/>
              <a:t>VP = +1</a:t>
            </a:r>
            <a:endParaRPr lang="en-US" b="1" dirty="0"/>
          </a:p>
        </p:txBody>
      </p:sp>
      <p:sp>
        <p:nvSpPr>
          <p:cNvPr id="82" name="Rectangle 81"/>
          <p:cNvSpPr/>
          <p:nvPr/>
        </p:nvSpPr>
        <p:spPr>
          <a:xfrm>
            <a:off x="7566660" y="1748790"/>
            <a:ext cx="708660" cy="369332"/>
          </a:xfrm>
          <a:prstGeom prst="rect">
            <a:avLst/>
          </a:prstGeom>
        </p:spPr>
        <p:txBody>
          <a:bodyPr wrap="square">
            <a:spAutoFit/>
          </a:bodyPr>
          <a:lstStyle/>
          <a:p>
            <a:r>
              <a:rPr lang="en-US" b="1" dirty="0"/>
              <a:t>V</a:t>
            </a:r>
            <a:r>
              <a:rPr lang="en-US" b="1" dirty="0" smtClean="0"/>
              <a:t>1=1</a:t>
            </a:r>
            <a:endParaRPr lang="en-US" b="1" dirty="0"/>
          </a:p>
        </p:txBody>
      </p:sp>
      <p:sp>
        <p:nvSpPr>
          <p:cNvPr id="83" name="Rectangle 82"/>
          <p:cNvSpPr/>
          <p:nvPr/>
        </p:nvSpPr>
        <p:spPr>
          <a:xfrm>
            <a:off x="4046220" y="1645920"/>
            <a:ext cx="1017270" cy="369332"/>
          </a:xfrm>
          <a:prstGeom prst="rect">
            <a:avLst/>
          </a:prstGeom>
        </p:spPr>
        <p:txBody>
          <a:bodyPr wrap="square">
            <a:spAutoFit/>
          </a:bodyPr>
          <a:lstStyle/>
          <a:p>
            <a:r>
              <a:rPr lang="en-US" b="1" dirty="0"/>
              <a:t>V</a:t>
            </a:r>
            <a:r>
              <a:rPr lang="en-US" b="1" dirty="0" smtClean="0"/>
              <a:t>2= -1</a:t>
            </a:r>
            <a:endParaRPr lang="en-US" b="1" dirty="0"/>
          </a:p>
        </p:txBody>
      </p:sp>
      <p:sp>
        <p:nvSpPr>
          <p:cNvPr id="86" name="Rectangle 85"/>
          <p:cNvSpPr/>
          <p:nvPr/>
        </p:nvSpPr>
        <p:spPr>
          <a:xfrm>
            <a:off x="6675120" y="4251960"/>
            <a:ext cx="1017270" cy="369332"/>
          </a:xfrm>
          <a:prstGeom prst="rect">
            <a:avLst/>
          </a:prstGeom>
        </p:spPr>
        <p:txBody>
          <a:bodyPr wrap="square">
            <a:spAutoFit/>
          </a:bodyPr>
          <a:lstStyle/>
          <a:p>
            <a:r>
              <a:rPr lang="en-US" b="1" dirty="0" smtClean="0"/>
              <a:t>V4= -1</a:t>
            </a:r>
            <a:endParaRPr lang="en-US" b="1" dirty="0"/>
          </a:p>
        </p:txBody>
      </p:sp>
      <p:pic>
        <p:nvPicPr>
          <p:cNvPr id="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3520"/>
            <a:ext cx="1865582" cy="124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348" y="5109210"/>
            <a:ext cx="1293431" cy="174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p:cNvSpPr/>
          <p:nvPr/>
        </p:nvSpPr>
        <p:spPr>
          <a:xfrm>
            <a:off x="3143250" y="2834640"/>
            <a:ext cx="708660" cy="369332"/>
          </a:xfrm>
          <a:prstGeom prst="rect">
            <a:avLst/>
          </a:prstGeom>
        </p:spPr>
        <p:txBody>
          <a:bodyPr wrap="square">
            <a:spAutoFit/>
          </a:bodyPr>
          <a:lstStyle/>
          <a:p>
            <a:r>
              <a:rPr lang="en-US" b="1" dirty="0" smtClean="0"/>
              <a:t>V</a:t>
            </a:r>
            <a:r>
              <a:rPr lang="en-US" b="1" dirty="0"/>
              <a:t>3</a:t>
            </a:r>
            <a:r>
              <a:rPr lang="en-US" b="1" dirty="0" smtClean="0"/>
              <a:t>=1</a:t>
            </a:r>
            <a:endParaRPr lang="en-US" b="1" dirty="0"/>
          </a:p>
        </p:txBody>
      </p:sp>
      <p:grpSp>
        <p:nvGrpSpPr>
          <p:cNvPr id="113" name="Group 112"/>
          <p:cNvGrpSpPr/>
          <p:nvPr/>
        </p:nvGrpSpPr>
        <p:grpSpPr>
          <a:xfrm>
            <a:off x="3310231" y="5439348"/>
            <a:ext cx="1446088" cy="1372932"/>
            <a:chOff x="0" y="4959288"/>
            <a:chExt cx="1705676" cy="1619388"/>
          </a:xfrm>
        </p:grpSpPr>
        <p:pic>
          <p:nvPicPr>
            <p:cNvPr id="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5" name="Group 86"/>
            <p:cNvGrpSpPr>
              <a:grpSpLocks/>
            </p:cNvGrpSpPr>
            <p:nvPr/>
          </p:nvGrpSpPr>
          <p:grpSpPr bwMode="auto">
            <a:xfrm>
              <a:off x="0" y="5967964"/>
              <a:ext cx="284731" cy="307575"/>
              <a:chOff x="778012" y="535381"/>
              <a:chExt cx="334735" cy="383766"/>
            </a:xfrm>
          </p:grpSpPr>
          <p:sp>
            <p:nvSpPr>
              <p:cNvPr id="132" name="Oval 1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33"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116" name="Group 90"/>
            <p:cNvGrpSpPr>
              <a:grpSpLocks/>
            </p:cNvGrpSpPr>
            <p:nvPr/>
          </p:nvGrpSpPr>
          <p:grpSpPr bwMode="auto">
            <a:xfrm>
              <a:off x="1274477" y="5960231"/>
              <a:ext cx="287450" cy="307575"/>
              <a:chOff x="772411" y="547258"/>
              <a:chExt cx="337932" cy="383766"/>
            </a:xfrm>
          </p:grpSpPr>
          <p:sp>
            <p:nvSpPr>
              <p:cNvPr id="130" name="Oval 12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31"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117" name="Group 116"/>
            <p:cNvGrpSpPr/>
            <p:nvPr/>
          </p:nvGrpSpPr>
          <p:grpSpPr>
            <a:xfrm>
              <a:off x="1262891" y="4959288"/>
              <a:ext cx="293001" cy="307975"/>
              <a:chOff x="8629849" y="5295718"/>
              <a:chExt cx="293001" cy="307975"/>
            </a:xfrm>
          </p:grpSpPr>
          <p:grpSp>
            <p:nvGrpSpPr>
              <p:cNvPr id="126" name="Group 80"/>
              <p:cNvGrpSpPr>
                <a:grpSpLocks/>
              </p:cNvGrpSpPr>
              <p:nvPr/>
            </p:nvGrpSpPr>
            <p:grpSpPr bwMode="auto">
              <a:xfrm>
                <a:off x="8629849" y="5295718"/>
                <a:ext cx="273159" cy="307575"/>
                <a:chOff x="789212" y="535376"/>
                <a:chExt cx="321131" cy="383766"/>
              </a:xfrm>
            </p:grpSpPr>
            <p:sp>
              <p:nvSpPr>
                <p:cNvPr id="128" name="Oval 1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29"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127" name="Straight Arrow Connector 126"/>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8" name="Straight Arrow Connector 117"/>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0" y="4982051"/>
              <a:ext cx="284731" cy="307575"/>
              <a:chOff x="8010038" y="5335734"/>
              <a:chExt cx="284731" cy="307575"/>
            </a:xfrm>
          </p:grpSpPr>
          <p:grpSp>
            <p:nvGrpSpPr>
              <p:cNvPr id="122" name="Group 81"/>
              <p:cNvGrpSpPr>
                <a:grpSpLocks/>
              </p:cNvGrpSpPr>
              <p:nvPr/>
            </p:nvGrpSpPr>
            <p:grpSpPr bwMode="auto">
              <a:xfrm>
                <a:off x="8010038" y="5335734"/>
                <a:ext cx="284731" cy="307575"/>
                <a:chOff x="789212" y="571012"/>
                <a:chExt cx="334735" cy="383766"/>
              </a:xfrm>
            </p:grpSpPr>
            <p:sp>
              <p:nvSpPr>
                <p:cNvPr id="124" name="Oval 1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125"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123" name="Straight Arrow Connector 122"/>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1"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 2,3</a:t>
              </a:r>
              <a:endParaRPr lang="en-US" sz="1400" b="1" dirty="0">
                <a:solidFill>
                  <a:srgbClr val="FF6600"/>
                </a:solidFill>
                <a:latin typeface="Calibri" pitchFamily="-65" charset="0"/>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063" y="5186716"/>
            <a:ext cx="1140528" cy="177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4" name="Straight Arrow Connector 133"/>
          <p:cNvCxnSpPr/>
          <p:nvPr/>
        </p:nvCxnSpPr>
        <p:spPr>
          <a:xfrm>
            <a:off x="1931670" y="2834640"/>
            <a:ext cx="5829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789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22</a:t>
            </a:fld>
            <a:endParaRPr lang="en-US" b="1">
              <a:solidFill>
                <a:schemeClr val="tx1"/>
              </a:solidFill>
            </a:endParaRPr>
          </a:p>
        </p:txBody>
      </p:sp>
      <p:sp>
        <p:nvSpPr>
          <p:cNvPr id="6" name="Rectangle 5"/>
          <p:cNvSpPr/>
          <p:nvPr/>
        </p:nvSpPr>
        <p:spPr>
          <a:xfrm>
            <a:off x="0" y="0"/>
            <a:ext cx="1835952" cy="523220"/>
          </a:xfrm>
          <a:prstGeom prst="rect">
            <a:avLst/>
          </a:prstGeom>
        </p:spPr>
        <p:txBody>
          <a:bodyPr wrap="none">
            <a:spAutoFit/>
          </a:bodyPr>
          <a:lstStyle/>
          <a:p>
            <a:r>
              <a:rPr lang="en-US" sz="2800" b="1" dirty="0">
                <a:solidFill>
                  <a:srgbClr val="003FCC"/>
                </a:solidFill>
              </a:rPr>
              <a:t>2</a:t>
            </a:r>
            <a:r>
              <a:rPr lang="en-US" sz="2800" b="1" dirty="0" smtClean="0">
                <a:solidFill>
                  <a:srgbClr val="003FCC"/>
                </a:solidFill>
              </a:rPr>
              <a:t>.2) Scripts</a:t>
            </a:r>
            <a:endParaRPr lang="en-US" sz="2800" dirty="0">
              <a:solidFill>
                <a:srgbClr val="003FCC"/>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0" t="57824" r="11185" b="6614"/>
          <a:stretch/>
        </p:blipFill>
        <p:spPr bwMode="auto">
          <a:xfrm>
            <a:off x="845389" y="1017918"/>
            <a:ext cx="4225333" cy="110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52" r="23221" b="51186"/>
          <a:stretch/>
        </p:blipFill>
        <p:spPr bwMode="auto">
          <a:xfrm>
            <a:off x="2551893" y="2544792"/>
            <a:ext cx="3823028" cy="112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43" r="63239" b="86747"/>
          <a:stretch/>
        </p:blipFill>
        <p:spPr bwMode="auto">
          <a:xfrm>
            <a:off x="4234043" y="4321834"/>
            <a:ext cx="1614667" cy="2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347" r="63239" b="42643"/>
          <a:stretch/>
        </p:blipFill>
        <p:spPr bwMode="auto">
          <a:xfrm>
            <a:off x="4208164" y="3976777"/>
            <a:ext cx="1700930" cy="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671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23</a:t>
            </a:fld>
            <a:endParaRPr lang="en-US" b="1">
              <a:solidFill>
                <a:schemeClr val="tx1"/>
              </a:solidFill>
            </a:endParaRPr>
          </a:p>
        </p:txBody>
      </p:sp>
      <p:sp>
        <p:nvSpPr>
          <p:cNvPr id="2" name="Rectangle 1"/>
          <p:cNvSpPr/>
          <p:nvPr/>
        </p:nvSpPr>
        <p:spPr>
          <a:xfrm>
            <a:off x="152400" y="228600"/>
            <a:ext cx="4191660" cy="369332"/>
          </a:xfrm>
          <a:prstGeom prst="rect">
            <a:avLst/>
          </a:prstGeom>
        </p:spPr>
        <p:txBody>
          <a:bodyPr wrap="none">
            <a:spAutoFit/>
          </a:bodyPr>
          <a:lstStyle/>
          <a:p>
            <a:r>
              <a:rPr lang="en-US" dirty="0" err="1" smtClean="0"/>
              <a:t>aLIGO_HAM_ISI_Matrices_Input_Values.m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720089"/>
            <a:ext cx="8681403" cy="56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709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24</a:t>
            </a:fld>
            <a:endParaRPr lang="en-US" b="1">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569595"/>
            <a:ext cx="8869680" cy="44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1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25</a:t>
            </a:fld>
            <a:endParaRPr lang="en-US" b="1">
              <a:solidFill>
                <a:schemeClr val="tx1"/>
              </a:solidFill>
            </a:endParaRPr>
          </a:p>
        </p:txBody>
      </p:sp>
      <p:sp>
        <p:nvSpPr>
          <p:cNvPr id="2" name="Rectangle 1"/>
          <p:cNvSpPr/>
          <p:nvPr/>
        </p:nvSpPr>
        <p:spPr>
          <a:xfrm>
            <a:off x="283234" y="135148"/>
            <a:ext cx="3360279" cy="369332"/>
          </a:xfrm>
          <a:prstGeom prst="rect">
            <a:avLst/>
          </a:prstGeom>
        </p:spPr>
        <p:txBody>
          <a:bodyPr wrap="none">
            <a:spAutoFit/>
          </a:bodyPr>
          <a:lstStyle/>
          <a:p>
            <a:r>
              <a:rPr lang="en-US" dirty="0" err="1" smtClean="0"/>
              <a:t>Make_aLIGO_HAM_ISI_Matrices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8" y="985096"/>
            <a:ext cx="8968153" cy="441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205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26</a:t>
            </a:fld>
            <a:endParaRPr lang="en-US" b="1">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 y="125731"/>
            <a:ext cx="6779841" cy="317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 y="3458507"/>
            <a:ext cx="6646666" cy="31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3943350" y="2023110"/>
            <a:ext cx="240030" cy="868680"/>
          </a:xfrm>
          <a:prstGeom prst="rightBrace">
            <a:avLst/>
          </a:prstGeom>
          <a:ln>
            <a:solidFill>
              <a:srgbClr val="0D0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326630" y="502920"/>
            <a:ext cx="1691640" cy="830997"/>
          </a:xfrm>
          <a:prstGeom prst="rect">
            <a:avLst/>
          </a:prstGeom>
          <a:noFill/>
        </p:spPr>
        <p:txBody>
          <a:bodyPr wrap="square" rtlCol="0">
            <a:spAutoFit/>
          </a:bodyPr>
          <a:lstStyle/>
          <a:p>
            <a:r>
              <a:rPr lang="en-US" sz="1600" b="1" dirty="0" smtClean="0">
                <a:solidFill>
                  <a:srgbClr val="0D0DFF"/>
                </a:solidFill>
              </a:rPr>
              <a:t>Projections from Cartesian to Local Motions</a:t>
            </a:r>
            <a:endParaRPr lang="en-US" sz="1600" b="1" dirty="0">
              <a:solidFill>
                <a:srgbClr val="0D0DFF"/>
              </a:solidFill>
            </a:endParaRPr>
          </a:p>
        </p:txBody>
      </p:sp>
      <p:cxnSp>
        <p:nvCxnSpPr>
          <p:cNvPr id="6" name="Straight Arrow Connector 5"/>
          <p:cNvCxnSpPr/>
          <p:nvPr/>
        </p:nvCxnSpPr>
        <p:spPr>
          <a:xfrm>
            <a:off x="6766560" y="86868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60620" y="2286000"/>
            <a:ext cx="1223010" cy="338554"/>
          </a:xfrm>
          <a:prstGeom prst="rect">
            <a:avLst/>
          </a:prstGeom>
          <a:noFill/>
        </p:spPr>
        <p:txBody>
          <a:bodyPr wrap="square" rtlCol="0">
            <a:spAutoFit/>
          </a:bodyPr>
          <a:lstStyle/>
          <a:p>
            <a:r>
              <a:rPr lang="en-US" sz="1600" b="1" dirty="0" smtClean="0">
                <a:solidFill>
                  <a:srgbClr val="0D0DFF"/>
                </a:solidFill>
              </a:rPr>
              <a:t>Re-ordering</a:t>
            </a:r>
            <a:endParaRPr lang="en-US" sz="1600" b="1" dirty="0">
              <a:solidFill>
                <a:srgbClr val="0D0DFF"/>
              </a:solidFill>
            </a:endParaRPr>
          </a:p>
        </p:txBody>
      </p:sp>
      <p:cxnSp>
        <p:nvCxnSpPr>
          <p:cNvPr id="13" name="Straight Arrow Connector 12"/>
          <p:cNvCxnSpPr/>
          <p:nvPr/>
        </p:nvCxnSpPr>
        <p:spPr>
          <a:xfrm>
            <a:off x="4366260" y="245745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37760" y="2823210"/>
            <a:ext cx="1223010" cy="338554"/>
          </a:xfrm>
          <a:prstGeom prst="rect">
            <a:avLst/>
          </a:prstGeom>
          <a:noFill/>
        </p:spPr>
        <p:txBody>
          <a:bodyPr wrap="square" rtlCol="0">
            <a:spAutoFit/>
          </a:bodyPr>
          <a:lstStyle/>
          <a:p>
            <a:r>
              <a:rPr lang="en-US" sz="1600" b="1" dirty="0" smtClean="0">
                <a:solidFill>
                  <a:srgbClr val="0D0DFF"/>
                </a:solidFill>
              </a:rPr>
              <a:t>Rounding</a:t>
            </a:r>
            <a:endParaRPr lang="en-US" sz="1600" b="1" dirty="0">
              <a:solidFill>
                <a:srgbClr val="0D0DFF"/>
              </a:solidFill>
            </a:endParaRPr>
          </a:p>
        </p:txBody>
      </p:sp>
      <p:cxnSp>
        <p:nvCxnSpPr>
          <p:cNvPr id="15" name="Straight Arrow Connector 14"/>
          <p:cNvCxnSpPr/>
          <p:nvPr/>
        </p:nvCxnSpPr>
        <p:spPr>
          <a:xfrm>
            <a:off x="4343400" y="299466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48990" y="1348740"/>
            <a:ext cx="1092382" cy="338554"/>
          </a:xfrm>
          <a:prstGeom prst="rect">
            <a:avLst/>
          </a:prstGeom>
          <a:noFill/>
        </p:spPr>
        <p:txBody>
          <a:bodyPr wrap="square" rtlCol="0">
            <a:spAutoFit/>
          </a:bodyPr>
          <a:lstStyle/>
          <a:p>
            <a:r>
              <a:rPr lang="en-US" sz="1600" b="1" dirty="0" smtClean="0">
                <a:solidFill>
                  <a:srgbClr val="0D0DFF"/>
                </a:solidFill>
              </a:rPr>
              <a:t>Inverting.  </a:t>
            </a:r>
            <a:endParaRPr lang="en-US" sz="1600" b="1" dirty="0">
              <a:solidFill>
                <a:srgbClr val="0D0DFF"/>
              </a:solidFill>
            </a:endParaRPr>
          </a:p>
        </p:txBody>
      </p:sp>
      <p:cxnSp>
        <p:nvCxnSpPr>
          <p:cNvPr id="17" name="Straight Arrow Connector 16"/>
          <p:cNvCxnSpPr/>
          <p:nvPr/>
        </p:nvCxnSpPr>
        <p:spPr>
          <a:xfrm>
            <a:off x="2754630" y="1520190"/>
            <a:ext cx="48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7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29" y="946132"/>
            <a:ext cx="823051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4192" y="513164"/>
            <a:ext cx="1713611" cy="369332"/>
          </a:xfrm>
          <a:prstGeom prst="rect">
            <a:avLst/>
          </a:prstGeom>
        </p:spPr>
        <p:txBody>
          <a:bodyPr wrap="none">
            <a:spAutoFit/>
          </a:bodyPr>
          <a:lstStyle/>
          <a:p>
            <a:r>
              <a:rPr lang="en-US" dirty="0" smtClean="0"/>
              <a:t>Current Outputs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412" y="4166810"/>
            <a:ext cx="2743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7211" y="3673497"/>
            <a:ext cx="3522439" cy="369332"/>
          </a:xfrm>
          <a:prstGeom prst="rect">
            <a:avLst/>
          </a:prstGeom>
        </p:spPr>
        <p:txBody>
          <a:bodyPr wrap="none">
            <a:spAutoFit/>
          </a:bodyPr>
          <a:lstStyle/>
          <a:p>
            <a:r>
              <a:rPr lang="en-US" dirty="0" err="1"/>
              <a:t>make_ham_hepi_modal_matrixs</a:t>
            </a:r>
            <a:r>
              <a:rPr lang="en-US" dirty="0"/>
              <a:t>(2)</a:t>
            </a:r>
          </a:p>
        </p:txBody>
      </p:sp>
      <p:sp>
        <p:nvSpPr>
          <p:cNvPr id="6" name="Rectangle 5"/>
          <p:cNvSpPr/>
          <p:nvPr/>
        </p:nvSpPr>
        <p:spPr>
          <a:xfrm>
            <a:off x="0" y="0"/>
            <a:ext cx="3021981" cy="523220"/>
          </a:xfrm>
          <a:prstGeom prst="rect">
            <a:avLst/>
          </a:prstGeom>
        </p:spPr>
        <p:txBody>
          <a:bodyPr wrap="none">
            <a:spAutoFit/>
          </a:bodyPr>
          <a:lstStyle/>
          <a:p>
            <a:r>
              <a:rPr lang="en-US" sz="2800" b="1" dirty="0">
                <a:solidFill>
                  <a:srgbClr val="003FCC"/>
                </a:solidFill>
              </a:rPr>
              <a:t>2</a:t>
            </a:r>
            <a:r>
              <a:rPr lang="en-US" sz="2800" b="1" dirty="0" smtClean="0">
                <a:solidFill>
                  <a:srgbClr val="003FCC"/>
                </a:solidFill>
              </a:rPr>
              <a:t>.3) Output Names</a:t>
            </a:r>
            <a:endParaRPr lang="en-US" sz="2800" dirty="0">
              <a:solidFill>
                <a:srgbClr val="003FCC"/>
              </a:solidFill>
            </a:endParaRPr>
          </a:p>
        </p:txBody>
      </p:sp>
      <p:sp>
        <p:nvSpPr>
          <p:cNvPr id="8" name="Rectangle 7"/>
          <p:cNvSpPr/>
          <p:nvPr/>
        </p:nvSpPr>
        <p:spPr>
          <a:xfrm>
            <a:off x="4112871" y="3655965"/>
            <a:ext cx="4762004" cy="954107"/>
          </a:xfrm>
          <a:prstGeom prst="rect">
            <a:avLst/>
          </a:prstGeom>
        </p:spPr>
        <p:txBody>
          <a:bodyPr wrap="square">
            <a:spAutoFit/>
          </a:bodyPr>
          <a:lstStyle/>
          <a:p>
            <a:pPr algn="ctr"/>
            <a:r>
              <a:rPr lang="en-US" sz="2800" b="1" dirty="0" smtClean="0">
                <a:solidFill>
                  <a:srgbClr val="00B050"/>
                </a:solidFill>
              </a:rPr>
              <a:t>The standard version will use the </a:t>
            </a:r>
            <a:r>
              <a:rPr lang="en-US" sz="2800" b="1" dirty="0" err="1" smtClean="0">
                <a:solidFill>
                  <a:srgbClr val="00B050"/>
                </a:solidFill>
              </a:rPr>
              <a:t>MEDM</a:t>
            </a:r>
            <a:r>
              <a:rPr lang="en-US" sz="2800" b="1" dirty="0" smtClean="0">
                <a:solidFill>
                  <a:srgbClr val="00B050"/>
                </a:solidFill>
              </a:rPr>
              <a:t> channel names</a:t>
            </a:r>
            <a:endParaRPr lang="en-US" sz="2800" dirty="0">
              <a:solidFill>
                <a:srgbClr val="00B050"/>
              </a:solidFill>
            </a:endParaRPr>
          </a:p>
        </p:txBody>
      </p:sp>
      <p:sp>
        <p:nvSpPr>
          <p:cNvPr id="9" name="Rectangle 8"/>
          <p:cNvSpPr/>
          <p:nvPr/>
        </p:nvSpPr>
        <p:spPr>
          <a:xfrm>
            <a:off x="946760" y="5759085"/>
            <a:ext cx="7648599" cy="954107"/>
          </a:xfrm>
          <a:prstGeom prst="rect">
            <a:avLst/>
          </a:prstGeom>
        </p:spPr>
        <p:txBody>
          <a:bodyPr wrap="square">
            <a:spAutoFit/>
          </a:bodyPr>
          <a:lstStyle/>
          <a:p>
            <a:pPr algn="ctr"/>
            <a:r>
              <a:rPr lang="en-US" sz="2800" b="1" dirty="0" smtClean="0">
                <a:solidFill>
                  <a:srgbClr val="00B050"/>
                </a:solidFill>
              </a:rPr>
              <a:t>Add DCC #, date, and name of </a:t>
            </a:r>
            <a:r>
              <a:rPr lang="en-US" sz="2800" b="1" dirty="0" err="1" smtClean="0">
                <a:solidFill>
                  <a:srgbClr val="00B050"/>
                </a:solidFill>
              </a:rPr>
              <a:t>mfile</a:t>
            </a:r>
            <a:r>
              <a:rPr lang="en-US" sz="2800" b="1" dirty="0" smtClean="0">
                <a:solidFill>
                  <a:srgbClr val="00B050"/>
                </a:solidFill>
              </a:rPr>
              <a:t> used to create the matrices  </a:t>
            </a:r>
            <a:endParaRPr lang="en-US" sz="2800" dirty="0">
              <a:solidFill>
                <a:srgbClr val="00B050"/>
              </a:solidFill>
            </a:endParaRPr>
          </a:p>
        </p:txBody>
      </p:sp>
    </p:spTree>
    <p:extLst>
      <p:ext uri="{BB962C8B-B14F-4D97-AF65-F5344CB8AC3E}">
        <p14:creationId xmlns:p14="http://schemas.microsoft.com/office/powerpoint/2010/main" val="2407432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819400"/>
            <a:ext cx="3429000" cy="584775"/>
          </a:xfrm>
          <a:prstGeom prst="rect">
            <a:avLst/>
          </a:prstGeom>
        </p:spPr>
        <p:txBody>
          <a:bodyPr wrap="square">
            <a:spAutoFit/>
          </a:bodyPr>
          <a:lstStyle/>
          <a:p>
            <a:pPr>
              <a:spcBef>
                <a:spcPts val="600"/>
              </a:spcBef>
            </a:pPr>
            <a:r>
              <a:rPr lang="en-US" sz="3200" b="1" dirty="0" smtClean="0"/>
              <a:t>3)  Matrices values</a:t>
            </a: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28</a:t>
            </a:fld>
            <a:endParaRPr lang="en-US" b="1">
              <a:solidFill>
                <a:schemeClr val="tx1"/>
              </a:solidFill>
            </a:endParaRPr>
          </a:p>
        </p:txBody>
      </p:sp>
    </p:spTree>
    <p:extLst>
      <p:ext uri="{BB962C8B-B14F-4D97-AF65-F5344CB8AC3E}">
        <p14:creationId xmlns:p14="http://schemas.microsoft.com/office/powerpoint/2010/main" val="3409507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29</a:t>
            </a:fld>
            <a:endParaRPr lang="en-US" b="1" dirty="0">
              <a:solidFill>
                <a:schemeClr val="tx1"/>
              </a:solidFill>
            </a:endParaRPr>
          </a:p>
        </p:txBody>
      </p:sp>
      <p:sp>
        <p:nvSpPr>
          <p:cNvPr id="10" name="Rectangle 9"/>
          <p:cNvSpPr/>
          <p:nvPr/>
        </p:nvSpPr>
        <p:spPr>
          <a:xfrm>
            <a:off x="209549" y="0"/>
            <a:ext cx="3457870" cy="523220"/>
          </a:xfrm>
          <a:prstGeom prst="rect">
            <a:avLst/>
          </a:prstGeom>
        </p:spPr>
        <p:txBody>
          <a:bodyPr wrap="none">
            <a:spAutoFit/>
          </a:bodyPr>
          <a:lstStyle/>
          <a:p>
            <a:r>
              <a:rPr lang="en-US" sz="2800" b="1" dirty="0">
                <a:solidFill>
                  <a:srgbClr val="003FCC"/>
                </a:solidFill>
              </a:rPr>
              <a:t>3</a:t>
            </a:r>
            <a:r>
              <a:rPr lang="en-US" sz="2800" b="1" dirty="0" smtClean="0">
                <a:solidFill>
                  <a:srgbClr val="003FCC"/>
                </a:solidFill>
              </a:rPr>
              <a:t>.1) HAM-ISI Matrices</a:t>
            </a:r>
            <a:endParaRPr lang="en-US" sz="2800" dirty="0">
              <a:solidFill>
                <a:srgbClr val="003FCC"/>
              </a:solidFill>
            </a:endParaRPr>
          </a:p>
        </p:txBody>
      </p:sp>
      <p:sp>
        <p:nvSpPr>
          <p:cNvPr id="4" name="Rectangle 3"/>
          <p:cNvSpPr/>
          <p:nvPr/>
        </p:nvSpPr>
        <p:spPr>
          <a:xfrm>
            <a:off x="273946" y="3162337"/>
            <a:ext cx="3544047" cy="369332"/>
          </a:xfrm>
          <a:prstGeom prst="rect">
            <a:avLst/>
          </a:prstGeom>
        </p:spPr>
        <p:txBody>
          <a:bodyPr wrap="none">
            <a:spAutoFit/>
          </a:bodyPr>
          <a:lstStyle/>
          <a:p>
            <a:r>
              <a:rPr lang="en-US" dirty="0"/>
              <a:t>&gt;&gt; load aLIGO_HAM_ISI_4_5_6.mat</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6640"/>
          <a:stretch/>
        </p:blipFill>
        <p:spPr bwMode="auto">
          <a:xfrm>
            <a:off x="285749" y="4224338"/>
            <a:ext cx="8776627" cy="122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864" t="65609"/>
          <a:stretch/>
        </p:blipFill>
        <p:spPr bwMode="auto">
          <a:xfrm>
            <a:off x="262889" y="5497830"/>
            <a:ext cx="3394711" cy="45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6550223"/>
            <a:ext cx="8275320" cy="307777"/>
          </a:xfrm>
          <a:prstGeom prst="rect">
            <a:avLst/>
          </a:prstGeom>
        </p:spPr>
        <p:txBody>
          <a:bodyPr wrap="square">
            <a:spAutoFit/>
          </a:bodyPr>
          <a:lstStyle/>
          <a:p>
            <a:r>
              <a:rPr lang="en-US" sz="1400" dirty="0" smtClean="0"/>
              <a:t>Note: Old matrices have been saved in  /seismic/HAM-ISI/Common/</a:t>
            </a:r>
            <a:r>
              <a:rPr lang="en-US" sz="1400" dirty="0" err="1" smtClean="0"/>
              <a:t>Basis_Change_Matrices</a:t>
            </a:r>
            <a:r>
              <a:rPr lang="en-US" sz="1400" dirty="0" smtClean="0"/>
              <a:t>/Archives</a:t>
            </a:r>
            <a:endParaRPr lang="en-US" sz="140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23" y="759648"/>
            <a:ext cx="8577026" cy="207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155355" y="1516739"/>
            <a:ext cx="1910844" cy="276999"/>
          </a:xfrm>
          <a:prstGeom prst="rect">
            <a:avLst/>
          </a:prstGeom>
        </p:spPr>
        <p:txBody>
          <a:bodyPr wrap="none">
            <a:spAutoFit/>
          </a:bodyPr>
          <a:lstStyle/>
          <a:p>
            <a:r>
              <a:rPr lang="en-US" sz="1200" b="1" dirty="0" smtClean="0"/>
              <a:t>Old programs and matrices</a:t>
            </a:r>
            <a:endParaRPr lang="en-US" sz="1200" dirty="0"/>
          </a:p>
        </p:txBody>
      </p:sp>
      <p:sp>
        <p:nvSpPr>
          <p:cNvPr id="17" name="Rectangle 16"/>
          <p:cNvSpPr/>
          <p:nvPr/>
        </p:nvSpPr>
        <p:spPr>
          <a:xfrm>
            <a:off x="4398859" y="1801436"/>
            <a:ext cx="1919756" cy="276999"/>
          </a:xfrm>
          <a:prstGeom prst="rect">
            <a:avLst/>
          </a:prstGeom>
        </p:spPr>
        <p:txBody>
          <a:bodyPr wrap="none">
            <a:spAutoFit/>
          </a:bodyPr>
          <a:lstStyle/>
          <a:p>
            <a:r>
              <a:rPr lang="en-US" sz="1200" b="1" dirty="0" smtClean="0"/>
              <a:t>Matrix calculation program</a:t>
            </a:r>
            <a:endParaRPr lang="en-US" sz="1200" dirty="0"/>
          </a:p>
        </p:txBody>
      </p:sp>
      <p:sp>
        <p:nvSpPr>
          <p:cNvPr id="19" name="Rectangle 18"/>
          <p:cNvSpPr/>
          <p:nvPr/>
        </p:nvSpPr>
        <p:spPr>
          <a:xfrm>
            <a:off x="4943675" y="2497744"/>
            <a:ext cx="2003625" cy="276999"/>
          </a:xfrm>
          <a:prstGeom prst="rect">
            <a:avLst/>
          </a:prstGeom>
        </p:spPr>
        <p:txBody>
          <a:bodyPr wrap="none">
            <a:spAutoFit/>
          </a:bodyPr>
          <a:lstStyle/>
          <a:p>
            <a:r>
              <a:rPr lang="en-US" sz="1200" b="1" dirty="0" smtClean="0"/>
              <a:t>Input Values/Top level script</a:t>
            </a:r>
            <a:endParaRPr lang="en-US" sz="1200" dirty="0"/>
          </a:p>
        </p:txBody>
      </p:sp>
      <p:sp>
        <p:nvSpPr>
          <p:cNvPr id="22" name="Rectangle 21"/>
          <p:cNvSpPr/>
          <p:nvPr/>
        </p:nvSpPr>
        <p:spPr>
          <a:xfrm>
            <a:off x="3626751" y="2010442"/>
            <a:ext cx="978473" cy="276999"/>
          </a:xfrm>
          <a:prstGeom prst="rect">
            <a:avLst/>
          </a:prstGeom>
        </p:spPr>
        <p:txBody>
          <a:bodyPr wrap="none">
            <a:spAutoFit/>
          </a:bodyPr>
          <a:lstStyle/>
          <a:p>
            <a:r>
              <a:rPr lang="en-US" sz="1200" b="1" dirty="0" smtClean="0"/>
              <a:t>Output Data</a:t>
            </a:r>
            <a:endParaRPr lang="en-US" sz="1200" dirty="0"/>
          </a:p>
        </p:txBody>
      </p:sp>
      <p:cxnSp>
        <p:nvCxnSpPr>
          <p:cNvPr id="26" name="Straight Arrow Connector 25"/>
          <p:cNvCxnSpPr/>
          <p:nvPr/>
        </p:nvCxnSpPr>
        <p:spPr>
          <a:xfrm>
            <a:off x="1502796" y="1669773"/>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81453" y="1940118"/>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910176" y="2170705"/>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08958" y="2401293"/>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33485" y="2248981"/>
            <a:ext cx="978473" cy="276999"/>
          </a:xfrm>
          <a:prstGeom prst="rect">
            <a:avLst/>
          </a:prstGeom>
        </p:spPr>
        <p:txBody>
          <a:bodyPr wrap="none">
            <a:spAutoFit/>
          </a:bodyPr>
          <a:lstStyle/>
          <a:p>
            <a:r>
              <a:rPr lang="en-US" sz="1200" b="1" dirty="0" smtClean="0"/>
              <a:t>Output Data</a:t>
            </a:r>
            <a:endParaRPr lang="en-US" sz="1200" dirty="0"/>
          </a:p>
        </p:txBody>
      </p:sp>
      <p:cxnSp>
        <p:nvCxnSpPr>
          <p:cNvPr id="34" name="Straight Arrow Connector 33"/>
          <p:cNvCxnSpPr/>
          <p:nvPr/>
        </p:nvCxnSpPr>
        <p:spPr>
          <a:xfrm>
            <a:off x="4261897" y="2655734"/>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422" y="3295446"/>
            <a:ext cx="1915247" cy="164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1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667000"/>
            <a:ext cx="6878230" cy="584775"/>
          </a:xfrm>
          <a:prstGeom prst="rect">
            <a:avLst/>
          </a:prstGeom>
        </p:spPr>
        <p:txBody>
          <a:bodyPr wrap="none">
            <a:spAutoFit/>
          </a:bodyPr>
          <a:lstStyle/>
          <a:p>
            <a:r>
              <a:rPr lang="en-US" sz="3200" b="1" dirty="0" smtClean="0"/>
              <a:t>1) Instruments </a:t>
            </a:r>
            <a:r>
              <a:rPr lang="en-US" sz="3200" b="1" dirty="0"/>
              <a:t>location and orientation</a:t>
            </a:r>
          </a:p>
        </p:txBody>
      </p:sp>
      <p:sp>
        <p:nvSpPr>
          <p:cNvPr id="4" name="Slide Number Placeholder 2"/>
          <p:cNvSpPr>
            <a:spLocks noGrp="1"/>
          </p:cNvSpPr>
          <p:nvPr>
            <p:ph type="sldNum" sz="quarter" idx="12"/>
          </p:nvPr>
        </p:nvSpPr>
        <p:spPr>
          <a:xfrm>
            <a:off x="8839200" y="6492875"/>
            <a:ext cx="304800" cy="365125"/>
          </a:xfrm>
        </p:spPr>
        <p:txBody>
          <a:bodyPr/>
          <a:lstStyle/>
          <a:p>
            <a:fld id="{F32EA9E1-667D-4AA4-B181-91E43F1A6873}"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2189612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045" y="3728085"/>
            <a:ext cx="64198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0040" y="22860"/>
            <a:ext cx="1456841" cy="369332"/>
          </a:xfrm>
          <a:prstGeom prst="rect">
            <a:avLst/>
          </a:prstGeom>
        </p:spPr>
        <p:txBody>
          <a:bodyPr wrap="square">
            <a:spAutoFit/>
          </a:bodyPr>
          <a:lstStyle/>
          <a:p>
            <a:pPr algn="ctr">
              <a:spcBef>
                <a:spcPts val="600"/>
              </a:spcBef>
            </a:pPr>
            <a:r>
              <a:rPr lang="en-US" b="1" u="sng" dirty="0" smtClean="0">
                <a:solidFill>
                  <a:srgbClr val="0D0DFF"/>
                </a:solidFill>
              </a:rPr>
              <a:t>HAM-ISI CPS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8001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30</a:t>
            </a:fld>
            <a:endParaRPr lang="en-US" b="1" dirty="0">
              <a:solidFill>
                <a:schemeClr val="tx1"/>
              </a:solidFill>
            </a:endParaRPr>
          </a:p>
        </p:txBody>
      </p:sp>
      <p:grpSp>
        <p:nvGrpSpPr>
          <p:cNvPr id="18" name="Group 17"/>
          <p:cNvGrpSpPr/>
          <p:nvPr/>
        </p:nvGrpSpPr>
        <p:grpSpPr>
          <a:xfrm>
            <a:off x="426462" y="1206931"/>
            <a:ext cx="1239865" cy="1154624"/>
            <a:chOff x="441702" y="5207431"/>
            <a:chExt cx="1239865" cy="1154624"/>
          </a:xfrm>
        </p:grpSpPr>
        <p:cxnSp>
          <p:nvCxnSpPr>
            <p:cNvPr id="14" name="Straight Arrow Connector 13"/>
            <p:cNvCxnSpPr/>
            <p:nvPr/>
          </p:nvCxnSpPr>
          <p:spPr>
            <a:xfrm flipV="1">
              <a:off x="836910" y="6362054"/>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02" y="5207431"/>
              <a:ext cx="1239865" cy="433952"/>
              <a:chOff x="441702" y="5207431"/>
              <a:chExt cx="1239865" cy="433952"/>
            </a:xfrm>
          </p:grpSpPr>
          <p:cxnSp>
            <p:nvCxnSpPr>
              <p:cNvPr id="4" name="Straight Arrow Connector 3"/>
              <p:cNvCxnSpPr/>
              <p:nvPr/>
            </p:nvCxnSpPr>
            <p:spPr>
              <a:xfrm flipH="1" flipV="1">
                <a:off x="1495588" y="5207431"/>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1702" y="534691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48" y="286643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0479" y="446008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16200000">
            <a:off x="505052" y="4868987"/>
            <a:ext cx="1232116" cy="1170122"/>
            <a:chOff x="449450" y="5199682"/>
            <a:chExt cx="1232116" cy="1170122"/>
          </a:xfrm>
        </p:grpSpPr>
        <p:cxnSp>
          <p:nvCxnSpPr>
            <p:cNvPr id="23" name="Straight Arrow Connector 22"/>
            <p:cNvCxnSpPr/>
            <p:nvPr/>
          </p:nvCxnSpPr>
          <p:spPr>
            <a:xfrm flipV="1">
              <a:off x="860157" y="6369803"/>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9450" y="5199682"/>
              <a:ext cx="1232116" cy="449451"/>
              <a:chOff x="449450" y="5199682"/>
              <a:chExt cx="1232116" cy="449451"/>
            </a:xfrm>
          </p:grpSpPr>
          <p:cxnSp>
            <p:nvCxnSpPr>
              <p:cNvPr id="25" name="Straight Arrow Connector 24"/>
              <p:cNvCxnSpPr/>
              <p:nvPr/>
            </p:nvCxnSpPr>
            <p:spPr>
              <a:xfrm flipH="1" flipV="1">
                <a:off x="1495587" y="5199682"/>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49450" y="535466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2448669" y="46265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74320" y="56007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4,5,6</a:t>
            </a:r>
          </a:p>
        </p:txBody>
      </p:sp>
      <p:sp>
        <p:nvSpPr>
          <p:cNvPr id="32" name="Rectangle 31"/>
          <p:cNvSpPr/>
          <p:nvPr/>
        </p:nvSpPr>
        <p:spPr>
          <a:xfrm>
            <a:off x="354330" y="406908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2,3</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473" y="283845"/>
            <a:ext cx="65055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460098" y="1223010"/>
            <a:ext cx="6466731" cy="16687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664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973" y="3773000"/>
            <a:ext cx="6381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378" y="91440"/>
            <a:ext cx="64103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0040" y="22860"/>
            <a:ext cx="1623060" cy="369332"/>
          </a:xfrm>
          <a:prstGeom prst="rect">
            <a:avLst/>
          </a:prstGeom>
        </p:spPr>
        <p:txBody>
          <a:bodyPr wrap="square">
            <a:spAutoFit/>
          </a:bodyPr>
          <a:lstStyle/>
          <a:p>
            <a:pPr algn="ctr">
              <a:spcBef>
                <a:spcPts val="600"/>
              </a:spcBef>
            </a:pPr>
            <a:r>
              <a:rPr lang="en-US" b="1" u="sng" dirty="0" smtClean="0">
                <a:solidFill>
                  <a:srgbClr val="0D0DFF"/>
                </a:solidFill>
              </a:rPr>
              <a:t>HAM-ISI GS13</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 y="8001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31</a:t>
            </a:fld>
            <a:endParaRPr lang="en-US" b="1" dirty="0">
              <a:solidFill>
                <a:schemeClr val="tx1"/>
              </a:solidFill>
            </a:endParaRPr>
          </a:p>
        </p:txBody>
      </p:sp>
      <p:grpSp>
        <p:nvGrpSpPr>
          <p:cNvPr id="18" name="Group 17"/>
          <p:cNvGrpSpPr/>
          <p:nvPr/>
        </p:nvGrpSpPr>
        <p:grpSpPr>
          <a:xfrm>
            <a:off x="426462" y="1206931"/>
            <a:ext cx="1239865" cy="1154624"/>
            <a:chOff x="441702" y="5207431"/>
            <a:chExt cx="1239865" cy="1154624"/>
          </a:xfrm>
        </p:grpSpPr>
        <p:cxnSp>
          <p:nvCxnSpPr>
            <p:cNvPr id="14" name="Straight Arrow Connector 13"/>
            <p:cNvCxnSpPr/>
            <p:nvPr/>
          </p:nvCxnSpPr>
          <p:spPr>
            <a:xfrm flipV="1">
              <a:off x="836910" y="6362054"/>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02" y="5207431"/>
              <a:ext cx="1239865" cy="433952"/>
              <a:chOff x="441702" y="5207431"/>
              <a:chExt cx="1239865" cy="433952"/>
            </a:xfrm>
          </p:grpSpPr>
          <p:cxnSp>
            <p:nvCxnSpPr>
              <p:cNvPr id="4" name="Straight Arrow Connector 3"/>
              <p:cNvCxnSpPr/>
              <p:nvPr/>
            </p:nvCxnSpPr>
            <p:spPr>
              <a:xfrm flipH="1" flipV="1">
                <a:off x="1495588" y="5207431"/>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1702" y="534691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48" y="286643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437239" y="95753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0479" y="446008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16200000">
            <a:off x="505052" y="4868987"/>
            <a:ext cx="1232116" cy="1170122"/>
            <a:chOff x="449450" y="5199682"/>
            <a:chExt cx="1232116" cy="1170122"/>
          </a:xfrm>
        </p:grpSpPr>
        <p:cxnSp>
          <p:nvCxnSpPr>
            <p:cNvPr id="23" name="Straight Arrow Connector 22"/>
            <p:cNvCxnSpPr/>
            <p:nvPr/>
          </p:nvCxnSpPr>
          <p:spPr>
            <a:xfrm flipV="1">
              <a:off x="860157" y="6369803"/>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9450" y="5199682"/>
              <a:ext cx="1232116" cy="449451"/>
              <a:chOff x="449450" y="5199682"/>
              <a:chExt cx="1232116" cy="449451"/>
            </a:xfrm>
          </p:grpSpPr>
          <p:cxnSp>
            <p:nvCxnSpPr>
              <p:cNvPr id="25" name="Straight Arrow Connector 24"/>
              <p:cNvCxnSpPr/>
              <p:nvPr/>
            </p:nvCxnSpPr>
            <p:spPr>
              <a:xfrm flipH="1" flipV="1">
                <a:off x="1495587" y="5199682"/>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49450" y="535466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2448669" y="46265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7180" y="53721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4,5,6</a:t>
            </a:r>
          </a:p>
        </p:txBody>
      </p:sp>
      <p:sp>
        <p:nvSpPr>
          <p:cNvPr id="32" name="Rectangle 31"/>
          <p:cNvSpPr/>
          <p:nvPr/>
        </p:nvSpPr>
        <p:spPr>
          <a:xfrm>
            <a:off x="365760" y="410337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2,3</a:t>
            </a:r>
          </a:p>
        </p:txBody>
      </p:sp>
    </p:spTree>
    <p:extLst>
      <p:ext uri="{BB962C8B-B14F-4D97-AF65-F5344CB8AC3E}">
        <p14:creationId xmlns:p14="http://schemas.microsoft.com/office/powerpoint/2010/main" val="1149378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678" y="762000"/>
            <a:ext cx="64103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460" y="80010"/>
            <a:ext cx="1623060" cy="369332"/>
          </a:xfrm>
          <a:prstGeom prst="rect">
            <a:avLst/>
          </a:prstGeom>
        </p:spPr>
        <p:txBody>
          <a:bodyPr wrap="square">
            <a:spAutoFit/>
          </a:bodyPr>
          <a:lstStyle/>
          <a:p>
            <a:pPr algn="ctr">
              <a:spcBef>
                <a:spcPts val="600"/>
              </a:spcBef>
            </a:pPr>
            <a:r>
              <a:rPr lang="en-US" b="1" u="sng" dirty="0" smtClean="0">
                <a:solidFill>
                  <a:srgbClr val="0D0DFF"/>
                </a:solidFill>
              </a:rPr>
              <a:t>HAM-ISI L4Cs</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32</a:t>
            </a:fld>
            <a:endParaRPr lang="en-US" b="1" dirty="0">
              <a:solidFill>
                <a:schemeClr val="tx1"/>
              </a:solidFill>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48" y="372368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4017286" y="5214556"/>
            <a:ext cx="2975558" cy="369332"/>
          </a:xfrm>
          <a:prstGeom prst="rect">
            <a:avLst/>
          </a:prstGeom>
        </p:spPr>
        <p:txBody>
          <a:bodyPr wrap="none">
            <a:spAutoFit/>
          </a:bodyPr>
          <a:lstStyle/>
          <a:p>
            <a:pPr>
              <a:spcBef>
                <a:spcPts val="600"/>
              </a:spcBef>
            </a:pPr>
            <a:r>
              <a:rPr lang="en-US" b="1" dirty="0" smtClean="0"/>
              <a:t>No Stage 0 L4Cs on HAM 2&amp;3</a:t>
            </a:r>
            <a:endParaRPr lang="en-US" b="1" dirty="0"/>
          </a:p>
        </p:txBody>
      </p:sp>
      <p:sp>
        <p:nvSpPr>
          <p:cNvPr id="26" name="Rectangle 25"/>
          <p:cNvSpPr/>
          <p:nvPr/>
        </p:nvSpPr>
        <p:spPr>
          <a:xfrm>
            <a:off x="297180" y="139446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4,5,6</a:t>
            </a:r>
          </a:p>
        </p:txBody>
      </p:sp>
      <p:sp>
        <p:nvSpPr>
          <p:cNvPr id="35" name="Rectangle 34"/>
          <p:cNvSpPr/>
          <p:nvPr/>
        </p:nvSpPr>
        <p:spPr>
          <a:xfrm>
            <a:off x="3519846" y="3891098"/>
            <a:ext cx="3714750" cy="369332"/>
          </a:xfrm>
          <a:prstGeom prst="rect">
            <a:avLst/>
          </a:prstGeom>
        </p:spPr>
        <p:txBody>
          <a:bodyPr wrap="square">
            <a:spAutoFit/>
          </a:bodyPr>
          <a:lstStyle/>
          <a:p>
            <a:pPr algn="ctr">
              <a:spcBef>
                <a:spcPts val="600"/>
              </a:spcBef>
            </a:pPr>
            <a:r>
              <a:rPr lang="en-US" b="1" u="sng" dirty="0" smtClean="0">
                <a:solidFill>
                  <a:srgbClr val="FF0000"/>
                </a:solidFill>
              </a:rPr>
              <a:t>Need to Check L4C Signs</a:t>
            </a:r>
          </a:p>
        </p:txBody>
      </p:sp>
      <p:sp>
        <p:nvSpPr>
          <p:cNvPr id="36" name="Rectangle 35"/>
          <p:cNvSpPr/>
          <p:nvPr/>
        </p:nvSpPr>
        <p:spPr>
          <a:xfrm>
            <a:off x="5920740" y="2493062"/>
            <a:ext cx="2824153" cy="23870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71529" y="16547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145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Content Placeholder 4" descr="HAM-ISI st0.jpg"/>
          <p:cNvPicPr>
            <a:picLocks noGrp="1" noChangeAspect="1"/>
          </p:cNvPicPr>
          <p:nvPr>
            <p:ph sz="half" idx="1"/>
          </p:nvPr>
        </p:nvPicPr>
        <p:blipFill>
          <a:blip r:embed="rId5" cstate="print"/>
          <a:stretch>
            <a:fillRect/>
          </a:stretch>
        </p:blipFill>
        <p:spPr>
          <a:xfrm>
            <a:off x="299156" y="1865608"/>
            <a:ext cx="1822819" cy="1583722"/>
          </a:xfrm>
        </p:spPr>
      </p:pic>
      <p:grpSp>
        <p:nvGrpSpPr>
          <p:cNvPr id="39" name="Group 38"/>
          <p:cNvGrpSpPr/>
          <p:nvPr/>
        </p:nvGrpSpPr>
        <p:grpSpPr>
          <a:xfrm>
            <a:off x="796871" y="2098083"/>
            <a:ext cx="960895" cy="1015139"/>
            <a:chOff x="674176" y="5246177"/>
            <a:chExt cx="960895" cy="1015139"/>
          </a:xfrm>
        </p:grpSpPr>
        <p:cxnSp>
          <p:nvCxnSpPr>
            <p:cNvPr id="40" name="Straight Arrow Connector 39"/>
            <p:cNvCxnSpPr/>
            <p:nvPr/>
          </p:nvCxnSpPr>
          <p:spPr>
            <a:xfrm>
              <a:off x="674176" y="6191574"/>
              <a:ext cx="278970" cy="69742"/>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59417" y="5246177"/>
              <a:ext cx="875654" cy="798163"/>
              <a:chOff x="759417" y="5246177"/>
              <a:chExt cx="875654" cy="798163"/>
            </a:xfrm>
          </p:grpSpPr>
          <p:cxnSp>
            <p:nvCxnSpPr>
              <p:cNvPr id="42" name="Straight Arrow Connector 41"/>
              <p:cNvCxnSpPr/>
              <p:nvPr/>
            </p:nvCxnSpPr>
            <p:spPr>
              <a:xfrm flipH="1" flipV="1">
                <a:off x="1534334" y="5695629"/>
                <a:ext cx="100737" cy="34871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9417" y="5246177"/>
                <a:ext cx="232474" cy="247973"/>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23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628" y="3751898"/>
            <a:ext cx="63341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74" y="226035"/>
            <a:ext cx="63531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290" y="22860"/>
            <a:ext cx="2274570" cy="369332"/>
          </a:xfrm>
          <a:prstGeom prst="rect">
            <a:avLst/>
          </a:prstGeom>
        </p:spPr>
        <p:txBody>
          <a:bodyPr wrap="square">
            <a:spAutoFit/>
          </a:bodyPr>
          <a:lstStyle/>
          <a:p>
            <a:pPr algn="ctr">
              <a:spcBef>
                <a:spcPts val="600"/>
              </a:spcBef>
            </a:pPr>
            <a:r>
              <a:rPr lang="en-US" b="1" u="sng" dirty="0" smtClean="0">
                <a:solidFill>
                  <a:srgbClr val="0D0DFF"/>
                </a:solidFill>
              </a:rPr>
              <a:t>HAM-ISI Actuators</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 y="80010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33</a:t>
            </a:fld>
            <a:endParaRPr lang="en-US" b="1" dirty="0">
              <a:solidFill>
                <a:schemeClr val="tx1"/>
              </a:solidFill>
            </a:endParaRPr>
          </a:p>
        </p:txBody>
      </p:sp>
      <p:grpSp>
        <p:nvGrpSpPr>
          <p:cNvPr id="18" name="Group 17"/>
          <p:cNvGrpSpPr/>
          <p:nvPr/>
        </p:nvGrpSpPr>
        <p:grpSpPr>
          <a:xfrm>
            <a:off x="426462" y="1206931"/>
            <a:ext cx="1239865" cy="1154624"/>
            <a:chOff x="441702" y="5207431"/>
            <a:chExt cx="1239865" cy="1154624"/>
          </a:xfrm>
        </p:grpSpPr>
        <p:cxnSp>
          <p:nvCxnSpPr>
            <p:cNvPr id="14" name="Straight Arrow Connector 13"/>
            <p:cNvCxnSpPr/>
            <p:nvPr/>
          </p:nvCxnSpPr>
          <p:spPr>
            <a:xfrm flipV="1">
              <a:off x="836910" y="6362054"/>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1702" y="5207431"/>
              <a:ext cx="1239865" cy="433952"/>
              <a:chOff x="441702" y="5207431"/>
              <a:chExt cx="1239865" cy="433952"/>
            </a:xfrm>
          </p:grpSpPr>
          <p:cxnSp>
            <p:nvCxnSpPr>
              <p:cNvPr id="4" name="Straight Arrow Connector 3"/>
              <p:cNvCxnSpPr/>
              <p:nvPr/>
            </p:nvCxnSpPr>
            <p:spPr>
              <a:xfrm flipH="1" flipV="1">
                <a:off x="1495588" y="5207431"/>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1702" y="534691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48" y="2866432"/>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472701" y="1041941"/>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0479" y="4460080"/>
            <a:ext cx="2310848" cy="193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rot="16200000">
            <a:off x="505052" y="4868987"/>
            <a:ext cx="1232116" cy="1170122"/>
            <a:chOff x="449450" y="5199682"/>
            <a:chExt cx="1232116" cy="1170122"/>
          </a:xfrm>
        </p:grpSpPr>
        <p:cxnSp>
          <p:nvCxnSpPr>
            <p:cNvPr id="23" name="Straight Arrow Connector 22"/>
            <p:cNvCxnSpPr/>
            <p:nvPr/>
          </p:nvCxnSpPr>
          <p:spPr>
            <a:xfrm flipV="1">
              <a:off x="860157" y="6369803"/>
              <a:ext cx="488195" cy="1"/>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49450" y="5199682"/>
              <a:ext cx="1232116" cy="449451"/>
              <a:chOff x="449450" y="5199682"/>
              <a:chExt cx="1232116" cy="449451"/>
            </a:xfrm>
          </p:grpSpPr>
          <p:cxnSp>
            <p:nvCxnSpPr>
              <p:cNvPr id="25" name="Straight Arrow Connector 24"/>
              <p:cNvCxnSpPr/>
              <p:nvPr/>
            </p:nvCxnSpPr>
            <p:spPr>
              <a:xfrm flipH="1" flipV="1">
                <a:off x="1495587" y="5199682"/>
                <a:ext cx="185979" cy="31771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49450" y="5354665"/>
                <a:ext cx="162732" cy="29446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2448669" y="4626566"/>
            <a:ext cx="6362054" cy="17125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7180" y="53721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4,5,6</a:t>
            </a:r>
          </a:p>
        </p:txBody>
      </p:sp>
      <p:sp>
        <p:nvSpPr>
          <p:cNvPr id="32" name="Rectangle 31"/>
          <p:cNvSpPr/>
          <p:nvPr/>
        </p:nvSpPr>
        <p:spPr>
          <a:xfrm>
            <a:off x="365760" y="4103370"/>
            <a:ext cx="1456841" cy="307777"/>
          </a:xfrm>
          <a:prstGeom prst="rect">
            <a:avLst/>
          </a:prstGeom>
        </p:spPr>
        <p:txBody>
          <a:bodyPr wrap="square">
            <a:spAutoFit/>
          </a:bodyPr>
          <a:lstStyle/>
          <a:p>
            <a:pPr algn="ctr">
              <a:spcBef>
                <a:spcPts val="600"/>
              </a:spcBef>
            </a:pPr>
            <a:r>
              <a:rPr lang="en-US" sz="1400" b="1" dirty="0" smtClean="0">
                <a:solidFill>
                  <a:schemeClr val="accent6">
                    <a:lumMod val="75000"/>
                  </a:schemeClr>
                </a:solidFill>
              </a:rPr>
              <a:t>HAM 2,3</a:t>
            </a:r>
          </a:p>
        </p:txBody>
      </p:sp>
    </p:spTree>
    <p:extLst>
      <p:ext uri="{BB962C8B-B14F-4D97-AF65-F5344CB8AC3E}">
        <p14:creationId xmlns:p14="http://schemas.microsoft.com/office/powerpoint/2010/main" val="3461048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34</a:t>
            </a:fld>
            <a:endParaRPr lang="en-US" b="1">
              <a:solidFill>
                <a:schemeClr val="tx1"/>
              </a:solidFill>
            </a:endParaRPr>
          </a:p>
        </p:txBody>
      </p:sp>
      <p:sp>
        <p:nvSpPr>
          <p:cNvPr id="10" name="Rectangle 9"/>
          <p:cNvSpPr/>
          <p:nvPr/>
        </p:nvSpPr>
        <p:spPr>
          <a:xfrm>
            <a:off x="294688" y="140814"/>
            <a:ext cx="3587713" cy="523220"/>
          </a:xfrm>
          <a:prstGeom prst="rect">
            <a:avLst/>
          </a:prstGeom>
        </p:spPr>
        <p:txBody>
          <a:bodyPr wrap="none">
            <a:spAutoFit/>
          </a:bodyPr>
          <a:lstStyle/>
          <a:p>
            <a:r>
              <a:rPr lang="en-US" sz="2800" b="1" dirty="0">
                <a:solidFill>
                  <a:srgbClr val="003FCC"/>
                </a:solidFill>
              </a:rPr>
              <a:t>3</a:t>
            </a:r>
            <a:r>
              <a:rPr lang="en-US" sz="2800" b="1" dirty="0" smtClean="0">
                <a:solidFill>
                  <a:srgbClr val="003FCC"/>
                </a:solidFill>
              </a:rPr>
              <a:t>.2) BSC-HEPI Matrices</a:t>
            </a:r>
            <a:endParaRPr lang="en-US" sz="2800" dirty="0">
              <a:solidFill>
                <a:srgbClr val="003F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10" y="847642"/>
            <a:ext cx="76771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77439" y="1435676"/>
            <a:ext cx="1919756" cy="276999"/>
          </a:xfrm>
          <a:prstGeom prst="rect">
            <a:avLst/>
          </a:prstGeom>
        </p:spPr>
        <p:txBody>
          <a:bodyPr wrap="none">
            <a:spAutoFit/>
          </a:bodyPr>
          <a:lstStyle/>
          <a:p>
            <a:r>
              <a:rPr lang="en-US" sz="1200" b="1" dirty="0" smtClean="0"/>
              <a:t>Matrix calculation program</a:t>
            </a:r>
            <a:endParaRPr lang="en-US" sz="1200" dirty="0"/>
          </a:p>
        </p:txBody>
      </p:sp>
      <p:sp>
        <p:nvSpPr>
          <p:cNvPr id="8" name="Rectangle 7"/>
          <p:cNvSpPr/>
          <p:nvPr/>
        </p:nvSpPr>
        <p:spPr>
          <a:xfrm>
            <a:off x="4474547" y="2012715"/>
            <a:ext cx="2003625" cy="276999"/>
          </a:xfrm>
          <a:prstGeom prst="rect">
            <a:avLst/>
          </a:prstGeom>
        </p:spPr>
        <p:txBody>
          <a:bodyPr wrap="none">
            <a:spAutoFit/>
          </a:bodyPr>
          <a:lstStyle/>
          <a:p>
            <a:r>
              <a:rPr lang="en-US" sz="1200" b="1" dirty="0" smtClean="0"/>
              <a:t>Input Values/Top level script</a:t>
            </a:r>
            <a:endParaRPr lang="en-US" sz="1200" dirty="0"/>
          </a:p>
        </p:txBody>
      </p:sp>
      <p:sp>
        <p:nvSpPr>
          <p:cNvPr id="11" name="Rectangle 10"/>
          <p:cNvSpPr/>
          <p:nvPr/>
        </p:nvSpPr>
        <p:spPr>
          <a:xfrm>
            <a:off x="4318514" y="1612877"/>
            <a:ext cx="978473" cy="276999"/>
          </a:xfrm>
          <a:prstGeom prst="rect">
            <a:avLst/>
          </a:prstGeom>
        </p:spPr>
        <p:txBody>
          <a:bodyPr wrap="none">
            <a:spAutoFit/>
          </a:bodyPr>
          <a:lstStyle/>
          <a:p>
            <a:r>
              <a:rPr lang="en-US" sz="1200" b="1" dirty="0" smtClean="0"/>
              <a:t>Output Data</a:t>
            </a:r>
            <a:endParaRPr lang="en-US" sz="1200" dirty="0"/>
          </a:p>
        </p:txBody>
      </p:sp>
      <p:cxnSp>
        <p:nvCxnSpPr>
          <p:cNvPr id="13" name="Straight Arrow Connector 12"/>
          <p:cNvCxnSpPr/>
          <p:nvPr/>
        </p:nvCxnSpPr>
        <p:spPr>
          <a:xfrm>
            <a:off x="3260033" y="1574358"/>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01939" y="1773140"/>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15691" y="1963972"/>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040218" y="1811660"/>
            <a:ext cx="978473" cy="276999"/>
          </a:xfrm>
          <a:prstGeom prst="rect">
            <a:avLst/>
          </a:prstGeom>
        </p:spPr>
        <p:txBody>
          <a:bodyPr wrap="none">
            <a:spAutoFit/>
          </a:bodyPr>
          <a:lstStyle/>
          <a:p>
            <a:r>
              <a:rPr lang="en-US" sz="1200" b="1" dirty="0" smtClean="0"/>
              <a:t>Output Data</a:t>
            </a:r>
            <a:endParaRPr lang="en-US" sz="1200" dirty="0"/>
          </a:p>
        </p:txBody>
      </p:sp>
      <p:cxnSp>
        <p:nvCxnSpPr>
          <p:cNvPr id="17" name="Straight Arrow Connector 16"/>
          <p:cNvCxnSpPr/>
          <p:nvPr/>
        </p:nvCxnSpPr>
        <p:spPr>
          <a:xfrm>
            <a:off x="3792769" y="2170705"/>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369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687" y="176028"/>
            <a:ext cx="6703929" cy="236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35</a:t>
            </a:fld>
            <a:endParaRPr lang="en-US"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7224"/>
            <a:ext cx="2024540" cy="135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200341" y="892562"/>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665" y="2801888"/>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0" y="0"/>
            <a:ext cx="1623060" cy="369332"/>
          </a:xfrm>
          <a:prstGeom prst="rect">
            <a:avLst/>
          </a:prstGeom>
        </p:spPr>
        <p:txBody>
          <a:bodyPr wrap="square">
            <a:spAutoFit/>
          </a:bodyPr>
          <a:lstStyle/>
          <a:p>
            <a:pPr algn="ctr">
              <a:spcBef>
                <a:spcPts val="600"/>
              </a:spcBef>
            </a:pPr>
            <a:r>
              <a:rPr lang="en-US" b="1" u="sng" dirty="0" smtClean="0">
                <a:solidFill>
                  <a:srgbClr val="0D0DFF"/>
                </a:solidFill>
              </a:rPr>
              <a:t>BSC-HEPI </a:t>
            </a:r>
            <a:r>
              <a:rPr lang="en-US" b="1" u="sng" dirty="0" err="1" smtClean="0">
                <a:solidFill>
                  <a:srgbClr val="0D0DFF"/>
                </a:solidFill>
              </a:rPr>
              <a:t>IPS</a:t>
            </a:r>
            <a:endParaRPr lang="en-US" b="1" u="sng" dirty="0" smtClean="0">
              <a:solidFill>
                <a:srgbClr val="0D0DFF"/>
              </a:solidFill>
            </a:endParaRP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57" y="4346367"/>
            <a:ext cx="1575393" cy="21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438" y="3930622"/>
            <a:ext cx="6492271" cy="226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281489" y="4583808"/>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84908" y="277979"/>
            <a:ext cx="1623060" cy="276999"/>
          </a:xfrm>
          <a:prstGeom prst="rect">
            <a:avLst/>
          </a:prstGeom>
        </p:spPr>
        <p:txBody>
          <a:bodyPr wrap="square">
            <a:spAutoFit/>
          </a:bodyPr>
          <a:lstStyle/>
          <a:p>
            <a:pPr algn="ctr">
              <a:spcBef>
                <a:spcPts val="600"/>
              </a:spcBef>
            </a:pPr>
            <a:r>
              <a:rPr lang="en-US" sz="1200" b="1" i="1" dirty="0" smtClean="0">
                <a:solidFill>
                  <a:srgbClr val="FF0000"/>
                </a:solidFill>
              </a:rPr>
              <a:t>HEPI not ISI</a:t>
            </a:r>
          </a:p>
        </p:txBody>
      </p:sp>
    </p:spTree>
    <p:extLst>
      <p:ext uri="{BB962C8B-B14F-4D97-AF65-F5344CB8AC3E}">
        <p14:creationId xmlns:p14="http://schemas.microsoft.com/office/powerpoint/2010/main" val="1227469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38" y="3883231"/>
            <a:ext cx="6666858" cy="240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937" y="201102"/>
            <a:ext cx="6573712" cy="23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36</a:t>
            </a:fld>
            <a:endParaRPr lang="en-US" b="1" dirty="0">
              <a:solidFill>
                <a:schemeClr val="tx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7849"/>
            <a:ext cx="2024540" cy="135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200341" y="892562"/>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665" y="2801888"/>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0" y="0"/>
            <a:ext cx="1623060" cy="369332"/>
          </a:xfrm>
          <a:prstGeom prst="rect">
            <a:avLst/>
          </a:prstGeom>
        </p:spPr>
        <p:txBody>
          <a:bodyPr wrap="square">
            <a:spAutoFit/>
          </a:bodyPr>
          <a:lstStyle/>
          <a:p>
            <a:pPr algn="ctr">
              <a:spcBef>
                <a:spcPts val="600"/>
              </a:spcBef>
            </a:pPr>
            <a:r>
              <a:rPr lang="en-US" b="1" u="sng" dirty="0" smtClean="0">
                <a:solidFill>
                  <a:srgbClr val="0D0DFF"/>
                </a:solidFill>
              </a:rPr>
              <a:t>BSC-HEPI L4C</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07" y="4405742"/>
            <a:ext cx="1575393" cy="21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2281489" y="4583808"/>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974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85" y="287429"/>
            <a:ext cx="6757060" cy="235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37</a:t>
            </a:fld>
            <a:endParaRPr lang="en-US" b="1" dirty="0">
              <a:solidFill>
                <a:schemeClr val="tx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7224"/>
            <a:ext cx="2024540" cy="135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378466" y="987562"/>
            <a:ext cx="671802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665" y="2801888"/>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 y="0"/>
            <a:ext cx="2149435" cy="369332"/>
          </a:xfrm>
          <a:prstGeom prst="rect">
            <a:avLst/>
          </a:prstGeom>
        </p:spPr>
        <p:txBody>
          <a:bodyPr wrap="square">
            <a:spAutoFit/>
          </a:bodyPr>
          <a:lstStyle/>
          <a:p>
            <a:pPr algn="ctr">
              <a:spcBef>
                <a:spcPts val="600"/>
              </a:spcBef>
            </a:pPr>
            <a:r>
              <a:rPr lang="en-US" b="1" u="sng" dirty="0" smtClean="0">
                <a:solidFill>
                  <a:srgbClr val="0D0DFF"/>
                </a:solidFill>
              </a:rPr>
              <a:t>BSC-HEPI Actuators</a:t>
            </a:r>
          </a:p>
        </p:txBody>
      </p:sp>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57" y="4346367"/>
            <a:ext cx="1575393" cy="213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4444" y="3823912"/>
            <a:ext cx="6499700" cy="228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58194" y="4476933"/>
            <a:ext cx="6529447" cy="170813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720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01" y="1437654"/>
            <a:ext cx="78581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38</a:t>
            </a:fld>
            <a:endParaRPr lang="en-US" b="1">
              <a:solidFill>
                <a:schemeClr val="tx1"/>
              </a:solidFill>
            </a:endParaRPr>
          </a:p>
        </p:txBody>
      </p:sp>
      <p:sp>
        <p:nvSpPr>
          <p:cNvPr id="8" name="Rectangle 7"/>
          <p:cNvSpPr/>
          <p:nvPr/>
        </p:nvSpPr>
        <p:spPr>
          <a:xfrm>
            <a:off x="520140" y="283149"/>
            <a:ext cx="3783280" cy="523220"/>
          </a:xfrm>
          <a:prstGeom prst="rect">
            <a:avLst/>
          </a:prstGeom>
        </p:spPr>
        <p:txBody>
          <a:bodyPr wrap="none">
            <a:spAutoFit/>
          </a:bodyPr>
          <a:lstStyle/>
          <a:p>
            <a:r>
              <a:rPr lang="en-US" sz="2800" b="1" dirty="0">
                <a:solidFill>
                  <a:srgbClr val="003FCC"/>
                </a:solidFill>
              </a:rPr>
              <a:t>3</a:t>
            </a:r>
            <a:r>
              <a:rPr lang="en-US" sz="2800" b="1" dirty="0" smtClean="0">
                <a:solidFill>
                  <a:srgbClr val="003FCC"/>
                </a:solidFill>
              </a:rPr>
              <a:t>.3) HAM-HEPI Matrices</a:t>
            </a:r>
            <a:endParaRPr lang="en-US" sz="2800" dirty="0">
              <a:solidFill>
                <a:srgbClr val="003FCC"/>
              </a:solidFill>
            </a:endParaRPr>
          </a:p>
        </p:txBody>
      </p:sp>
      <p:sp>
        <p:nvSpPr>
          <p:cNvPr id="6" name="Rectangle 5"/>
          <p:cNvSpPr/>
          <p:nvPr/>
        </p:nvSpPr>
        <p:spPr>
          <a:xfrm>
            <a:off x="4049003" y="2055877"/>
            <a:ext cx="1919756" cy="276999"/>
          </a:xfrm>
          <a:prstGeom prst="rect">
            <a:avLst/>
          </a:prstGeom>
        </p:spPr>
        <p:txBody>
          <a:bodyPr wrap="none">
            <a:spAutoFit/>
          </a:bodyPr>
          <a:lstStyle/>
          <a:p>
            <a:r>
              <a:rPr lang="en-US" sz="1200" b="1" dirty="0" smtClean="0"/>
              <a:t>Matrix calculation program</a:t>
            </a:r>
            <a:endParaRPr lang="en-US" sz="1200" dirty="0"/>
          </a:p>
        </p:txBody>
      </p:sp>
      <p:sp>
        <p:nvSpPr>
          <p:cNvPr id="9" name="Rectangle 8"/>
          <p:cNvSpPr/>
          <p:nvPr/>
        </p:nvSpPr>
        <p:spPr>
          <a:xfrm>
            <a:off x="4569964" y="2624965"/>
            <a:ext cx="2003625" cy="276999"/>
          </a:xfrm>
          <a:prstGeom prst="rect">
            <a:avLst/>
          </a:prstGeom>
        </p:spPr>
        <p:txBody>
          <a:bodyPr wrap="none">
            <a:spAutoFit/>
          </a:bodyPr>
          <a:lstStyle/>
          <a:p>
            <a:r>
              <a:rPr lang="en-US" sz="1200" b="1" dirty="0" smtClean="0"/>
              <a:t>Input Values/Top level script</a:t>
            </a:r>
            <a:endParaRPr lang="en-US" sz="1200" dirty="0"/>
          </a:p>
        </p:txBody>
      </p:sp>
      <p:sp>
        <p:nvSpPr>
          <p:cNvPr id="10" name="Rectangle 9"/>
          <p:cNvSpPr/>
          <p:nvPr/>
        </p:nvSpPr>
        <p:spPr>
          <a:xfrm>
            <a:off x="3666510" y="2248981"/>
            <a:ext cx="978473" cy="276999"/>
          </a:xfrm>
          <a:prstGeom prst="rect">
            <a:avLst/>
          </a:prstGeom>
        </p:spPr>
        <p:txBody>
          <a:bodyPr wrap="none">
            <a:spAutoFit/>
          </a:bodyPr>
          <a:lstStyle/>
          <a:p>
            <a:r>
              <a:rPr lang="en-US" sz="1200" b="1" dirty="0" smtClean="0"/>
              <a:t>Output Data</a:t>
            </a:r>
            <a:endParaRPr lang="en-US" sz="1200" dirty="0"/>
          </a:p>
        </p:txBody>
      </p:sp>
      <p:cxnSp>
        <p:nvCxnSpPr>
          <p:cNvPr id="11" name="Straight Arrow Connector 10"/>
          <p:cNvCxnSpPr/>
          <p:nvPr/>
        </p:nvCxnSpPr>
        <p:spPr>
          <a:xfrm>
            <a:off x="3387254" y="2202510"/>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89689" y="2401293"/>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97636" y="2576222"/>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74477" y="2423910"/>
            <a:ext cx="978473" cy="276999"/>
          </a:xfrm>
          <a:prstGeom prst="rect">
            <a:avLst/>
          </a:prstGeom>
        </p:spPr>
        <p:txBody>
          <a:bodyPr wrap="none">
            <a:spAutoFit/>
          </a:bodyPr>
          <a:lstStyle/>
          <a:p>
            <a:r>
              <a:rPr lang="en-US" sz="1200" b="1" dirty="0" smtClean="0"/>
              <a:t>Output Data</a:t>
            </a:r>
            <a:endParaRPr lang="en-US" sz="1200" dirty="0"/>
          </a:p>
        </p:txBody>
      </p:sp>
      <p:cxnSp>
        <p:nvCxnSpPr>
          <p:cNvPr id="15" name="Straight Arrow Connector 14"/>
          <p:cNvCxnSpPr/>
          <p:nvPr/>
        </p:nvCxnSpPr>
        <p:spPr>
          <a:xfrm>
            <a:off x="3919990" y="2782955"/>
            <a:ext cx="667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295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39</a:t>
            </a:fld>
            <a:endParaRPr lang="en-US" b="1" dirty="0">
              <a:solidFill>
                <a:schemeClr val="tx1"/>
              </a:solidFill>
            </a:endParaRPr>
          </a:p>
        </p:txBody>
      </p:sp>
      <p:grpSp>
        <p:nvGrpSpPr>
          <p:cNvPr id="14" name="Group 13"/>
          <p:cNvGrpSpPr/>
          <p:nvPr/>
        </p:nvGrpSpPr>
        <p:grpSpPr>
          <a:xfrm>
            <a:off x="199342" y="1151173"/>
            <a:ext cx="1348035" cy="1717868"/>
            <a:chOff x="5622109" y="3220616"/>
            <a:chExt cx="1348035" cy="171786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636028" y="3220616"/>
              <a:ext cx="305235" cy="342055"/>
              <a:chOff x="6472125" y="3626058"/>
              <a:chExt cx="305235" cy="342055"/>
            </a:xfrm>
          </p:grpSpPr>
          <p:grpSp>
            <p:nvGrpSpPr>
              <p:cNvPr id="34" name="Group 80"/>
              <p:cNvGrpSpPr>
                <a:grpSpLocks/>
              </p:cNvGrpSpPr>
              <p:nvPr/>
            </p:nvGrpSpPr>
            <p:grpSpPr bwMode="auto">
              <a:xfrm>
                <a:off x="6472125" y="3660600"/>
                <a:ext cx="288817" cy="307513"/>
                <a:chOff x="770570" y="568351"/>
                <a:chExt cx="339775" cy="383766"/>
              </a:xfrm>
            </p:grpSpPr>
            <p:sp>
              <p:nvSpPr>
                <p:cNvPr id="36" name="Oval 3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35" name="Straight Arrow Connector 34"/>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1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32" name="Oval 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3"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1" name="Straight Arrow Connector 30"/>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622109" y="3234237"/>
              <a:ext cx="298103" cy="307513"/>
              <a:chOff x="5855022" y="3674185"/>
              <a:chExt cx="298103" cy="307513"/>
            </a:xfrm>
          </p:grpSpPr>
          <p:grpSp>
            <p:nvGrpSpPr>
              <p:cNvPr id="26" name="Group 81"/>
              <p:cNvGrpSpPr>
                <a:grpSpLocks/>
              </p:cNvGrpSpPr>
              <p:nvPr/>
            </p:nvGrpSpPr>
            <p:grpSpPr bwMode="auto">
              <a:xfrm>
                <a:off x="5868591" y="3674185"/>
                <a:ext cx="284534" cy="307513"/>
                <a:chOff x="789212" y="571012"/>
                <a:chExt cx="334735" cy="383766"/>
              </a:xfrm>
            </p:grpSpPr>
            <p:sp>
              <p:nvSpPr>
                <p:cNvPr id="28" name="Oval 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9"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7" name="Straight Arrow Connector 26"/>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603086" y="4531485"/>
              <a:ext cx="308432" cy="307513"/>
              <a:chOff x="6473690" y="4212308"/>
              <a:chExt cx="308432" cy="307513"/>
            </a:xfrm>
          </p:grpSpPr>
          <p:grpSp>
            <p:nvGrpSpPr>
              <p:cNvPr id="22" name="Group 90"/>
              <p:cNvGrpSpPr>
                <a:grpSpLocks/>
              </p:cNvGrpSpPr>
              <p:nvPr/>
            </p:nvGrpSpPr>
            <p:grpSpPr bwMode="auto">
              <a:xfrm>
                <a:off x="6473690" y="4212308"/>
                <a:ext cx="287251" cy="307513"/>
                <a:chOff x="772411" y="547258"/>
                <a:chExt cx="337932" cy="383766"/>
              </a:xfrm>
            </p:grpSpPr>
            <p:sp>
              <p:nvSpPr>
                <p:cNvPr id="24" name="Oval 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5"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 name="Straight Arrow Connector 22"/>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38" name="TextBox 105"/>
          <p:cNvSpPr txBox="1">
            <a:spLocks noChangeArrowheads="1"/>
          </p:cNvSpPr>
          <p:nvPr/>
        </p:nvSpPr>
        <p:spPr bwMode="auto">
          <a:xfrm>
            <a:off x="396400" y="273824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HAM4,5,6</a:t>
            </a:r>
            <a:endParaRPr lang="en-US" sz="1400" b="1" dirty="0">
              <a:solidFill>
                <a:srgbClr val="FF6600"/>
              </a:solidFill>
              <a:latin typeface="Calibri" pitchFamily="-65" charset="0"/>
            </a:endParaRPr>
          </a:p>
        </p:txBody>
      </p:sp>
      <p:pic>
        <p:nvPicPr>
          <p:cNvPr id="4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027" y="3288776"/>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0" y="4888036"/>
            <a:ext cx="1705676" cy="1619388"/>
            <a:chOff x="0" y="4959288"/>
            <a:chExt cx="1705676" cy="1619388"/>
          </a:xfrm>
        </p:grpSpPr>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Group 86"/>
            <p:cNvGrpSpPr>
              <a:grpSpLocks/>
            </p:cNvGrpSpPr>
            <p:nvPr/>
          </p:nvGrpSpPr>
          <p:grpSpPr bwMode="auto">
            <a:xfrm>
              <a:off x="0" y="5967964"/>
              <a:ext cx="284731" cy="307575"/>
              <a:chOff x="778012" y="535381"/>
              <a:chExt cx="334735" cy="383766"/>
            </a:xfrm>
          </p:grpSpPr>
          <p:sp>
            <p:nvSpPr>
              <p:cNvPr id="64" name="Oval 6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48" name="Group 90"/>
            <p:cNvGrpSpPr>
              <a:grpSpLocks/>
            </p:cNvGrpSpPr>
            <p:nvPr/>
          </p:nvGrpSpPr>
          <p:grpSpPr bwMode="auto">
            <a:xfrm>
              <a:off x="1274477" y="5960231"/>
              <a:ext cx="287450" cy="307575"/>
              <a:chOff x="772411" y="547258"/>
              <a:chExt cx="337932" cy="383766"/>
            </a:xfrm>
          </p:grpSpPr>
          <p:sp>
            <p:nvSpPr>
              <p:cNvPr id="62" name="Oval 6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49" name="Group 48"/>
            <p:cNvGrpSpPr/>
            <p:nvPr/>
          </p:nvGrpSpPr>
          <p:grpSpPr>
            <a:xfrm>
              <a:off x="1262891" y="4959288"/>
              <a:ext cx="293001" cy="307975"/>
              <a:chOff x="8629849" y="5295718"/>
              <a:chExt cx="293001" cy="307975"/>
            </a:xfrm>
          </p:grpSpPr>
          <p:grpSp>
            <p:nvGrpSpPr>
              <p:cNvPr id="58" name="Group 80"/>
              <p:cNvGrpSpPr>
                <a:grpSpLocks/>
              </p:cNvGrpSpPr>
              <p:nvPr/>
            </p:nvGrpSpPr>
            <p:grpSpPr bwMode="auto">
              <a:xfrm>
                <a:off x="8629849" y="5295718"/>
                <a:ext cx="273159" cy="307575"/>
                <a:chOff x="789212" y="535376"/>
                <a:chExt cx="321131" cy="383766"/>
              </a:xfrm>
            </p:grpSpPr>
            <p:sp>
              <p:nvSpPr>
                <p:cNvPr id="60" name="Oval 5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1"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59" name="Straight Arrow Connector 58"/>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0" y="4982051"/>
              <a:ext cx="284731" cy="307575"/>
              <a:chOff x="8010038" y="5335734"/>
              <a:chExt cx="284731" cy="307575"/>
            </a:xfrm>
          </p:grpSpPr>
          <p:grpSp>
            <p:nvGrpSpPr>
              <p:cNvPr id="54" name="Group 81"/>
              <p:cNvGrpSpPr>
                <a:grpSpLocks/>
              </p:cNvGrpSpPr>
              <p:nvPr/>
            </p:nvGrpSpPr>
            <p:grpSpPr bwMode="auto">
              <a:xfrm>
                <a:off x="8010038" y="5335734"/>
                <a:ext cx="284731" cy="307575"/>
                <a:chOff x="789212" y="571012"/>
                <a:chExt cx="334735" cy="383766"/>
              </a:xfrm>
            </p:grpSpPr>
            <p:sp>
              <p:nvSpPr>
                <p:cNvPr id="56" name="Oval 55"/>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7"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55" name="Straight Arrow Connector 54"/>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 2,3</a:t>
              </a:r>
              <a:endParaRPr lang="en-US" sz="1400" b="1" dirty="0">
                <a:solidFill>
                  <a:srgbClr val="FF6600"/>
                </a:solidFill>
                <a:latin typeface="Calibri" pitchFamily="-65" charset="0"/>
              </a:endParaRPr>
            </a:p>
          </p:txBody>
        </p:sp>
      </p:grpSp>
      <p:sp>
        <p:nvSpPr>
          <p:cNvPr id="66" name="Rectangle 65"/>
          <p:cNvSpPr/>
          <p:nvPr/>
        </p:nvSpPr>
        <p:spPr>
          <a:xfrm>
            <a:off x="0" y="0"/>
            <a:ext cx="1781300" cy="369332"/>
          </a:xfrm>
          <a:prstGeom prst="rect">
            <a:avLst/>
          </a:prstGeom>
        </p:spPr>
        <p:txBody>
          <a:bodyPr wrap="square">
            <a:spAutoFit/>
          </a:bodyPr>
          <a:lstStyle/>
          <a:p>
            <a:pPr algn="ctr">
              <a:spcBef>
                <a:spcPts val="600"/>
              </a:spcBef>
            </a:pPr>
            <a:r>
              <a:rPr lang="en-US" b="1" u="sng" dirty="0" smtClean="0">
                <a:solidFill>
                  <a:srgbClr val="0D0DFF"/>
                </a:solidFill>
              </a:rPr>
              <a:t>BSC-HEPI </a:t>
            </a:r>
            <a:r>
              <a:rPr lang="en-US" b="1" u="sng" dirty="0" err="1" smtClean="0">
                <a:solidFill>
                  <a:srgbClr val="0D0DFF"/>
                </a:solidFill>
              </a:rPr>
              <a:t>IPS</a:t>
            </a:r>
            <a:endParaRPr lang="en-US" b="1" u="sng" dirty="0" smtClean="0">
              <a:solidFill>
                <a:srgbClr val="0D0DFF"/>
              </a:solidFill>
            </a:endParaRPr>
          </a:p>
        </p:txBody>
      </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928" y="377707"/>
            <a:ext cx="6934386" cy="24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flipV="1">
            <a:off x="1971306" y="1093626"/>
            <a:ext cx="7077694" cy="18277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836" y="3800104"/>
            <a:ext cx="6964429" cy="245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flipV="1">
            <a:off x="1971302" y="4561220"/>
            <a:ext cx="7077694" cy="18277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97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1" descr="aLIGO_BSCISI_NoOpticsTabl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313" y="2438400"/>
            <a:ext cx="949325" cy="81914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6148" name="Picture 55" descr="aLIGO_BSCISI_NoOpticsTabl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219450"/>
            <a:ext cx="839787" cy="8953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nvGrpSpPr>
          <p:cNvPr id="6149" name="Group 65"/>
          <p:cNvGrpSpPr>
            <a:grpSpLocks/>
          </p:cNvGrpSpPr>
          <p:nvPr/>
        </p:nvGrpSpPr>
        <p:grpSpPr bwMode="auto">
          <a:xfrm>
            <a:off x="3003363" y="5051425"/>
            <a:ext cx="625475" cy="674688"/>
            <a:chOff x="1693110" y="892074"/>
            <a:chExt cx="5448291" cy="5161539"/>
          </a:xfrm>
        </p:grpSpPr>
        <p:pic>
          <p:nvPicPr>
            <p:cNvPr id="6532" name="Picture 66" descr="aLIGO_HAMISI_NoOpticsTable.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Isosceles Triangle 67"/>
            <p:cNvSpPr>
              <a:spLocks noChangeArrowheads="1"/>
            </p:cNvSpPr>
            <p:nvPr/>
          </p:nvSpPr>
          <p:spPr bwMode="auto">
            <a:xfrm rot="5400000" flipH="1">
              <a:off x="2876844" y="1441793"/>
              <a:ext cx="3412682" cy="4037820"/>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0" name="Group 68"/>
          <p:cNvGrpSpPr>
            <a:grpSpLocks/>
          </p:cNvGrpSpPr>
          <p:nvPr/>
        </p:nvGrpSpPr>
        <p:grpSpPr bwMode="auto">
          <a:xfrm>
            <a:off x="3030538" y="4191000"/>
            <a:ext cx="627062" cy="674688"/>
            <a:chOff x="1693110" y="892074"/>
            <a:chExt cx="5448291" cy="5161539"/>
          </a:xfrm>
        </p:grpSpPr>
        <p:pic>
          <p:nvPicPr>
            <p:cNvPr id="6530" name="Picture 69" descr="aLIGO_HAMISI_NoOpticsTabl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Isosceles Triangle 70"/>
            <p:cNvSpPr>
              <a:spLocks noChangeArrowheads="1"/>
            </p:cNvSpPr>
            <p:nvPr/>
          </p:nvSpPr>
          <p:spPr bwMode="auto">
            <a:xfrm rot="5400000" flipH="1">
              <a:off x="2869529" y="1446902"/>
              <a:ext cx="3412682" cy="4027601"/>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1" name="Group 71"/>
          <p:cNvGrpSpPr>
            <a:grpSpLocks/>
          </p:cNvGrpSpPr>
          <p:nvPr/>
        </p:nvGrpSpPr>
        <p:grpSpPr bwMode="auto">
          <a:xfrm rot="-5400000">
            <a:off x="2079019" y="3321842"/>
            <a:ext cx="627062" cy="676275"/>
            <a:chOff x="1693110" y="892074"/>
            <a:chExt cx="5448291" cy="5161539"/>
          </a:xfrm>
        </p:grpSpPr>
        <p:pic>
          <p:nvPicPr>
            <p:cNvPr id="6528" name="Picture 72" descr="aLIGO_HAMISI_NoOpticsTable.pd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Isosceles Triangle 73"/>
            <p:cNvSpPr>
              <a:spLocks noChangeArrowheads="1"/>
            </p:cNvSpPr>
            <p:nvPr/>
          </p:nvSpPr>
          <p:spPr bwMode="auto">
            <a:xfrm rot="5400000" flipH="1">
              <a:off x="2812301" y="1374229"/>
              <a:ext cx="3416793" cy="4027601"/>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2" name="Group 74"/>
          <p:cNvGrpSpPr>
            <a:grpSpLocks/>
          </p:cNvGrpSpPr>
          <p:nvPr/>
        </p:nvGrpSpPr>
        <p:grpSpPr bwMode="auto">
          <a:xfrm rot="-5400000">
            <a:off x="1182501" y="3322636"/>
            <a:ext cx="627062" cy="674687"/>
            <a:chOff x="1693110" y="892074"/>
            <a:chExt cx="5448291" cy="5161539"/>
          </a:xfrm>
        </p:grpSpPr>
        <p:pic>
          <p:nvPicPr>
            <p:cNvPr id="6526" name="Picture 75" descr="aLIGO_HAMISI_NoOpticsTabl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Isosceles Triangle 76"/>
            <p:cNvSpPr>
              <a:spLocks noChangeArrowheads="1"/>
            </p:cNvSpPr>
            <p:nvPr/>
          </p:nvSpPr>
          <p:spPr bwMode="auto">
            <a:xfrm rot="5400000" flipH="1">
              <a:off x="2814350" y="1374026"/>
              <a:ext cx="3412694" cy="4027601"/>
            </a:xfrm>
            <a:prstGeom prst="triangle">
              <a:avLst>
                <a:gd name="adj" fmla="val 50000"/>
              </a:avLst>
            </a:prstGeom>
            <a:solidFill>
              <a:srgbClr val="D9D9D9">
                <a:alpha val="78038"/>
              </a:srgbClr>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155" name="Group 4"/>
          <p:cNvGrpSpPr>
            <a:grpSpLocks/>
          </p:cNvGrpSpPr>
          <p:nvPr/>
        </p:nvGrpSpPr>
        <p:grpSpPr bwMode="auto">
          <a:xfrm>
            <a:off x="3009900" y="5894387"/>
            <a:ext cx="627062" cy="674688"/>
            <a:chOff x="1693110" y="892074"/>
            <a:chExt cx="5448291" cy="5161539"/>
          </a:xfrm>
        </p:grpSpPr>
        <p:pic>
          <p:nvPicPr>
            <p:cNvPr id="6524" name="Picture 5" descr="aLIGO_HAMISI_NoOpticsTabl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10" y="892074"/>
              <a:ext cx="5448291" cy="516153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sosceles Triangle 6"/>
            <p:cNvSpPr>
              <a:spLocks noChangeArrowheads="1"/>
            </p:cNvSpPr>
            <p:nvPr/>
          </p:nvSpPr>
          <p:spPr bwMode="auto">
            <a:xfrm rot="5400000" flipH="1">
              <a:off x="2869529" y="1446902"/>
              <a:ext cx="3412682" cy="4027601"/>
            </a:xfrm>
            <a:prstGeom prst="triangle">
              <a:avLst>
                <a:gd name="adj" fmla="val 50000"/>
              </a:avLst>
            </a:prstGeom>
            <a:solidFill>
              <a:srgbClr val="D9D9D9">
                <a:alpha val="78038"/>
              </a:srgbClr>
            </a:solidFill>
            <a:ln w="9525">
              <a:solidFill>
                <a:srgbClr val="D9D9D9"/>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6156" name="TextBox 103"/>
          <p:cNvSpPr txBox="1">
            <a:spLocks noChangeArrowheads="1"/>
          </p:cNvSpPr>
          <p:nvPr/>
        </p:nvSpPr>
        <p:spPr bwMode="auto">
          <a:xfrm>
            <a:off x="1182469" y="2982911"/>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HAM2</a:t>
            </a:r>
          </a:p>
        </p:txBody>
      </p:sp>
      <p:sp>
        <p:nvSpPr>
          <p:cNvPr id="6157" name="TextBox 104"/>
          <p:cNvSpPr txBox="1">
            <a:spLocks noChangeArrowheads="1"/>
          </p:cNvSpPr>
          <p:nvPr/>
        </p:nvSpPr>
        <p:spPr bwMode="auto">
          <a:xfrm>
            <a:off x="2020669" y="2971800"/>
            <a:ext cx="646331" cy="30777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HAM3</a:t>
            </a:r>
          </a:p>
        </p:txBody>
      </p:sp>
      <p:sp>
        <p:nvSpPr>
          <p:cNvPr id="6158" name="TextBox 105"/>
          <p:cNvSpPr txBox="1">
            <a:spLocks noChangeArrowheads="1"/>
          </p:cNvSpPr>
          <p:nvPr/>
        </p:nvSpPr>
        <p:spPr bwMode="auto">
          <a:xfrm>
            <a:off x="2325469" y="4398963"/>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HAM4</a:t>
            </a:r>
          </a:p>
        </p:txBody>
      </p:sp>
      <p:sp>
        <p:nvSpPr>
          <p:cNvPr id="6159" name="TextBox 106"/>
          <p:cNvSpPr txBox="1">
            <a:spLocks noChangeArrowheads="1"/>
          </p:cNvSpPr>
          <p:nvPr/>
        </p:nvSpPr>
        <p:spPr bwMode="auto">
          <a:xfrm>
            <a:off x="2325469" y="5178623"/>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HAM5</a:t>
            </a:r>
          </a:p>
        </p:txBody>
      </p:sp>
      <p:sp>
        <p:nvSpPr>
          <p:cNvPr id="6160" name="TextBox 107"/>
          <p:cNvSpPr txBox="1">
            <a:spLocks noChangeArrowheads="1"/>
          </p:cNvSpPr>
          <p:nvPr/>
        </p:nvSpPr>
        <p:spPr bwMode="auto">
          <a:xfrm>
            <a:off x="2325469" y="6096000"/>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HAM6</a:t>
            </a:r>
          </a:p>
        </p:txBody>
      </p:sp>
      <p:pic>
        <p:nvPicPr>
          <p:cNvPr id="6161" name="Picture 45" descr="aLIGO_BSCISI_NoOpticsTable.pd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1600" y="3251199"/>
            <a:ext cx="941388" cy="8016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19" name="Frame 118"/>
          <p:cNvSpPr>
            <a:spLocks noChangeArrowheads="1"/>
          </p:cNvSpPr>
          <p:nvPr/>
        </p:nvSpPr>
        <p:spPr bwMode="auto">
          <a:xfrm>
            <a:off x="2056000" y="3313111"/>
            <a:ext cx="668337" cy="660400"/>
          </a:xfrm>
          <a:custGeom>
            <a:avLst/>
            <a:gdLst>
              <a:gd name="T0" fmla="*/ 334169 w 668337"/>
              <a:gd name="T1" fmla="*/ 0 h 660400"/>
              <a:gd name="T2" fmla="*/ 0 w 668337"/>
              <a:gd name="T3" fmla="*/ 330200 h 660400"/>
              <a:gd name="T4" fmla="*/ 334169 w 668337"/>
              <a:gd name="T5" fmla="*/ 660400 h 660400"/>
              <a:gd name="T6" fmla="*/ 668337 w 668337"/>
              <a:gd name="T7" fmla="*/ 330200 h 660400"/>
              <a:gd name="T8" fmla="*/ 3 60000 65536"/>
              <a:gd name="T9" fmla="*/ 2 60000 65536"/>
              <a:gd name="T10" fmla="*/ 1 60000 65536"/>
              <a:gd name="T11" fmla="*/ 0 60000 65536"/>
              <a:gd name="T12" fmla="*/ 14377 w 668337"/>
              <a:gd name="T13" fmla="*/ 14377 h 660400"/>
              <a:gd name="T14" fmla="*/ 653960 w 668337"/>
              <a:gd name="T15" fmla="*/ 646023 h 660400"/>
            </a:gdLst>
            <a:ahLst/>
            <a:cxnLst>
              <a:cxn ang="T8">
                <a:pos x="T0" y="T1"/>
              </a:cxn>
              <a:cxn ang="T9">
                <a:pos x="T2" y="T3"/>
              </a:cxn>
              <a:cxn ang="T10">
                <a:pos x="T4" y="T5"/>
              </a:cxn>
              <a:cxn ang="T11">
                <a:pos x="T6" y="T7"/>
              </a:cxn>
            </a:cxnLst>
            <a:rect l="T12" t="T13" r="T14" b="T15"/>
            <a:pathLst>
              <a:path w="668337" h="660400">
                <a:moveTo>
                  <a:pt x="0" y="0"/>
                </a:moveTo>
                <a:lnTo>
                  <a:pt x="668337" y="0"/>
                </a:lnTo>
                <a:lnTo>
                  <a:pt x="668337" y="660400"/>
                </a:lnTo>
                <a:lnTo>
                  <a:pt x="0" y="660400"/>
                </a:lnTo>
                <a:close/>
                <a:moveTo>
                  <a:pt x="14377" y="14377"/>
                </a:moveTo>
                <a:lnTo>
                  <a:pt x="14377" y="646023"/>
                </a:lnTo>
                <a:lnTo>
                  <a:pt x="653960" y="646023"/>
                </a:lnTo>
                <a:lnTo>
                  <a:pt x="653960"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0" name="Frame 119"/>
          <p:cNvSpPr>
            <a:spLocks noChangeArrowheads="1"/>
          </p:cNvSpPr>
          <p:nvPr/>
        </p:nvSpPr>
        <p:spPr bwMode="auto">
          <a:xfrm>
            <a:off x="1152338" y="3313111"/>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1" name="Frame 120"/>
          <p:cNvSpPr>
            <a:spLocks noChangeArrowheads="1"/>
          </p:cNvSpPr>
          <p:nvPr/>
        </p:nvSpPr>
        <p:spPr bwMode="auto">
          <a:xfrm>
            <a:off x="2987488" y="4062413"/>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2" name="Frame 121"/>
          <p:cNvSpPr>
            <a:spLocks noChangeArrowheads="1"/>
          </p:cNvSpPr>
          <p:nvPr/>
        </p:nvSpPr>
        <p:spPr bwMode="auto">
          <a:xfrm>
            <a:off x="2987488" y="5051425"/>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3" name="Frame 122"/>
          <p:cNvSpPr>
            <a:spLocks noChangeArrowheads="1"/>
          </p:cNvSpPr>
          <p:nvPr/>
        </p:nvSpPr>
        <p:spPr bwMode="auto">
          <a:xfrm>
            <a:off x="2990850" y="5897562"/>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pic>
        <p:nvPicPr>
          <p:cNvPr id="6167" name="Picture 126" descr="aLIGO_BSCISI_NoOpticsTable.pd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1950" y="1286266"/>
            <a:ext cx="803275" cy="82708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6168" name="Picture 128" descr="aLIGO_BSCISI_NoOpticsTable.pd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5452" y="3211511"/>
            <a:ext cx="844550" cy="82073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170" name="TextBox 130"/>
          <p:cNvSpPr txBox="1">
            <a:spLocks noChangeArrowheads="1"/>
          </p:cNvSpPr>
          <p:nvPr/>
        </p:nvSpPr>
        <p:spPr bwMode="auto">
          <a:xfrm>
            <a:off x="4083622" y="4111823"/>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a:t>
            </a:r>
            <a:endParaRPr lang="en-US" sz="1400" dirty="0">
              <a:solidFill>
                <a:srgbClr val="660066"/>
              </a:solidFill>
              <a:latin typeface="Calibri" pitchFamily="-65" charset="0"/>
            </a:endParaRPr>
          </a:p>
        </p:txBody>
      </p:sp>
      <p:sp>
        <p:nvSpPr>
          <p:cNvPr id="6171" name="TextBox 131"/>
          <p:cNvSpPr txBox="1">
            <a:spLocks noChangeArrowheads="1"/>
          </p:cNvSpPr>
          <p:nvPr/>
        </p:nvSpPr>
        <p:spPr bwMode="auto">
          <a:xfrm>
            <a:off x="2438400" y="4038600"/>
            <a:ext cx="364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smtClean="0">
                <a:solidFill>
                  <a:srgbClr val="660066"/>
                </a:solidFill>
                <a:latin typeface="Calibri" pitchFamily="-65" charset="0"/>
              </a:rPr>
              <a:t>BS</a:t>
            </a:r>
            <a:endParaRPr lang="en-US" sz="1400" dirty="0">
              <a:solidFill>
                <a:srgbClr val="660066"/>
              </a:solidFill>
              <a:latin typeface="Calibri" pitchFamily="-65" charset="0"/>
            </a:endParaRPr>
          </a:p>
        </p:txBody>
      </p:sp>
      <p:grpSp>
        <p:nvGrpSpPr>
          <p:cNvPr id="6" name="Group 5"/>
          <p:cNvGrpSpPr/>
          <p:nvPr/>
        </p:nvGrpSpPr>
        <p:grpSpPr>
          <a:xfrm>
            <a:off x="524104" y="1362974"/>
            <a:ext cx="1452063" cy="1522682"/>
            <a:chOff x="187512" y="4587876"/>
            <a:chExt cx="1831788" cy="1920874"/>
          </a:xfrm>
        </p:grpSpPr>
        <p:cxnSp>
          <p:nvCxnSpPr>
            <p:cNvPr id="6153" name="Straight Arrow Connector 93"/>
            <p:cNvCxnSpPr>
              <a:cxnSpLocks noChangeShapeType="1"/>
            </p:cNvCxnSpPr>
            <p:nvPr/>
          </p:nvCxnSpPr>
          <p:spPr bwMode="auto">
            <a:xfrm rot="5400000" flipH="1" flipV="1">
              <a:off x="-170657" y="5684044"/>
              <a:ext cx="1127125" cy="1588"/>
            </a:xfrm>
            <a:prstGeom prst="straightConnector1">
              <a:avLst/>
            </a:prstGeom>
            <a:noFill/>
            <a:ln w="50800">
              <a:solidFill>
                <a:schemeClr val="tx1"/>
              </a:solidFill>
              <a:round/>
              <a:headEnd/>
              <a:tailEnd type="triangle"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54" name="Straight Arrow Connector 94"/>
            <p:cNvCxnSpPr>
              <a:cxnSpLocks noChangeShapeType="1"/>
            </p:cNvCxnSpPr>
            <p:nvPr/>
          </p:nvCxnSpPr>
          <p:spPr bwMode="auto">
            <a:xfrm>
              <a:off x="381000" y="6248400"/>
              <a:ext cx="1258887" cy="1587"/>
            </a:xfrm>
            <a:prstGeom prst="straightConnector1">
              <a:avLst/>
            </a:prstGeom>
            <a:noFill/>
            <a:ln w="50800">
              <a:solidFill>
                <a:schemeClr val="tx1"/>
              </a:solidFill>
              <a:round/>
              <a:headEnd/>
              <a:tailEnd type="triangle"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74" name="TextBox 74"/>
            <p:cNvSpPr txBox="1">
              <a:spLocks noChangeArrowheads="1"/>
            </p:cNvSpPr>
            <p:nvPr/>
          </p:nvSpPr>
          <p:spPr bwMode="auto">
            <a:xfrm>
              <a:off x="1620837" y="5924550"/>
              <a:ext cx="398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3200">
                  <a:latin typeface="Calibri" pitchFamily="-65" charset="0"/>
                </a:rPr>
                <a:t>X</a:t>
              </a:r>
            </a:p>
          </p:txBody>
        </p:sp>
        <p:sp>
          <p:nvSpPr>
            <p:cNvPr id="6175" name="TextBox 77"/>
            <p:cNvSpPr txBox="1">
              <a:spLocks noChangeArrowheads="1"/>
            </p:cNvSpPr>
            <p:nvPr/>
          </p:nvSpPr>
          <p:spPr bwMode="auto">
            <a:xfrm>
              <a:off x="187512" y="4587876"/>
              <a:ext cx="385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3200" dirty="0">
                  <a:latin typeface="Calibri" pitchFamily="-65" charset="0"/>
                </a:rPr>
                <a:t>Y</a:t>
              </a:r>
            </a:p>
          </p:txBody>
        </p:sp>
      </p:grpSp>
      <p:grpSp>
        <p:nvGrpSpPr>
          <p:cNvPr id="6176" name="Group 41"/>
          <p:cNvGrpSpPr>
            <a:grpSpLocks/>
          </p:cNvGrpSpPr>
          <p:nvPr/>
        </p:nvGrpSpPr>
        <p:grpSpPr bwMode="auto">
          <a:xfrm>
            <a:off x="996763" y="3190874"/>
            <a:ext cx="920750" cy="885825"/>
            <a:chOff x="112937" y="3750060"/>
            <a:chExt cx="1082451" cy="1105256"/>
          </a:xfrm>
        </p:grpSpPr>
        <p:grpSp>
          <p:nvGrpSpPr>
            <p:cNvPr id="6500" name="Group 80"/>
            <p:cNvGrpSpPr>
              <a:grpSpLocks/>
            </p:cNvGrpSpPr>
            <p:nvPr/>
          </p:nvGrpSpPr>
          <p:grpSpPr bwMode="auto">
            <a:xfrm>
              <a:off x="841599" y="3750060"/>
              <a:ext cx="321131" cy="383766"/>
              <a:chOff x="789212" y="535376"/>
              <a:chExt cx="321131" cy="383766"/>
            </a:xfrm>
          </p:grpSpPr>
          <p:sp>
            <p:nvSpPr>
              <p:cNvPr id="57" name="Oval 5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23"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nvGrpSpPr>
            <p:cNvPr id="6501" name="Group 81"/>
            <p:cNvGrpSpPr>
              <a:grpSpLocks/>
            </p:cNvGrpSpPr>
            <p:nvPr/>
          </p:nvGrpSpPr>
          <p:grpSpPr bwMode="auto">
            <a:xfrm>
              <a:off x="112937" y="3799989"/>
              <a:ext cx="334735" cy="383766"/>
              <a:chOff x="789212" y="571012"/>
              <a:chExt cx="334735" cy="383766"/>
            </a:xfrm>
          </p:grpSpPr>
          <p:sp>
            <p:nvSpPr>
              <p:cNvPr id="55" name="Oval 5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19"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502" name="Group 86"/>
            <p:cNvGrpSpPr>
              <a:grpSpLocks/>
            </p:cNvGrpSpPr>
            <p:nvPr/>
          </p:nvGrpSpPr>
          <p:grpSpPr bwMode="auto">
            <a:xfrm>
              <a:off x="125549" y="4459672"/>
              <a:ext cx="334735" cy="383766"/>
              <a:chOff x="778012" y="535381"/>
              <a:chExt cx="334735" cy="383766"/>
            </a:xfrm>
          </p:grpSpPr>
          <p:sp>
            <p:nvSpPr>
              <p:cNvPr id="53" name="Oval 5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15"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503" name="Group 90"/>
            <p:cNvGrpSpPr>
              <a:grpSpLocks/>
            </p:cNvGrpSpPr>
            <p:nvPr/>
          </p:nvGrpSpPr>
          <p:grpSpPr bwMode="auto">
            <a:xfrm>
              <a:off x="824795" y="4471550"/>
              <a:ext cx="337932" cy="383766"/>
              <a:chOff x="772411" y="547258"/>
              <a:chExt cx="337932" cy="383766"/>
            </a:xfrm>
          </p:grpSpPr>
          <p:sp>
            <p:nvSpPr>
              <p:cNvPr id="51" name="Oval 5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511"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47" name="Straight Arrow Connector 46"/>
            <p:cNvCxnSpPr/>
            <p:nvPr/>
          </p:nvCxnSpPr>
          <p:spPr>
            <a:xfrm>
              <a:off x="909844" y="3829290"/>
              <a:ext cx="276212" cy="305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891181" y="4538397"/>
              <a:ext cx="304207" cy="291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148396" y="4490859"/>
              <a:ext cx="240753" cy="3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114803" y="3853059"/>
              <a:ext cx="270613" cy="285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77" name="Group 58"/>
          <p:cNvGrpSpPr>
            <a:grpSpLocks/>
          </p:cNvGrpSpPr>
          <p:nvPr/>
        </p:nvGrpSpPr>
        <p:grpSpPr bwMode="auto">
          <a:xfrm>
            <a:off x="1905000" y="3195636"/>
            <a:ext cx="920750" cy="885825"/>
            <a:chOff x="112937" y="3750060"/>
            <a:chExt cx="1082451" cy="1105256"/>
          </a:xfrm>
        </p:grpSpPr>
        <p:grpSp>
          <p:nvGrpSpPr>
            <p:cNvPr id="6476" name="Group 80"/>
            <p:cNvGrpSpPr>
              <a:grpSpLocks/>
            </p:cNvGrpSpPr>
            <p:nvPr/>
          </p:nvGrpSpPr>
          <p:grpSpPr bwMode="auto">
            <a:xfrm>
              <a:off x="841599" y="3750060"/>
              <a:ext cx="321131" cy="383766"/>
              <a:chOff x="789212" y="535376"/>
              <a:chExt cx="321131" cy="383766"/>
            </a:xfrm>
          </p:grpSpPr>
          <p:sp>
            <p:nvSpPr>
              <p:cNvPr id="78" name="Oval 7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99" name="TextBox 78"/>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nvGrpSpPr>
            <p:cNvPr id="6477" name="Group 81"/>
            <p:cNvGrpSpPr>
              <a:grpSpLocks/>
            </p:cNvGrpSpPr>
            <p:nvPr/>
          </p:nvGrpSpPr>
          <p:grpSpPr bwMode="auto">
            <a:xfrm>
              <a:off x="112937" y="3799989"/>
              <a:ext cx="334735" cy="383766"/>
              <a:chOff x="789212" y="571012"/>
              <a:chExt cx="334735" cy="383766"/>
            </a:xfrm>
          </p:grpSpPr>
          <p:sp>
            <p:nvSpPr>
              <p:cNvPr id="75" name="Oval 7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95" name="TextBox 7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478" name="Group 86"/>
            <p:cNvGrpSpPr>
              <a:grpSpLocks/>
            </p:cNvGrpSpPr>
            <p:nvPr/>
          </p:nvGrpSpPr>
          <p:grpSpPr bwMode="auto">
            <a:xfrm>
              <a:off x="125549" y="4459672"/>
              <a:ext cx="334735" cy="383766"/>
              <a:chOff x="778012" y="535381"/>
              <a:chExt cx="334735" cy="383766"/>
            </a:xfrm>
          </p:grpSpPr>
          <p:sp>
            <p:nvSpPr>
              <p:cNvPr id="72" name="Oval 7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91" name="TextBox 72"/>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479" name="Group 90"/>
            <p:cNvGrpSpPr>
              <a:grpSpLocks/>
            </p:cNvGrpSpPr>
            <p:nvPr/>
          </p:nvGrpSpPr>
          <p:grpSpPr bwMode="auto">
            <a:xfrm>
              <a:off x="824795" y="4471550"/>
              <a:ext cx="337932" cy="383766"/>
              <a:chOff x="772411" y="547258"/>
              <a:chExt cx="337932" cy="383766"/>
            </a:xfrm>
          </p:grpSpPr>
          <p:sp>
            <p:nvSpPr>
              <p:cNvPr id="69" name="Oval 6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487" name="TextBox 69"/>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64" name="Straight Arrow Connector 63"/>
            <p:cNvCxnSpPr/>
            <p:nvPr/>
          </p:nvCxnSpPr>
          <p:spPr>
            <a:xfrm>
              <a:off x="909845" y="3829290"/>
              <a:ext cx="276212" cy="305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891183" y="4538397"/>
              <a:ext cx="304205" cy="2911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148397" y="4490859"/>
              <a:ext cx="240751" cy="3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114804" y="3853059"/>
              <a:ext cx="270612" cy="285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78" name="Group 137"/>
          <p:cNvGrpSpPr>
            <a:grpSpLocks/>
          </p:cNvGrpSpPr>
          <p:nvPr/>
        </p:nvGrpSpPr>
        <p:grpSpPr bwMode="auto">
          <a:xfrm>
            <a:off x="4908452" y="3081336"/>
            <a:ext cx="1085850" cy="1081088"/>
            <a:chOff x="3271634" y="5519246"/>
            <a:chExt cx="919367" cy="864313"/>
          </a:xfrm>
        </p:grpSpPr>
        <p:grpSp>
          <p:nvGrpSpPr>
            <p:cNvPr id="6451" name="Group 341"/>
            <p:cNvGrpSpPr>
              <a:grpSpLocks/>
            </p:cNvGrpSpPr>
            <p:nvPr/>
          </p:nvGrpSpPr>
          <p:grpSpPr bwMode="auto">
            <a:xfrm>
              <a:off x="3304348" y="5530201"/>
              <a:ext cx="290058" cy="287810"/>
              <a:chOff x="3313870" y="6077886"/>
              <a:chExt cx="290058" cy="287810"/>
            </a:xfrm>
          </p:grpSpPr>
          <p:sp>
            <p:nvSpPr>
              <p:cNvPr id="154" name="Oval 15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75" name="TextBox 154"/>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452" name="Group 347"/>
            <p:cNvGrpSpPr>
              <a:grpSpLocks/>
            </p:cNvGrpSpPr>
            <p:nvPr/>
          </p:nvGrpSpPr>
          <p:grpSpPr bwMode="auto">
            <a:xfrm>
              <a:off x="3899657" y="5519246"/>
              <a:ext cx="286096" cy="287810"/>
              <a:chOff x="3313870" y="6085983"/>
              <a:chExt cx="286096" cy="287810"/>
            </a:xfrm>
          </p:grpSpPr>
          <p:sp>
            <p:nvSpPr>
              <p:cNvPr id="152" name="Oval 15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71" name="TextBox 152"/>
              <p:cNvSpPr txBox="1">
                <a:spLocks noChangeArrowheads="1"/>
              </p:cNvSpPr>
              <p:nvPr/>
            </p:nvSpPr>
            <p:spPr bwMode="auto">
              <a:xfrm>
                <a:off x="3315304" y="608598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453" name="Group 344"/>
            <p:cNvGrpSpPr>
              <a:grpSpLocks/>
            </p:cNvGrpSpPr>
            <p:nvPr/>
          </p:nvGrpSpPr>
          <p:grpSpPr bwMode="auto">
            <a:xfrm>
              <a:off x="3885365" y="6095750"/>
              <a:ext cx="289760" cy="287809"/>
              <a:chOff x="3313870" y="6095751"/>
              <a:chExt cx="289760" cy="287809"/>
            </a:xfrm>
          </p:grpSpPr>
          <p:sp>
            <p:nvSpPr>
              <p:cNvPr id="150" name="Oval 14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67" name="TextBox 150"/>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454" name="Group 322"/>
            <p:cNvGrpSpPr>
              <a:grpSpLocks/>
            </p:cNvGrpSpPr>
            <p:nvPr/>
          </p:nvGrpSpPr>
          <p:grpSpPr bwMode="auto">
            <a:xfrm>
              <a:off x="3311338" y="6088673"/>
              <a:ext cx="284662" cy="287810"/>
              <a:chOff x="3311338" y="6088673"/>
              <a:chExt cx="284662" cy="287810"/>
            </a:xfrm>
          </p:grpSpPr>
          <p:sp>
            <p:nvSpPr>
              <p:cNvPr id="148" name="Oval 14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63" name="TextBox 148"/>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455" name="Group 350"/>
            <p:cNvGrpSpPr>
              <a:grpSpLocks/>
            </p:cNvGrpSpPr>
            <p:nvPr/>
          </p:nvGrpSpPr>
          <p:grpSpPr bwMode="auto">
            <a:xfrm>
              <a:off x="3271634" y="5549747"/>
              <a:ext cx="919367" cy="802091"/>
              <a:chOff x="3271634" y="5549747"/>
              <a:chExt cx="919367" cy="802091"/>
            </a:xfrm>
          </p:grpSpPr>
          <p:cxnSp>
            <p:nvCxnSpPr>
              <p:cNvPr id="144" name="Straight Arrow Connector 143"/>
              <p:cNvCxnSpPr/>
              <p:nvPr/>
            </p:nvCxnSpPr>
            <p:spPr>
              <a:xfrm>
                <a:off x="3947719" y="5549706"/>
                <a:ext cx="235218" cy="24495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5" name="Straight Arrow Connector 144"/>
              <p:cNvCxnSpPr/>
              <p:nvPr/>
            </p:nvCxnSpPr>
            <p:spPr>
              <a:xfrm flipV="1">
                <a:off x="3931589" y="6118300"/>
                <a:ext cx="259412" cy="2335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6" name="Straight Arrow Connector 145"/>
              <p:cNvCxnSpPr/>
              <p:nvPr/>
            </p:nvCxnSpPr>
            <p:spPr>
              <a:xfrm flipH="1" flipV="1">
                <a:off x="3299861" y="6080224"/>
                <a:ext cx="205647" cy="2512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7" name="Straight Arrow Connector 146"/>
              <p:cNvCxnSpPr/>
              <p:nvPr/>
            </p:nvCxnSpPr>
            <p:spPr>
              <a:xfrm flipH="1">
                <a:off x="3271634" y="5568744"/>
                <a:ext cx="231186" cy="22972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grpSp>
        <p:nvGrpSpPr>
          <p:cNvPr id="6179" name="Group 155"/>
          <p:cNvGrpSpPr>
            <a:grpSpLocks/>
          </p:cNvGrpSpPr>
          <p:nvPr/>
        </p:nvGrpSpPr>
        <p:grpSpPr bwMode="auto">
          <a:xfrm>
            <a:off x="2760475" y="2219324"/>
            <a:ext cx="1085850" cy="1081087"/>
            <a:chOff x="3271634" y="5519246"/>
            <a:chExt cx="919367" cy="864313"/>
          </a:xfrm>
        </p:grpSpPr>
        <p:grpSp>
          <p:nvGrpSpPr>
            <p:cNvPr id="6426" name="Group 341"/>
            <p:cNvGrpSpPr>
              <a:grpSpLocks/>
            </p:cNvGrpSpPr>
            <p:nvPr/>
          </p:nvGrpSpPr>
          <p:grpSpPr bwMode="auto">
            <a:xfrm>
              <a:off x="3304348" y="5530201"/>
              <a:ext cx="290058" cy="287810"/>
              <a:chOff x="3313870" y="6077886"/>
              <a:chExt cx="290058" cy="287810"/>
            </a:xfrm>
          </p:grpSpPr>
          <p:sp>
            <p:nvSpPr>
              <p:cNvPr id="172" name="Oval 17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50" name="TextBox 172"/>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427" name="Group 347"/>
            <p:cNvGrpSpPr>
              <a:grpSpLocks/>
            </p:cNvGrpSpPr>
            <p:nvPr/>
          </p:nvGrpSpPr>
          <p:grpSpPr bwMode="auto">
            <a:xfrm>
              <a:off x="3899657" y="5519246"/>
              <a:ext cx="286096" cy="287810"/>
              <a:chOff x="3313870" y="6085983"/>
              <a:chExt cx="286096" cy="287810"/>
            </a:xfrm>
          </p:grpSpPr>
          <p:sp>
            <p:nvSpPr>
              <p:cNvPr id="170" name="Oval 16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46" name="TextBox 170"/>
              <p:cNvSpPr txBox="1">
                <a:spLocks noChangeArrowheads="1"/>
              </p:cNvSpPr>
              <p:nvPr/>
            </p:nvSpPr>
            <p:spPr bwMode="auto">
              <a:xfrm>
                <a:off x="3315304" y="608598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428" name="Group 344"/>
            <p:cNvGrpSpPr>
              <a:grpSpLocks/>
            </p:cNvGrpSpPr>
            <p:nvPr/>
          </p:nvGrpSpPr>
          <p:grpSpPr bwMode="auto">
            <a:xfrm>
              <a:off x="3885365" y="6095750"/>
              <a:ext cx="289760" cy="287809"/>
              <a:chOff x="3313870" y="6095751"/>
              <a:chExt cx="289760" cy="287809"/>
            </a:xfrm>
          </p:grpSpPr>
          <p:sp>
            <p:nvSpPr>
              <p:cNvPr id="168" name="Oval 16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42" name="TextBox 168"/>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429" name="Group 322"/>
            <p:cNvGrpSpPr>
              <a:grpSpLocks/>
            </p:cNvGrpSpPr>
            <p:nvPr/>
          </p:nvGrpSpPr>
          <p:grpSpPr bwMode="auto">
            <a:xfrm>
              <a:off x="3311338" y="6088673"/>
              <a:ext cx="284662" cy="287810"/>
              <a:chOff x="3311338" y="6088673"/>
              <a:chExt cx="284662" cy="287810"/>
            </a:xfrm>
          </p:grpSpPr>
          <p:sp>
            <p:nvSpPr>
              <p:cNvPr id="166" name="Oval 16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38" name="TextBox 166"/>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430" name="Group 350"/>
            <p:cNvGrpSpPr>
              <a:grpSpLocks/>
            </p:cNvGrpSpPr>
            <p:nvPr/>
          </p:nvGrpSpPr>
          <p:grpSpPr bwMode="auto">
            <a:xfrm>
              <a:off x="3271634" y="5549747"/>
              <a:ext cx="919367" cy="802091"/>
              <a:chOff x="3271634" y="5549747"/>
              <a:chExt cx="919367" cy="802091"/>
            </a:xfrm>
          </p:grpSpPr>
          <p:cxnSp>
            <p:nvCxnSpPr>
              <p:cNvPr id="162" name="Straight Arrow Connector 161"/>
              <p:cNvCxnSpPr/>
              <p:nvPr/>
            </p:nvCxnSpPr>
            <p:spPr>
              <a:xfrm>
                <a:off x="3947719" y="5549706"/>
                <a:ext cx="235218" cy="24495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3" name="Straight Arrow Connector 162"/>
              <p:cNvCxnSpPr/>
              <p:nvPr/>
            </p:nvCxnSpPr>
            <p:spPr>
              <a:xfrm flipV="1">
                <a:off x="3931589" y="6118300"/>
                <a:ext cx="259412" cy="2335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4" name="Straight Arrow Connector 163"/>
              <p:cNvCxnSpPr/>
              <p:nvPr/>
            </p:nvCxnSpPr>
            <p:spPr>
              <a:xfrm flipH="1" flipV="1">
                <a:off x="3299861" y="6080225"/>
                <a:ext cx="205647" cy="2512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5" name="Straight Arrow Connector 164"/>
              <p:cNvCxnSpPr/>
              <p:nvPr/>
            </p:nvCxnSpPr>
            <p:spPr>
              <a:xfrm flipH="1">
                <a:off x="3271634" y="5568744"/>
                <a:ext cx="231186" cy="22972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grpSp>
        <p:nvGrpSpPr>
          <p:cNvPr id="6180" name="Group 278"/>
          <p:cNvGrpSpPr>
            <a:grpSpLocks/>
          </p:cNvGrpSpPr>
          <p:nvPr/>
        </p:nvGrpSpPr>
        <p:grpSpPr bwMode="auto">
          <a:xfrm>
            <a:off x="3795712" y="3048000"/>
            <a:ext cx="1081088" cy="1120775"/>
            <a:chOff x="2762371" y="3736466"/>
            <a:chExt cx="1081266" cy="1121284"/>
          </a:xfrm>
        </p:grpSpPr>
        <p:grpSp>
          <p:nvGrpSpPr>
            <p:cNvPr id="6401" name="Group 341"/>
            <p:cNvGrpSpPr>
              <a:grpSpLocks/>
            </p:cNvGrpSpPr>
            <p:nvPr/>
          </p:nvGrpSpPr>
          <p:grpSpPr bwMode="auto">
            <a:xfrm>
              <a:off x="2815176" y="3790366"/>
              <a:ext cx="342583" cy="359994"/>
              <a:chOff x="3313870" y="6077886"/>
              <a:chExt cx="290058" cy="287810"/>
            </a:xfrm>
          </p:grpSpPr>
          <p:sp>
            <p:nvSpPr>
              <p:cNvPr id="208" name="Oval 20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25" name="TextBox 208"/>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402" name="Group 347"/>
            <p:cNvGrpSpPr>
              <a:grpSpLocks/>
            </p:cNvGrpSpPr>
            <p:nvPr/>
          </p:nvGrpSpPr>
          <p:grpSpPr bwMode="auto">
            <a:xfrm>
              <a:off x="3502728" y="3785289"/>
              <a:ext cx="336210" cy="359994"/>
              <a:chOff x="3300701" y="6092879"/>
              <a:chExt cx="284662" cy="287810"/>
            </a:xfrm>
          </p:grpSpPr>
          <p:sp>
            <p:nvSpPr>
              <p:cNvPr id="206" name="Oval 20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21"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403" name="Group 344"/>
            <p:cNvGrpSpPr>
              <a:grpSpLocks/>
            </p:cNvGrpSpPr>
            <p:nvPr/>
          </p:nvGrpSpPr>
          <p:grpSpPr bwMode="auto">
            <a:xfrm>
              <a:off x="3501406" y="4497757"/>
              <a:ext cx="342231" cy="359993"/>
              <a:chOff x="3313870" y="6095751"/>
              <a:chExt cx="289760" cy="287809"/>
            </a:xfrm>
          </p:grpSpPr>
          <p:sp>
            <p:nvSpPr>
              <p:cNvPr id="204" name="Oval 20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17"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404" name="Group 322"/>
            <p:cNvGrpSpPr>
              <a:grpSpLocks/>
            </p:cNvGrpSpPr>
            <p:nvPr/>
          </p:nvGrpSpPr>
          <p:grpSpPr bwMode="auto">
            <a:xfrm>
              <a:off x="2823432" y="4488905"/>
              <a:ext cx="336210" cy="359994"/>
              <a:chOff x="3311338" y="6088673"/>
              <a:chExt cx="284662" cy="287810"/>
            </a:xfrm>
          </p:grpSpPr>
          <p:sp>
            <p:nvSpPr>
              <p:cNvPr id="202" name="Oval 20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13"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405" name="Group 277"/>
            <p:cNvGrpSpPr>
              <a:grpSpLocks/>
            </p:cNvGrpSpPr>
            <p:nvPr/>
          </p:nvGrpSpPr>
          <p:grpSpPr bwMode="auto">
            <a:xfrm>
              <a:off x="2762371" y="3736466"/>
              <a:ext cx="1054968" cy="1117930"/>
              <a:chOff x="2762371" y="3736466"/>
              <a:chExt cx="1054968" cy="1117930"/>
            </a:xfrm>
          </p:grpSpPr>
          <p:cxnSp>
            <p:nvCxnSpPr>
              <p:cNvPr id="198" name="Straight Arrow Connector 197"/>
              <p:cNvCxnSpPr/>
              <p:nvPr/>
            </p:nvCxnSpPr>
            <p:spPr bwMode="auto">
              <a:xfrm>
                <a:off x="2763959" y="4548046"/>
                <a:ext cx="277858" cy="30652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9" name="Straight Arrow Connector 198"/>
              <p:cNvCxnSpPr/>
              <p:nvPr/>
            </p:nvCxnSpPr>
            <p:spPr bwMode="auto">
              <a:xfrm flipV="1">
                <a:off x="2762371" y="3749172"/>
                <a:ext cx="306439" cy="29223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0" name="Straight Arrow Connector 199"/>
              <p:cNvCxnSpPr/>
              <p:nvPr/>
            </p:nvCxnSpPr>
            <p:spPr bwMode="auto">
              <a:xfrm flipH="1" flipV="1">
                <a:off x="3551489" y="3736466"/>
                <a:ext cx="242927" cy="3144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1" name="Straight Arrow Connector 200"/>
              <p:cNvCxnSpPr/>
              <p:nvPr/>
            </p:nvCxnSpPr>
            <p:spPr bwMode="auto">
              <a:xfrm flipH="1">
                <a:off x="3543550" y="4554399"/>
                <a:ext cx="273095" cy="2874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6181" name="Group 209"/>
          <p:cNvGrpSpPr>
            <a:grpSpLocks/>
          </p:cNvGrpSpPr>
          <p:nvPr/>
        </p:nvGrpSpPr>
        <p:grpSpPr bwMode="auto">
          <a:xfrm>
            <a:off x="2822388" y="3205161"/>
            <a:ext cx="966787" cy="846138"/>
            <a:chOff x="3271634" y="5495100"/>
            <a:chExt cx="919367" cy="857240"/>
          </a:xfrm>
        </p:grpSpPr>
        <p:grpSp>
          <p:nvGrpSpPr>
            <p:cNvPr id="6376" name="Group 341"/>
            <p:cNvGrpSpPr>
              <a:grpSpLocks/>
            </p:cNvGrpSpPr>
            <p:nvPr/>
          </p:nvGrpSpPr>
          <p:grpSpPr bwMode="auto">
            <a:xfrm>
              <a:off x="3287105" y="5506058"/>
              <a:ext cx="284662" cy="292631"/>
              <a:chOff x="3296627" y="6053743"/>
              <a:chExt cx="284662" cy="292631"/>
            </a:xfrm>
          </p:grpSpPr>
          <p:sp>
            <p:nvSpPr>
              <p:cNvPr id="226" name="Oval 22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400" name="TextBox 226"/>
              <p:cNvSpPr txBox="1">
                <a:spLocks noChangeArrowheads="1"/>
              </p:cNvSpPr>
              <p:nvPr/>
            </p:nvSpPr>
            <p:spPr bwMode="auto">
              <a:xfrm>
                <a:off x="3296627" y="605374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377" name="Group 347"/>
            <p:cNvGrpSpPr>
              <a:grpSpLocks/>
            </p:cNvGrpSpPr>
            <p:nvPr/>
          </p:nvGrpSpPr>
          <p:grpSpPr bwMode="auto">
            <a:xfrm>
              <a:off x="3882979" y="5495100"/>
              <a:ext cx="284662" cy="287810"/>
              <a:chOff x="3297192" y="6061837"/>
              <a:chExt cx="284662" cy="287810"/>
            </a:xfrm>
          </p:grpSpPr>
          <p:sp>
            <p:nvSpPr>
              <p:cNvPr id="224" name="Oval 22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396"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grpSp>
          <p:nvGrpSpPr>
            <p:cNvPr id="6378" name="Group 344"/>
            <p:cNvGrpSpPr>
              <a:grpSpLocks/>
            </p:cNvGrpSpPr>
            <p:nvPr/>
          </p:nvGrpSpPr>
          <p:grpSpPr bwMode="auto">
            <a:xfrm>
              <a:off x="3858767" y="6057119"/>
              <a:ext cx="284662" cy="289254"/>
              <a:chOff x="3287272" y="6057120"/>
              <a:chExt cx="284662" cy="289254"/>
            </a:xfrm>
          </p:grpSpPr>
          <p:sp>
            <p:nvSpPr>
              <p:cNvPr id="222" name="Oval 2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392"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379" name="Group 322"/>
            <p:cNvGrpSpPr>
              <a:grpSpLocks/>
            </p:cNvGrpSpPr>
            <p:nvPr/>
          </p:nvGrpSpPr>
          <p:grpSpPr bwMode="auto">
            <a:xfrm>
              <a:off x="3306811" y="6064530"/>
              <a:ext cx="284662" cy="287810"/>
              <a:chOff x="3306811" y="6064530"/>
              <a:chExt cx="284662" cy="287810"/>
            </a:xfrm>
          </p:grpSpPr>
          <p:sp>
            <p:nvSpPr>
              <p:cNvPr id="220" name="Oval 21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388"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380" name="Group 350"/>
            <p:cNvGrpSpPr>
              <a:grpSpLocks/>
            </p:cNvGrpSpPr>
            <p:nvPr/>
          </p:nvGrpSpPr>
          <p:grpSpPr bwMode="auto">
            <a:xfrm>
              <a:off x="3271634" y="5549747"/>
              <a:ext cx="919367" cy="802091"/>
              <a:chOff x="3271634" y="5549747"/>
              <a:chExt cx="919367" cy="802091"/>
            </a:xfrm>
          </p:grpSpPr>
          <p:cxnSp>
            <p:nvCxnSpPr>
              <p:cNvPr id="216" name="Straight Arrow Connector 215"/>
              <p:cNvCxnSpPr/>
              <p:nvPr/>
            </p:nvCxnSpPr>
            <p:spPr>
              <a:xfrm>
                <a:off x="3947950" y="5549783"/>
                <a:ext cx="235503" cy="24446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7" name="Straight Arrow Connector 216"/>
              <p:cNvCxnSpPr/>
              <p:nvPr/>
            </p:nvCxnSpPr>
            <p:spPr>
              <a:xfrm flipV="1">
                <a:off x="3931344" y="6119132"/>
                <a:ext cx="259657" cy="2332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8" name="Straight Arrow Connector 217"/>
              <p:cNvCxnSpPr/>
              <p:nvPr/>
            </p:nvCxnSpPr>
            <p:spPr>
              <a:xfrm flipH="1" flipV="1">
                <a:off x="3300317" y="6080532"/>
                <a:ext cx="205310" cy="25089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19" name="Straight Arrow Connector 218"/>
              <p:cNvCxnSpPr/>
              <p:nvPr/>
            </p:nvCxnSpPr>
            <p:spPr>
              <a:xfrm flipH="1">
                <a:off x="3271634" y="5569083"/>
                <a:ext cx="230974" cy="22838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grpSp>
        <p:nvGrpSpPr>
          <p:cNvPr id="6182" name="Group 227"/>
          <p:cNvGrpSpPr>
            <a:grpSpLocks/>
          </p:cNvGrpSpPr>
          <p:nvPr/>
        </p:nvGrpSpPr>
        <p:grpSpPr bwMode="auto">
          <a:xfrm>
            <a:off x="6751827" y="3427563"/>
            <a:ext cx="2245524" cy="469902"/>
            <a:chOff x="0" y="5924547"/>
            <a:chExt cx="2245526" cy="469625"/>
          </a:xfrm>
        </p:grpSpPr>
        <p:cxnSp>
          <p:nvCxnSpPr>
            <p:cNvPr id="229" name="Straight Arrow Connector 228"/>
            <p:cNvCxnSpPr/>
            <p:nvPr/>
          </p:nvCxnSpPr>
          <p:spPr>
            <a:xfrm>
              <a:off x="0" y="6149841"/>
              <a:ext cx="234950" cy="244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70" name="TextBox 229"/>
            <p:cNvSpPr txBox="1">
              <a:spLocks noChangeArrowheads="1"/>
            </p:cNvSpPr>
            <p:nvPr/>
          </p:nvSpPr>
          <p:spPr bwMode="auto">
            <a:xfrm>
              <a:off x="228600" y="5924547"/>
              <a:ext cx="2016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200" dirty="0" smtClean="0"/>
                <a:t> HEPI </a:t>
              </a:r>
              <a:r>
                <a:rPr lang="en-US" sz="1200" dirty="0"/>
                <a:t>Pier #</a:t>
              </a:r>
            </a:p>
            <a:p>
              <a:pPr eaLnBrk="1" hangingPunct="1"/>
              <a:r>
                <a:rPr lang="en-US" sz="1200" dirty="0" smtClean="0"/>
                <a:t> HEPI </a:t>
              </a:r>
              <a:r>
                <a:rPr lang="en-US" sz="1200" dirty="0"/>
                <a:t>Actuator Orientation</a:t>
              </a:r>
            </a:p>
          </p:txBody>
        </p:sp>
        <p:grpSp>
          <p:nvGrpSpPr>
            <p:cNvPr id="6371" name="Group 80"/>
            <p:cNvGrpSpPr>
              <a:grpSpLocks/>
            </p:cNvGrpSpPr>
            <p:nvPr/>
          </p:nvGrpSpPr>
          <p:grpSpPr bwMode="auto">
            <a:xfrm>
              <a:off x="0" y="5924549"/>
              <a:ext cx="273093" cy="307777"/>
              <a:chOff x="789212" y="535376"/>
              <a:chExt cx="321131" cy="383766"/>
            </a:xfrm>
          </p:grpSpPr>
          <p:sp>
            <p:nvSpPr>
              <p:cNvPr id="232" name="Oval 2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75" name="TextBox 232"/>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grpSp>
        <p:nvGrpSpPr>
          <p:cNvPr id="6183" name="Group 222"/>
          <p:cNvGrpSpPr>
            <a:grpSpLocks/>
          </p:cNvGrpSpPr>
          <p:nvPr/>
        </p:nvGrpSpPr>
        <p:grpSpPr bwMode="auto">
          <a:xfrm>
            <a:off x="2827150" y="4100511"/>
            <a:ext cx="927100" cy="893763"/>
            <a:chOff x="1985085" y="4601981"/>
            <a:chExt cx="927742" cy="893947"/>
          </a:xfrm>
        </p:grpSpPr>
        <p:grpSp>
          <p:nvGrpSpPr>
            <p:cNvPr id="6345" name="Group 80"/>
            <p:cNvGrpSpPr>
              <a:grpSpLocks/>
            </p:cNvGrpSpPr>
            <p:nvPr/>
          </p:nvGrpSpPr>
          <p:grpSpPr bwMode="auto">
            <a:xfrm>
              <a:off x="2602615" y="4636530"/>
              <a:ext cx="289017" cy="307576"/>
              <a:chOff x="770570" y="568351"/>
              <a:chExt cx="339775" cy="383766"/>
            </a:xfrm>
          </p:grpSpPr>
          <p:sp>
            <p:nvSpPr>
              <p:cNvPr id="242" name="Oval 241"/>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68"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27" name="Straight Arrow Connector 226"/>
            <p:cNvCxnSpPr/>
            <p:nvPr/>
          </p:nvCxnSpPr>
          <p:spPr bwMode="auto">
            <a:xfrm rot="16200000" flipV="1">
              <a:off x="2647596" y="4613036"/>
              <a:ext cx="271519" cy="249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6347" name="Group 81"/>
            <p:cNvGrpSpPr>
              <a:grpSpLocks/>
            </p:cNvGrpSpPr>
            <p:nvPr/>
          </p:nvGrpSpPr>
          <p:grpSpPr bwMode="auto">
            <a:xfrm>
              <a:off x="1998663" y="4650118"/>
              <a:ext cx="284731" cy="307576"/>
              <a:chOff x="789212" y="571012"/>
              <a:chExt cx="334735" cy="383766"/>
            </a:xfrm>
          </p:grpSpPr>
          <p:sp>
            <p:nvSpPr>
              <p:cNvPr id="240" name="Oval 23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64"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348" name="Group 86"/>
            <p:cNvGrpSpPr>
              <a:grpSpLocks/>
            </p:cNvGrpSpPr>
            <p:nvPr/>
          </p:nvGrpSpPr>
          <p:grpSpPr bwMode="auto">
            <a:xfrm>
              <a:off x="2009391" y="5178832"/>
              <a:ext cx="284731" cy="307576"/>
              <a:chOff x="778012" y="535381"/>
              <a:chExt cx="334735" cy="383766"/>
            </a:xfrm>
          </p:grpSpPr>
          <p:sp>
            <p:nvSpPr>
              <p:cNvPr id="238" name="Oval 23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60"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349" name="Group 90"/>
            <p:cNvGrpSpPr>
              <a:grpSpLocks/>
            </p:cNvGrpSpPr>
            <p:nvPr/>
          </p:nvGrpSpPr>
          <p:grpSpPr bwMode="auto">
            <a:xfrm>
              <a:off x="2604181" y="5188352"/>
              <a:ext cx="287450" cy="307576"/>
              <a:chOff x="772411" y="547258"/>
              <a:chExt cx="337932" cy="383766"/>
            </a:xfrm>
          </p:grpSpPr>
          <p:sp>
            <p:nvSpPr>
              <p:cNvPr id="236" name="Oval 235"/>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56"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3" name="Straight Arrow Connector 232"/>
            <p:cNvCxnSpPr/>
            <p:nvPr/>
          </p:nvCxnSpPr>
          <p:spPr bwMode="auto">
            <a:xfrm>
              <a:off x="2027978" y="5219646"/>
              <a:ext cx="235113" cy="244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4" name="Straight Arrow Connector 233"/>
            <p:cNvCxnSpPr/>
            <p:nvPr/>
          </p:nvCxnSpPr>
          <p:spPr bwMode="auto">
            <a:xfrm flipV="1">
              <a:off x="1985085" y="4654380"/>
              <a:ext cx="258942" cy="2334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5" name="Straight Arrow Connector 234"/>
            <p:cNvCxnSpPr/>
            <p:nvPr/>
          </p:nvCxnSpPr>
          <p:spPr bwMode="auto">
            <a:xfrm flipH="1">
              <a:off x="2682481" y="5252990"/>
              <a:ext cx="230346" cy="2270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184" name="Group 243"/>
          <p:cNvGrpSpPr>
            <a:grpSpLocks/>
          </p:cNvGrpSpPr>
          <p:nvPr/>
        </p:nvGrpSpPr>
        <p:grpSpPr bwMode="auto">
          <a:xfrm>
            <a:off x="2827337" y="5811837"/>
            <a:ext cx="927100" cy="893763"/>
            <a:chOff x="1985085" y="4601981"/>
            <a:chExt cx="927742" cy="893947"/>
          </a:xfrm>
        </p:grpSpPr>
        <p:grpSp>
          <p:nvGrpSpPr>
            <p:cNvPr id="6321" name="Group 80"/>
            <p:cNvGrpSpPr>
              <a:grpSpLocks/>
            </p:cNvGrpSpPr>
            <p:nvPr/>
          </p:nvGrpSpPr>
          <p:grpSpPr bwMode="auto">
            <a:xfrm>
              <a:off x="2602615" y="4636530"/>
              <a:ext cx="289017" cy="307576"/>
              <a:chOff x="770570" y="568351"/>
              <a:chExt cx="339775" cy="383766"/>
            </a:xfrm>
          </p:grpSpPr>
          <p:sp>
            <p:nvSpPr>
              <p:cNvPr id="259" name="Oval 258"/>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44"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46" name="Straight Arrow Connector 245"/>
            <p:cNvCxnSpPr/>
            <p:nvPr/>
          </p:nvCxnSpPr>
          <p:spPr bwMode="auto">
            <a:xfrm rot="16200000" flipV="1">
              <a:off x="2647596" y="4613036"/>
              <a:ext cx="271519" cy="249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6323" name="Group 81"/>
            <p:cNvGrpSpPr>
              <a:grpSpLocks/>
            </p:cNvGrpSpPr>
            <p:nvPr/>
          </p:nvGrpSpPr>
          <p:grpSpPr bwMode="auto">
            <a:xfrm>
              <a:off x="1998663" y="4650118"/>
              <a:ext cx="284731" cy="307576"/>
              <a:chOff x="789212" y="571012"/>
              <a:chExt cx="334735" cy="383766"/>
            </a:xfrm>
          </p:grpSpPr>
          <p:sp>
            <p:nvSpPr>
              <p:cNvPr id="257" name="Oval 25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40"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324" name="Group 86"/>
            <p:cNvGrpSpPr>
              <a:grpSpLocks/>
            </p:cNvGrpSpPr>
            <p:nvPr/>
          </p:nvGrpSpPr>
          <p:grpSpPr bwMode="auto">
            <a:xfrm>
              <a:off x="2009391" y="5178832"/>
              <a:ext cx="284731" cy="307576"/>
              <a:chOff x="778012" y="535381"/>
              <a:chExt cx="334735" cy="383766"/>
            </a:xfrm>
          </p:grpSpPr>
          <p:sp>
            <p:nvSpPr>
              <p:cNvPr id="255" name="Oval 25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36"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325" name="Group 90"/>
            <p:cNvGrpSpPr>
              <a:grpSpLocks/>
            </p:cNvGrpSpPr>
            <p:nvPr/>
          </p:nvGrpSpPr>
          <p:grpSpPr bwMode="auto">
            <a:xfrm>
              <a:off x="2604181" y="5188352"/>
              <a:ext cx="287450" cy="307576"/>
              <a:chOff x="772411" y="547258"/>
              <a:chExt cx="337932" cy="383766"/>
            </a:xfrm>
          </p:grpSpPr>
          <p:sp>
            <p:nvSpPr>
              <p:cNvPr id="253" name="Oval 25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32"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50" name="Straight Arrow Connector 249"/>
            <p:cNvCxnSpPr/>
            <p:nvPr/>
          </p:nvCxnSpPr>
          <p:spPr bwMode="auto">
            <a:xfrm>
              <a:off x="2027978" y="5219646"/>
              <a:ext cx="235113" cy="244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1" name="Straight Arrow Connector 250"/>
            <p:cNvCxnSpPr/>
            <p:nvPr/>
          </p:nvCxnSpPr>
          <p:spPr bwMode="auto">
            <a:xfrm flipV="1">
              <a:off x="1985085" y="4654380"/>
              <a:ext cx="258942" cy="2334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2" name="Straight Arrow Connector 251"/>
            <p:cNvCxnSpPr/>
            <p:nvPr/>
          </p:nvCxnSpPr>
          <p:spPr bwMode="auto">
            <a:xfrm flipH="1">
              <a:off x="2682481" y="5252990"/>
              <a:ext cx="230346" cy="2270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185" name="Group 260"/>
          <p:cNvGrpSpPr>
            <a:grpSpLocks/>
          </p:cNvGrpSpPr>
          <p:nvPr/>
        </p:nvGrpSpPr>
        <p:grpSpPr bwMode="auto">
          <a:xfrm>
            <a:off x="2823975" y="4926013"/>
            <a:ext cx="927100" cy="893762"/>
            <a:chOff x="1985085" y="4601981"/>
            <a:chExt cx="927742" cy="893947"/>
          </a:xfrm>
        </p:grpSpPr>
        <p:grpSp>
          <p:nvGrpSpPr>
            <p:cNvPr id="6297" name="Group 80"/>
            <p:cNvGrpSpPr>
              <a:grpSpLocks/>
            </p:cNvGrpSpPr>
            <p:nvPr/>
          </p:nvGrpSpPr>
          <p:grpSpPr bwMode="auto">
            <a:xfrm>
              <a:off x="2602615" y="4636530"/>
              <a:ext cx="289017" cy="307576"/>
              <a:chOff x="770570" y="568351"/>
              <a:chExt cx="339775" cy="383766"/>
            </a:xfrm>
          </p:grpSpPr>
          <p:sp>
            <p:nvSpPr>
              <p:cNvPr id="276" name="Oval 27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20"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263" name="Straight Arrow Connector 262"/>
            <p:cNvCxnSpPr/>
            <p:nvPr/>
          </p:nvCxnSpPr>
          <p:spPr bwMode="auto">
            <a:xfrm rot="16200000" flipV="1">
              <a:off x="2647597" y="4613035"/>
              <a:ext cx="271518" cy="249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6299" name="Group 81"/>
            <p:cNvGrpSpPr>
              <a:grpSpLocks/>
            </p:cNvGrpSpPr>
            <p:nvPr/>
          </p:nvGrpSpPr>
          <p:grpSpPr bwMode="auto">
            <a:xfrm>
              <a:off x="1998663" y="4650118"/>
              <a:ext cx="284731" cy="307576"/>
              <a:chOff x="789212" y="571012"/>
              <a:chExt cx="334735" cy="383766"/>
            </a:xfrm>
          </p:grpSpPr>
          <p:sp>
            <p:nvSpPr>
              <p:cNvPr id="274" name="Oval 27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16"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300" name="Group 86"/>
            <p:cNvGrpSpPr>
              <a:grpSpLocks/>
            </p:cNvGrpSpPr>
            <p:nvPr/>
          </p:nvGrpSpPr>
          <p:grpSpPr bwMode="auto">
            <a:xfrm>
              <a:off x="2009391" y="5178832"/>
              <a:ext cx="284731" cy="307576"/>
              <a:chOff x="778012" y="535381"/>
              <a:chExt cx="334735" cy="383766"/>
            </a:xfrm>
          </p:grpSpPr>
          <p:sp>
            <p:nvSpPr>
              <p:cNvPr id="272" name="Oval 27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12"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301" name="Group 90"/>
            <p:cNvGrpSpPr>
              <a:grpSpLocks/>
            </p:cNvGrpSpPr>
            <p:nvPr/>
          </p:nvGrpSpPr>
          <p:grpSpPr bwMode="auto">
            <a:xfrm>
              <a:off x="2604181" y="5188352"/>
              <a:ext cx="287450" cy="307576"/>
              <a:chOff x="772411" y="547258"/>
              <a:chExt cx="337932" cy="383766"/>
            </a:xfrm>
          </p:grpSpPr>
          <p:sp>
            <p:nvSpPr>
              <p:cNvPr id="270" name="Oval 26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308"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67" name="Straight Arrow Connector 266"/>
            <p:cNvCxnSpPr/>
            <p:nvPr/>
          </p:nvCxnSpPr>
          <p:spPr bwMode="auto">
            <a:xfrm>
              <a:off x="2027978" y="5219646"/>
              <a:ext cx="235113" cy="2445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8" name="Straight Arrow Connector 267"/>
            <p:cNvCxnSpPr/>
            <p:nvPr/>
          </p:nvCxnSpPr>
          <p:spPr bwMode="auto">
            <a:xfrm flipV="1">
              <a:off x="1985085" y="4654379"/>
              <a:ext cx="258942" cy="2334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9" name="Straight Arrow Connector 268"/>
            <p:cNvCxnSpPr/>
            <p:nvPr/>
          </p:nvCxnSpPr>
          <p:spPr bwMode="auto">
            <a:xfrm flipH="1">
              <a:off x="2682481" y="5252991"/>
              <a:ext cx="230346" cy="22705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6186" name="Group 279"/>
          <p:cNvGrpSpPr>
            <a:grpSpLocks/>
          </p:cNvGrpSpPr>
          <p:nvPr/>
        </p:nvGrpSpPr>
        <p:grpSpPr bwMode="auto">
          <a:xfrm>
            <a:off x="2716213" y="1078303"/>
            <a:ext cx="1081087" cy="1120775"/>
            <a:chOff x="2762371" y="3736466"/>
            <a:chExt cx="1081266" cy="1121284"/>
          </a:xfrm>
        </p:grpSpPr>
        <p:grpSp>
          <p:nvGrpSpPr>
            <p:cNvPr id="6272" name="Group 341"/>
            <p:cNvGrpSpPr>
              <a:grpSpLocks/>
            </p:cNvGrpSpPr>
            <p:nvPr/>
          </p:nvGrpSpPr>
          <p:grpSpPr bwMode="auto">
            <a:xfrm>
              <a:off x="2815187" y="3790388"/>
              <a:ext cx="342584" cy="359995"/>
              <a:chOff x="3313870" y="6077886"/>
              <a:chExt cx="290058" cy="287810"/>
            </a:xfrm>
          </p:grpSpPr>
          <p:sp>
            <p:nvSpPr>
              <p:cNvPr id="296" name="Oval 29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96" name="TextBox 208"/>
              <p:cNvSpPr txBox="1">
                <a:spLocks noChangeArrowheads="1"/>
              </p:cNvSpPr>
              <p:nvPr/>
            </p:nvSpPr>
            <p:spPr bwMode="auto">
              <a:xfrm>
                <a:off x="3319266" y="6077886"/>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grpSp>
        <p:grpSp>
          <p:nvGrpSpPr>
            <p:cNvPr id="6273" name="Group 347"/>
            <p:cNvGrpSpPr>
              <a:grpSpLocks/>
            </p:cNvGrpSpPr>
            <p:nvPr/>
          </p:nvGrpSpPr>
          <p:grpSpPr bwMode="auto">
            <a:xfrm>
              <a:off x="3502728" y="3785310"/>
              <a:ext cx="336210" cy="359995"/>
              <a:chOff x="3300701" y="6092879"/>
              <a:chExt cx="284662" cy="287810"/>
            </a:xfrm>
          </p:grpSpPr>
          <p:sp>
            <p:nvSpPr>
              <p:cNvPr id="294" name="Oval 29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92"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grpSp>
          <p:nvGrpSpPr>
            <p:cNvPr id="6274" name="Group 344"/>
            <p:cNvGrpSpPr>
              <a:grpSpLocks/>
            </p:cNvGrpSpPr>
            <p:nvPr/>
          </p:nvGrpSpPr>
          <p:grpSpPr bwMode="auto">
            <a:xfrm>
              <a:off x="3501395" y="4497757"/>
              <a:ext cx="342230" cy="359993"/>
              <a:chOff x="3313870" y="6095751"/>
              <a:chExt cx="289760" cy="287809"/>
            </a:xfrm>
          </p:grpSpPr>
          <p:sp>
            <p:nvSpPr>
              <p:cNvPr id="292" name="Oval 29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88"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grpSp>
          <p:nvGrpSpPr>
            <p:cNvPr id="6275" name="Group 322"/>
            <p:cNvGrpSpPr>
              <a:grpSpLocks/>
            </p:cNvGrpSpPr>
            <p:nvPr/>
          </p:nvGrpSpPr>
          <p:grpSpPr bwMode="auto">
            <a:xfrm>
              <a:off x="2823432" y="4488926"/>
              <a:ext cx="336210" cy="359995"/>
              <a:chOff x="3311338" y="6088673"/>
              <a:chExt cx="284662" cy="287810"/>
            </a:xfrm>
          </p:grpSpPr>
          <p:sp>
            <p:nvSpPr>
              <p:cNvPr id="290" name="Oval 28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6284"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grpSp>
          <p:nvGrpSpPr>
            <p:cNvPr id="6276" name="Group 277"/>
            <p:cNvGrpSpPr>
              <a:grpSpLocks/>
            </p:cNvGrpSpPr>
            <p:nvPr/>
          </p:nvGrpSpPr>
          <p:grpSpPr bwMode="auto">
            <a:xfrm>
              <a:off x="2762371" y="3736466"/>
              <a:ext cx="1054968" cy="1117930"/>
              <a:chOff x="2762371" y="3736466"/>
              <a:chExt cx="1054968" cy="1117930"/>
            </a:xfrm>
          </p:grpSpPr>
          <p:cxnSp>
            <p:nvCxnSpPr>
              <p:cNvPr id="286" name="Straight Arrow Connector 285"/>
              <p:cNvCxnSpPr/>
              <p:nvPr/>
            </p:nvCxnSpPr>
            <p:spPr bwMode="auto">
              <a:xfrm>
                <a:off x="2763958" y="4548047"/>
                <a:ext cx="277859" cy="30652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7" name="Straight Arrow Connector 286"/>
              <p:cNvCxnSpPr/>
              <p:nvPr/>
            </p:nvCxnSpPr>
            <p:spPr bwMode="auto">
              <a:xfrm flipV="1">
                <a:off x="2762371" y="3749172"/>
                <a:ext cx="306438" cy="29223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8" name="Straight Arrow Connector 287"/>
              <p:cNvCxnSpPr/>
              <p:nvPr/>
            </p:nvCxnSpPr>
            <p:spPr bwMode="auto">
              <a:xfrm flipH="1" flipV="1">
                <a:off x="3551489" y="3736466"/>
                <a:ext cx="242928" cy="3144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9" name="Straight Arrow Connector 288"/>
              <p:cNvCxnSpPr/>
              <p:nvPr/>
            </p:nvCxnSpPr>
            <p:spPr bwMode="auto">
              <a:xfrm flipH="1">
                <a:off x="3543551" y="4554400"/>
                <a:ext cx="273095" cy="28746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sp>
        <p:nvSpPr>
          <p:cNvPr id="6188" name="TextBox 103"/>
          <p:cNvSpPr txBox="1">
            <a:spLocks noChangeArrowheads="1"/>
          </p:cNvSpPr>
          <p:nvPr/>
        </p:nvSpPr>
        <p:spPr bwMode="auto">
          <a:xfrm>
            <a:off x="191869" y="2982911"/>
            <a:ext cx="646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rgbClr val="FF6600"/>
                </a:solidFill>
                <a:latin typeface="Calibri" pitchFamily="-65" charset="0"/>
              </a:rPr>
              <a:t>HAM1</a:t>
            </a:r>
          </a:p>
        </p:txBody>
      </p:sp>
      <p:sp>
        <p:nvSpPr>
          <p:cNvPr id="258" name="Frame 119"/>
          <p:cNvSpPr>
            <a:spLocks noChangeArrowheads="1"/>
          </p:cNvSpPr>
          <p:nvPr/>
        </p:nvSpPr>
        <p:spPr bwMode="auto">
          <a:xfrm>
            <a:off x="163325" y="3313111"/>
            <a:ext cx="669925" cy="660400"/>
          </a:xfrm>
          <a:custGeom>
            <a:avLst/>
            <a:gdLst>
              <a:gd name="T0" fmla="*/ 334963 w 669925"/>
              <a:gd name="T1" fmla="*/ 0 h 660400"/>
              <a:gd name="T2" fmla="*/ 0 w 669925"/>
              <a:gd name="T3" fmla="*/ 330200 h 660400"/>
              <a:gd name="T4" fmla="*/ 334963 w 669925"/>
              <a:gd name="T5" fmla="*/ 660400 h 660400"/>
              <a:gd name="T6" fmla="*/ 669925 w 669925"/>
              <a:gd name="T7" fmla="*/ 330200 h 660400"/>
              <a:gd name="T8" fmla="*/ 3 60000 65536"/>
              <a:gd name="T9" fmla="*/ 2 60000 65536"/>
              <a:gd name="T10" fmla="*/ 1 60000 65536"/>
              <a:gd name="T11" fmla="*/ 0 60000 65536"/>
              <a:gd name="T12" fmla="*/ 14377 w 669925"/>
              <a:gd name="T13" fmla="*/ 14377 h 660400"/>
              <a:gd name="T14" fmla="*/ 655548 w 669925"/>
              <a:gd name="T15" fmla="*/ 646023 h 660400"/>
            </a:gdLst>
            <a:ahLst/>
            <a:cxnLst>
              <a:cxn ang="T8">
                <a:pos x="T0" y="T1"/>
              </a:cxn>
              <a:cxn ang="T9">
                <a:pos x="T2" y="T3"/>
              </a:cxn>
              <a:cxn ang="T10">
                <a:pos x="T4" y="T5"/>
              </a:cxn>
              <a:cxn ang="T11">
                <a:pos x="T6" y="T7"/>
              </a:cxn>
            </a:cxnLst>
            <a:rect l="T12" t="T13" r="T14" b="T15"/>
            <a:pathLst>
              <a:path w="669925" h="660400">
                <a:moveTo>
                  <a:pt x="0" y="0"/>
                </a:moveTo>
                <a:lnTo>
                  <a:pt x="669925" y="0"/>
                </a:lnTo>
                <a:lnTo>
                  <a:pt x="669925" y="660400"/>
                </a:lnTo>
                <a:lnTo>
                  <a:pt x="0" y="660400"/>
                </a:lnTo>
                <a:close/>
                <a:moveTo>
                  <a:pt x="14377" y="14377"/>
                </a:moveTo>
                <a:lnTo>
                  <a:pt x="14377" y="646023"/>
                </a:lnTo>
                <a:lnTo>
                  <a:pt x="655548" y="646023"/>
                </a:lnTo>
                <a:lnTo>
                  <a:pt x="655548" y="14377"/>
                </a:lnTo>
                <a:close/>
              </a:path>
            </a:pathLst>
          </a:cu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grpSp>
        <p:nvGrpSpPr>
          <p:cNvPr id="6190" name="Group 41"/>
          <p:cNvGrpSpPr>
            <a:grpSpLocks/>
          </p:cNvGrpSpPr>
          <p:nvPr/>
        </p:nvGrpSpPr>
        <p:grpSpPr bwMode="auto">
          <a:xfrm>
            <a:off x="7750" y="3190874"/>
            <a:ext cx="920750" cy="885825"/>
            <a:chOff x="112937" y="3750060"/>
            <a:chExt cx="1082451" cy="1105256"/>
          </a:xfrm>
        </p:grpSpPr>
        <p:grpSp>
          <p:nvGrpSpPr>
            <p:cNvPr id="6246" name="Group 80"/>
            <p:cNvGrpSpPr>
              <a:grpSpLocks/>
            </p:cNvGrpSpPr>
            <p:nvPr/>
          </p:nvGrpSpPr>
          <p:grpSpPr bwMode="auto">
            <a:xfrm>
              <a:off x="841599" y="3750060"/>
              <a:ext cx="321131" cy="383766"/>
              <a:chOff x="789212" y="535376"/>
              <a:chExt cx="321131" cy="383766"/>
            </a:xfrm>
          </p:grpSpPr>
          <p:sp>
            <p:nvSpPr>
              <p:cNvPr id="283" name="Oval 282"/>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69"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grpSp>
          <p:nvGrpSpPr>
            <p:cNvPr id="6247" name="Group 81"/>
            <p:cNvGrpSpPr>
              <a:grpSpLocks/>
            </p:cNvGrpSpPr>
            <p:nvPr/>
          </p:nvGrpSpPr>
          <p:grpSpPr bwMode="auto">
            <a:xfrm>
              <a:off x="112937" y="3799989"/>
              <a:ext cx="334735" cy="383766"/>
              <a:chOff x="789212" y="571012"/>
              <a:chExt cx="334735" cy="383766"/>
            </a:xfrm>
          </p:grpSpPr>
          <p:sp>
            <p:nvSpPr>
              <p:cNvPr id="281" name="Oval 28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65"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grpSp>
          <p:nvGrpSpPr>
            <p:cNvPr id="6248" name="Group 86"/>
            <p:cNvGrpSpPr>
              <a:grpSpLocks/>
            </p:cNvGrpSpPr>
            <p:nvPr/>
          </p:nvGrpSpPr>
          <p:grpSpPr bwMode="auto">
            <a:xfrm>
              <a:off x="125549" y="4459672"/>
              <a:ext cx="334735" cy="383766"/>
              <a:chOff x="778012" y="535381"/>
              <a:chExt cx="334735" cy="383766"/>
            </a:xfrm>
          </p:grpSpPr>
          <p:sp>
            <p:nvSpPr>
              <p:cNvPr id="279" name="Oval 27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61"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6249" name="Group 90"/>
            <p:cNvGrpSpPr>
              <a:grpSpLocks/>
            </p:cNvGrpSpPr>
            <p:nvPr/>
          </p:nvGrpSpPr>
          <p:grpSpPr bwMode="auto">
            <a:xfrm>
              <a:off x="824795" y="4471550"/>
              <a:ext cx="337932" cy="383766"/>
              <a:chOff x="772411" y="547258"/>
              <a:chExt cx="337932" cy="383766"/>
            </a:xfrm>
          </p:grpSpPr>
          <p:sp>
            <p:nvSpPr>
              <p:cNvPr id="277" name="Oval 27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6257"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4</a:t>
                </a:r>
              </a:p>
            </p:txBody>
          </p:sp>
        </p:grpSp>
        <p:cxnSp>
          <p:nvCxnSpPr>
            <p:cNvPr id="266" name="Straight Arrow Connector 265"/>
            <p:cNvCxnSpPr/>
            <p:nvPr/>
          </p:nvCxnSpPr>
          <p:spPr>
            <a:xfrm>
              <a:off x="909845" y="3829290"/>
              <a:ext cx="276212" cy="305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V="1">
              <a:off x="891183" y="4538397"/>
              <a:ext cx="304205" cy="291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3" name="Straight Arrow Connector 272"/>
            <p:cNvCxnSpPr/>
            <p:nvPr/>
          </p:nvCxnSpPr>
          <p:spPr>
            <a:xfrm flipH="1" flipV="1">
              <a:off x="148397" y="4490859"/>
              <a:ext cx="240751" cy="312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5" name="Straight Arrow Connector 274"/>
            <p:cNvCxnSpPr/>
            <p:nvPr/>
          </p:nvCxnSpPr>
          <p:spPr>
            <a:xfrm flipH="1">
              <a:off x="114804" y="3853059"/>
              <a:ext cx="270612" cy="285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191" name="Group 284"/>
          <p:cNvGrpSpPr>
            <a:grpSpLocks/>
          </p:cNvGrpSpPr>
          <p:nvPr/>
        </p:nvGrpSpPr>
        <p:grpSpPr bwMode="auto">
          <a:xfrm>
            <a:off x="136337" y="3471861"/>
            <a:ext cx="709613" cy="381000"/>
            <a:chOff x="5692705" y="1101342"/>
            <a:chExt cx="771890" cy="627797"/>
          </a:xfrm>
        </p:grpSpPr>
        <p:cxnSp>
          <p:nvCxnSpPr>
            <p:cNvPr id="291" name="Straight Connector 290"/>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03" name="Group 284"/>
          <p:cNvGrpSpPr>
            <a:grpSpLocks/>
          </p:cNvGrpSpPr>
          <p:nvPr/>
        </p:nvGrpSpPr>
        <p:grpSpPr bwMode="auto">
          <a:xfrm>
            <a:off x="1074550" y="3471861"/>
            <a:ext cx="709613" cy="381000"/>
            <a:chOff x="5692705" y="1101342"/>
            <a:chExt cx="771890" cy="627797"/>
          </a:xfrm>
        </p:grpSpPr>
        <p:cxnSp>
          <p:nvCxnSpPr>
            <p:cNvPr id="308" name="Straight Connector 307"/>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28" name="Group 284"/>
          <p:cNvGrpSpPr>
            <a:grpSpLocks/>
          </p:cNvGrpSpPr>
          <p:nvPr/>
        </p:nvGrpSpPr>
        <p:grpSpPr bwMode="auto">
          <a:xfrm>
            <a:off x="2013137" y="3471861"/>
            <a:ext cx="709613" cy="381000"/>
            <a:chOff x="5692705" y="1101342"/>
            <a:chExt cx="771890" cy="627797"/>
          </a:xfrm>
        </p:grpSpPr>
        <p:cxnSp>
          <p:nvCxnSpPr>
            <p:cNvPr id="333" name="Straight Connector 332"/>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45" name="Group 284"/>
          <p:cNvGrpSpPr>
            <a:grpSpLocks/>
          </p:cNvGrpSpPr>
          <p:nvPr/>
        </p:nvGrpSpPr>
        <p:grpSpPr bwMode="auto">
          <a:xfrm rot="5400000">
            <a:off x="2967643" y="5193507"/>
            <a:ext cx="709613" cy="381000"/>
            <a:chOff x="5692705" y="1101342"/>
            <a:chExt cx="771890" cy="627797"/>
          </a:xfrm>
        </p:grpSpPr>
        <p:cxnSp>
          <p:nvCxnSpPr>
            <p:cNvPr id="346" name="Straight Connector 345"/>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54" name="Group 284"/>
          <p:cNvGrpSpPr>
            <a:grpSpLocks/>
          </p:cNvGrpSpPr>
          <p:nvPr/>
        </p:nvGrpSpPr>
        <p:grpSpPr bwMode="auto">
          <a:xfrm rot="5400000">
            <a:off x="2985293" y="4355307"/>
            <a:ext cx="709613" cy="381000"/>
            <a:chOff x="5692705" y="1101342"/>
            <a:chExt cx="771890" cy="627797"/>
          </a:xfrm>
        </p:grpSpPr>
        <p:cxnSp>
          <p:nvCxnSpPr>
            <p:cNvPr id="355" name="Straight Connector 354"/>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59" name="Group 284"/>
          <p:cNvGrpSpPr>
            <a:grpSpLocks/>
          </p:cNvGrpSpPr>
          <p:nvPr/>
        </p:nvGrpSpPr>
        <p:grpSpPr bwMode="auto">
          <a:xfrm rot="5400000">
            <a:off x="2971005" y="6084094"/>
            <a:ext cx="709613" cy="381000"/>
            <a:chOff x="5692705" y="1101342"/>
            <a:chExt cx="771890" cy="627797"/>
          </a:xfrm>
        </p:grpSpPr>
        <p:cxnSp>
          <p:nvCxnSpPr>
            <p:cNvPr id="360" name="Straight Connector 359"/>
            <p:cNvCxnSpPr/>
            <p:nvPr/>
          </p:nvCxnSpPr>
          <p:spPr>
            <a:xfrm>
              <a:off x="576086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6402780"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flipH="1">
              <a:off x="5692705" y="1284118"/>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flipH="1">
              <a:off x="5692705" y="1560667"/>
              <a:ext cx="771890"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69" name="Group 322"/>
          <p:cNvGrpSpPr>
            <a:grpSpLocks/>
          </p:cNvGrpSpPr>
          <p:nvPr/>
        </p:nvGrpSpPr>
        <p:grpSpPr bwMode="auto">
          <a:xfrm rot="16200000">
            <a:off x="2857503" y="1421205"/>
            <a:ext cx="914399" cy="533397"/>
            <a:chOff x="5692705" y="1101342"/>
            <a:chExt cx="771890" cy="627797"/>
          </a:xfrm>
        </p:grpSpPr>
        <p:cxnSp>
          <p:nvCxnSpPr>
            <p:cNvPr id="370" name="Straight Connector 369"/>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H="1">
              <a:off x="5694289" y="1559078"/>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5563" y="827345"/>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4400" y="5125525"/>
            <a:ext cx="18221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4920325" y="834213"/>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025911" y="5186214"/>
            <a:ext cx="1673087" cy="139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6" name="Group 322"/>
          <p:cNvGrpSpPr>
            <a:grpSpLocks/>
          </p:cNvGrpSpPr>
          <p:nvPr/>
        </p:nvGrpSpPr>
        <p:grpSpPr bwMode="auto">
          <a:xfrm rot="16200000">
            <a:off x="3924302" y="3390901"/>
            <a:ext cx="914399" cy="533397"/>
            <a:chOff x="5692705" y="1101342"/>
            <a:chExt cx="771890" cy="627797"/>
          </a:xfrm>
        </p:grpSpPr>
        <p:cxnSp>
          <p:nvCxnSpPr>
            <p:cNvPr id="377" name="Straight Connector 376"/>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flipH="1">
              <a:off x="5694289" y="1559078"/>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81" name="Group 322"/>
          <p:cNvGrpSpPr>
            <a:grpSpLocks/>
          </p:cNvGrpSpPr>
          <p:nvPr/>
        </p:nvGrpSpPr>
        <p:grpSpPr bwMode="auto">
          <a:xfrm>
            <a:off x="2895600" y="2514600"/>
            <a:ext cx="914400" cy="533397"/>
            <a:chOff x="5694289" y="1101342"/>
            <a:chExt cx="771891" cy="627797"/>
          </a:xfrm>
        </p:grpSpPr>
        <p:cxnSp>
          <p:nvCxnSpPr>
            <p:cNvPr id="382" name="Straight Connector 381"/>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H="1">
              <a:off x="5694289" y="1639457"/>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86" name="Group 322"/>
          <p:cNvGrpSpPr>
            <a:grpSpLocks/>
          </p:cNvGrpSpPr>
          <p:nvPr/>
        </p:nvGrpSpPr>
        <p:grpSpPr bwMode="auto">
          <a:xfrm>
            <a:off x="2895600" y="3429000"/>
            <a:ext cx="914400" cy="533397"/>
            <a:chOff x="5694289" y="1101342"/>
            <a:chExt cx="771891" cy="627797"/>
          </a:xfrm>
        </p:grpSpPr>
        <p:cxnSp>
          <p:nvCxnSpPr>
            <p:cNvPr id="387" name="Straight Connector 386"/>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flipH="1">
              <a:off x="5694289" y="1549771"/>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391" name="Group 322"/>
          <p:cNvGrpSpPr>
            <a:grpSpLocks/>
          </p:cNvGrpSpPr>
          <p:nvPr/>
        </p:nvGrpSpPr>
        <p:grpSpPr bwMode="auto">
          <a:xfrm>
            <a:off x="4967377" y="3352800"/>
            <a:ext cx="914400" cy="533397"/>
            <a:chOff x="5694289" y="1101342"/>
            <a:chExt cx="771891" cy="627797"/>
          </a:xfrm>
        </p:grpSpPr>
        <p:cxnSp>
          <p:nvCxnSpPr>
            <p:cNvPr id="392" name="Straight Connector 391"/>
            <p:cNvCxnSpPr/>
            <p:nvPr/>
          </p:nvCxnSpPr>
          <p:spPr>
            <a:xfrm>
              <a:off x="5760859"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6402781" y="1101342"/>
              <a:ext cx="0" cy="627797"/>
            </a:xfrm>
            <a:prstGeom prst="line">
              <a:avLst/>
            </a:prstGeom>
            <a:ln w="127000">
              <a:solidFill>
                <a:srgbClr val="0017C0"/>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H="1">
              <a:off x="5694289" y="1282529"/>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flipH="1">
              <a:off x="5694289" y="1639457"/>
              <a:ext cx="771891" cy="0"/>
            </a:xfrm>
            <a:prstGeom prst="line">
              <a:avLst/>
            </a:prstGeom>
            <a:ln w="1270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398" name="TextBox 103"/>
          <p:cNvSpPr txBox="1">
            <a:spLocks noChangeArrowheads="1"/>
          </p:cNvSpPr>
          <p:nvPr/>
        </p:nvSpPr>
        <p:spPr bwMode="auto">
          <a:xfrm>
            <a:off x="7414726" y="4853467"/>
            <a:ext cx="9172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smtClean="0">
                <a:solidFill>
                  <a:srgbClr val="FF6600"/>
                </a:solidFill>
                <a:latin typeface="Calibri" pitchFamily="-65" charset="0"/>
              </a:rPr>
              <a:t>HAM_2_3</a:t>
            </a:r>
            <a:endParaRPr lang="en-US" sz="1400" dirty="0">
              <a:solidFill>
                <a:srgbClr val="FF6600"/>
              </a:solidFill>
              <a:latin typeface="Calibri" pitchFamily="-65" charset="0"/>
            </a:endParaRPr>
          </a:p>
        </p:txBody>
      </p:sp>
      <p:sp>
        <p:nvSpPr>
          <p:cNvPr id="399" name="TextBox 103"/>
          <p:cNvSpPr txBox="1">
            <a:spLocks noChangeArrowheads="1"/>
          </p:cNvSpPr>
          <p:nvPr/>
        </p:nvSpPr>
        <p:spPr bwMode="auto">
          <a:xfrm>
            <a:off x="5095714" y="4816787"/>
            <a:ext cx="1098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smtClean="0">
                <a:solidFill>
                  <a:srgbClr val="FF6600"/>
                </a:solidFill>
                <a:latin typeface="Calibri" pitchFamily="-65" charset="0"/>
              </a:rPr>
              <a:t>HAM_4_5_6</a:t>
            </a:r>
            <a:endParaRPr lang="en-US" sz="1400" dirty="0">
              <a:solidFill>
                <a:srgbClr val="FF6600"/>
              </a:solidFill>
              <a:latin typeface="Calibri" pitchFamily="-65" charset="0"/>
            </a:endParaRPr>
          </a:p>
        </p:txBody>
      </p:sp>
      <p:sp>
        <p:nvSpPr>
          <p:cNvPr id="400" name="TextBox 130"/>
          <p:cNvSpPr txBox="1">
            <a:spLocks noChangeArrowheads="1"/>
          </p:cNvSpPr>
          <p:nvPr/>
        </p:nvSpPr>
        <p:spPr bwMode="auto">
          <a:xfrm>
            <a:off x="5195977" y="4111823"/>
            <a:ext cx="6078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ETMX</a:t>
            </a:r>
            <a:endParaRPr lang="en-US" sz="1400" dirty="0">
              <a:solidFill>
                <a:srgbClr val="660066"/>
              </a:solidFill>
              <a:latin typeface="Calibri" pitchFamily="-65" charset="0"/>
            </a:endParaRPr>
          </a:p>
        </p:txBody>
      </p:sp>
      <p:sp>
        <p:nvSpPr>
          <p:cNvPr id="401" name="TextBox 130"/>
          <p:cNvSpPr txBox="1">
            <a:spLocks noChangeArrowheads="1"/>
          </p:cNvSpPr>
          <p:nvPr/>
        </p:nvSpPr>
        <p:spPr bwMode="auto">
          <a:xfrm>
            <a:off x="2286000" y="2590800"/>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ITMY</a:t>
            </a:r>
            <a:endParaRPr lang="en-US" sz="1400" dirty="0">
              <a:solidFill>
                <a:srgbClr val="660066"/>
              </a:solidFill>
              <a:latin typeface="Calibri" pitchFamily="-65" charset="0"/>
            </a:endParaRPr>
          </a:p>
        </p:txBody>
      </p:sp>
      <p:sp>
        <p:nvSpPr>
          <p:cNvPr id="402" name="TextBox 130"/>
          <p:cNvSpPr txBox="1">
            <a:spLocks noChangeArrowheads="1"/>
          </p:cNvSpPr>
          <p:nvPr/>
        </p:nvSpPr>
        <p:spPr bwMode="auto">
          <a:xfrm>
            <a:off x="2286000" y="1459303"/>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a:solidFill>
                  <a:srgbClr val="660066"/>
                </a:solidFill>
                <a:latin typeface="Calibri" pitchFamily="-65" charset="0"/>
              </a:rPr>
              <a:t>E</a:t>
            </a:r>
            <a:r>
              <a:rPr lang="en-US" sz="1400" dirty="0" err="1" smtClean="0">
                <a:solidFill>
                  <a:srgbClr val="660066"/>
                </a:solidFill>
                <a:latin typeface="Calibri" pitchFamily="-65" charset="0"/>
              </a:rPr>
              <a:t>TMY</a:t>
            </a:r>
            <a:endParaRPr lang="en-US" sz="1400" dirty="0">
              <a:solidFill>
                <a:srgbClr val="660066"/>
              </a:solidFill>
              <a:latin typeface="Calibri" pitchFamily="-65" charset="0"/>
            </a:endParaRPr>
          </a:p>
        </p:txBody>
      </p:sp>
      <p:sp>
        <p:nvSpPr>
          <p:cNvPr id="403" name="TextBox 131"/>
          <p:cNvSpPr txBox="1">
            <a:spLocks noChangeArrowheads="1"/>
          </p:cNvSpPr>
          <p:nvPr/>
        </p:nvSpPr>
        <p:spPr bwMode="auto">
          <a:xfrm>
            <a:off x="4938817" y="442407"/>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sp>
        <p:nvSpPr>
          <p:cNvPr id="406" name="TextBox 130"/>
          <p:cNvSpPr txBox="1">
            <a:spLocks noChangeArrowheads="1"/>
          </p:cNvSpPr>
          <p:nvPr/>
        </p:nvSpPr>
        <p:spPr bwMode="auto">
          <a:xfrm>
            <a:off x="7297918" y="426909"/>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sp>
        <p:nvSpPr>
          <p:cNvPr id="3" name="Rectangle 2"/>
          <p:cNvSpPr/>
          <p:nvPr/>
        </p:nvSpPr>
        <p:spPr>
          <a:xfrm>
            <a:off x="6668219" y="3404315"/>
            <a:ext cx="2277374" cy="533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4633823" y="396815"/>
            <a:ext cx="4419600" cy="2057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4419600" y="4744525"/>
            <a:ext cx="4419600" cy="208759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Slide Number Placeholder 2"/>
          <p:cNvSpPr>
            <a:spLocks noGrp="1"/>
          </p:cNvSpPr>
          <p:nvPr>
            <p:ph type="sldNum" sz="quarter" idx="12"/>
          </p:nvPr>
        </p:nvSpPr>
        <p:spPr>
          <a:xfrm>
            <a:off x="8872780" y="6617776"/>
            <a:ext cx="271220" cy="240224"/>
          </a:xfrm>
        </p:spPr>
        <p:txBody>
          <a:bodyPr/>
          <a:lstStyle/>
          <a:p>
            <a:fld id="{F32EA9E1-667D-4AA4-B181-91E43F1A6873}" type="slidenum">
              <a:rPr lang="en-US" b="1" smtClean="0">
                <a:solidFill>
                  <a:schemeClr val="tx1"/>
                </a:solidFill>
              </a:rPr>
              <a:pPr/>
              <a:t>4</a:t>
            </a:fld>
            <a:endParaRPr lang="en-US" b="1" dirty="0">
              <a:solidFill>
                <a:schemeClr val="tx1"/>
              </a:solidFill>
            </a:endParaRPr>
          </a:p>
        </p:txBody>
      </p:sp>
      <p:sp>
        <p:nvSpPr>
          <p:cNvPr id="4" name="Rectangle 3"/>
          <p:cNvSpPr/>
          <p:nvPr/>
        </p:nvSpPr>
        <p:spPr>
          <a:xfrm>
            <a:off x="88421" y="102870"/>
            <a:ext cx="3191774" cy="369332"/>
          </a:xfrm>
          <a:prstGeom prst="rect">
            <a:avLst/>
          </a:prstGeom>
        </p:spPr>
        <p:txBody>
          <a:bodyPr wrap="square">
            <a:spAutoFit/>
          </a:bodyPr>
          <a:lstStyle/>
          <a:p>
            <a:pPr marL="403225" indent="-403225"/>
            <a:r>
              <a:rPr lang="en-US" b="1" dirty="0" smtClean="0">
                <a:solidFill>
                  <a:srgbClr val="003FCC"/>
                </a:solidFill>
              </a:rPr>
              <a:t>1.0) Modules Orientation</a:t>
            </a:r>
          </a:p>
        </p:txBody>
      </p:sp>
      <p:sp>
        <p:nvSpPr>
          <p:cNvPr id="5" name="Rectangle 4"/>
          <p:cNvSpPr/>
          <p:nvPr/>
        </p:nvSpPr>
        <p:spPr>
          <a:xfrm>
            <a:off x="6575985" y="3115588"/>
            <a:ext cx="1481239" cy="307777"/>
          </a:xfrm>
          <a:prstGeom prst="rect">
            <a:avLst/>
          </a:prstGeom>
        </p:spPr>
        <p:txBody>
          <a:bodyPr wrap="none">
            <a:spAutoFit/>
          </a:bodyPr>
          <a:lstStyle/>
          <a:p>
            <a:r>
              <a:rPr lang="en-US" sz="1400" b="1" dirty="0" smtClean="0"/>
              <a:t>HEPI Orientation.</a:t>
            </a:r>
            <a:endParaRPr lang="en-US" sz="1400" b="1" dirty="0"/>
          </a:p>
        </p:txBody>
      </p:sp>
      <p:sp>
        <p:nvSpPr>
          <p:cNvPr id="322" name="Rectangle 321"/>
          <p:cNvSpPr/>
          <p:nvPr/>
        </p:nvSpPr>
        <p:spPr>
          <a:xfrm>
            <a:off x="4557623" y="119518"/>
            <a:ext cx="1648868" cy="307777"/>
          </a:xfrm>
          <a:prstGeom prst="rect">
            <a:avLst/>
          </a:prstGeom>
        </p:spPr>
        <p:txBody>
          <a:bodyPr wrap="square">
            <a:spAutoFit/>
          </a:bodyPr>
          <a:lstStyle/>
          <a:p>
            <a:r>
              <a:rPr lang="en-US" sz="1400" b="1" dirty="0" smtClean="0"/>
              <a:t>BSC-ISI Orientation.</a:t>
            </a:r>
            <a:endParaRPr lang="en-US" sz="1400" b="1" dirty="0"/>
          </a:p>
        </p:txBody>
      </p:sp>
      <p:sp>
        <p:nvSpPr>
          <p:cNvPr id="324" name="Rectangle 323"/>
          <p:cNvSpPr/>
          <p:nvPr/>
        </p:nvSpPr>
        <p:spPr>
          <a:xfrm>
            <a:off x="4339138" y="4447345"/>
            <a:ext cx="3227522" cy="307777"/>
          </a:xfrm>
          <a:prstGeom prst="rect">
            <a:avLst/>
          </a:prstGeom>
        </p:spPr>
        <p:txBody>
          <a:bodyPr wrap="square">
            <a:spAutoFit/>
          </a:bodyPr>
          <a:lstStyle/>
          <a:p>
            <a:r>
              <a:rPr lang="en-US" sz="1400" b="1" dirty="0" smtClean="0"/>
              <a:t>HAM-ISI Orientation.</a:t>
            </a:r>
            <a:endParaRPr lang="en-US" sz="1400" b="1" dirty="0"/>
          </a:p>
        </p:txBody>
      </p:sp>
      <p:grpSp>
        <p:nvGrpSpPr>
          <p:cNvPr id="11" name="Group 10"/>
          <p:cNvGrpSpPr/>
          <p:nvPr/>
        </p:nvGrpSpPr>
        <p:grpSpPr>
          <a:xfrm>
            <a:off x="6090769" y="717353"/>
            <a:ext cx="315972" cy="295275"/>
            <a:chOff x="6006989" y="3034679"/>
            <a:chExt cx="315972" cy="295275"/>
          </a:xfrm>
        </p:grpSpPr>
        <p:grpSp>
          <p:nvGrpSpPr>
            <p:cNvPr id="332" name="Group 347"/>
            <p:cNvGrpSpPr>
              <a:grpSpLocks/>
            </p:cNvGrpSpPr>
            <p:nvPr/>
          </p:nvGrpSpPr>
          <p:grpSpPr bwMode="auto">
            <a:xfrm>
              <a:off x="6006989" y="3034679"/>
              <a:ext cx="299345" cy="284083"/>
              <a:chOff x="3297192" y="6061837"/>
              <a:chExt cx="284662" cy="287810"/>
            </a:xfrm>
          </p:grpSpPr>
          <p:sp>
            <p:nvSpPr>
              <p:cNvPr id="352" name="Oval 35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64"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337" name="Straight Arrow Connector 336"/>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2" name="Group 11"/>
          <p:cNvGrpSpPr/>
          <p:nvPr/>
        </p:nvGrpSpPr>
        <p:grpSpPr>
          <a:xfrm>
            <a:off x="6119550" y="1969518"/>
            <a:ext cx="349370" cy="291398"/>
            <a:chOff x="5981528" y="3589419"/>
            <a:chExt cx="349370" cy="291398"/>
          </a:xfrm>
        </p:grpSpPr>
        <p:grpSp>
          <p:nvGrpSpPr>
            <p:cNvPr id="334" name="Group 344"/>
            <p:cNvGrpSpPr>
              <a:grpSpLocks/>
            </p:cNvGrpSpPr>
            <p:nvPr/>
          </p:nvGrpSpPr>
          <p:grpSpPr bwMode="auto">
            <a:xfrm>
              <a:off x="5981528" y="3589419"/>
              <a:ext cx="299345" cy="285508"/>
              <a:chOff x="3287272" y="6057120"/>
              <a:chExt cx="284662" cy="289254"/>
            </a:xfrm>
          </p:grpSpPr>
          <p:sp>
            <p:nvSpPr>
              <p:cNvPr id="350" name="Oval 34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51"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339" name="Straight Arrow Connector 338"/>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3" name="Group 12"/>
          <p:cNvGrpSpPr/>
          <p:nvPr/>
        </p:nvGrpSpPr>
        <p:grpSpPr>
          <a:xfrm>
            <a:off x="4842622" y="1969085"/>
            <a:ext cx="306174" cy="284083"/>
            <a:chOff x="5394273" y="3596734"/>
            <a:chExt cx="306174" cy="284083"/>
          </a:xfrm>
        </p:grpSpPr>
        <p:grpSp>
          <p:nvGrpSpPr>
            <p:cNvPr id="335" name="Group 322"/>
            <p:cNvGrpSpPr>
              <a:grpSpLocks/>
            </p:cNvGrpSpPr>
            <p:nvPr/>
          </p:nvGrpSpPr>
          <p:grpSpPr bwMode="auto">
            <a:xfrm>
              <a:off x="5401102" y="3596734"/>
              <a:ext cx="299345" cy="284083"/>
              <a:chOff x="3306811" y="6064530"/>
              <a:chExt cx="284662" cy="287810"/>
            </a:xfrm>
          </p:grpSpPr>
          <p:sp>
            <p:nvSpPr>
              <p:cNvPr id="342" name="Oval 34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49"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340" name="Straight Arrow Connector 339"/>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0" name="Group 9"/>
          <p:cNvGrpSpPr/>
          <p:nvPr/>
        </p:nvGrpSpPr>
        <p:grpSpPr>
          <a:xfrm>
            <a:off x="4820209" y="697173"/>
            <a:ext cx="315614" cy="288841"/>
            <a:chOff x="5364111" y="3045495"/>
            <a:chExt cx="315614" cy="288841"/>
          </a:xfrm>
        </p:grpSpPr>
        <p:sp>
          <p:nvSpPr>
            <p:cNvPr id="365" name="Oval 364"/>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66"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341" name="Straight Arrow Connector 34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16" name="Group 15"/>
          <p:cNvGrpSpPr/>
          <p:nvPr/>
        </p:nvGrpSpPr>
        <p:grpSpPr>
          <a:xfrm>
            <a:off x="6988876" y="1951402"/>
            <a:ext cx="395618" cy="365503"/>
            <a:chOff x="5626100" y="3660612"/>
            <a:chExt cx="395618" cy="365503"/>
          </a:xfrm>
        </p:grpSpPr>
        <p:grpSp>
          <p:nvGrpSpPr>
            <p:cNvPr id="412" name="Group 322"/>
            <p:cNvGrpSpPr>
              <a:grpSpLocks/>
            </p:cNvGrpSpPr>
            <p:nvPr/>
          </p:nvGrpSpPr>
          <p:grpSpPr bwMode="auto">
            <a:xfrm>
              <a:off x="5685563" y="3660612"/>
              <a:ext cx="336155" cy="359831"/>
              <a:chOff x="3311338" y="6088673"/>
              <a:chExt cx="284662" cy="287810"/>
            </a:xfrm>
          </p:grpSpPr>
          <p:sp>
            <p:nvSpPr>
              <p:cNvPr id="418" name="Oval 41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19"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414" name="Straight Arrow Connector 413"/>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4" name="Group 13"/>
          <p:cNvGrpSpPr/>
          <p:nvPr/>
        </p:nvGrpSpPr>
        <p:grpSpPr>
          <a:xfrm>
            <a:off x="6964041" y="654065"/>
            <a:ext cx="395323" cy="401007"/>
            <a:chOff x="5624512" y="2921215"/>
            <a:chExt cx="395323" cy="401007"/>
          </a:xfrm>
        </p:grpSpPr>
        <p:sp>
          <p:nvSpPr>
            <p:cNvPr id="424" name="Oval 423"/>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5"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415" name="Straight Arrow Connector 414"/>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5" name="Group 14"/>
          <p:cNvGrpSpPr/>
          <p:nvPr/>
        </p:nvGrpSpPr>
        <p:grpSpPr>
          <a:xfrm>
            <a:off x="8331958" y="664612"/>
            <a:ext cx="336155" cy="408632"/>
            <a:chOff x="6364747" y="2908515"/>
            <a:chExt cx="336155" cy="408632"/>
          </a:xfrm>
        </p:grpSpPr>
        <p:grpSp>
          <p:nvGrpSpPr>
            <p:cNvPr id="397" name="Group 347"/>
            <p:cNvGrpSpPr>
              <a:grpSpLocks/>
            </p:cNvGrpSpPr>
            <p:nvPr/>
          </p:nvGrpSpPr>
          <p:grpSpPr bwMode="auto">
            <a:xfrm>
              <a:off x="6364747" y="2957316"/>
              <a:ext cx="336155" cy="359831"/>
              <a:chOff x="3300701" y="6092879"/>
              <a:chExt cx="284662" cy="287810"/>
            </a:xfrm>
          </p:grpSpPr>
          <p:sp>
            <p:nvSpPr>
              <p:cNvPr id="422" name="Oval 4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3"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416" name="Straight Arrow Connector 415"/>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7" name="Group 16"/>
          <p:cNvGrpSpPr/>
          <p:nvPr/>
        </p:nvGrpSpPr>
        <p:grpSpPr>
          <a:xfrm>
            <a:off x="8338385" y="1967998"/>
            <a:ext cx="342175" cy="359830"/>
            <a:chOff x="6363425" y="3669460"/>
            <a:chExt cx="342175" cy="359830"/>
          </a:xfrm>
        </p:grpSpPr>
        <p:grpSp>
          <p:nvGrpSpPr>
            <p:cNvPr id="411" name="Group 344"/>
            <p:cNvGrpSpPr>
              <a:grpSpLocks/>
            </p:cNvGrpSpPr>
            <p:nvPr/>
          </p:nvGrpSpPr>
          <p:grpSpPr bwMode="auto">
            <a:xfrm>
              <a:off x="6363425" y="3669460"/>
              <a:ext cx="342175" cy="359830"/>
              <a:chOff x="3313870" y="6095751"/>
              <a:chExt cx="289760" cy="287809"/>
            </a:xfrm>
          </p:grpSpPr>
          <p:sp>
            <p:nvSpPr>
              <p:cNvPr id="420" name="Oval 41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1"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417" name="Straight Arrow Connector 416"/>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9" name="Group 18"/>
          <p:cNvGrpSpPr/>
          <p:nvPr/>
        </p:nvGrpSpPr>
        <p:grpSpPr>
          <a:xfrm>
            <a:off x="8252727" y="5029468"/>
            <a:ext cx="293002" cy="307975"/>
            <a:chOff x="6377432" y="2981647"/>
            <a:chExt cx="293002" cy="307975"/>
          </a:xfrm>
        </p:grpSpPr>
        <p:grpSp>
          <p:nvGrpSpPr>
            <p:cNvPr id="432" name="Group 80"/>
            <p:cNvGrpSpPr>
              <a:grpSpLocks/>
            </p:cNvGrpSpPr>
            <p:nvPr/>
          </p:nvGrpSpPr>
          <p:grpSpPr bwMode="auto">
            <a:xfrm>
              <a:off x="6377432" y="2981647"/>
              <a:ext cx="273159" cy="307575"/>
              <a:chOff x="789212" y="535376"/>
              <a:chExt cx="321131" cy="383766"/>
            </a:xfrm>
          </p:grpSpPr>
          <p:sp>
            <p:nvSpPr>
              <p:cNvPr id="446" name="Oval 445"/>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7"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436" name="Straight Arrow Connector 435"/>
            <p:cNvCxnSpPr/>
            <p:nvPr/>
          </p:nvCxnSpPr>
          <p:spPr bwMode="auto">
            <a:xfrm>
              <a:off x="6435484" y="3045147"/>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8215189" y="6382634"/>
            <a:ext cx="315232" cy="307575"/>
            <a:chOff x="6363139" y="3559897"/>
            <a:chExt cx="315232" cy="307575"/>
          </a:xfrm>
        </p:grpSpPr>
        <p:grpSp>
          <p:nvGrpSpPr>
            <p:cNvPr id="435" name="Group 90"/>
            <p:cNvGrpSpPr>
              <a:grpSpLocks/>
            </p:cNvGrpSpPr>
            <p:nvPr/>
          </p:nvGrpSpPr>
          <p:grpSpPr bwMode="auto">
            <a:xfrm>
              <a:off x="6363139" y="3559897"/>
              <a:ext cx="287450" cy="307575"/>
              <a:chOff x="772411" y="547258"/>
              <a:chExt cx="337932" cy="383766"/>
            </a:xfrm>
          </p:grpSpPr>
          <p:sp>
            <p:nvSpPr>
              <p:cNvPr id="440" name="Oval 439"/>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1"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4</a:t>
                </a:r>
              </a:p>
            </p:txBody>
          </p:sp>
        </p:grpSp>
        <p:cxnSp>
          <p:nvCxnSpPr>
            <p:cNvPr id="437" name="Straight Arrow Connector 436"/>
            <p:cNvCxnSpPr/>
            <p:nvPr/>
          </p:nvCxnSpPr>
          <p:spPr bwMode="auto">
            <a:xfrm flipV="1">
              <a:off x="6419609" y="3613472"/>
              <a:ext cx="258762"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7139950" y="6334369"/>
            <a:ext cx="284731" cy="307575"/>
            <a:chOff x="5768349" y="3550377"/>
            <a:chExt cx="284731" cy="307575"/>
          </a:xfrm>
        </p:grpSpPr>
        <p:grpSp>
          <p:nvGrpSpPr>
            <p:cNvPr id="434" name="Group 86"/>
            <p:cNvGrpSpPr>
              <a:grpSpLocks/>
            </p:cNvGrpSpPr>
            <p:nvPr/>
          </p:nvGrpSpPr>
          <p:grpSpPr bwMode="auto">
            <a:xfrm>
              <a:off x="5768349" y="3550377"/>
              <a:ext cx="284731" cy="307575"/>
              <a:chOff x="778012" y="535381"/>
              <a:chExt cx="334735" cy="383766"/>
            </a:xfrm>
          </p:grpSpPr>
          <p:sp>
            <p:nvSpPr>
              <p:cNvPr id="442" name="Oval 44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3"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438" name="Straight Arrow Connector 437"/>
            <p:cNvCxnSpPr/>
            <p:nvPr/>
          </p:nvCxnSpPr>
          <p:spPr bwMode="auto">
            <a:xfrm flipH="1" flipV="1">
              <a:off x="5787784" y="3575372"/>
              <a:ext cx="204787"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7129221" y="5046237"/>
            <a:ext cx="284731" cy="307575"/>
            <a:chOff x="5757621" y="3021663"/>
            <a:chExt cx="284731" cy="307575"/>
          </a:xfrm>
        </p:grpSpPr>
        <p:grpSp>
          <p:nvGrpSpPr>
            <p:cNvPr id="433" name="Group 81"/>
            <p:cNvGrpSpPr>
              <a:grpSpLocks/>
            </p:cNvGrpSpPr>
            <p:nvPr/>
          </p:nvGrpSpPr>
          <p:grpSpPr bwMode="auto">
            <a:xfrm>
              <a:off x="5757621" y="3021663"/>
              <a:ext cx="284731" cy="307575"/>
              <a:chOff x="789212" y="571012"/>
              <a:chExt cx="334735" cy="383766"/>
            </a:xfrm>
          </p:grpSpPr>
          <p:sp>
            <p:nvSpPr>
              <p:cNvPr id="444" name="Oval 44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45"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439" name="Straight Arrow Connector 438"/>
            <p:cNvCxnSpPr/>
            <p:nvPr/>
          </p:nvCxnSpPr>
          <p:spPr bwMode="auto">
            <a:xfrm flipH="1">
              <a:off x="5759209" y="3064197"/>
              <a:ext cx="230187"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184278" y="5083039"/>
            <a:ext cx="305235" cy="342054"/>
            <a:chOff x="6238522" y="2810495"/>
            <a:chExt cx="305235" cy="342054"/>
          </a:xfrm>
        </p:grpSpPr>
        <p:sp>
          <p:nvSpPr>
            <p:cNvPr id="463" name="Oval 462"/>
            <p:cNvSpPr/>
            <p:nvPr/>
          </p:nvSpPr>
          <p:spPr bwMode="auto">
            <a:xfrm>
              <a:off x="6277504" y="2880270"/>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4" name="TextBox 151"/>
            <p:cNvSpPr txBox="1">
              <a:spLocks noChangeArrowheads="1"/>
            </p:cNvSpPr>
            <p:nvPr/>
          </p:nvSpPr>
          <p:spPr bwMode="auto">
            <a:xfrm>
              <a:off x="6238522" y="2845037"/>
              <a:ext cx="262645"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cxnSp>
          <p:nvCxnSpPr>
            <p:cNvPr id="450" name="Straight Arrow Connector 449"/>
            <p:cNvCxnSpPr/>
            <p:nvPr/>
          </p:nvCxnSpPr>
          <p:spPr bwMode="auto">
            <a:xfrm rot="16200000" flipV="1">
              <a:off x="6283407" y="2821607"/>
              <a:ext cx="271462"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4" name="Group 23"/>
          <p:cNvGrpSpPr/>
          <p:nvPr/>
        </p:nvGrpSpPr>
        <p:grpSpPr>
          <a:xfrm>
            <a:off x="4785553" y="6264207"/>
            <a:ext cx="284534" cy="307512"/>
            <a:chOff x="5645708" y="3387227"/>
            <a:chExt cx="284534" cy="307512"/>
          </a:xfrm>
        </p:grpSpPr>
        <p:sp>
          <p:nvSpPr>
            <p:cNvPr id="459" name="Oval 458"/>
            <p:cNvSpPr/>
            <p:nvPr/>
          </p:nvSpPr>
          <p:spPr bwMode="auto">
            <a:xfrm>
              <a:off x="5678364" y="3448879"/>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0" name="TextBox 147"/>
            <p:cNvSpPr txBox="1">
              <a:spLocks noChangeArrowheads="1"/>
            </p:cNvSpPr>
            <p:nvPr/>
          </p:nvSpPr>
          <p:spPr bwMode="auto">
            <a:xfrm>
              <a:off x="5645708" y="3387227"/>
              <a:ext cx="284534"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3</a:t>
              </a:r>
            </a:p>
          </p:txBody>
        </p:sp>
        <p:cxnSp>
          <p:nvCxnSpPr>
            <p:cNvPr id="454" name="Straight Arrow Connector 453"/>
            <p:cNvCxnSpPr/>
            <p:nvPr/>
          </p:nvCxnSpPr>
          <p:spPr bwMode="auto">
            <a:xfrm>
              <a:off x="5664282" y="3428032"/>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2" name="Group 21"/>
          <p:cNvGrpSpPr/>
          <p:nvPr/>
        </p:nvGrpSpPr>
        <p:grpSpPr>
          <a:xfrm>
            <a:off x="4769011" y="5123417"/>
            <a:ext cx="298103" cy="307512"/>
            <a:chOff x="5621419" y="2858622"/>
            <a:chExt cx="298103" cy="307512"/>
          </a:xfrm>
        </p:grpSpPr>
        <p:sp>
          <p:nvSpPr>
            <p:cNvPr id="461" name="Oval 460"/>
            <p:cNvSpPr/>
            <p:nvPr/>
          </p:nvSpPr>
          <p:spPr bwMode="auto">
            <a:xfrm>
              <a:off x="5658123" y="2891723"/>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62" name="TextBox 149"/>
            <p:cNvSpPr txBox="1">
              <a:spLocks noChangeArrowheads="1"/>
            </p:cNvSpPr>
            <p:nvPr/>
          </p:nvSpPr>
          <p:spPr bwMode="auto">
            <a:xfrm>
              <a:off x="5634988" y="2858622"/>
              <a:ext cx="284534"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cxnSp>
          <p:nvCxnSpPr>
            <p:cNvPr id="455" name="Straight Arrow Connector 454"/>
            <p:cNvCxnSpPr/>
            <p:nvPr/>
          </p:nvCxnSpPr>
          <p:spPr bwMode="auto">
            <a:xfrm flipV="1">
              <a:off x="5621419" y="2862882"/>
              <a:ext cx="258763" cy="2333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5" name="Group 24"/>
          <p:cNvGrpSpPr/>
          <p:nvPr/>
        </p:nvGrpSpPr>
        <p:grpSpPr>
          <a:xfrm>
            <a:off x="6216841" y="6258228"/>
            <a:ext cx="308432" cy="307512"/>
            <a:chOff x="6240087" y="3396745"/>
            <a:chExt cx="308432" cy="307512"/>
          </a:xfrm>
        </p:grpSpPr>
        <p:sp>
          <p:nvSpPr>
            <p:cNvPr id="457" name="Oval 456"/>
            <p:cNvSpPr/>
            <p:nvPr/>
          </p:nvSpPr>
          <p:spPr bwMode="auto">
            <a:xfrm>
              <a:off x="6277503" y="3448880"/>
              <a:ext cx="249835" cy="228972"/>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458" name="TextBox 145"/>
            <p:cNvSpPr txBox="1">
              <a:spLocks noChangeArrowheads="1"/>
            </p:cNvSpPr>
            <p:nvPr/>
          </p:nvSpPr>
          <p:spPr bwMode="auto">
            <a:xfrm>
              <a:off x="6240087" y="3396745"/>
              <a:ext cx="284534" cy="30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cxnSp>
          <p:nvCxnSpPr>
            <p:cNvPr id="456" name="Straight Arrow Connector 455"/>
            <p:cNvCxnSpPr/>
            <p:nvPr/>
          </p:nvCxnSpPr>
          <p:spPr bwMode="auto">
            <a:xfrm flipH="1">
              <a:off x="6318332" y="3461370"/>
              <a:ext cx="230187" cy="2270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8" name="Rectangle 7"/>
          <p:cNvSpPr/>
          <p:nvPr/>
        </p:nvSpPr>
        <p:spPr>
          <a:xfrm>
            <a:off x="467982" y="465982"/>
            <a:ext cx="2271776" cy="276999"/>
          </a:xfrm>
          <a:prstGeom prst="rect">
            <a:avLst/>
          </a:prstGeom>
        </p:spPr>
        <p:txBody>
          <a:bodyPr wrap="none">
            <a:spAutoFit/>
          </a:bodyPr>
          <a:lstStyle/>
          <a:p>
            <a:r>
              <a:rPr lang="en-US" sz="1200" b="1" dirty="0"/>
              <a:t>(See G1000125 for mode details)</a:t>
            </a:r>
            <a:endParaRPr lang="en-US" sz="1200" dirty="0"/>
          </a:p>
        </p:txBody>
      </p:sp>
      <p:sp>
        <p:nvSpPr>
          <p:cNvPr id="404" name="Rectangle 403"/>
          <p:cNvSpPr/>
          <p:nvPr/>
        </p:nvSpPr>
        <p:spPr>
          <a:xfrm>
            <a:off x="0" y="6027003"/>
            <a:ext cx="1660369" cy="830997"/>
          </a:xfrm>
          <a:prstGeom prst="rect">
            <a:avLst/>
          </a:prstGeom>
        </p:spPr>
        <p:txBody>
          <a:bodyPr wrap="square">
            <a:spAutoFit/>
          </a:bodyPr>
          <a:lstStyle/>
          <a:p>
            <a:r>
              <a:rPr lang="en-US" sz="1200" b="1" dirty="0" smtClean="0"/>
              <a:t>See Appendix  1 for translation with former naming convention.</a:t>
            </a:r>
          </a:p>
        </p:txBody>
      </p:sp>
    </p:spTree>
    <p:extLst>
      <p:ext uri="{BB962C8B-B14F-4D97-AF65-F5344CB8AC3E}">
        <p14:creationId xmlns:p14="http://schemas.microsoft.com/office/powerpoint/2010/main" val="11820154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40</a:t>
            </a:fld>
            <a:endParaRPr lang="en-US" b="1" dirty="0">
              <a:solidFill>
                <a:schemeClr val="tx1"/>
              </a:solidFill>
            </a:endParaRPr>
          </a:p>
        </p:txBody>
      </p:sp>
      <p:sp>
        <p:nvSpPr>
          <p:cNvPr id="10" name="Rectangle 9"/>
          <p:cNvSpPr/>
          <p:nvPr/>
        </p:nvSpPr>
        <p:spPr>
          <a:xfrm>
            <a:off x="0" y="0"/>
            <a:ext cx="1311215" cy="1077218"/>
          </a:xfrm>
          <a:prstGeom prst="rect">
            <a:avLst/>
          </a:prstGeom>
        </p:spPr>
        <p:txBody>
          <a:bodyPr wrap="square">
            <a:spAutoFit/>
          </a:bodyPr>
          <a:lstStyle/>
          <a:p>
            <a:pPr algn="ctr">
              <a:spcBef>
                <a:spcPts val="600"/>
              </a:spcBef>
            </a:pPr>
            <a:r>
              <a:rPr lang="en-US" b="1" dirty="0" smtClean="0"/>
              <a:t>HAM-HEPI</a:t>
            </a:r>
          </a:p>
          <a:p>
            <a:pPr algn="ctr">
              <a:spcBef>
                <a:spcPts val="600"/>
              </a:spcBef>
            </a:pPr>
            <a:r>
              <a:rPr lang="en-US" b="1" dirty="0" smtClean="0"/>
              <a:t>L4C </a:t>
            </a:r>
          </a:p>
          <a:p>
            <a:pPr algn="ctr">
              <a:spcBef>
                <a:spcPts val="600"/>
              </a:spcBef>
            </a:pPr>
            <a:r>
              <a:rPr lang="en-US" b="1" dirty="0" smtClean="0"/>
              <a:t>HAM 4,5,6</a:t>
            </a:r>
            <a:endParaRPr lang="en-US" b="1" dirty="0"/>
          </a:p>
        </p:txBody>
      </p:sp>
      <p:grpSp>
        <p:nvGrpSpPr>
          <p:cNvPr id="14" name="Group 13"/>
          <p:cNvGrpSpPr/>
          <p:nvPr/>
        </p:nvGrpSpPr>
        <p:grpSpPr>
          <a:xfrm>
            <a:off x="187467" y="4963153"/>
            <a:ext cx="1348035" cy="1717868"/>
            <a:chOff x="5622109" y="3220616"/>
            <a:chExt cx="1348035" cy="171786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636028" y="3220616"/>
              <a:ext cx="305235" cy="342055"/>
              <a:chOff x="6472125" y="3626058"/>
              <a:chExt cx="305235" cy="342055"/>
            </a:xfrm>
          </p:grpSpPr>
          <p:grpSp>
            <p:nvGrpSpPr>
              <p:cNvPr id="34" name="Group 80"/>
              <p:cNvGrpSpPr>
                <a:grpSpLocks/>
              </p:cNvGrpSpPr>
              <p:nvPr/>
            </p:nvGrpSpPr>
            <p:grpSpPr bwMode="auto">
              <a:xfrm>
                <a:off x="6472125" y="3660600"/>
                <a:ext cx="288817" cy="307513"/>
                <a:chOff x="770570" y="568351"/>
                <a:chExt cx="339775" cy="383766"/>
              </a:xfrm>
            </p:grpSpPr>
            <p:sp>
              <p:nvSpPr>
                <p:cNvPr id="36" name="Oval 3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35" name="Straight Arrow Connector 34"/>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1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32" name="Oval 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3"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1" name="Straight Arrow Connector 30"/>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622109" y="3234237"/>
              <a:ext cx="298103" cy="307513"/>
              <a:chOff x="5855022" y="3674185"/>
              <a:chExt cx="298103" cy="307513"/>
            </a:xfrm>
          </p:grpSpPr>
          <p:grpSp>
            <p:nvGrpSpPr>
              <p:cNvPr id="26" name="Group 81"/>
              <p:cNvGrpSpPr>
                <a:grpSpLocks/>
              </p:cNvGrpSpPr>
              <p:nvPr/>
            </p:nvGrpSpPr>
            <p:grpSpPr bwMode="auto">
              <a:xfrm>
                <a:off x="5868591" y="3674185"/>
                <a:ext cx="284534" cy="307513"/>
                <a:chOff x="789212" y="571012"/>
                <a:chExt cx="334735" cy="383766"/>
              </a:xfrm>
            </p:grpSpPr>
            <p:sp>
              <p:nvSpPr>
                <p:cNvPr id="28" name="Oval 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9"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7" name="Straight Arrow Connector 26"/>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603086" y="4531485"/>
              <a:ext cx="308432" cy="307513"/>
              <a:chOff x="6473690" y="4212308"/>
              <a:chExt cx="308432" cy="307513"/>
            </a:xfrm>
          </p:grpSpPr>
          <p:grpSp>
            <p:nvGrpSpPr>
              <p:cNvPr id="22" name="Group 90"/>
              <p:cNvGrpSpPr>
                <a:grpSpLocks/>
              </p:cNvGrpSpPr>
              <p:nvPr/>
            </p:nvGrpSpPr>
            <p:grpSpPr bwMode="auto">
              <a:xfrm>
                <a:off x="6473690" y="4212308"/>
                <a:ext cx="287251" cy="307513"/>
                <a:chOff x="772411" y="547258"/>
                <a:chExt cx="337932" cy="383766"/>
              </a:xfrm>
            </p:grpSpPr>
            <p:sp>
              <p:nvSpPr>
                <p:cNvPr id="24" name="Oval 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5"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 name="Straight Arrow Connector 22"/>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38" name="TextBox 105"/>
          <p:cNvSpPr txBox="1">
            <a:spLocks noChangeArrowheads="1"/>
          </p:cNvSpPr>
          <p:nvPr/>
        </p:nvSpPr>
        <p:spPr bwMode="auto">
          <a:xfrm>
            <a:off x="384525" y="655022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HAM4,5,6</a:t>
            </a:r>
            <a:endParaRPr lang="en-US" sz="1400" b="1" dirty="0">
              <a:solidFill>
                <a:srgbClr val="FF6600"/>
              </a:solidFill>
              <a:latin typeface="Calibri" pitchFamily="-65" charset="0"/>
            </a:endParaRPr>
          </a:p>
        </p:txBody>
      </p:sp>
      <p:sp>
        <p:nvSpPr>
          <p:cNvPr id="39" name="Rectangle 38"/>
          <p:cNvSpPr/>
          <p:nvPr/>
        </p:nvSpPr>
        <p:spPr>
          <a:xfrm>
            <a:off x="2007744" y="80487"/>
            <a:ext cx="3058338" cy="369332"/>
          </a:xfrm>
          <a:prstGeom prst="rect">
            <a:avLst/>
          </a:prstGeom>
        </p:spPr>
        <p:txBody>
          <a:bodyPr wrap="none">
            <a:spAutoFit/>
          </a:bodyPr>
          <a:lstStyle/>
          <a:p>
            <a:pPr>
              <a:spcBef>
                <a:spcPts val="600"/>
              </a:spcBef>
            </a:pPr>
            <a:r>
              <a:rPr lang="en-US" b="1" dirty="0" smtClean="0"/>
              <a:t>aLIGO_HAM_HEPI_4_5_6.mat</a:t>
            </a:r>
            <a:endParaRPr lang="en-US" b="1" dirty="0"/>
          </a:p>
        </p:txBody>
      </p:sp>
      <p:sp>
        <p:nvSpPr>
          <p:cNvPr id="3" name="Rectangle 2"/>
          <p:cNvSpPr/>
          <p:nvPr/>
        </p:nvSpPr>
        <p:spPr>
          <a:xfrm>
            <a:off x="1904438" y="3494500"/>
            <a:ext cx="3641894" cy="369332"/>
          </a:xfrm>
          <a:prstGeom prst="rect">
            <a:avLst/>
          </a:prstGeom>
        </p:spPr>
        <p:txBody>
          <a:bodyPr wrap="none">
            <a:spAutoFit/>
          </a:bodyPr>
          <a:lstStyle/>
          <a:p>
            <a:r>
              <a:rPr lang="en-US" dirty="0"/>
              <a:t> </a:t>
            </a:r>
            <a:r>
              <a:rPr lang="en-US" b="1" dirty="0" err="1"/>
              <a:t>make_ham_hepi_modal_matrixs</a:t>
            </a:r>
            <a:r>
              <a:rPr lang="en-US" b="1" dirty="0"/>
              <a:t>(2)</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167" y="681486"/>
            <a:ext cx="6958343" cy="246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691" y="3973883"/>
            <a:ext cx="6921800" cy="241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flipV="1">
            <a:off x="1902489" y="1452455"/>
            <a:ext cx="6930959" cy="176519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1945621" y="4695987"/>
            <a:ext cx="6930959" cy="176519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86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41</a:t>
            </a:fld>
            <a:endParaRPr lang="en-US" b="1" dirty="0">
              <a:solidFill>
                <a:schemeClr val="tx1"/>
              </a:solidFill>
            </a:endParaRPr>
          </a:p>
        </p:txBody>
      </p:sp>
      <p:sp>
        <p:nvSpPr>
          <p:cNvPr id="10" name="Rectangle 9"/>
          <p:cNvSpPr/>
          <p:nvPr/>
        </p:nvSpPr>
        <p:spPr>
          <a:xfrm>
            <a:off x="1" y="0"/>
            <a:ext cx="1302588" cy="1077218"/>
          </a:xfrm>
          <a:prstGeom prst="rect">
            <a:avLst/>
          </a:prstGeom>
        </p:spPr>
        <p:txBody>
          <a:bodyPr wrap="square">
            <a:spAutoFit/>
          </a:bodyPr>
          <a:lstStyle/>
          <a:p>
            <a:pPr algn="ctr">
              <a:spcBef>
                <a:spcPts val="600"/>
              </a:spcBef>
            </a:pPr>
            <a:r>
              <a:rPr lang="en-US" b="1" dirty="0" smtClean="0"/>
              <a:t>HAM-HEPI</a:t>
            </a:r>
          </a:p>
          <a:p>
            <a:pPr algn="ctr">
              <a:spcBef>
                <a:spcPts val="600"/>
              </a:spcBef>
            </a:pPr>
            <a:r>
              <a:rPr lang="en-US" b="1" dirty="0" smtClean="0"/>
              <a:t>L4C </a:t>
            </a:r>
          </a:p>
          <a:p>
            <a:pPr algn="ctr">
              <a:spcBef>
                <a:spcPts val="600"/>
              </a:spcBef>
            </a:pPr>
            <a:r>
              <a:rPr lang="en-US" b="1" dirty="0" smtClean="0"/>
              <a:t>HAM 2,3</a:t>
            </a:r>
            <a:endParaRPr lang="en-US" b="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86"/>
          <p:cNvGrpSpPr>
            <a:grpSpLocks/>
          </p:cNvGrpSpPr>
          <p:nvPr/>
        </p:nvGrpSpPr>
        <p:grpSpPr bwMode="auto">
          <a:xfrm>
            <a:off x="0" y="5967964"/>
            <a:ext cx="284731" cy="307575"/>
            <a:chOff x="778012" y="535381"/>
            <a:chExt cx="334735" cy="383766"/>
          </a:xfrm>
        </p:grpSpPr>
        <p:sp>
          <p:nvSpPr>
            <p:cNvPr id="29" name="Oval 2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0"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13" name="Group 90"/>
          <p:cNvGrpSpPr>
            <a:grpSpLocks/>
          </p:cNvGrpSpPr>
          <p:nvPr/>
        </p:nvGrpSpPr>
        <p:grpSpPr bwMode="auto">
          <a:xfrm>
            <a:off x="1274477" y="5960231"/>
            <a:ext cx="287450" cy="307575"/>
            <a:chOff x="772411" y="547258"/>
            <a:chExt cx="337932" cy="383766"/>
          </a:xfrm>
        </p:grpSpPr>
        <p:sp>
          <p:nvSpPr>
            <p:cNvPr id="27" name="Oval 2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8"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14" name="Group 13"/>
          <p:cNvGrpSpPr/>
          <p:nvPr/>
        </p:nvGrpSpPr>
        <p:grpSpPr>
          <a:xfrm>
            <a:off x="1262891" y="4959288"/>
            <a:ext cx="293001" cy="307975"/>
            <a:chOff x="8629849" y="5295718"/>
            <a:chExt cx="293001" cy="307975"/>
          </a:xfrm>
        </p:grpSpPr>
        <p:grpSp>
          <p:nvGrpSpPr>
            <p:cNvPr id="23" name="Group 80"/>
            <p:cNvGrpSpPr>
              <a:grpSpLocks/>
            </p:cNvGrpSpPr>
            <p:nvPr/>
          </p:nvGrpSpPr>
          <p:grpSpPr bwMode="auto">
            <a:xfrm>
              <a:off x="8629849" y="5295718"/>
              <a:ext cx="273159" cy="307575"/>
              <a:chOff x="789212" y="535376"/>
              <a:chExt cx="321131" cy="383766"/>
            </a:xfrm>
          </p:grpSpPr>
          <p:sp>
            <p:nvSpPr>
              <p:cNvPr id="25" name="Oval 2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6"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4" name="Straight Arrow Connector 23"/>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0" y="4982051"/>
            <a:ext cx="284731" cy="307575"/>
            <a:chOff x="8010038" y="5335734"/>
            <a:chExt cx="284731" cy="307575"/>
          </a:xfrm>
        </p:grpSpPr>
        <p:grpSp>
          <p:nvGrpSpPr>
            <p:cNvPr id="18" name="Group 81"/>
            <p:cNvGrpSpPr>
              <a:grpSpLocks/>
            </p:cNvGrpSpPr>
            <p:nvPr/>
          </p:nvGrpSpPr>
          <p:grpSpPr bwMode="auto">
            <a:xfrm>
              <a:off x="8010038" y="5335734"/>
              <a:ext cx="284731" cy="307575"/>
              <a:chOff x="789212" y="571012"/>
              <a:chExt cx="334735" cy="383766"/>
            </a:xfrm>
          </p:grpSpPr>
          <p:sp>
            <p:nvSpPr>
              <p:cNvPr id="21" name="Oval 2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2"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0" name="Straight Arrow Connector 19"/>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1"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 2,3</a:t>
            </a:r>
            <a:endParaRPr lang="en-US" sz="1400" b="1" dirty="0">
              <a:solidFill>
                <a:srgbClr val="FF6600"/>
              </a:solidFill>
              <a:latin typeface="Calibri" pitchFamily="-65" charset="0"/>
            </a:endParaRPr>
          </a:p>
        </p:txBody>
      </p:sp>
      <p:sp>
        <p:nvSpPr>
          <p:cNvPr id="37" name="Rectangle 36"/>
          <p:cNvSpPr/>
          <p:nvPr/>
        </p:nvSpPr>
        <p:spPr>
          <a:xfrm>
            <a:off x="1964823" y="3598018"/>
            <a:ext cx="3641894" cy="369332"/>
          </a:xfrm>
          <a:prstGeom prst="rect">
            <a:avLst/>
          </a:prstGeom>
        </p:spPr>
        <p:txBody>
          <a:bodyPr wrap="none">
            <a:spAutoFit/>
          </a:bodyPr>
          <a:lstStyle/>
          <a:p>
            <a:r>
              <a:rPr lang="en-US" dirty="0"/>
              <a:t> </a:t>
            </a:r>
            <a:r>
              <a:rPr lang="en-US" b="1" dirty="0" err="1" smtClean="0"/>
              <a:t>make_ham_hepi_modal_matrixs</a:t>
            </a:r>
            <a:r>
              <a:rPr lang="en-US" b="1" dirty="0" smtClean="0"/>
              <a:t>(1)</a:t>
            </a:r>
            <a:endParaRPr lang="en-US" b="1" dirty="0"/>
          </a:p>
        </p:txBody>
      </p:sp>
      <p:sp>
        <p:nvSpPr>
          <p:cNvPr id="42" name="Rectangle 41"/>
          <p:cNvSpPr/>
          <p:nvPr/>
        </p:nvSpPr>
        <p:spPr>
          <a:xfrm>
            <a:off x="1861095" y="235763"/>
            <a:ext cx="3058338" cy="369332"/>
          </a:xfrm>
          <a:prstGeom prst="rect">
            <a:avLst/>
          </a:prstGeom>
        </p:spPr>
        <p:txBody>
          <a:bodyPr wrap="none">
            <a:spAutoFit/>
          </a:bodyPr>
          <a:lstStyle/>
          <a:p>
            <a:pPr>
              <a:spcBef>
                <a:spcPts val="600"/>
              </a:spcBef>
            </a:pPr>
            <a:r>
              <a:rPr lang="en-US" b="1" dirty="0" smtClean="0"/>
              <a:t>aLIGO_HAM_HEPI_1_2_3.mat</a:t>
            </a:r>
            <a:endParaRPr lang="en-US" b="1" dirty="0"/>
          </a:p>
        </p:txBody>
      </p:sp>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920" y="726344"/>
            <a:ext cx="6788181" cy="237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581" y="4053416"/>
            <a:ext cx="6503986" cy="225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p:cNvSpPr/>
          <p:nvPr/>
        </p:nvSpPr>
        <p:spPr>
          <a:xfrm flipV="1">
            <a:off x="2238920" y="5187692"/>
            <a:ext cx="3169404" cy="18656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2014632" y="1909654"/>
            <a:ext cx="3212975" cy="21244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C:\Users\fabrice\AppData\Local\Temp\HEPI_HAM2_matrices.png"/>
          <p:cNvPicPr>
            <a:picLocks noChangeAspect="1" noChangeArrowheads="1"/>
          </p:cNvPicPr>
          <p:nvPr/>
        </p:nvPicPr>
        <p:blipFill rotWithShape="1">
          <a:blip r:embed="rId7">
            <a:extLst>
              <a:ext uri="{28A0092B-C50C-407E-A947-70E740481C1C}">
                <a14:useLocalDpi xmlns:a14="http://schemas.microsoft.com/office/drawing/2010/main" val="0"/>
              </a:ext>
            </a:extLst>
          </a:blip>
          <a:srcRect t="35571" b="32862"/>
          <a:stretch/>
        </p:blipFill>
        <p:spPr bwMode="auto">
          <a:xfrm>
            <a:off x="5501615" y="3146961"/>
            <a:ext cx="6175317" cy="159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41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42</a:t>
            </a:fld>
            <a:endParaRPr lang="en-US" b="1" dirty="0">
              <a:solidFill>
                <a:schemeClr val="tx1"/>
              </a:solidFill>
            </a:endParaRPr>
          </a:p>
        </p:txBody>
      </p:sp>
      <p:sp>
        <p:nvSpPr>
          <p:cNvPr id="10" name="Rectangle 9"/>
          <p:cNvSpPr/>
          <p:nvPr/>
        </p:nvSpPr>
        <p:spPr>
          <a:xfrm>
            <a:off x="0" y="0"/>
            <a:ext cx="1311215" cy="1077218"/>
          </a:xfrm>
          <a:prstGeom prst="rect">
            <a:avLst/>
          </a:prstGeom>
        </p:spPr>
        <p:txBody>
          <a:bodyPr wrap="square">
            <a:spAutoFit/>
          </a:bodyPr>
          <a:lstStyle/>
          <a:p>
            <a:pPr algn="ctr">
              <a:spcBef>
                <a:spcPts val="600"/>
              </a:spcBef>
            </a:pPr>
            <a:r>
              <a:rPr lang="en-US" b="1" dirty="0" smtClean="0"/>
              <a:t>HAM-HEPI</a:t>
            </a:r>
          </a:p>
          <a:p>
            <a:pPr algn="ctr">
              <a:spcBef>
                <a:spcPts val="600"/>
              </a:spcBef>
            </a:pPr>
            <a:r>
              <a:rPr lang="en-US" b="1" dirty="0" smtClean="0"/>
              <a:t>ACT </a:t>
            </a:r>
          </a:p>
          <a:p>
            <a:pPr algn="ctr">
              <a:spcBef>
                <a:spcPts val="600"/>
              </a:spcBef>
            </a:pPr>
            <a:r>
              <a:rPr lang="en-US" b="1" dirty="0" smtClean="0"/>
              <a:t>HAM4,5,6</a:t>
            </a:r>
            <a:endParaRPr lang="en-US" b="1" dirty="0"/>
          </a:p>
        </p:txBody>
      </p:sp>
      <p:grpSp>
        <p:nvGrpSpPr>
          <p:cNvPr id="14" name="Group 13"/>
          <p:cNvGrpSpPr/>
          <p:nvPr/>
        </p:nvGrpSpPr>
        <p:grpSpPr>
          <a:xfrm>
            <a:off x="187467" y="4963153"/>
            <a:ext cx="1348035" cy="1717868"/>
            <a:chOff x="5622109" y="3220616"/>
            <a:chExt cx="1348035" cy="171786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902" y="3232809"/>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6636028" y="3220616"/>
              <a:ext cx="305235" cy="342055"/>
              <a:chOff x="6472125" y="3626058"/>
              <a:chExt cx="305235" cy="342055"/>
            </a:xfrm>
          </p:grpSpPr>
          <p:grpSp>
            <p:nvGrpSpPr>
              <p:cNvPr id="34" name="Group 80"/>
              <p:cNvGrpSpPr>
                <a:grpSpLocks/>
              </p:cNvGrpSpPr>
              <p:nvPr/>
            </p:nvGrpSpPr>
            <p:grpSpPr bwMode="auto">
              <a:xfrm>
                <a:off x="6472125" y="3660600"/>
                <a:ext cx="288817" cy="307513"/>
                <a:chOff x="770570" y="568351"/>
                <a:chExt cx="339775" cy="383766"/>
              </a:xfrm>
            </p:grpSpPr>
            <p:sp>
              <p:nvSpPr>
                <p:cNvPr id="36" name="Oval 35"/>
                <p:cNvSpPr/>
                <p:nvPr/>
              </p:nvSpPr>
              <p:spPr>
                <a:xfrm>
                  <a:off x="816430" y="612321"/>
                  <a:ext cx="293915"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7" name="TextBox 151"/>
                <p:cNvSpPr txBox="1">
                  <a:spLocks noChangeArrowheads="1"/>
                </p:cNvSpPr>
                <p:nvPr/>
              </p:nvSpPr>
              <p:spPr bwMode="auto">
                <a:xfrm>
                  <a:off x="770570" y="568351"/>
                  <a:ext cx="30898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a:solidFill>
                        <a:schemeClr val="bg1"/>
                      </a:solidFill>
                    </a:rPr>
                    <a:t>1</a:t>
                  </a:r>
                </a:p>
              </p:txBody>
            </p:sp>
          </p:grpSp>
          <p:cxnSp>
            <p:nvCxnSpPr>
              <p:cNvPr id="35" name="Straight Arrow Connector 34"/>
              <p:cNvCxnSpPr/>
              <p:nvPr/>
            </p:nvCxnSpPr>
            <p:spPr bwMode="auto">
              <a:xfrm rot="16200000" flipV="1">
                <a:off x="6517009" y="3637171"/>
                <a:ext cx="271463" cy="24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17" name="Group 16"/>
            <p:cNvGrpSpPr/>
            <p:nvPr/>
          </p:nvGrpSpPr>
          <p:grpSpPr>
            <a:xfrm>
              <a:off x="5646397" y="4539220"/>
              <a:ext cx="284534" cy="307513"/>
              <a:chOff x="5879311" y="4202790"/>
              <a:chExt cx="284534" cy="307513"/>
            </a:xfrm>
          </p:grpSpPr>
          <p:grpSp>
            <p:nvGrpSpPr>
              <p:cNvPr id="30" name="Group 86"/>
              <p:cNvGrpSpPr>
                <a:grpSpLocks/>
              </p:cNvGrpSpPr>
              <p:nvPr/>
            </p:nvGrpSpPr>
            <p:grpSpPr bwMode="auto">
              <a:xfrm>
                <a:off x="5879311" y="4202790"/>
                <a:ext cx="284534" cy="307513"/>
                <a:chOff x="778012" y="535381"/>
                <a:chExt cx="334735" cy="383766"/>
              </a:xfrm>
            </p:grpSpPr>
            <p:sp>
              <p:nvSpPr>
                <p:cNvPr id="32" name="Oval 31"/>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3" name="TextBox 147"/>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cxnSp>
            <p:nvCxnSpPr>
              <p:cNvPr id="31" name="Straight Arrow Connector 30"/>
              <p:cNvCxnSpPr/>
              <p:nvPr/>
            </p:nvCxnSpPr>
            <p:spPr bwMode="auto">
              <a:xfrm>
                <a:off x="5897885" y="4243596"/>
                <a:ext cx="234950" cy="244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0" name="Group 19"/>
            <p:cNvGrpSpPr/>
            <p:nvPr/>
          </p:nvGrpSpPr>
          <p:grpSpPr>
            <a:xfrm>
              <a:off x="5622109" y="3234237"/>
              <a:ext cx="298103" cy="307513"/>
              <a:chOff x="5855022" y="3674185"/>
              <a:chExt cx="298103" cy="307513"/>
            </a:xfrm>
          </p:grpSpPr>
          <p:grpSp>
            <p:nvGrpSpPr>
              <p:cNvPr id="26" name="Group 81"/>
              <p:cNvGrpSpPr>
                <a:grpSpLocks/>
              </p:cNvGrpSpPr>
              <p:nvPr/>
            </p:nvGrpSpPr>
            <p:grpSpPr bwMode="auto">
              <a:xfrm>
                <a:off x="5868591" y="3674185"/>
                <a:ext cx="284534" cy="307513"/>
                <a:chOff x="789212" y="571012"/>
                <a:chExt cx="334735" cy="383766"/>
              </a:xfrm>
            </p:grpSpPr>
            <p:sp>
              <p:nvSpPr>
                <p:cNvPr id="28" name="Oval 27"/>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9" name="TextBox 149"/>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7" name="Straight Arrow Connector 26"/>
              <p:cNvCxnSpPr/>
              <p:nvPr/>
            </p:nvCxnSpPr>
            <p:spPr bwMode="auto">
              <a:xfrm flipV="1">
                <a:off x="5855022" y="3678446"/>
                <a:ext cx="258763" cy="2333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1" name="Group 20"/>
            <p:cNvGrpSpPr/>
            <p:nvPr/>
          </p:nvGrpSpPr>
          <p:grpSpPr>
            <a:xfrm>
              <a:off x="6603086" y="4531485"/>
              <a:ext cx="308432" cy="307513"/>
              <a:chOff x="6473690" y="4212308"/>
              <a:chExt cx="308432" cy="307513"/>
            </a:xfrm>
          </p:grpSpPr>
          <p:grpSp>
            <p:nvGrpSpPr>
              <p:cNvPr id="22" name="Group 90"/>
              <p:cNvGrpSpPr>
                <a:grpSpLocks/>
              </p:cNvGrpSpPr>
              <p:nvPr/>
            </p:nvGrpSpPr>
            <p:grpSpPr bwMode="auto">
              <a:xfrm>
                <a:off x="6473690" y="4212308"/>
                <a:ext cx="287251" cy="307513"/>
                <a:chOff x="772411" y="547258"/>
                <a:chExt cx="337932" cy="383766"/>
              </a:xfrm>
            </p:grpSpPr>
            <p:sp>
              <p:nvSpPr>
                <p:cNvPr id="24" name="Oval 23"/>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5" name="TextBox 145"/>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cxnSp>
            <p:nvCxnSpPr>
              <p:cNvPr id="23" name="Straight Arrow Connector 22"/>
              <p:cNvCxnSpPr/>
              <p:nvPr/>
            </p:nvCxnSpPr>
            <p:spPr bwMode="auto">
              <a:xfrm flipH="1">
                <a:off x="6551935" y="4276933"/>
                <a:ext cx="230187" cy="2270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38" name="TextBox 105"/>
          <p:cNvSpPr txBox="1">
            <a:spLocks noChangeArrowheads="1"/>
          </p:cNvSpPr>
          <p:nvPr/>
        </p:nvSpPr>
        <p:spPr bwMode="auto">
          <a:xfrm>
            <a:off x="384525" y="6550223"/>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HAM4,5,6</a:t>
            </a:r>
            <a:endParaRPr lang="en-US" sz="1400" b="1" dirty="0">
              <a:solidFill>
                <a:srgbClr val="FF6600"/>
              </a:solidFill>
              <a:latin typeface="Calibri" pitchFamily="-65" charset="0"/>
            </a:endParaRPr>
          </a:p>
        </p:txBody>
      </p:sp>
      <p:sp>
        <p:nvSpPr>
          <p:cNvPr id="39" name="Rectangle 38"/>
          <p:cNvSpPr/>
          <p:nvPr/>
        </p:nvSpPr>
        <p:spPr>
          <a:xfrm>
            <a:off x="2007744" y="80487"/>
            <a:ext cx="3058338" cy="369332"/>
          </a:xfrm>
          <a:prstGeom prst="rect">
            <a:avLst/>
          </a:prstGeom>
        </p:spPr>
        <p:txBody>
          <a:bodyPr wrap="none">
            <a:spAutoFit/>
          </a:bodyPr>
          <a:lstStyle/>
          <a:p>
            <a:pPr>
              <a:spcBef>
                <a:spcPts val="600"/>
              </a:spcBef>
            </a:pPr>
            <a:r>
              <a:rPr lang="en-US" b="1" dirty="0" smtClean="0"/>
              <a:t>aLIGO_HAM_HEPI_4_5_6.mat</a:t>
            </a:r>
            <a:endParaRPr lang="en-US" b="1" dirty="0"/>
          </a:p>
        </p:txBody>
      </p:sp>
      <p:sp>
        <p:nvSpPr>
          <p:cNvPr id="3" name="Rectangle 2"/>
          <p:cNvSpPr/>
          <p:nvPr/>
        </p:nvSpPr>
        <p:spPr>
          <a:xfrm>
            <a:off x="2025207" y="3503127"/>
            <a:ext cx="3641894" cy="369332"/>
          </a:xfrm>
          <a:prstGeom prst="rect">
            <a:avLst/>
          </a:prstGeom>
        </p:spPr>
        <p:txBody>
          <a:bodyPr wrap="none">
            <a:spAutoFit/>
          </a:bodyPr>
          <a:lstStyle/>
          <a:p>
            <a:r>
              <a:rPr lang="en-US" dirty="0"/>
              <a:t> </a:t>
            </a:r>
            <a:r>
              <a:rPr lang="en-US" b="1" dirty="0" err="1"/>
              <a:t>make_ham_hepi_modal_matrixs</a:t>
            </a:r>
            <a:r>
              <a:rPr lang="en-US" b="1" dirty="0"/>
              <a:t>(2)</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734" y="4114527"/>
            <a:ext cx="4132233" cy="237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580" y="674563"/>
            <a:ext cx="6657885" cy="23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flipV="1">
            <a:off x="2376942" y="4877140"/>
            <a:ext cx="4015232" cy="165305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V="1">
            <a:off x="2057764" y="1435200"/>
            <a:ext cx="6680794" cy="15840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fabrice\AppData\Local\Temp\HEPI_HAM5_Matices-1.png"/>
          <p:cNvPicPr>
            <a:picLocks noChangeAspect="1" noChangeArrowheads="1"/>
          </p:cNvPicPr>
          <p:nvPr/>
        </p:nvPicPr>
        <p:blipFill rotWithShape="1">
          <a:blip r:embed="rId7">
            <a:extLst>
              <a:ext uri="{28A0092B-C50C-407E-A947-70E740481C1C}">
                <a14:useLocalDpi xmlns:a14="http://schemas.microsoft.com/office/drawing/2010/main" val="0"/>
              </a:ext>
            </a:extLst>
          </a:blip>
          <a:srcRect t="68225"/>
          <a:stretch/>
        </p:blipFill>
        <p:spPr bwMode="auto">
          <a:xfrm>
            <a:off x="5561655" y="3101104"/>
            <a:ext cx="6665925" cy="178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136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43</a:t>
            </a:fld>
            <a:endParaRPr lang="en-US" b="1" dirty="0">
              <a:solidFill>
                <a:schemeClr val="tx1"/>
              </a:solidFill>
            </a:endParaRPr>
          </a:p>
        </p:txBody>
      </p:sp>
      <p:sp>
        <p:nvSpPr>
          <p:cNvPr id="10" name="Rectangle 9"/>
          <p:cNvSpPr/>
          <p:nvPr/>
        </p:nvSpPr>
        <p:spPr>
          <a:xfrm>
            <a:off x="1" y="0"/>
            <a:ext cx="1302588" cy="1077218"/>
          </a:xfrm>
          <a:prstGeom prst="rect">
            <a:avLst/>
          </a:prstGeom>
        </p:spPr>
        <p:txBody>
          <a:bodyPr wrap="square">
            <a:spAutoFit/>
          </a:bodyPr>
          <a:lstStyle/>
          <a:p>
            <a:pPr algn="ctr">
              <a:spcBef>
                <a:spcPts val="600"/>
              </a:spcBef>
            </a:pPr>
            <a:r>
              <a:rPr lang="en-US" b="1" dirty="0" smtClean="0"/>
              <a:t>HAM-HEPI</a:t>
            </a:r>
          </a:p>
          <a:p>
            <a:pPr algn="ctr">
              <a:spcBef>
                <a:spcPts val="600"/>
              </a:spcBef>
            </a:pPr>
            <a:r>
              <a:rPr lang="en-US" b="1" dirty="0" smtClean="0"/>
              <a:t>ACT </a:t>
            </a:r>
          </a:p>
          <a:p>
            <a:pPr algn="ctr">
              <a:spcBef>
                <a:spcPts val="600"/>
              </a:spcBef>
            </a:pPr>
            <a:r>
              <a:rPr lang="en-US" b="1" dirty="0" smtClean="0"/>
              <a:t>HAM 2,3</a:t>
            </a:r>
            <a:endParaRPr lang="en-US" b="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6718" y="4785564"/>
            <a:ext cx="1332242" cy="17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86"/>
          <p:cNvGrpSpPr>
            <a:grpSpLocks/>
          </p:cNvGrpSpPr>
          <p:nvPr/>
        </p:nvGrpSpPr>
        <p:grpSpPr bwMode="auto">
          <a:xfrm>
            <a:off x="0" y="5967964"/>
            <a:ext cx="284731" cy="307575"/>
            <a:chOff x="778012" y="535381"/>
            <a:chExt cx="334735" cy="383766"/>
          </a:xfrm>
        </p:grpSpPr>
        <p:sp>
          <p:nvSpPr>
            <p:cNvPr id="29" name="Oval 28"/>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30" name="TextBox 53"/>
            <p:cNvSpPr txBox="1">
              <a:spLocks noChangeArrowheads="1"/>
            </p:cNvSpPr>
            <p:nvPr/>
          </p:nvSpPr>
          <p:spPr bwMode="auto">
            <a:xfrm>
              <a:off x="778012" y="535381"/>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3</a:t>
              </a:r>
            </a:p>
          </p:txBody>
        </p:sp>
      </p:grpSp>
      <p:grpSp>
        <p:nvGrpSpPr>
          <p:cNvPr id="13" name="Group 90"/>
          <p:cNvGrpSpPr>
            <a:grpSpLocks/>
          </p:cNvGrpSpPr>
          <p:nvPr/>
        </p:nvGrpSpPr>
        <p:grpSpPr bwMode="auto">
          <a:xfrm>
            <a:off x="1274477" y="5960231"/>
            <a:ext cx="287450" cy="307575"/>
            <a:chOff x="772411" y="547258"/>
            <a:chExt cx="337932" cy="383766"/>
          </a:xfrm>
        </p:grpSpPr>
        <p:sp>
          <p:nvSpPr>
            <p:cNvPr id="27" name="Oval 26"/>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8" name="TextBox 51"/>
            <p:cNvSpPr txBox="1">
              <a:spLocks noChangeArrowheads="1"/>
            </p:cNvSpPr>
            <p:nvPr/>
          </p:nvSpPr>
          <p:spPr bwMode="auto">
            <a:xfrm>
              <a:off x="772411" y="547258"/>
              <a:ext cx="334736"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4</a:t>
              </a:r>
            </a:p>
          </p:txBody>
        </p:sp>
      </p:grpSp>
      <p:grpSp>
        <p:nvGrpSpPr>
          <p:cNvPr id="14" name="Group 13"/>
          <p:cNvGrpSpPr/>
          <p:nvPr/>
        </p:nvGrpSpPr>
        <p:grpSpPr>
          <a:xfrm>
            <a:off x="1262891" y="4959288"/>
            <a:ext cx="293001" cy="307975"/>
            <a:chOff x="8629849" y="5295718"/>
            <a:chExt cx="293001" cy="307975"/>
          </a:xfrm>
        </p:grpSpPr>
        <p:grpSp>
          <p:nvGrpSpPr>
            <p:cNvPr id="23" name="Group 80"/>
            <p:cNvGrpSpPr>
              <a:grpSpLocks/>
            </p:cNvGrpSpPr>
            <p:nvPr/>
          </p:nvGrpSpPr>
          <p:grpSpPr bwMode="auto">
            <a:xfrm>
              <a:off x="8629849" y="5295718"/>
              <a:ext cx="273159" cy="307575"/>
              <a:chOff x="789212" y="535376"/>
              <a:chExt cx="321131" cy="383766"/>
            </a:xfrm>
          </p:grpSpPr>
          <p:sp>
            <p:nvSpPr>
              <p:cNvPr id="25" name="Oval 24"/>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6" name="TextBox 57"/>
              <p:cNvSpPr txBox="1">
                <a:spLocks noChangeArrowheads="1"/>
              </p:cNvSpPr>
              <p:nvPr/>
            </p:nvSpPr>
            <p:spPr bwMode="auto">
              <a:xfrm>
                <a:off x="789212" y="535376"/>
                <a:ext cx="308984"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1</a:t>
                </a:r>
              </a:p>
            </p:txBody>
          </p:sp>
        </p:grpSp>
        <p:cxnSp>
          <p:nvCxnSpPr>
            <p:cNvPr id="24" name="Straight Arrow Connector 23"/>
            <p:cNvCxnSpPr/>
            <p:nvPr/>
          </p:nvCxnSpPr>
          <p:spPr bwMode="auto">
            <a:xfrm>
              <a:off x="8687900" y="5359218"/>
              <a:ext cx="234950"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bwMode="auto">
          <a:xfrm flipV="1">
            <a:off x="1348199" y="6022433"/>
            <a:ext cx="258763" cy="233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bwMode="auto">
          <a:xfrm flipH="1" flipV="1">
            <a:off x="0" y="6018839"/>
            <a:ext cx="204788" cy="250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0" y="4982051"/>
            <a:ext cx="284731" cy="307575"/>
            <a:chOff x="8010038" y="5335734"/>
            <a:chExt cx="284731" cy="307575"/>
          </a:xfrm>
        </p:grpSpPr>
        <p:grpSp>
          <p:nvGrpSpPr>
            <p:cNvPr id="18" name="Group 81"/>
            <p:cNvGrpSpPr>
              <a:grpSpLocks/>
            </p:cNvGrpSpPr>
            <p:nvPr/>
          </p:nvGrpSpPr>
          <p:grpSpPr bwMode="auto">
            <a:xfrm>
              <a:off x="8010038" y="5335734"/>
              <a:ext cx="284731" cy="307575"/>
              <a:chOff x="789212" y="571012"/>
              <a:chExt cx="334735" cy="383766"/>
            </a:xfrm>
          </p:grpSpPr>
          <p:sp>
            <p:nvSpPr>
              <p:cNvPr id="21" name="Oval 20"/>
              <p:cNvSpPr/>
              <p:nvPr/>
            </p:nvSpPr>
            <p:spPr>
              <a:xfrm>
                <a:off x="816429" y="612321"/>
                <a:ext cx="293914" cy="285750"/>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22" name="TextBox 55"/>
              <p:cNvSpPr txBox="1">
                <a:spLocks noChangeArrowheads="1"/>
              </p:cNvSpPr>
              <p:nvPr/>
            </p:nvSpPr>
            <p:spPr bwMode="auto">
              <a:xfrm>
                <a:off x="789212" y="571012"/>
                <a:ext cx="334735" cy="38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a:solidFill>
                      <a:schemeClr val="bg1"/>
                    </a:solidFill>
                  </a:rPr>
                  <a:t>2</a:t>
                </a:r>
              </a:p>
            </p:txBody>
          </p:sp>
        </p:grpSp>
        <p:cxnSp>
          <p:nvCxnSpPr>
            <p:cNvPr id="20" name="Straight Arrow Connector 19"/>
            <p:cNvCxnSpPr/>
            <p:nvPr/>
          </p:nvCxnSpPr>
          <p:spPr bwMode="auto">
            <a:xfrm flipH="1">
              <a:off x="8011625" y="5378268"/>
              <a:ext cx="230188"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1" name="TextBox 105"/>
          <p:cNvSpPr txBox="1">
            <a:spLocks noChangeArrowheads="1"/>
          </p:cNvSpPr>
          <p:nvPr/>
        </p:nvSpPr>
        <p:spPr bwMode="auto">
          <a:xfrm>
            <a:off x="419035" y="6270899"/>
            <a:ext cx="83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b="1" dirty="0" smtClean="0">
                <a:solidFill>
                  <a:srgbClr val="FF6600"/>
                </a:solidFill>
                <a:latin typeface="Calibri" pitchFamily="-65" charset="0"/>
              </a:rPr>
              <a:t>HAM 2,3</a:t>
            </a:r>
            <a:endParaRPr lang="en-US" sz="1400" b="1" dirty="0">
              <a:solidFill>
                <a:srgbClr val="FF6600"/>
              </a:solidFill>
              <a:latin typeface="Calibri" pitchFamily="-65" charset="0"/>
            </a:endParaRPr>
          </a:p>
        </p:txBody>
      </p:sp>
      <p:sp>
        <p:nvSpPr>
          <p:cNvPr id="37" name="Rectangle 36"/>
          <p:cNvSpPr/>
          <p:nvPr/>
        </p:nvSpPr>
        <p:spPr>
          <a:xfrm>
            <a:off x="2033833" y="3296094"/>
            <a:ext cx="3641894" cy="369332"/>
          </a:xfrm>
          <a:prstGeom prst="rect">
            <a:avLst/>
          </a:prstGeom>
        </p:spPr>
        <p:txBody>
          <a:bodyPr wrap="none">
            <a:spAutoFit/>
          </a:bodyPr>
          <a:lstStyle/>
          <a:p>
            <a:r>
              <a:rPr lang="en-US" dirty="0"/>
              <a:t> </a:t>
            </a:r>
            <a:r>
              <a:rPr lang="en-US" b="1" dirty="0" err="1" smtClean="0"/>
              <a:t>make_ham_hepi_modal_matrixs</a:t>
            </a:r>
            <a:r>
              <a:rPr lang="en-US" b="1" dirty="0" smtClean="0"/>
              <a:t>(1)</a:t>
            </a:r>
            <a:endParaRPr lang="en-US" b="1" dirty="0"/>
          </a:p>
        </p:txBody>
      </p:sp>
      <p:sp>
        <p:nvSpPr>
          <p:cNvPr id="42" name="Rectangle 41"/>
          <p:cNvSpPr/>
          <p:nvPr/>
        </p:nvSpPr>
        <p:spPr>
          <a:xfrm>
            <a:off x="1947358" y="253015"/>
            <a:ext cx="3058338" cy="369332"/>
          </a:xfrm>
          <a:prstGeom prst="rect">
            <a:avLst/>
          </a:prstGeom>
        </p:spPr>
        <p:txBody>
          <a:bodyPr wrap="none">
            <a:spAutoFit/>
          </a:bodyPr>
          <a:lstStyle/>
          <a:p>
            <a:pPr>
              <a:spcBef>
                <a:spcPts val="600"/>
              </a:spcBef>
            </a:pPr>
            <a:r>
              <a:rPr lang="en-US" b="1" dirty="0" smtClean="0"/>
              <a:t>aLIGO_HAM_HEPI_1_2_3.mat</a:t>
            </a:r>
            <a:endParaRPr lang="en-US" b="1"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615" y="3779052"/>
            <a:ext cx="4876800" cy="284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328" y="683286"/>
            <a:ext cx="6483290" cy="230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flipV="1">
            <a:off x="5020573" y="5658927"/>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5615795" y="5684807"/>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V="1">
            <a:off x="6219644" y="5676180"/>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6788987" y="5684806"/>
            <a:ext cx="215660" cy="8798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C:\Users\fabrice\AppData\Local\Temp\HEPI_HAM2_matrices.png"/>
          <p:cNvPicPr>
            <a:picLocks noChangeAspect="1" noChangeArrowheads="1"/>
          </p:cNvPicPr>
          <p:nvPr/>
        </p:nvPicPr>
        <p:blipFill rotWithShape="1">
          <a:blip r:embed="rId7">
            <a:extLst>
              <a:ext uri="{28A0092B-C50C-407E-A947-70E740481C1C}">
                <a14:useLocalDpi xmlns:a14="http://schemas.microsoft.com/office/drawing/2010/main" val="0"/>
              </a:ext>
            </a:extLst>
          </a:blip>
          <a:srcRect t="68316"/>
          <a:stretch/>
        </p:blipFill>
        <p:spPr bwMode="auto">
          <a:xfrm>
            <a:off x="5727246" y="3040084"/>
            <a:ext cx="6175317" cy="159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39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921" y="1272396"/>
            <a:ext cx="6629400" cy="369332"/>
          </a:xfrm>
          <a:prstGeom prst="rect">
            <a:avLst/>
          </a:prstGeom>
        </p:spPr>
        <p:txBody>
          <a:bodyPr wrap="square">
            <a:spAutoFit/>
          </a:bodyPr>
          <a:lstStyle/>
          <a:p>
            <a:r>
              <a:rPr lang="en-US" b="1" dirty="0"/>
              <a:t>/seismic/BSC-ISI/Common/</a:t>
            </a:r>
            <a:r>
              <a:rPr lang="en-US" b="1" dirty="0" err="1"/>
              <a:t>Basis_Change_BSC_ISI</a:t>
            </a:r>
            <a:r>
              <a:rPr lang="en-US" b="1" dirty="0"/>
              <a:t>/aLIGO/Matrices/</a:t>
            </a:r>
          </a:p>
        </p:txBody>
      </p:sp>
      <p:sp>
        <p:nvSpPr>
          <p:cNvPr id="3" name="Rectangle 2"/>
          <p:cNvSpPr/>
          <p:nvPr/>
        </p:nvSpPr>
        <p:spPr>
          <a:xfrm>
            <a:off x="1498121" y="1881996"/>
            <a:ext cx="5943600" cy="1431161"/>
          </a:xfrm>
          <a:prstGeom prst="rect">
            <a:avLst/>
          </a:prstGeom>
        </p:spPr>
        <p:txBody>
          <a:bodyPr wrap="square">
            <a:spAutoFit/>
          </a:bodyPr>
          <a:lstStyle/>
          <a:p>
            <a:pPr>
              <a:spcBef>
                <a:spcPts val="600"/>
              </a:spcBef>
            </a:pPr>
            <a:r>
              <a:rPr lang="en-US" dirty="0" smtClean="0"/>
              <a:t>- </a:t>
            </a:r>
            <a:r>
              <a:rPr lang="en-US" dirty="0" err="1" smtClean="0"/>
              <a:t>aLIGO_BSC_ISI_Matrices_Direction_X.mat</a:t>
            </a:r>
            <a:endParaRPr lang="en-US" dirty="0"/>
          </a:p>
          <a:p>
            <a:pPr>
              <a:spcBef>
                <a:spcPts val="600"/>
              </a:spcBef>
            </a:pPr>
            <a:r>
              <a:rPr lang="en-US" dirty="0" smtClean="0"/>
              <a:t>- </a:t>
            </a:r>
            <a:r>
              <a:rPr lang="en-US" dirty="0" err="1" smtClean="0"/>
              <a:t>aLIGO_BSC_ISI_Matrices_Direction_Y.mat</a:t>
            </a:r>
            <a:endParaRPr lang="en-US" dirty="0"/>
          </a:p>
          <a:p>
            <a:pPr>
              <a:spcBef>
                <a:spcPts val="600"/>
              </a:spcBef>
            </a:pPr>
            <a:r>
              <a:rPr lang="en-US" dirty="0" smtClean="0"/>
              <a:t>- </a:t>
            </a:r>
            <a:r>
              <a:rPr lang="en-US" dirty="0" err="1" smtClean="0"/>
              <a:t>aLIGO_BSC_ISI_Matrices_Y_Direction.mat</a:t>
            </a:r>
            <a:endParaRPr lang="en-US" dirty="0"/>
          </a:p>
          <a:p>
            <a:pPr>
              <a:spcBef>
                <a:spcPts val="600"/>
              </a:spcBef>
            </a:pPr>
            <a:r>
              <a:rPr lang="en-US" dirty="0" smtClean="0"/>
              <a:t>- aLIGO_BSC_ISI_Matrices_Y_Direction_2011_10_01.mat</a:t>
            </a:r>
            <a:endParaRPr lang="en-US" dirty="0"/>
          </a:p>
        </p:txBody>
      </p:sp>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44</a:t>
            </a:fld>
            <a:endParaRPr lang="en-US" b="1">
              <a:solidFill>
                <a:schemeClr val="tx1"/>
              </a:solidFill>
            </a:endParaRPr>
          </a:p>
        </p:txBody>
      </p:sp>
      <p:sp>
        <p:nvSpPr>
          <p:cNvPr id="5" name="Rectangle 4"/>
          <p:cNvSpPr/>
          <p:nvPr/>
        </p:nvSpPr>
        <p:spPr>
          <a:xfrm>
            <a:off x="2314657" y="422695"/>
            <a:ext cx="3262303" cy="523220"/>
          </a:xfrm>
          <a:prstGeom prst="rect">
            <a:avLst/>
          </a:prstGeom>
        </p:spPr>
        <p:txBody>
          <a:bodyPr wrap="none">
            <a:spAutoFit/>
          </a:bodyPr>
          <a:lstStyle/>
          <a:p>
            <a:r>
              <a:rPr lang="en-US" sz="2800" b="1" dirty="0">
                <a:solidFill>
                  <a:srgbClr val="003FCC"/>
                </a:solidFill>
              </a:rPr>
              <a:t>3</a:t>
            </a:r>
            <a:r>
              <a:rPr lang="en-US" sz="2800" b="1" dirty="0" smtClean="0">
                <a:solidFill>
                  <a:srgbClr val="003FCC"/>
                </a:solidFill>
              </a:rPr>
              <a:t>.4) BSC-ISI Matrices</a:t>
            </a:r>
            <a:endParaRPr lang="en-US" sz="2800" dirty="0">
              <a:solidFill>
                <a:srgbClr val="003FCC"/>
              </a:solidFill>
            </a:endParaRPr>
          </a:p>
        </p:txBody>
      </p:sp>
      <p:sp>
        <p:nvSpPr>
          <p:cNvPr id="6" name="Rectangle 5"/>
          <p:cNvSpPr/>
          <p:nvPr/>
        </p:nvSpPr>
        <p:spPr>
          <a:xfrm flipV="1">
            <a:off x="1414731" y="1906434"/>
            <a:ext cx="4347713" cy="6901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2301296" y="4084046"/>
            <a:ext cx="1648711" cy="2133542"/>
            <a:chOff x="2301296" y="4084046"/>
            <a:chExt cx="1648711" cy="2133542"/>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19" name="Group 18"/>
            <p:cNvGrpSpPr/>
            <p:nvPr/>
          </p:nvGrpSpPr>
          <p:grpSpPr>
            <a:xfrm>
              <a:off x="3571856" y="4277906"/>
              <a:ext cx="315972" cy="295275"/>
              <a:chOff x="6006989" y="3034679"/>
              <a:chExt cx="315972" cy="295275"/>
            </a:xfrm>
          </p:grpSpPr>
          <p:grpSp>
            <p:nvGrpSpPr>
              <p:cNvPr id="20" name="Group 347"/>
              <p:cNvGrpSpPr>
                <a:grpSpLocks/>
              </p:cNvGrpSpPr>
              <p:nvPr/>
            </p:nvGrpSpPr>
            <p:grpSpPr bwMode="auto">
              <a:xfrm>
                <a:off x="6006989" y="3034679"/>
                <a:ext cx="299345" cy="284083"/>
                <a:chOff x="3297192" y="6061837"/>
                <a:chExt cx="284662" cy="287810"/>
              </a:xfrm>
            </p:grpSpPr>
            <p:sp>
              <p:nvSpPr>
                <p:cNvPr id="22" name="Oval 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21" name="Straight Arrow Connector 2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4" name="Group 23"/>
            <p:cNvGrpSpPr/>
            <p:nvPr/>
          </p:nvGrpSpPr>
          <p:grpSpPr>
            <a:xfrm>
              <a:off x="3600637" y="5530071"/>
              <a:ext cx="349370" cy="291398"/>
              <a:chOff x="5981528" y="3589419"/>
              <a:chExt cx="349370" cy="291398"/>
            </a:xfrm>
          </p:grpSpPr>
          <p:grpSp>
            <p:nvGrpSpPr>
              <p:cNvPr id="25" name="Group 344"/>
              <p:cNvGrpSpPr>
                <a:grpSpLocks/>
              </p:cNvGrpSpPr>
              <p:nvPr/>
            </p:nvGrpSpPr>
            <p:grpSpPr bwMode="auto">
              <a:xfrm>
                <a:off x="5981528" y="3589419"/>
                <a:ext cx="299345" cy="285508"/>
                <a:chOff x="3287272" y="6057120"/>
                <a:chExt cx="284662" cy="289254"/>
              </a:xfrm>
            </p:grpSpPr>
            <p:sp>
              <p:nvSpPr>
                <p:cNvPr id="27" name="Oval 2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8"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26" name="Straight Arrow Connector 25"/>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9" name="Group 28"/>
            <p:cNvGrpSpPr/>
            <p:nvPr/>
          </p:nvGrpSpPr>
          <p:grpSpPr>
            <a:xfrm>
              <a:off x="2323709" y="5529638"/>
              <a:ext cx="306174" cy="284083"/>
              <a:chOff x="5394273" y="3596734"/>
              <a:chExt cx="306174" cy="284083"/>
            </a:xfrm>
          </p:grpSpPr>
          <p:grpSp>
            <p:nvGrpSpPr>
              <p:cNvPr id="30" name="Group 322"/>
              <p:cNvGrpSpPr>
                <a:grpSpLocks/>
              </p:cNvGrpSpPr>
              <p:nvPr/>
            </p:nvGrpSpPr>
            <p:grpSpPr bwMode="auto">
              <a:xfrm>
                <a:off x="5401102" y="3596734"/>
                <a:ext cx="299345" cy="284083"/>
                <a:chOff x="3306811" y="6064530"/>
                <a:chExt cx="284662" cy="287810"/>
              </a:xfrm>
            </p:grpSpPr>
            <p:sp>
              <p:nvSpPr>
                <p:cNvPr id="32" name="Oval 3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3"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31" name="Straight Arrow Connector 30"/>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34" name="Group 33"/>
            <p:cNvGrpSpPr/>
            <p:nvPr/>
          </p:nvGrpSpPr>
          <p:grpSpPr>
            <a:xfrm>
              <a:off x="2301296" y="4257726"/>
              <a:ext cx="315614" cy="288841"/>
              <a:chOff x="5364111" y="3045495"/>
              <a:chExt cx="315614" cy="288841"/>
            </a:xfrm>
          </p:grpSpPr>
          <p:sp>
            <p:nvSpPr>
              <p:cNvPr id="35" name="Oval 34"/>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6"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37" name="Straight Arrow Connector 36"/>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90" name="TextBox 131"/>
            <p:cNvSpPr txBox="1">
              <a:spLocks noChangeArrowheads="1"/>
            </p:cNvSpPr>
            <p:nvPr/>
          </p:nvSpPr>
          <p:spPr bwMode="auto">
            <a:xfrm>
              <a:off x="2923044"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Stage 1</a:t>
              </a:r>
              <a:endParaRPr lang="en-US" sz="1100" dirty="0">
                <a:latin typeface="Calibri" pitchFamily="-65" charset="0"/>
              </a:endParaRPr>
            </a:p>
          </p:txBody>
        </p:sp>
        <p:sp>
          <p:nvSpPr>
            <p:cNvPr id="91" name="TextBox 131"/>
            <p:cNvSpPr txBox="1">
              <a:spLocks noChangeArrowheads="1"/>
            </p:cNvSpPr>
            <p:nvPr/>
          </p:nvSpPr>
          <p:spPr bwMode="auto">
            <a:xfrm>
              <a:off x="2923045" y="5955978"/>
              <a:ext cx="648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Stage 2</a:t>
              </a:r>
              <a:endParaRPr lang="en-US" sz="1100" dirty="0">
                <a:latin typeface="Calibri" pitchFamily="-65" charset="0"/>
              </a:endParaRPr>
            </a:p>
          </p:txBody>
        </p:sp>
        <p:grpSp>
          <p:nvGrpSpPr>
            <p:cNvPr id="88" name="Group 87"/>
            <p:cNvGrpSpPr/>
            <p:nvPr/>
          </p:nvGrpSpPr>
          <p:grpSpPr>
            <a:xfrm>
              <a:off x="2717613" y="4691270"/>
              <a:ext cx="824693" cy="803756"/>
              <a:chOff x="2717613" y="4691270"/>
              <a:chExt cx="824693" cy="803756"/>
            </a:xfrm>
          </p:grpSpPr>
          <p:cxnSp>
            <p:nvCxnSpPr>
              <p:cNvPr id="59" name="Straight Arrow Connector 58"/>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5" name="Straight Arrow Connector 84"/>
            <p:cNvCxnSpPr/>
            <p:nvPr/>
          </p:nvCxnSpPr>
          <p:spPr>
            <a:xfrm flipH="1">
              <a:off x="2743200"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2743200" y="6081623"/>
              <a:ext cx="232914" cy="0"/>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675" y="5561107"/>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261" y="5595613"/>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5054584" y="4094422"/>
            <a:ext cx="1716519" cy="2123166"/>
            <a:chOff x="5054584" y="4094422"/>
            <a:chExt cx="1716519" cy="2123166"/>
          </a:xfrm>
        </p:grpSpPr>
        <p:grpSp>
          <p:nvGrpSpPr>
            <p:cNvPr id="106" name="Group 105"/>
            <p:cNvGrpSpPr/>
            <p:nvPr/>
          </p:nvGrpSpPr>
          <p:grpSpPr>
            <a:xfrm>
              <a:off x="5054584" y="4094422"/>
              <a:ext cx="1716519" cy="2123166"/>
              <a:chOff x="5054584" y="4094422"/>
              <a:chExt cx="1716519" cy="2123166"/>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38" name="Group 37"/>
              <p:cNvGrpSpPr/>
              <p:nvPr/>
            </p:nvGrpSpPr>
            <p:grpSpPr>
              <a:xfrm>
                <a:off x="5079419" y="5500525"/>
                <a:ext cx="395618" cy="365503"/>
                <a:chOff x="5626100" y="3660612"/>
                <a:chExt cx="395618" cy="365503"/>
              </a:xfrm>
            </p:grpSpPr>
            <p:grpSp>
              <p:nvGrpSpPr>
                <p:cNvPr id="39" name="Group 322"/>
                <p:cNvGrpSpPr>
                  <a:grpSpLocks/>
                </p:cNvGrpSpPr>
                <p:nvPr/>
              </p:nvGrpSpPr>
              <p:grpSpPr bwMode="auto">
                <a:xfrm>
                  <a:off x="5685563" y="3660612"/>
                  <a:ext cx="336155" cy="359831"/>
                  <a:chOff x="3311338" y="6088673"/>
                  <a:chExt cx="284662" cy="287810"/>
                </a:xfrm>
              </p:grpSpPr>
              <p:sp>
                <p:nvSpPr>
                  <p:cNvPr id="41" name="Oval 4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2"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40" name="Straight Arrow Connector 39"/>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43" name="Group 42"/>
              <p:cNvGrpSpPr/>
              <p:nvPr/>
            </p:nvGrpSpPr>
            <p:grpSpPr>
              <a:xfrm>
                <a:off x="5054584" y="4203188"/>
                <a:ext cx="395323" cy="401007"/>
                <a:chOff x="5624512" y="2921215"/>
                <a:chExt cx="395323" cy="401007"/>
              </a:xfrm>
            </p:grpSpPr>
            <p:sp>
              <p:nvSpPr>
                <p:cNvPr id="44" name="Oval 43"/>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5"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46" name="Straight Arrow Connector 45"/>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47" name="Group 46"/>
              <p:cNvGrpSpPr/>
              <p:nvPr/>
            </p:nvGrpSpPr>
            <p:grpSpPr>
              <a:xfrm>
                <a:off x="6422501" y="4213735"/>
                <a:ext cx="336155" cy="408632"/>
                <a:chOff x="6364747" y="2908515"/>
                <a:chExt cx="336155" cy="408632"/>
              </a:xfrm>
            </p:grpSpPr>
            <p:grpSp>
              <p:nvGrpSpPr>
                <p:cNvPr id="48" name="Group 347"/>
                <p:cNvGrpSpPr>
                  <a:grpSpLocks/>
                </p:cNvGrpSpPr>
                <p:nvPr/>
              </p:nvGrpSpPr>
              <p:grpSpPr bwMode="auto">
                <a:xfrm>
                  <a:off x="6364747" y="2957316"/>
                  <a:ext cx="336155" cy="359831"/>
                  <a:chOff x="3300701" y="6092879"/>
                  <a:chExt cx="284662" cy="287810"/>
                </a:xfrm>
              </p:grpSpPr>
              <p:sp>
                <p:nvSpPr>
                  <p:cNvPr id="50" name="Oval 4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1"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49" name="Straight Arrow Connector 48"/>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52" name="Group 51"/>
              <p:cNvGrpSpPr/>
              <p:nvPr/>
            </p:nvGrpSpPr>
            <p:grpSpPr>
              <a:xfrm>
                <a:off x="6428928" y="5517121"/>
                <a:ext cx="342175" cy="359830"/>
                <a:chOff x="6363425" y="3669460"/>
                <a:chExt cx="342175" cy="359830"/>
              </a:xfrm>
            </p:grpSpPr>
            <p:grpSp>
              <p:nvGrpSpPr>
                <p:cNvPr id="53" name="Group 344"/>
                <p:cNvGrpSpPr>
                  <a:grpSpLocks/>
                </p:cNvGrpSpPr>
                <p:nvPr/>
              </p:nvGrpSpPr>
              <p:grpSpPr bwMode="auto">
                <a:xfrm>
                  <a:off x="6363425" y="3669460"/>
                  <a:ext cx="342175" cy="359830"/>
                  <a:chOff x="3313870" y="6095751"/>
                  <a:chExt cx="289760" cy="287809"/>
                </a:xfrm>
              </p:grpSpPr>
              <p:sp>
                <p:nvSpPr>
                  <p:cNvPr id="55" name="Oval 5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54" name="Straight Arrow Connector 5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cxnSp>
            <p:nvCxnSpPr>
              <p:cNvPr id="92" name="Straight Arrow Connector 91"/>
              <p:cNvCxnSpPr/>
              <p:nvPr/>
            </p:nvCxnSpPr>
            <p:spPr>
              <a:xfrm flipH="1">
                <a:off x="5589917"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589917" y="6081623"/>
                <a:ext cx="232914" cy="0"/>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TextBox 131"/>
              <p:cNvSpPr txBox="1">
                <a:spLocks noChangeArrowheads="1"/>
              </p:cNvSpPr>
              <p:nvPr/>
            </p:nvSpPr>
            <p:spPr bwMode="auto">
              <a:xfrm>
                <a:off x="5795641"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Stage 1</a:t>
                </a:r>
                <a:endParaRPr lang="en-US" sz="1100" dirty="0">
                  <a:latin typeface="Calibri" pitchFamily="-65" charset="0"/>
                </a:endParaRPr>
              </a:p>
            </p:txBody>
          </p:sp>
          <p:sp>
            <p:nvSpPr>
              <p:cNvPr id="97" name="TextBox 131"/>
              <p:cNvSpPr txBox="1">
                <a:spLocks noChangeArrowheads="1"/>
              </p:cNvSpPr>
              <p:nvPr/>
            </p:nvSpPr>
            <p:spPr bwMode="auto">
              <a:xfrm>
                <a:off x="5795642" y="5955978"/>
                <a:ext cx="648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Stage 2</a:t>
                </a:r>
                <a:endParaRPr lang="en-US" sz="1100" dirty="0">
                  <a:latin typeface="Calibri" pitchFamily="-65" charset="0"/>
                </a:endParaRPr>
              </a:p>
            </p:txBody>
          </p:sp>
          <p:grpSp>
            <p:nvGrpSpPr>
              <p:cNvPr id="99" name="Group 98"/>
              <p:cNvGrpSpPr/>
              <p:nvPr/>
            </p:nvGrpSpPr>
            <p:grpSpPr>
              <a:xfrm rot="16200000">
                <a:off x="5564332" y="4735904"/>
                <a:ext cx="715701" cy="793629"/>
                <a:chOff x="2717613" y="4701397"/>
                <a:chExt cx="715701" cy="793629"/>
              </a:xfrm>
            </p:grpSpPr>
            <p:cxnSp>
              <p:nvCxnSpPr>
                <p:cNvPr id="100" name="Straight Arrow Connector 99"/>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rot="16200000">
              <a:off x="5531459" y="4628984"/>
              <a:ext cx="775251" cy="799105"/>
              <a:chOff x="4124078" y="3575436"/>
              <a:chExt cx="775251" cy="799105"/>
            </a:xfrm>
          </p:grpSpPr>
          <p:cxnSp>
            <p:nvCxnSpPr>
              <p:cNvPr id="86" name="Straight Arrow Connector 85"/>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26295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915" y="3877672"/>
            <a:ext cx="63531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9"/>
          <a:stretch/>
        </p:blipFill>
        <p:spPr bwMode="auto">
          <a:xfrm>
            <a:off x="2264735" y="757570"/>
            <a:ext cx="644255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smtClean="0"/>
              <a:t>Stage 1 CPS</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45</a:t>
            </a:fld>
            <a:endParaRPr lang="en-US" b="1" dirty="0">
              <a:solidFill>
                <a:schemeClr val="tx1"/>
              </a:solidFill>
            </a:endParaRPr>
          </a:p>
        </p:txBody>
      </p:sp>
      <p:grpSp>
        <p:nvGrpSpPr>
          <p:cNvPr id="51" name="Group 50"/>
          <p:cNvGrpSpPr/>
          <p:nvPr/>
        </p:nvGrpSpPr>
        <p:grpSpPr>
          <a:xfrm>
            <a:off x="204558" y="1338894"/>
            <a:ext cx="1648711" cy="1961015"/>
            <a:chOff x="2301296" y="4084046"/>
            <a:chExt cx="1648711" cy="1961015"/>
          </a:xfrm>
        </p:grpSpPr>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54" name="Group 53"/>
            <p:cNvGrpSpPr/>
            <p:nvPr/>
          </p:nvGrpSpPr>
          <p:grpSpPr>
            <a:xfrm>
              <a:off x="3571856" y="4277906"/>
              <a:ext cx="315972" cy="295275"/>
              <a:chOff x="6006989" y="3034679"/>
              <a:chExt cx="315972" cy="295275"/>
            </a:xfrm>
          </p:grpSpPr>
          <p:grpSp>
            <p:nvGrpSpPr>
              <p:cNvPr id="80" name="Group 347"/>
              <p:cNvGrpSpPr>
                <a:grpSpLocks/>
              </p:cNvGrpSpPr>
              <p:nvPr/>
            </p:nvGrpSpPr>
            <p:grpSpPr bwMode="auto">
              <a:xfrm>
                <a:off x="6006989" y="3034679"/>
                <a:ext cx="299345" cy="284083"/>
                <a:chOff x="3297192" y="6061837"/>
                <a:chExt cx="284662" cy="287810"/>
              </a:xfrm>
            </p:grpSpPr>
            <p:sp>
              <p:nvSpPr>
                <p:cNvPr id="82" name="Oval 8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81" name="Straight Arrow Connector 8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5" name="Group 54"/>
            <p:cNvGrpSpPr/>
            <p:nvPr/>
          </p:nvGrpSpPr>
          <p:grpSpPr>
            <a:xfrm>
              <a:off x="3600637" y="5530071"/>
              <a:ext cx="349370" cy="291398"/>
              <a:chOff x="5981528" y="3589419"/>
              <a:chExt cx="349370" cy="291398"/>
            </a:xfrm>
          </p:grpSpPr>
          <p:grpSp>
            <p:nvGrpSpPr>
              <p:cNvPr id="76" name="Group 344"/>
              <p:cNvGrpSpPr>
                <a:grpSpLocks/>
              </p:cNvGrpSpPr>
              <p:nvPr/>
            </p:nvGrpSpPr>
            <p:grpSpPr bwMode="auto">
              <a:xfrm>
                <a:off x="5981528" y="3589419"/>
                <a:ext cx="299345" cy="285508"/>
                <a:chOff x="3287272" y="6057120"/>
                <a:chExt cx="284662" cy="289254"/>
              </a:xfrm>
            </p:grpSpPr>
            <p:sp>
              <p:nvSpPr>
                <p:cNvPr id="78" name="Oval 7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9"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77" name="Straight Arrow Connector 76"/>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6" name="Group 55"/>
            <p:cNvGrpSpPr/>
            <p:nvPr/>
          </p:nvGrpSpPr>
          <p:grpSpPr>
            <a:xfrm>
              <a:off x="2323709" y="5529638"/>
              <a:ext cx="306174" cy="284083"/>
              <a:chOff x="5394273" y="3596734"/>
              <a:chExt cx="306174" cy="284083"/>
            </a:xfrm>
          </p:grpSpPr>
          <p:grpSp>
            <p:nvGrpSpPr>
              <p:cNvPr id="72" name="Group 322"/>
              <p:cNvGrpSpPr>
                <a:grpSpLocks/>
              </p:cNvGrpSpPr>
              <p:nvPr/>
            </p:nvGrpSpPr>
            <p:grpSpPr bwMode="auto">
              <a:xfrm>
                <a:off x="5401102" y="3596734"/>
                <a:ext cx="299345" cy="284083"/>
                <a:chOff x="3306811" y="6064530"/>
                <a:chExt cx="284662" cy="287810"/>
              </a:xfrm>
            </p:grpSpPr>
            <p:sp>
              <p:nvSpPr>
                <p:cNvPr id="74" name="Oval 7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5"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73" name="Straight Arrow Connector 72"/>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7" name="Group 56"/>
            <p:cNvGrpSpPr/>
            <p:nvPr/>
          </p:nvGrpSpPr>
          <p:grpSpPr>
            <a:xfrm>
              <a:off x="2301296" y="4257726"/>
              <a:ext cx="315614" cy="288841"/>
              <a:chOff x="5364111" y="3045495"/>
              <a:chExt cx="315614" cy="288841"/>
            </a:xfrm>
          </p:grpSpPr>
          <p:sp>
            <p:nvSpPr>
              <p:cNvPr id="69" name="Oval 68"/>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0"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71" name="Straight Arrow Connector 7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58" name="TextBox 131"/>
            <p:cNvSpPr txBox="1">
              <a:spLocks noChangeArrowheads="1"/>
            </p:cNvSpPr>
            <p:nvPr/>
          </p:nvSpPr>
          <p:spPr bwMode="auto">
            <a:xfrm>
              <a:off x="2923044"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Stage 1</a:t>
              </a:r>
              <a:endParaRPr lang="en-US" sz="1100" dirty="0">
                <a:latin typeface="Calibri" pitchFamily="-65" charset="0"/>
              </a:endParaRPr>
            </a:p>
          </p:txBody>
        </p:sp>
        <p:grpSp>
          <p:nvGrpSpPr>
            <p:cNvPr id="60" name="Group 59"/>
            <p:cNvGrpSpPr/>
            <p:nvPr/>
          </p:nvGrpSpPr>
          <p:grpSpPr>
            <a:xfrm>
              <a:off x="2717613" y="4701397"/>
              <a:ext cx="715701" cy="793629"/>
              <a:chOff x="2717613" y="4701397"/>
              <a:chExt cx="715701" cy="793629"/>
            </a:xfrm>
          </p:grpSpPr>
          <p:cxnSp>
            <p:nvCxnSpPr>
              <p:cNvPr id="63" name="Straight Arrow Connector 6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flipH="1">
              <a:off x="2743200"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8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25" y="3355071"/>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angle 88"/>
          <p:cNvSpPr/>
          <p:nvPr/>
        </p:nvSpPr>
        <p:spPr>
          <a:xfrm flipV="1">
            <a:off x="2448632" y="1675039"/>
            <a:ext cx="6174373" cy="156789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flipV="1">
            <a:off x="2504472" y="4794124"/>
            <a:ext cx="6224857" cy="15641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251393" y="4496114"/>
            <a:ext cx="1716519" cy="1950639"/>
            <a:chOff x="5054584" y="4094422"/>
            <a:chExt cx="1716519" cy="1950639"/>
          </a:xfrm>
        </p:grpSpPr>
        <p:pic>
          <p:nvPicPr>
            <p:cNvPr id="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94" name="Group 93"/>
            <p:cNvGrpSpPr/>
            <p:nvPr/>
          </p:nvGrpSpPr>
          <p:grpSpPr>
            <a:xfrm>
              <a:off x="5079419" y="5500525"/>
              <a:ext cx="395618" cy="365503"/>
              <a:chOff x="5626100" y="3660612"/>
              <a:chExt cx="395618" cy="365503"/>
            </a:xfrm>
          </p:grpSpPr>
          <p:grpSp>
            <p:nvGrpSpPr>
              <p:cNvPr id="120" name="Group 322"/>
              <p:cNvGrpSpPr>
                <a:grpSpLocks/>
              </p:cNvGrpSpPr>
              <p:nvPr/>
            </p:nvGrpSpPr>
            <p:grpSpPr bwMode="auto">
              <a:xfrm>
                <a:off x="5685563" y="3660612"/>
                <a:ext cx="336155" cy="359831"/>
                <a:chOff x="3311338" y="6088673"/>
                <a:chExt cx="284662" cy="287810"/>
              </a:xfrm>
            </p:grpSpPr>
            <p:sp>
              <p:nvSpPr>
                <p:cNvPr id="122" name="Oval 12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3"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21" name="Straight Arrow Connector 120"/>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5" name="Group 94"/>
            <p:cNvGrpSpPr/>
            <p:nvPr/>
          </p:nvGrpSpPr>
          <p:grpSpPr>
            <a:xfrm>
              <a:off x="5054584" y="4203188"/>
              <a:ext cx="395323" cy="401007"/>
              <a:chOff x="5624512" y="2921215"/>
              <a:chExt cx="395323" cy="401007"/>
            </a:xfrm>
          </p:grpSpPr>
          <p:sp>
            <p:nvSpPr>
              <p:cNvPr id="117" name="Oval 116"/>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8"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19" name="Straight Arrow Connector 118"/>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6" name="Group 95"/>
            <p:cNvGrpSpPr/>
            <p:nvPr/>
          </p:nvGrpSpPr>
          <p:grpSpPr>
            <a:xfrm>
              <a:off x="6422501" y="4213735"/>
              <a:ext cx="336155" cy="408632"/>
              <a:chOff x="6364747" y="2908515"/>
              <a:chExt cx="336155" cy="408632"/>
            </a:xfrm>
          </p:grpSpPr>
          <p:grpSp>
            <p:nvGrpSpPr>
              <p:cNvPr id="113" name="Group 347"/>
              <p:cNvGrpSpPr>
                <a:grpSpLocks/>
              </p:cNvGrpSpPr>
              <p:nvPr/>
            </p:nvGrpSpPr>
            <p:grpSpPr bwMode="auto">
              <a:xfrm>
                <a:off x="6364747" y="2957316"/>
                <a:ext cx="336155" cy="359831"/>
                <a:chOff x="3300701" y="6092879"/>
                <a:chExt cx="284662" cy="287810"/>
              </a:xfrm>
            </p:grpSpPr>
            <p:sp>
              <p:nvSpPr>
                <p:cNvPr id="115" name="Oval 11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6"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14" name="Straight Arrow Connector 113"/>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7" name="Group 96"/>
            <p:cNvGrpSpPr/>
            <p:nvPr/>
          </p:nvGrpSpPr>
          <p:grpSpPr>
            <a:xfrm>
              <a:off x="6428928" y="5517121"/>
              <a:ext cx="342175" cy="359830"/>
              <a:chOff x="6363425" y="3669460"/>
              <a:chExt cx="342175" cy="359830"/>
            </a:xfrm>
          </p:grpSpPr>
          <p:grpSp>
            <p:nvGrpSpPr>
              <p:cNvPr id="109" name="Group 344"/>
              <p:cNvGrpSpPr>
                <a:grpSpLocks/>
              </p:cNvGrpSpPr>
              <p:nvPr/>
            </p:nvGrpSpPr>
            <p:grpSpPr bwMode="auto">
              <a:xfrm>
                <a:off x="6363425" y="3669460"/>
                <a:ext cx="342175" cy="359830"/>
                <a:chOff x="3313870" y="6095751"/>
                <a:chExt cx="289760" cy="287809"/>
              </a:xfrm>
            </p:grpSpPr>
            <p:sp>
              <p:nvSpPr>
                <p:cNvPr id="111" name="Oval 11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2"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10" name="Straight Arrow Connector 109"/>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cxnSp>
          <p:nvCxnSpPr>
            <p:cNvPr id="98" name="Straight Arrow Connector 97"/>
            <p:cNvCxnSpPr/>
            <p:nvPr/>
          </p:nvCxnSpPr>
          <p:spPr>
            <a:xfrm flipH="1">
              <a:off x="5589917" y="5917721"/>
              <a:ext cx="23291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131"/>
            <p:cNvSpPr txBox="1">
              <a:spLocks noChangeArrowheads="1"/>
            </p:cNvSpPr>
            <p:nvPr/>
          </p:nvSpPr>
          <p:spPr bwMode="auto">
            <a:xfrm>
              <a:off x="5795641" y="5783451"/>
              <a:ext cx="7173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Stage 1</a:t>
              </a:r>
              <a:endParaRPr lang="en-US" sz="1100" dirty="0">
                <a:latin typeface="Calibri" pitchFamily="-65" charset="0"/>
              </a:endParaRPr>
            </a:p>
          </p:txBody>
        </p:sp>
        <p:grpSp>
          <p:nvGrpSpPr>
            <p:cNvPr id="102" name="Group 101"/>
            <p:cNvGrpSpPr/>
            <p:nvPr/>
          </p:nvGrpSpPr>
          <p:grpSpPr>
            <a:xfrm rot="16200000">
              <a:off x="5564332" y="4735904"/>
              <a:ext cx="715701" cy="793629"/>
              <a:chOff x="2717613" y="4701397"/>
              <a:chExt cx="715701" cy="793629"/>
            </a:xfrm>
          </p:grpSpPr>
          <p:cxnSp>
            <p:nvCxnSpPr>
              <p:cNvPr id="103" name="Straight Arrow Connector 10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03310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4" y="3315693"/>
            <a:ext cx="8513845" cy="181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7253"/>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smtClean="0"/>
              <a:t>Stage 1 T240</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46</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562" y="780424"/>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p:cNvSpPr/>
          <p:nvPr/>
        </p:nvSpPr>
        <p:spPr>
          <a:xfrm>
            <a:off x="914404" y="3497372"/>
            <a:ext cx="7847937" cy="276999"/>
          </a:xfrm>
          <a:prstGeom prst="rect">
            <a:avLst/>
          </a:prstGeom>
        </p:spPr>
        <p:txBody>
          <a:bodyPr wrap="square">
            <a:spAutoFit/>
          </a:bodyPr>
          <a:lstStyle/>
          <a:p>
            <a:pPr>
              <a:spcBef>
                <a:spcPts val="600"/>
              </a:spcBef>
            </a:pPr>
            <a:r>
              <a:rPr lang="en-US" sz="1200" b="1" dirty="0" smtClean="0"/>
              <a:t>X1                 Y1                         Z1                    X2                      Y2                    Z2                          X3                      Y3                        Z3</a:t>
            </a:r>
          </a:p>
        </p:txBody>
      </p:sp>
      <p:sp>
        <p:nvSpPr>
          <p:cNvPr id="124" name="Rectangle 123"/>
          <p:cNvSpPr/>
          <p:nvPr/>
        </p:nvSpPr>
        <p:spPr>
          <a:xfrm>
            <a:off x="0" y="3712055"/>
            <a:ext cx="437321" cy="1392689"/>
          </a:xfrm>
          <a:prstGeom prst="rect">
            <a:avLst/>
          </a:prstGeom>
        </p:spPr>
        <p:txBody>
          <a:bodyPr wrap="square">
            <a:spAutoFit/>
          </a:bodyPr>
          <a:lstStyle/>
          <a:p>
            <a:pPr>
              <a:spcBef>
                <a:spcPts val="300"/>
              </a:spcBef>
            </a:pPr>
            <a:r>
              <a:rPr lang="en-US" sz="1200" b="1" dirty="0" smtClean="0"/>
              <a:t>X</a:t>
            </a:r>
          </a:p>
          <a:p>
            <a:pPr>
              <a:spcBef>
                <a:spcPts val="300"/>
              </a:spcBef>
            </a:pPr>
            <a:r>
              <a:rPr lang="en-US" sz="1200" b="1" dirty="0" smtClean="0"/>
              <a:t>Y</a:t>
            </a:r>
          </a:p>
          <a:p>
            <a:pPr>
              <a:spcBef>
                <a:spcPts val="300"/>
              </a:spcBef>
            </a:pPr>
            <a:r>
              <a:rPr lang="en-US" sz="1200" b="1" dirty="0" err="1" smtClean="0"/>
              <a:t>RZ</a:t>
            </a:r>
            <a:endParaRPr lang="en-US" sz="1200" b="1" dirty="0" smtClean="0"/>
          </a:p>
          <a:p>
            <a:pPr>
              <a:spcBef>
                <a:spcPts val="300"/>
              </a:spcBef>
            </a:pPr>
            <a:r>
              <a:rPr lang="en-US" sz="1200" b="1" dirty="0" smtClean="0"/>
              <a:t>Z</a:t>
            </a:r>
          </a:p>
          <a:p>
            <a:pPr>
              <a:spcBef>
                <a:spcPts val="300"/>
              </a:spcBef>
            </a:pPr>
            <a:r>
              <a:rPr lang="en-US" sz="1200" b="1" dirty="0" smtClean="0"/>
              <a:t>RX</a:t>
            </a:r>
          </a:p>
          <a:p>
            <a:pPr>
              <a:spcBef>
                <a:spcPts val="300"/>
              </a:spcBef>
            </a:pPr>
            <a:r>
              <a:rPr lang="en-US" sz="1200" b="1" dirty="0" err="1" smtClean="0"/>
              <a:t>RY</a:t>
            </a:r>
            <a:r>
              <a:rPr lang="en-US" sz="1200" b="1" dirty="0" smtClean="0"/>
              <a:t>              </a:t>
            </a:r>
          </a:p>
        </p:txBody>
      </p:sp>
      <p:sp>
        <p:nvSpPr>
          <p:cNvPr id="135" name="Rectangle 134"/>
          <p:cNvSpPr/>
          <p:nvPr/>
        </p:nvSpPr>
        <p:spPr>
          <a:xfrm>
            <a:off x="6638589" y="968384"/>
            <a:ext cx="2329207" cy="523220"/>
          </a:xfrm>
          <a:prstGeom prst="rect">
            <a:avLst/>
          </a:prstGeom>
        </p:spPr>
        <p:txBody>
          <a:bodyPr wrap="square">
            <a:spAutoFit/>
          </a:bodyPr>
          <a:lstStyle/>
          <a:p>
            <a:r>
              <a:rPr lang="en-US" sz="1400" b="1" dirty="0" smtClean="0">
                <a:solidFill>
                  <a:schemeClr val="accent6">
                    <a:lumMod val="75000"/>
                  </a:schemeClr>
                </a:solidFill>
              </a:rPr>
              <a:t>Cartesian to Local Test to check the sign Y1, Y2,Y3?</a:t>
            </a:r>
            <a:endParaRPr lang="en-US" sz="1400" dirty="0">
              <a:solidFill>
                <a:schemeClr val="accent6">
                  <a:lumMod val="75000"/>
                </a:schemeClr>
              </a:solidFill>
            </a:endParaRPr>
          </a:p>
        </p:txBody>
      </p:sp>
      <p:sp>
        <p:nvSpPr>
          <p:cNvPr id="53" name="TextBox 131"/>
          <p:cNvSpPr txBox="1">
            <a:spLocks noChangeArrowheads="1"/>
          </p:cNvSpPr>
          <p:nvPr/>
        </p:nvSpPr>
        <p:spPr bwMode="auto">
          <a:xfrm>
            <a:off x="1114155" y="833887"/>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sp>
        <p:nvSpPr>
          <p:cNvPr id="87" name="Rectangle 86"/>
          <p:cNvSpPr/>
          <p:nvPr/>
        </p:nvSpPr>
        <p:spPr>
          <a:xfrm>
            <a:off x="5141343" y="1095554"/>
            <a:ext cx="836762" cy="276999"/>
          </a:xfrm>
          <a:prstGeom prst="rect">
            <a:avLst/>
          </a:prstGeom>
        </p:spPr>
        <p:txBody>
          <a:bodyPr wrap="square">
            <a:spAutoFit/>
          </a:bodyPr>
          <a:lstStyle/>
          <a:p>
            <a:pPr algn="ctr">
              <a:spcBef>
                <a:spcPts val="600"/>
              </a:spcBef>
            </a:pPr>
            <a:r>
              <a:rPr lang="en-US" sz="1200" b="1" dirty="0" err="1" smtClean="0"/>
              <a:t>IFO</a:t>
            </a:r>
            <a:r>
              <a:rPr lang="en-US" sz="1200" b="1" dirty="0" smtClean="0"/>
              <a:t> Axis</a:t>
            </a:r>
          </a:p>
        </p:txBody>
      </p:sp>
      <p:grpSp>
        <p:nvGrpSpPr>
          <p:cNvPr id="48" name="Group 47"/>
          <p:cNvGrpSpPr/>
          <p:nvPr/>
        </p:nvGrpSpPr>
        <p:grpSpPr>
          <a:xfrm>
            <a:off x="2801414" y="510106"/>
            <a:ext cx="1608941" cy="1563743"/>
            <a:chOff x="2693316" y="173680"/>
            <a:chExt cx="1648711" cy="1563743"/>
          </a:xfrm>
        </p:grpSpPr>
        <p:grpSp>
          <p:nvGrpSpPr>
            <p:cNvPr id="49" name="Group 48"/>
            <p:cNvGrpSpPr/>
            <p:nvPr/>
          </p:nvGrpSpPr>
          <p:grpSpPr>
            <a:xfrm>
              <a:off x="2693316" y="173680"/>
              <a:ext cx="1648711" cy="1563743"/>
              <a:chOff x="2301296" y="4257726"/>
              <a:chExt cx="1648711" cy="1563743"/>
            </a:xfrm>
          </p:grpSpPr>
          <p:pic>
            <p:nvPicPr>
              <p:cNvPr id="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1" name="Group 90"/>
              <p:cNvGrpSpPr/>
              <p:nvPr/>
            </p:nvGrpSpPr>
            <p:grpSpPr>
              <a:xfrm>
                <a:off x="3571856" y="4277906"/>
                <a:ext cx="315972" cy="295275"/>
                <a:chOff x="6006989" y="3034679"/>
                <a:chExt cx="315972" cy="295275"/>
              </a:xfrm>
            </p:grpSpPr>
            <p:grpSp>
              <p:nvGrpSpPr>
                <p:cNvPr id="118" name="Group 347"/>
                <p:cNvGrpSpPr>
                  <a:grpSpLocks/>
                </p:cNvGrpSpPr>
                <p:nvPr/>
              </p:nvGrpSpPr>
              <p:grpSpPr bwMode="auto">
                <a:xfrm>
                  <a:off x="6006989" y="3034679"/>
                  <a:ext cx="299345" cy="284083"/>
                  <a:chOff x="3297192" y="6061837"/>
                  <a:chExt cx="284662" cy="287810"/>
                </a:xfrm>
              </p:grpSpPr>
              <p:sp>
                <p:nvSpPr>
                  <p:cNvPr id="120" name="Oval 11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1"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119" name="Straight Arrow Connector 118"/>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2" name="Group 91"/>
              <p:cNvGrpSpPr/>
              <p:nvPr/>
            </p:nvGrpSpPr>
            <p:grpSpPr>
              <a:xfrm>
                <a:off x="3600637" y="5530071"/>
                <a:ext cx="349370" cy="291398"/>
                <a:chOff x="5981528" y="3589419"/>
                <a:chExt cx="349370" cy="291398"/>
              </a:xfrm>
            </p:grpSpPr>
            <p:grpSp>
              <p:nvGrpSpPr>
                <p:cNvPr id="114" name="Group 344"/>
                <p:cNvGrpSpPr>
                  <a:grpSpLocks/>
                </p:cNvGrpSpPr>
                <p:nvPr/>
              </p:nvGrpSpPr>
              <p:grpSpPr bwMode="auto">
                <a:xfrm>
                  <a:off x="5981528" y="3589419"/>
                  <a:ext cx="299345" cy="285508"/>
                  <a:chOff x="3287272" y="6057120"/>
                  <a:chExt cx="284662" cy="289254"/>
                </a:xfrm>
              </p:grpSpPr>
              <p:sp>
                <p:nvSpPr>
                  <p:cNvPr id="116" name="Oval 11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7"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115" name="Straight Arrow Connector 114"/>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3" name="Group 92"/>
              <p:cNvGrpSpPr/>
              <p:nvPr/>
            </p:nvGrpSpPr>
            <p:grpSpPr>
              <a:xfrm>
                <a:off x="2323709" y="5529638"/>
                <a:ext cx="306174" cy="284083"/>
                <a:chOff x="5394273" y="3596734"/>
                <a:chExt cx="306174" cy="284083"/>
              </a:xfrm>
            </p:grpSpPr>
            <p:grpSp>
              <p:nvGrpSpPr>
                <p:cNvPr id="110" name="Group 322"/>
                <p:cNvGrpSpPr>
                  <a:grpSpLocks/>
                </p:cNvGrpSpPr>
                <p:nvPr/>
              </p:nvGrpSpPr>
              <p:grpSpPr bwMode="auto">
                <a:xfrm>
                  <a:off x="5401102" y="3596734"/>
                  <a:ext cx="299345" cy="284083"/>
                  <a:chOff x="3306811" y="6064530"/>
                  <a:chExt cx="284662" cy="287810"/>
                </a:xfrm>
              </p:grpSpPr>
              <p:sp>
                <p:nvSpPr>
                  <p:cNvPr id="112" name="Oval 11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3"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11" name="Straight Arrow Connector 110"/>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4" name="Group 93"/>
              <p:cNvGrpSpPr/>
              <p:nvPr/>
            </p:nvGrpSpPr>
            <p:grpSpPr>
              <a:xfrm>
                <a:off x="2301296" y="4257726"/>
                <a:ext cx="315614" cy="288841"/>
                <a:chOff x="5364111" y="3045495"/>
                <a:chExt cx="315614" cy="288841"/>
              </a:xfrm>
            </p:grpSpPr>
            <p:sp>
              <p:nvSpPr>
                <p:cNvPr id="105" name="Oval 104"/>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8"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09" name="Straight Arrow Connector 108"/>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95" name="TextBox 131"/>
              <p:cNvSpPr txBox="1">
                <a:spLocks noChangeArrowheads="1"/>
              </p:cNvSpPr>
              <p:nvPr/>
            </p:nvSpPr>
            <p:spPr bwMode="auto">
              <a:xfrm>
                <a:off x="2780161" y="4879464"/>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Y1</a:t>
                </a:r>
                <a:endParaRPr lang="en-US" sz="1100" b="1" dirty="0">
                  <a:solidFill>
                    <a:srgbClr val="00B050"/>
                  </a:solidFill>
                  <a:latin typeface="Calibri" pitchFamily="-65" charset="0"/>
                </a:endParaRPr>
              </a:p>
            </p:txBody>
          </p:sp>
          <p:sp>
            <p:nvSpPr>
              <p:cNvPr id="96" name="TextBox 131"/>
              <p:cNvSpPr txBox="1">
                <a:spLocks noChangeArrowheads="1"/>
              </p:cNvSpPr>
              <p:nvPr/>
            </p:nvSpPr>
            <p:spPr bwMode="auto">
              <a:xfrm>
                <a:off x="3158769" y="4675834"/>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Y3</a:t>
                </a:r>
                <a:endParaRPr lang="en-US" sz="1100" b="1" dirty="0">
                  <a:solidFill>
                    <a:srgbClr val="00B050"/>
                  </a:solidFill>
                  <a:latin typeface="Calibri" pitchFamily="-65" charset="0"/>
                </a:endParaRPr>
              </a:p>
            </p:txBody>
          </p:sp>
          <p:sp>
            <p:nvSpPr>
              <p:cNvPr id="97" name="TextBox 131"/>
              <p:cNvSpPr txBox="1">
                <a:spLocks noChangeArrowheads="1"/>
              </p:cNvSpPr>
              <p:nvPr/>
            </p:nvSpPr>
            <p:spPr bwMode="auto">
              <a:xfrm>
                <a:off x="2907710" y="4287166"/>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X3</a:t>
                </a:r>
                <a:endParaRPr lang="en-US" sz="1100" b="1" dirty="0">
                  <a:solidFill>
                    <a:srgbClr val="00B050"/>
                  </a:solidFill>
                  <a:latin typeface="Calibri" pitchFamily="-65" charset="0"/>
                </a:endParaRPr>
              </a:p>
            </p:txBody>
          </p:sp>
          <p:sp>
            <p:nvSpPr>
              <p:cNvPr id="98" name="TextBox 131"/>
              <p:cNvSpPr txBox="1">
                <a:spLocks noChangeArrowheads="1"/>
              </p:cNvSpPr>
              <p:nvPr/>
            </p:nvSpPr>
            <p:spPr bwMode="auto">
              <a:xfrm>
                <a:off x="3516236" y="5230304"/>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X2</a:t>
                </a:r>
                <a:endParaRPr lang="en-US" sz="1100" b="1" dirty="0">
                  <a:solidFill>
                    <a:srgbClr val="00B050"/>
                  </a:solidFill>
                  <a:latin typeface="Calibri" pitchFamily="-65" charset="0"/>
                </a:endParaRPr>
              </a:p>
            </p:txBody>
          </p:sp>
          <p:sp>
            <p:nvSpPr>
              <p:cNvPr id="100" name="TextBox 131"/>
              <p:cNvSpPr txBox="1">
                <a:spLocks noChangeArrowheads="1"/>
              </p:cNvSpPr>
              <p:nvPr/>
            </p:nvSpPr>
            <p:spPr bwMode="auto">
              <a:xfrm>
                <a:off x="3230120" y="4960375"/>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Y2</a:t>
                </a:r>
                <a:endParaRPr lang="en-US" sz="1100" b="1" dirty="0">
                  <a:solidFill>
                    <a:srgbClr val="00B050"/>
                  </a:solidFill>
                  <a:latin typeface="Calibri" pitchFamily="-65" charset="0"/>
                </a:endParaRPr>
              </a:p>
            </p:txBody>
          </p:sp>
          <p:sp>
            <p:nvSpPr>
              <p:cNvPr id="102" name="TextBox 131"/>
              <p:cNvSpPr txBox="1">
                <a:spLocks noChangeArrowheads="1"/>
              </p:cNvSpPr>
              <p:nvPr/>
            </p:nvSpPr>
            <p:spPr bwMode="auto">
              <a:xfrm>
                <a:off x="2414226" y="5220050"/>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X1</a:t>
                </a:r>
                <a:endParaRPr lang="en-US" sz="1100" b="1" dirty="0">
                  <a:solidFill>
                    <a:srgbClr val="00B050"/>
                  </a:solidFill>
                  <a:latin typeface="Calibri" pitchFamily="-65" charset="0"/>
                </a:endParaRPr>
              </a:p>
            </p:txBody>
          </p:sp>
          <p:cxnSp>
            <p:nvCxnSpPr>
              <p:cNvPr id="103" name="Straight Arrow Connector 102"/>
              <p:cNvCxnSpPr/>
              <p:nvPr/>
            </p:nvCxnSpPr>
            <p:spPr>
              <a:xfrm flipV="1">
                <a:off x="2733515" y="5142169"/>
                <a:ext cx="0" cy="30083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rot="7543455">
              <a:off x="3375256" y="449933"/>
              <a:ext cx="323274" cy="374189"/>
              <a:chOff x="1929491" y="582686"/>
              <a:chExt cx="323274" cy="374189"/>
            </a:xfrm>
          </p:grpSpPr>
          <p:cxnSp>
            <p:nvCxnSpPr>
              <p:cNvPr id="67" name="Straight Arrow Connector 66"/>
              <p:cNvCxnSpPr/>
              <p:nvPr/>
            </p:nvCxnSpPr>
            <p:spPr>
              <a:xfrm rot="14056545">
                <a:off x="1865571" y="724596"/>
                <a:ext cx="296199" cy="16836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4056545" flipV="1">
                <a:off x="2055175" y="562786"/>
                <a:ext cx="177690" cy="21749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4241024">
              <a:off x="3603242" y="915630"/>
              <a:ext cx="378279" cy="401585"/>
              <a:chOff x="1834939" y="621162"/>
              <a:chExt cx="378279" cy="401585"/>
            </a:xfrm>
          </p:grpSpPr>
          <p:cxnSp>
            <p:nvCxnSpPr>
              <p:cNvPr id="62" name="Straight Arrow Connector 61"/>
              <p:cNvCxnSpPr/>
              <p:nvPr/>
            </p:nvCxnSpPr>
            <p:spPr>
              <a:xfrm rot="7358976" flipH="1">
                <a:off x="1777431" y="773308"/>
                <a:ext cx="306947" cy="19193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7358976">
                <a:off x="2002478" y="575018"/>
                <a:ext cx="164596" cy="25688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flipH="1">
              <a:off x="3135220" y="1045597"/>
              <a:ext cx="299004" cy="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7204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07" y="3387835"/>
            <a:ext cx="8320145" cy="178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17253"/>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smtClean="0"/>
              <a:t>Stage 1 T240</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47</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566" y="971810"/>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p:cNvSpPr/>
          <p:nvPr/>
        </p:nvSpPr>
        <p:spPr>
          <a:xfrm>
            <a:off x="956934" y="3518637"/>
            <a:ext cx="7847937" cy="276999"/>
          </a:xfrm>
          <a:prstGeom prst="rect">
            <a:avLst/>
          </a:prstGeom>
        </p:spPr>
        <p:txBody>
          <a:bodyPr wrap="square">
            <a:spAutoFit/>
          </a:bodyPr>
          <a:lstStyle/>
          <a:p>
            <a:pPr>
              <a:spcBef>
                <a:spcPts val="600"/>
              </a:spcBef>
            </a:pPr>
            <a:r>
              <a:rPr lang="en-US" sz="1200" b="1" dirty="0" smtClean="0"/>
              <a:t>X1                 Y1                         Z1                    X2                      Y2                    Z2                          X3                      Y3                        Z3</a:t>
            </a:r>
          </a:p>
        </p:txBody>
      </p:sp>
      <p:sp>
        <p:nvSpPr>
          <p:cNvPr id="124" name="Rectangle 123"/>
          <p:cNvSpPr/>
          <p:nvPr/>
        </p:nvSpPr>
        <p:spPr>
          <a:xfrm>
            <a:off x="0" y="3712055"/>
            <a:ext cx="437321" cy="1392689"/>
          </a:xfrm>
          <a:prstGeom prst="rect">
            <a:avLst/>
          </a:prstGeom>
        </p:spPr>
        <p:txBody>
          <a:bodyPr wrap="square">
            <a:spAutoFit/>
          </a:bodyPr>
          <a:lstStyle/>
          <a:p>
            <a:pPr>
              <a:spcBef>
                <a:spcPts val="300"/>
              </a:spcBef>
            </a:pPr>
            <a:r>
              <a:rPr lang="en-US" sz="1200" b="1" dirty="0" smtClean="0"/>
              <a:t>X</a:t>
            </a:r>
          </a:p>
          <a:p>
            <a:pPr>
              <a:spcBef>
                <a:spcPts val="300"/>
              </a:spcBef>
            </a:pPr>
            <a:r>
              <a:rPr lang="en-US" sz="1200" b="1" dirty="0" smtClean="0"/>
              <a:t>Y</a:t>
            </a:r>
          </a:p>
          <a:p>
            <a:pPr>
              <a:spcBef>
                <a:spcPts val="300"/>
              </a:spcBef>
            </a:pPr>
            <a:r>
              <a:rPr lang="en-US" sz="1200" b="1" dirty="0" err="1" smtClean="0"/>
              <a:t>RZ</a:t>
            </a:r>
            <a:endParaRPr lang="en-US" sz="1200" b="1" dirty="0" smtClean="0"/>
          </a:p>
          <a:p>
            <a:pPr>
              <a:spcBef>
                <a:spcPts val="300"/>
              </a:spcBef>
            </a:pPr>
            <a:r>
              <a:rPr lang="en-US" sz="1200" b="1" dirty="0" smtClean="0"/>
              <a:t>Z</a:t>
            </a:r>
          </a:p>
          <a:p>
            <a:pPr>
              <a:spcBef>
                <a:spcPts val="300"/>
              </a:spcBef>
            </a:pPr>
            <a:r>
              <a:rPr lang="en-US" sz="1200" b="1" dirty="0" smtClean="0"/>
              <a:t>RX</a:t>
            </a:r>
          </a:p>
          <a:p>
            <a:pPr>
              <a:spcBef>
                <a:spcPts val="300"/>
              </a:spcBef>
            </a:pPr>
            <a:r>
              <a:rPr lang="en-US" sz="1200" b="1" dirty="0" err="1" smtClean="0"/>
              <a:t>RY</a:t>
            </a:r>
            <a:r>
              <a:rPr lang="en-US" sz="1200" b="1" dirty="0" smtClean="0"/>
              <a:t>              </a:t>
            </a:r>
          </a:p>
        </p:txBody>
      </p:sp>
      <p:sp>
        <p:nvSpPr>
          <p:cNvPr id="87" name="Rectangle 86"/>
          <p:cNvSpPr/>
          <p:nvPr/>
        </p:nvSpPr>
        <p:spPr>
          <a:xfrm>
            <a:off x="6970143" y="1201879"/>
            <a:ext cx="836762" cy="276999"/>
          </a:xfrm>
          <a:prstGeom prst="rect">
            <a:avLst/>
          </a:prstGeom>
        </p:spPr>
        <p:txBody>
          <a:bodyPr wrap="square">
            <a:spAutoFit/>
          </a:bodyPr>
          <a:lstStyle/>
          <a:p>
            <a:pPr algn="ctr">
              <a:spcBef>
                <a:spcPts val="600"/>
              </a:spcBef>
            </a:pPr>
            <a:r>
              <a:rPr lang="en-US" sz="1200" b="1" dirty="0" err="1" smtClean="0"/>
              <a:t>IFO</a:t>
            </a:r>
            <a:r>
              <a:rPr lang="en-US" sz="1200" b="1" dirty="0" smtClean="0"/>
              <a:t> Axis</a:t>
            </a: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520" y="81221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130"/>
          <p:cNvSpPr txBox="1">
            <a:spLocks noChangeArrowheads="1"/>
          </p:cNvSpPr>
          <p:nvPr/>
        </p:nvSpPr>
        <p:spPr bwMode="auto">
          <a:xfrm>
            <a:off x="3764191" y="285621"/>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50" name="Group 49"/>
          <p:cNvGrpSpPr/>
          <p:nvPr/>
        </p:nvGrpSpPr>
        <p:grpSpPr>
          <a:xfrm>
            <a:off x="3412833" y="1936273"/>
            <a:ext cx="395618" cy="365503"/>
            <a:chOff x="5626100" y="3660612"/>
            <a:chExt cx="395618" cy="365503"/>
          </a:xfrm>
        </p:grpSpPr>
        <p:grpSp>
          <p:nvGrpSpPr>
            <p:cNvPr id="109" name="Group 322"/>
            <p:cNvGrpSpPr>
              <a:grpSpLocks/>
            </p:cNvGrpSpPr>
            <p:nvPr/>
          </p:nvGrpSpPr>
          <p:grpSpPr bwMode="auto">
            <a:xfrm>
              <a:off x="5685563" y="3660612"/>
              <a:ext cx="336155" cy="359831"/>
              <a:chOff x="3311338" y="6088673"/>
              <a:chExt cx="284662" cy="287810"/>
            </a:xfrm>
          </p:grpSpPr>
          <p:sp>
            <p:nvSpPr>
              <p:cNvPr id="111" name="Oval 11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2"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10" name="Straight Arrow Connector 109"/>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60" name="Group 59"/>
          <p:cNvGrpSpPr/>
          <p:nvPr/>
        </p:nvGrpSpPr>
        <p:grpSpPr>
          <a:xfrm>
            <a:off x="3387998" y="638936"/>
            <a:ext cx="395323" cy="401007"/>
            <a:chOff x="5624512" y="2921215"/>
            <a:chExt cx="395323" cy="401007"/>
          </a:xfrm>
        </p:grpSpPr>
        <p:sp>
          <p:nvSpPr>
            <p:cNvPr id="103" name="Oval 102"/>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5"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08" name="Straight Arrow Connector 107"/>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61" name="Group 60"/>
          <p:cNvGrpSpPr/>
          <p:nvPr/>
        </p:nvGrpSpPr>
        <p:grpSpPr>
          <a:xfrm>
            <a:off x="4755915" y="649483"/>
            <a:ext cx="336155" cy="408632"/>
            <a:chOff x="6364747" y="2908515"/>
            <a:chExt cx="336155" cy="408632"/>
          </a:xfrm>
        </p:grpSpPr>
        <p:grpSp>
          <p:nvGrpSpPr>
            <p:cNvPr id="97" name="Group 347"/>
            <p:cNvGrpSpPr>
              <a:grpSpLocks/>
            </p:cNvGrpSpPr>
            <p:nvPr/>
          </p:nvGrpSpPr>
          <p:grpSpPr bwMode="auto">
            <a:xfrm>
              <a:off x="6364747" y="2957316"/>
              <a:ext cx="336155" cy="359831"/>
              <a:chOff x="3300701" y="6092879"/>
              <a:chExt cx="284662" cy="287810"/>
            </a:xfrm>
          </p:grpSpPr>
          <p:sp>
            <p:nvSpPr>
              <p:cNvPr id="100" name="Oval 9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2"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98" name="Straight Arrow Connector 97"/>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62" name="Group 61"/>
          <p:cNvGrpSpPr/>
          <p:nvPr/>
        </p:nvGrpSpPr>
        <p:grpSpPr>
          <a:xfrm>
            <a:off x="4762342" y="1952869"/>
            <a:ext cx="342175" cy="359830"/>
            <a:chOff x="6363425" y="3669460"/>
            <a:chExt cx="342175" cy="359830"/>
          </a:xfrm>
        </p:grpSpPr>
        <p:grpSp>
          <p:nvGrpSpPr>
            <p:cNvPr id="93" name="Group 344"/>
            <p:cNvGrpSpPr>
              <a:grpSpLocks/>
            </p:cNvGrpSpPr>
            <p:nvPr/>
          </p:nvGrpSpPr>
          <p:grpSpPr bwMode="auto">
            <a:xfrm>
              <a:off x="6363425" y="3669460"/>
              <a:ext cx="342175" cy="359830"/>
              <a:chOff x="3313870" y="6095751"/>
              <a:chExt cx="289760" cy="287809"/>
            </a:xfrm>
          </p:grpSpPr>
          <p:sp>
            <p:nvSpPr>
              <p:cNvPr id="95" name="Oval 9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94" name="Straight Arrow Connector 9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58" name="TextBox 131"/>
          <p:cNvSpPr txBox="1">
            <a:spLocks noChangeArrowheads="1"/>
          </p:cNvSpPr>
          <p:nvPr/>
        </p:nvSpPr>
        <p:spPr bwMode="auto">
          <a:xfrm rot="16200000">
            <a:off x="4527883" y="1771602"/>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X1</a:t>
            </a:r>
            <a:endParaRPr lang="en-US" sz="1100" b="1" dirty="0">
              <a:solidFill>
                <a:srgbClr val="00B050"/>
              </a:solidFill>
              <a:latin typeface="Calibri" pitchFamily="-65" charset="0"/>
            </a:endParaRPr>
          </a:p>
        </p:txBody>
      </p:sp>
      <p:cxnSp>
        <p:nvCxnSpPr>
          <p:cNvPr id="63" name="Straight Arrow Connector 62"/>
          <p:cNvCxnSpPr/>
          <p:nvPr/>
        </p:nvCxnSpPr>
        <p:spPr>
          <a:xfrm flipH="1" flipV="1">
            <a:off x="4332582" y="1825883"/>
            <a:ext cx="247370" cy="291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131"/>
          <p:cNvSpPr txBox="1">
            <a:spLocks noChangeArrowheads="1"/>
          </p:cNvSpPr>
          <p:nvPr/>
        </p:nvSpPr>
        <p:spPr bwMode="auto">
          <a:xfrm rot="16200000">
            <a:off x="3987030" y="1539979"/>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Y1</a:t>
            </a:r>
            <a:endParaRPr lang="en-US" sz="1100" b="1" dirty="0">
              <a:solidFill>
                <a:srgbClr val="00B050"/>
              </a:solidFill>
              <a:latin typeface="Calibri" pitchFamily="-65" charset="0"/>
            </a:endParaRPr>
          </a:p>
        </p:txBody>
      </p:sp>
      <p:sp>
        <p:nvSpPr>
          <p:cNvPr id="64" name="TextBox 131"/>
          <p:cNvSpPr txBox="1">
            <a:spLocks noChangeArrowheads="1"/>
          </p:cNvSpPr>
          <p:nvPr/>
        </p:nvSpPr>
        <p:spPr bwMode="auto">
          <a:xfrm rot="16200000">
            <a:off x="3870326" y="1082696"/>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Y3</a:t>
            </a:r>
            <a:endParaRPr lang="en-US" sz="1100" b="1" dirty="0">
              <a:solidFill>
                <a:srgbClr val="00B050"/>
              </a:solidFill>
              <a:latin typeface="Calibri" pitchFamily="-65" charset="0"/>
            </a:endParaRPr>
          </a:p>
        </p:txBody>
      </p:sp>
      <p:sp>
        <p:nvSpPr>
          <p:cNvPr id="65" name="TextBox 131"/>
          <p:cNvSpPr txBox="1">
            <a:spLocks noChangeArrowheads="1"/>
          </p:cNvSpPr>
          <p:nvPr/>
        </p:nvSpPr>
        <p:spPr bwMode="auto">
          <a:xfrm rot="16200000">
            <a:off x="3379703" y="1414045"/>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X3</a:t>
            </a:r>
            <a:endParaRPr lang="en-US" sz="1100" b="1" dirty="0">
              <a:solidFill>
                <a:srgbClr val="00B050"/>
              </a:solidFill>
              <a:latin typeface="Calibri" pitchFamily="-65" charset="0"/>
            </a:endParaRPr>
          </a:p>
        </p:txBody>
      </p:sp>
      <p:sp>
        <p:nvSpPr>
          <p:cNvPr id="68" name="TextBox 131"/>
          <p:cNvSpPr txBox="1">
            <a:spLocks noChangeArrowheads="1"/>
          </p:cNvSpPr>
          <p:nvPr/>
        </p:nvSpPr>
        <p:spPr bwMode="auto">
          <a:xfrm rot="16200000">
            <a:off x="4254516" y="684551"/>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X2</a:t>
            </a:r>
            <a:endParaRPr lang="en-US" sz="1100" b="1" dirty="0">
              <a:solidFill>
                <a:srgbClr val="00B050"/>
              </a:solidFill>
              <a:latin typeface="Calibri" pitchFamily="-65" charset="0"/>
            </a:endParaRPr>
          </a:p>
        </p:txBody>
      </p:sp>
      <p:sp>
        <p:nvSpPr>
          <p:cNvPr id="86" name="TextBox 131"/>
          <p:cNvSpPr txBox="1">
            <a:spLocks noChangeArrowheads="1"/>
          </p:cNvSpPr>
          <p:nvPr/>
        </p:nvSpPr>
        <p:spPr bwMode="auto">
          <a:xfrm rot="16200000">
            <a:off x="4321440" y="1289927"/>
            <a:ext cx="35843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b="1" dirty="0" smtClean="0">
                <a:solidFill>
                  <a:srgbClr val="00B050"/>
                </a:solidFill>
                <a:latin typeface="Calibri" pitchFamily="-65" charset="0"/>
              </a:rPr>
              <a:t>Y2</a:t>
            </a:r>
            <a:endParaRPr lang="en-US" sz="1100" b="1" dirty="0">
              <a:solidFill>
                <a:srgbClr val="00B050"/>
              </a:solidFill>
              <a:latin typeface="Calibri" pitchFamily="-65" charset="0"/>
            </a:endParaRPr>
          </a:p>
        </p:txBody>
      </p:sp>
      <p:grpSp>
        <p:nvGrpSpPr>
          <p:cNvPr id="5" name="Group 4"/>
          <p:cNvGrpSpPr/>
          <p:nvPr/>
        </p:nvGrpSpPr>
        <p:grpSpPr>
          <a:xfrm rot="2143455">
            <a:off x="3705540" y="1219954"/>
            <a:ext cx="317976" cy="367608"/>
            <a:chOff x="1868363" y="618578"/>
            <a:chExt cx="317976" cy="367608"/>
          </a:xfrm>
        </p:grpSpPr>
        <p:cxnSp>
          <p:nvCxnSpPr>
            <p:cNvPr id="88" name="Straight Arrow Connector 87"/>
            <p:cNvCxnSpPr/>
            <p:nvPr/>
          </p:nvCxnSpPr>
          <p:spPr>
            <a:xfrm rot="19456545" flipV="1">
              <a:off x="1868363" y="729557"/>
              <a:ext cx="145097" cy="256629"/>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9456545" flipH="1" flipV="1">
              <a:off x="1956473" y="618578"/>
              <a:ext cx="229866" cy="14909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8841024">
            <a:off x="4226322" y="956460"/>
            <a:ext cx="379181" cy="404634"/>
            <a:chOff x="1833357" y="619221"/>
            <a:chExt cx="379181" cy="404634"/>
          </a:xfrm>
        </p:grpSpPr>
        <p:cxnSp>
          <p:nvCxnSpPr>
            <p:cNvPr id="104" name="Straight Arrow Connector 103"/>
            <p:cNvCxnSpPr/>
            <p:nvPr/>
          </p:nvCxnSpPr>
          <p:spPr>
            <a:xfrm rot="12758976">
              <a:off x="1833357" y="731644"/>
              <a:ext cx="160857" cy="292211"/>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2758976" flipV="1">
              <a:off x="1958146" y="619221"/>
              <a:ext cx="254392" cy="16191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flipH="1">
            <a:off x="4343910" y="1534601"/>
            <a:ext cx="5453" cy="289548"/>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29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46" y="863652"/>
            <a:ext cx="5145123" cy="20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a:t>Stage 1 </a:t>
            </a:r>
            <a:r>
              <a:rPr lang="en-US" b="1" dirty="0" smtClean="0"/>
              <a:t>L4C</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48</a:t>
            </a:fld>
            <a:endParaRPr lang="en-US" b="1" dirty="0">
              <a:solidFill>
                <a:schemeClr val="tx1"/>
              </a:solidFill>
            </a:endParaRPr>
          </a:p>
        </p:txBody>
      </p:sp>
      <p:grpSp>
        <p:nvGrpSpPr>
          <p:cNvPr id="51" name="Group 50"/>
          <p:cNvGrpSpPr/>
          <p:nvPr/>
        </p:nvGrpSpPr>
        <p:grpSpPr>
          <a:xfrm>
            <a:off x="299973" y="1291188"/>
            <a:ext cx="1648711" cy="1769227"/>
            <a:chOff x="2301296" y="4052242"/>
            <a:chExt cx="1648711" cy="1769227"/>
          </a:xfrm>
        </p:grpSpPr>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131"/>
            <p:cNvSpPr txBox="1">
              <a:spLocks noChangeArrowheads="1"/>
            </p:cNvSpPr>
            <p:nvPr/>
          </p:nvSpPr>
          <p:spPr bwMode="auto">
            <a:xfrm>
              <a:off x="2465839" y="4052242"/>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54" name="Group 53"/>
            <p:cNvGrpSpPr/>
            <p:nvPr/>
          </p:nvGrpSpPr>
          <p:grpSpPr>
            <a:xfrm>
              <a:off x="3571856" y="4277906"/>
              <a:ext cx="315972" cy="295275"/>
              <a:chOff x="6006989" y="3034679"/>
              <a:chExt cx="315972" cy="295275"/>
            </a:xfrm>
          </p:grpSpPr>
          <p:grpSp>
            <p:nvGrpSpPr>
              <p:cNvPr id="80" name="Group 347"/>
              <p:cNvGrpSpPr>
                <a:grpSpLocks/>
              </p:cNvGrpSpPr>
              <p:nvPr/>
            </p:nvGrpSpPr>
            <p:grpSpPr bwMode="auto">
              <a:xfrm>
                <a:off x="6006989" y="3034679"/>
                <a:ext cx="299345" cy="284083"/>
                <a:chOff x="3297192" y="6061837"/>
                <a:chExt cx="284662" cy="287810"/>
              </a:xfrm>
            </p:grpSpPr>
            <p:sp>
              <p:nvSpPr>
                <p:cNvPr id="82" name="Oval 8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81" name="Straight Arrow Connector 8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5" name="Group 54"/>
            <p:cNvGrpSpPr/>
            <p:nvPr/>
          </p:nvGrpSpPr>
          <p:grpSpPr>
            <a:xfrm>
              <a:off x="3600637" y="5530071"/>
              <a:ext cx="349370" cy="291398"/>
              <a:chOff x="5981528" y="3589419"/>
              <a:chExt cx="349370" cy="291398"/>
            </a:xfrm>
          </p:grpSpPr>
          <p:grpSp>
            <p:nvGrpSpPr>
              <p:cNvPr id="76" name="Group 344"/>
              <p:cNvGrpSpPr>
                <a:grpSpLocks/>
              </p:cNvGrpSpPr>
              <p:nvPr/>
            </p:nvGrpSpPr>
            <p:grpSpPr bwMode="auto">
              <a:xfrm>
                <a:off x="5981528" y="3589419"/>
                <a:ext cx="299345" cy="285508"/>
                <a:chOff x="3287272" y="6057120"/>
                <a:chExt cx="284662" cy="289254"/>
              </a:xfrm>
            </p:grpSpPr>
            <p:sp>
              <p:nvSpPr>
                <p:cNvPr id="78" name="Oval 7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9"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77" name="Straight Arrow Connector 76"/>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6" name="Group 55"/>
            <p:cNvGrpSpPr/>
            <p:nvPr/>
          </p:nvGrpSpPr>
          <p:grpSpPr>
            <a:xfrm>
              <a:off x="2323709" y="5529638"/>
              <a:ext cx="306174" cy="284083"/>
              <a:chOff x="5394273" y="3596734"/>
              <a:chExt cx="306174" cy="284083"/>
            </a:xfrm>
          </p:grpSpPr>
          <p:grpSp>
            <p:nvGrpSpPr>
              <p:cNvPr id="72" name="Group 322"/>
              <p:cNvGrpSpPr>
                <a:grpSpLocks/>
              </p:cNvGrpSpPr>
              <p:nvPr/>
            </p:nvGrpSpPr>
            <p:grpSpPr bwMode="auto">
              <a:xfrm>
                <a:off x="5401102" y="3596734"/>
                <a:ext cx="299345" cy="284083"/>
                <a:chOff x="3306811" y="6064530"/>
                <a:chExt cx="284662" cy="287810"/>
              </a:xfrm>
            </p:grpSpPr>
            <p:sp>
              <p:nvSpPr>
                <p:cNvPr id="74" name="Oval 7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5"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73" name="Straight Arrow Connector 72"/>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7" name="Group 56"/>
            <p:cNvGrpSpPr/>
            <p:nvPr/>
          </p:nvGrpSpPr>
          <p:grpSpPr>
            <a:xfrm>
              <a:off x="2301296" y="4257726"/>
              <a:ext cx="315614" cy="288841"/>
              <a:chOff x="5364111" y="3045495"/>
              <a:chExt cx="315614" cy="288841"/>
            </a:xfrm>
          </p:grpSpPr>
          <p:sp>
            <p:nvSpPr>
              <p:cNvPr id="69" name="Oval 68"/>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0"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71" name="Straight Arrow Connector 7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60" name="Group 59"/>
            <p:cNvGrpSpPr/>
            <p:nvPr/>
          </p:nvGrpSpPr>
          <p:grpSpPr>
            <a:xfrm>
              <a:off x="2717613" y="4701397"/>
              <a:ext cx="715701" cy="793629"/>
              <a:chOff x="2717613" y="4701397"/>
              <a:chExt cx="715701" cy="793629"/>
            </a:xfrm>
          </p:grpSpPr>
          <p:cxnSp>
            <p:nvCxnSpPr>
              <p:cNvPr id="63" name="Straight Arrow Connector 6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248" y="346638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flipV="1">
            <a:off x="2863970" y="1617338"/>
            <a:ext cx="5132717" cy="131984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291152" y="4663091"/>
            <a:ext cx="1716519" cy="1782529"/>
            <a:chOff x="5054584" y="4094422"/>
            <a:chExt cx="1716519" cy="1782529"/>
          </a:xfrm>
        </p:grpSpPr>
        <p:pic>
          <p:nvPicPr>
            <p:cNvPr id="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88" name="Group 87"/>
            <p:cNvGrpSpPr/>
            <p:nvPr/>
          </p:nvGrpSpPr>
          <p:grpSpPr>
            <a:xfrm>
              <a:off x="5079419" y="5500525"/>
              <a:ext cx="395618" cy="365503"/>
              <a:chOff x="5626100" y="3660612"/>
              <a:chExt cx="395618" cy="365503"/>
            </a:xfrm>
          </p:grpSpPr>
          <p:grpSp>
            <p:nvGrpSpPr>
              <p:cNvPr id="116" name="Group 322"/>
              <p:cNvGrpSpPr>
                <a:grpSpLocks/>
              </p:cNvGrpSpPr>
              <p:nvPr/>
            </p:nvGrpSpPr>
            <p:grpSpPr bwMode="auto">
              <a:xfrm>
                <a:off x="5685563" y="3660612"/>
                <a:ext cx="336155" cy="359831"/>
                <a:chOff x="3311338" y="6088673"/>
                <a:chExt cx="284662" cy="287810"/>
              </a:xfrm>
            </p:grpSpPr>
            <p:sp>
              <p:nvSpPr>
                <p:cNvPr id="118" name="Oval 11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9"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17" name="Straight Arrow Connector 116"/>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1" name="Group 90"/>
            <p:cNvGrpSpPr/>
            <p:nvPr/>
          </p:nvGrpSpPr>
          <p:grpSpPr>
            <a:xfrm>
              <a:off x="5054584" y="4203188"/>
              <a:ext cx="395323" cy="401007"/>
              <a:chOff x="5624512" y="2921215"/>
              <a:chExt cx="395323" cy="401007"/>
            </a:xfrm>
          </p:grpSpPr>
          <p:sp>
            <p:nvSpPr>
              <p:cNvPr id="113" name="Oval 112"/>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4"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15" name="Straight Arrow Connector 114"/>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2" name="Group 91"/>
            <p:cNvGrpSpPr/>
            <p:nvPr/>
          </p:nvGrpSpPr>
          <p:grpSpPr>
            <a:xfrm>
              <a:off x="6422501" y="4213735"/>
              <a:ext cx="336155" cy="408632"/>
              <a:chOff x="6364747" y="2908515"/>
              <a:chExt cx="336155" cy="408632"/>
            </a:xfrm>
          </p:grpSpPr>
          <p:grpSp>
            <p:nvGrpSpPr>
              <p:cNvPr id="109" name="Group 347"/>
              <p:cNvGrpSpPr>
                <a:grpSpLocks/>
              </p:cNvGrpSpPr>
              <p:nvPr/>
            </p:nvGrpSpPr>
            <p:grpSpPr bwMode="auto">
              <a:xfrm>
                <a:off x="6364747" y="2957316"/>
                <a:ext cx="336155" cy="359831"/>
                <a:chOff x="3300701" y="6092879"/>
                <a:chExt cx="284662" cy="287810"/>
              </a:xfrm>
            </p:grpSpPr>
            <p:sp>
              <p:nvSpPr>
                <p:cNvPr id="111" name="Oval 11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2"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10" name="Straight Arrow Connector 109"/>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3" name="Group 92"/>
            <p:cNvGrpSpPr/>
            <p:nvPr/>
          </p:nvGrpSpPr>
          <p:grpSpPr>
            <a:xfrm>
              <a:off x="6428928" y="5517121"/>
              <a:ext cx="342175" cy="359830"/>
              <a:chOff x="6363425" y="3669460"/>
              <a:chExt cx="342175" cy="359830"/>
            </a:xfrm>
          </p:grpSpPr>
          <p:grpSp>
            <p:nvGrpSpPr>
              <p:cNvPr id="105" name="Group 344"/>
              <p:cNvGrpSpPr>
                <a:grpSpLocks/>
              </p:cNvGrpSpPr>
              <p:nvPr/>
            </p:nvGrpSpPr>
            <p:grpSpPr bwMode="auto">
              <a:xfrm>
                <a:off x="6363425" y="3669460"/>
                <a:ext cx="342175" cy="359830"/>
                <a:chOff x="3313870" y="6095751"/>
                <a:chExt cx="289760" cy="287809"/>
              </a:xfrm>
            </p:grpSpPr>
            <p:sp>
              <p:nvSpPr>
                <p:cNvPr id="107" name="Oval 10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8"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06" name="Straight Arrow Connector 105"/>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8" name="Group 97"/>
            <p:cNvGrpSpPr/>
            <p:nvPr/>
          </p:nvGrpSpPr>
          <p:grpSpPr>
            <a:xfrm rot="16200000">
              <a:off x="5564332" y="4735904"/>
              <a:ext cx="715701" cy="793629"/>
              <a:chOff x="2717613" y="4701397"/>
              <a:chExt cx="715701" cy="793629"/>
            </a:xfrm>
          </p:grpSpPr>
          <p:cxnSp>
            <p:nvCxnSpPr>
              <p:cNvPr id="99" name="Straight Arrow Connector 98"/>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1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771" y="3935897"/>
            <a:ext cx="5298963" cy="20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a:xfrm flipV="1">
            <a:off x="2949934" y="4660802"/>
            <a:ext cx="5200154" cy="144027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426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443" y="1016756"/>
            <a:ext cx="5382247" cy="21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a:t>Stage 1 </a:t>
            </a:r>
            <a:r>
              <a:rPr lang="en-US" b="1" dirty="0" smtClean="0"/>
              <a:t>Actuator</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49</a:t>
            </a:fld>
            <a:endParaRPr lang="en-US" b="1" dirty="0">
              <a:solidFill>
                <a:schemeClr val="tx1"/>
              </a:solidFill>
            </a:endParaRPr>
          </a:p>
        </p:txBody>
      </p:sp>
      <p:grpSp>
        <p:nvGrpSpPr>
          <p:cNvPr id="51" name="Group 50"/>
          <p:cNvGrpSpPr/>
          <p:nvPr/>
        </p:nvGrpSpPr>
        <p:grpSpPr>
          <a:xfrm>
            <a:off x="244314" y="1402504"/>
            <a:ext cx="1648711" cy="1737423"/>
            <a:chOff x="2301296" y="4084046"/>
            <a:chExt cx="1648711" cy="1737423"/>
          </a:xfrm>
        </p:grpSpPr>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54" name="Group 53"/>
            <p:cNvGrpSpPr/>
            <p:nvPr/>
          </p:nvGrpSpPr>
          <p:grpSpPr>
            <a:xfrm>
              <a:off x="3571856" y="4277906"/>
              <a:ext cx="315972" cy="295275"/>
              <a:chOff x="6006989" y="3034679"/>
              <a:chExt cx="315972" cy="295275"/>
            </a:xfrm>
          </p:grpSpPr>
          <p:grpSp>
            <p:nvGrpSpPr>
              <p:cNvPr id="80" name="Group 347"/>
              <p:cNvGrpSpPr>
                <a:grpSpLocks/>
              </p:cNvGrpSpPr>
              <p:nvPr/>
            </p:nvGrpSpPr>
            <p:grpSpPr bwMode="auto">
              <a:xfrm>
                <a:off x="6006989" y="3034679"/>
                <a:ext cx="299345" cy="284083"/>
                <a:chOff x="3297192" y="6061837"/>
                <a:chExt cx="284662" cy="287810"/>
              </a:xfrm>
            </p:grpSpPr>
            <p:sp>
              <p:nvSpPr>
                <p:cNvPr id="82" name="Oval 81"/>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3"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81" name="Straight Arrow Connector 80"/>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5" name="Group 54"/>
            <p:cNvGrpSpPr/>
            <p:nvPr/>
          </p:nvGrpSpPr>
          <p:grpSpPr>
            <a:xfrm>
              <a:off x="3600637" y="5530071"/>
              <a:ext cx="349370" cy="291398"/>
              <a:chOff x="5981528" y="3589419"/>
              <a:chExt cx="349370" cy="291398"/>
            </a:xfrm>
          </p:grpSpPr>
          <p:grpSp>
            <p:nvGrpSpPr>
              <p:cNvPr id="76" name="Group 344"/>
              <p:cNvGrpSpPr>
                <a:grpSpLocks/>
              </p:cNvGrpSpPr>
              <p:nvPr/>
            </p:nvGrpSpPr>
            <p:grpSpPr bwMode="auto">
              <a:xfrm>
                <a:off x="5981528" y="3589419"/>
                <a:ext cx="299345" cy="285508"/>
                <a:chOff x="3287272" y="6057120"/>
                <a:chExt cx="284662" cy="289254"/>
              </a:xfrm>
            </p:grpSpPr>
            <p:sp>
              <p:nvSpPr>
                <p:cNvPr id="78" name="Oval 77"/>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9"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77" name="Straight Arrow Connector 76"/>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6" name="Group 55"/>
            <p:cNvGrpSpPr/>
            <p:nvPr/>
          </p:nvGrpSpPr>
          <p:grpSpPr>
            <a:xfrm>
              <a:off x="2323709" y="5529638"/>
              <a:ext cx="306174" cy="284083"/>
              <a:chOff x="5394273" y="3596734"/>
              <a:chExt cx="306174" cy="284083"/>
            </a:xfrm>
          </p:grpSpPr>
          <p:grpSp>
            <p:nvGrpSpPr>
              <p:cNvPr id="72" name="Group 322"/>
              <p:cNvGrpSpPr>
                <a:grpSpLocks/>
              </p:cNvGrpSpPr>
              <p:nvPr/>
            </p:nvGrpSpPr>
            <p:grpSpPr bwMode="auto">
              <a:xfrm>
                <a:off x="5401102" y="3596734"/>
                <a:ext cx="299345" cy="284083"/>
                <a:chOff x="3306811" y="6064530"/>
                <a:chExt cx="284662" cy="287810"/>
              </a:xfrm>
            </p:grpSpPr>
            <p:sp>
              <p:nvSpPr>
                <p:cNvPr id="74" name="Oval 7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5"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73" name="Straight Arrow Connector 72"/>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57" name="Group 56"/>
            <p:cNvGrpSpPr/>
            <p:nvPr/>
          </p:nvGrpSpPr>
          <p:grpSpPr>
            <a:xfrm>
              <a:off x="2301296" y="4257726"/>
              <a:ext cx="315614" cy="288841"/>
              <a:chOff x="5364111" y="3045495"/>
              <a:chExt cx="315614" cy="288841"/>
            </a:xfrm>
          </p:grpSpPr>
          <p:sp>
            <p:nvSpPr>
              <p:cNvPr id="69" name="Oval 68"/>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70"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71" name="Straight Arrow Connector 70"/>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60" name="Group 59"/>
            <p:cNvGrpSpPr/>
            <p:nvPr/>
          </p:nvGrpSpPr>
          <p:grpSpPr>
            <a:xfrm>
              <a:off x="2717613" y="4701397"/>
              <a:ext cx="715701" cy="793629"/>
              <a:chOff x="2717613" y="4701397"/>
              <a:chExt cx="715701" cy="793629"/>
            </a:xfrm>
          </p:grpSpPr>
          <p:cxnSp>
            <p:nvCxnSpPr>
              <p:cNvPr id="63" name="Straight Arrow Connector 62"/>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flipV="1">
            <a:off x="2863971" y="1768409"/>
            <a:ext cx="5238408" cy="135645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291152" y="4663091"/>
            <a:ext cx="1716519" cy="1782529"/>
            <a:chOff x="5054584" y="4094422"/>
            <a:chExt cx="1716519" cy="1782529"/>
          </a:xfrm>
        </p:grpSpPr>
        <p:pic>
          <p:nvPicPr>
            <p:cNvPr id="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87" name="Group 86"/>
            <p:cNvGrpSpPr/>
            <p:nvPr/>
          </p:nvGrpSpPr>
          <p:grpSpPr>
            <a:xfrm>
              <a:off x="5079419" y="5500525"/>
              <a:ext cx="395618" cy="365503"/>
              <a:chOff x="5626100" y="3660612"/>
              <a:chExt cx="395618" cy="365503"/>
            </a:xfrm>
          </p:grpSpPr>
          <p:grpSp>
            <p:nvGrpSpPr>
              <p:cNvPr id="108" name="Group 322"/>
              <p:cNvGrpSpPr>
                <a:grpSpLocks/>
              </p:cNvGrpSpPr>
              <p:nvPr/>
            </p:nvGrpSpPr>
            <p:grpSpPr bwMode="auto">
              <a:xfrm>
                <a:off x="5685563" y="3660612"/>
                <a:ext cx="336155" cy="359831"/>
                <a:chOff x="3311338" y="6088673"/>
                <a:chExt cx="284662" cy="287810"/>
              </a:xfrm>
            </p:grpSpPr>
            <p:sp>
              <p:nvSpPr>
                <p:cNvPr id="110" name="Oval 109"/>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1"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09" name="Straight Arrow Connector 108"/>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88" name="Group 87"/>
            <p:cNvGrpSpPr/>
            <p:nvPr/>
          </p:nvGrpSpPr>
          <p:grpSpPr>
            <a:xfrm>
              <a:off x="5054584" y="4203188"/>
              <a:ext cx="395323" cy="401007"/>
              <a:chOff x="5624512" y="2921215"/>
              <a:chExt cx="395323" cy="401007"/>
            </a:xfrm>
          </p:grpSpPr>
          <p:sp>
            <p:nvSpPr>
              <p:cNvPr id="105" name="Oval 104"/>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6"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07" name="Straight Arrow Connector 106"/>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89" name="Group 88"/>
            <p:cNvGrpSpPr/>
            <p:nvPr/>
          </p:nvGrpSpPr>
          <p:grpSpPr>
            <a:xfrm>
              <a:off x="6422501" y="4213735"/>
              <a:ext cx="336155" cy="408632"/>
              <a:chOff x="6364747" y="2908515"/>
              <a:chExt cx="336155" cy="408632"/>
            </a:xfrm>
          </p:grpSpPr>
          <p:grpSp>
            <p:nvGrpSpPr>
              <p:cNvPr id="101" name="Group 347"/>
              <p:cNvGrpSpPr>
                <a:grpSpLocks/>
              </p:cNvGrpSpPr>
              <p:nvPr/>
            </p:nvGrpSpPr>
            <p:grpSpPr bwMode="auto">
              <a:xfrm>
                <a:off x="6364747" y="2957316"/>
                <a:ext cx="336155" cy="359831"/>
                <a:chOff x="3300701" y="6092879"/>
                <a:chExt cx="284662" cy="287810"/>
              </a:xfrm>
            </p:grpSpPr>
            <p:sp>
              <p:nvSpPr>
                <p:cNvPr id="103" name="Oval 102"/>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4"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02" name="Straight Arrow Connector 101"/>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0" name="Group 89"/>
            <p:cNvGrpSpPr/>
            <p:nvPr/>
          </p:nvGrpSpPr>
          <p:grpSpPr>
            <a:xfrm>
              <a:off x="6428928" y="5517121"/>
              <a:ext cx="342175" cy="359830"/>
              <a:chOff x="6363425" y="3669460"/>
              <a:chExt cx="342175" cy="359830"/>
            </a:xfrm>
          </p:grpSpPr>
          <p:grpSp>
            <p:nvGrpSpPr>
              <p:cNvPr id="97" name="Group 344"/>
              <p:cNvGrpSpPr>
                <a:grpSpLocks/>
              </p:cNvGrpSpPr>
              <p:nvPr/>
            </p:nvGrpSpPr>
            <p:grpSpPr bwMode="auto">
              <a:xfrm>
                <a:off x="6363425" y="3669460"/>
                <a:ext cx="342175" cy="359830"/>
                <a:chOff x="3313870" y="6095751"/>
                <a:chExt cx="289760" cy="287809"/>
              </a:xfrm>
            </p:grpSpPr>
            <p:sp>
              <p:nvSpPr>
                <p:cNvPr id="99" name="Oval 9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0"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98" name="Straight Arrow Connector 97"/>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3" name="Group 92"/>
            <p:cNvGrpSpPr/>
            <p:nvPr/>
          </p:nvGrpSpPr>
          <p:grpSpPr>
            <a:xfrm rot="16200000">
              <a:off x="5564332" y="4735904"/>
              <a:ext cx="715701" cy="793629"/>
              <a:chOff x="2717613" y="4701397"/>
              <a:chExt cx="715701" cy="793629"/>
            </a:xfrm>
          </p:grpSpPr>
          <p:cxnSp>
            <p:nvCxnSpPr>
              <p:cNvPr id="94" name="Straight Arrow Connector 93"/>
              <p:cNvCxnSpPr/>
              <p:nvPr/>
            </p:nvCxnSpPr>
            <p:spPr>
              <a:xfrm>
                <a:off x="2717613" y="4951562"/>
                <a:ext cx="0" cy="301925"/>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3261078" y="4701397"/>
                <a:ext cx="172236" cy="13802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3165895" y="5365632"/>
                <a:ext cx="215955" cy="129394"/>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7885" y="4054439"/>
            <a:ext cx="5033176" cy="195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Rectangle 111"/>
          <p:cNvSpPr/>
          <p:nvPr/>
        </p:nvSpPr>
        <p:spPr>
          <a:xfrm flipV="1">
            <a:off x="2863971" y="4742197"/>
            <a:ext cx="5238408" cy="135645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37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7710" y="143123"/>
            <a:ext cx="9215562" cy="59952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3225" indent="-403225" algn="l"/>
            <a:r>
              <a:rPr lang="en-US" sz="1400" b="1" dirty="0" smtClean="0">
                <a:solidFill>
                  <a:srgbClr val="0D0DFF"/>
                </a:solidFill>
                <a:latin typeface="+mn-lt"/>
                <a:ea typeface="+mn-ea"/>
                <a:cs typeface="+mn-cs"/>
              </a:rPr>
              <a:t>Summary of Position Sensors signal “sign”:</a:t>
            </a:r>
          </a:p>
          <a:p>
            <a:pPr marL="403225" indent="-403225" algn="l"/>
            <a:endParaRPr lang="en-US" sz="1400" b="1" dirty="0" smtClean="0">
              <a:solidFill>
                <a:srgbClr val="003FCC"/>
              </a:solidFill>
              <a:latin typeface="+mn-lt"/>
              <a:ea typeface="+mn-ea"/>
              <a:cs typeface="+mn-cs"/>
            </a:endParaRPr>
          </a:p>
          <a:p>
            <a:pPr marL="111125" indent="-111125" algn="l">
              <a:lnSpc>
                <a:spcPct val="150000"/>
              </a:lnSpc>
              <a:buFontTx/>
              <a:buChar char="-"/>
              <a:tabLst>
                <a:tab pos="1144588" algn="l"/>
              </a:tabLst>
            </a:pPr>
            <a:r>
              <a:rPr lang="en-US" sz="1400" b="1" dirty="0" smtClean="0">
                <a:latin typeface="+mn-lt"/>
                <a:ea typeface="+mn-ea"/>
                <a:cs typeface="+mn-cs"/>
              </a:rPr>
              <a:t>HAM-HEPI:	</a:t>
            </a:r>
            <a:r>
              <a:rPr lang="en-US" sz="1400" b="1" dirty="0" smtClean="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smtClean="0">
                <a:latin typeface="+mn-lt"/>
                <a:ea typeface="+mn-ea"/>
                <a:cs typeface="+mn-cs"/>
              </a:rPr>
              <a:t>motion of </a:t>
            </a:r>
            <a:r>
              <a:rPr lang="en-US" sz="1400" b="1" dirty="0"/>
              <a:t>HEPI Stage</a:t>
            </a:r>
            <a:r>
              <a:rPr lang="en-US" sz="1400" b="1" dirty="0" smtClean="0">
                <a:latin typeface="+mn-lt"/>
                <a:ea typeface="+mn-ea"/>
                <a:cs typeface="+mn-cs"/>
              </a:rPr>
              <a:t> 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smtClean="0"/>
              <a:t>signals*</a:t>
            </a:r>
            <a:r>
              <a:rPr lang="en-US" sz="1400" b="1" dirty="0" smtClean="0">
                <a:latin typeface="+mn-lt"/>
                <a:ea typeface="+mn-ea"/>
                <a:cs typeface="+mn-cs"/>
              </a:rPr>
              <a:t> for HAM 4,5,6</a:t>
            </a:r>
          </a:p>
          <a:p>
            <a:pPr marL="111125" indent="-111125" algn="l">
              <a:lnSpc>
                <a:spcPct val="150000"/>
              </a:lnSpc>
              <a:buFontTx/>
              <a:buChar char="-"/>
              <a:tabLst>
                <a:tab pos="1144588" algn="l"/>
              </a:tabLst>
            </a:pPr>
            <a:r>
              <a:rPr lang="en-US" sz="1400" b="1" dirty="0"/>
              <a:t>HAM-HEPI: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HEPI Stage 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smtClean="0"/>
              <a:t>signals* for  HAM 1,2,3</a:t>
            </a:r>
            <a:endParaRPr lang="en-US" sz="1400" b="1" dirty="0" smtClean="0">
              <a:latin typeface="+mn-lt"/>
              <a:ea typeface="+mn-ea"/>
              <a:cs typeface="+mn-cs"/>
            </a:endParaRPr>
          </a:p>
          <a:p>
            <a:pPr marL="111125" indent="-111125" algn="l">
              <a:lnSpc>
                <a:spcPct val="150000"/>
              </a:lnSpc>
              <a:buFontTx/>
              <a:buChar char="-"/>
              <a:tabLst>
                <a:tab pos="1144588" algn="l"/>
              </a:tabLst>
            </a:pPr>
            <a:r>
              <a:rPr lang="en-US" sz="1400" b="1" dirty="0" smtClean="0"/>
              <a:t>HAM-ISI</a:t>
            </a:r>
            <a:r>
              <a:rPr lang="en-US" sz="1400" b="1" dirty="0"/>
              <a:t>: </a:t>
            </a:r>
            <a:r>
              <a:rPr lang="en-US" sz="1400" b="1" dirty="0" smtClean="0"/>
              <a:t>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Stage 1 makes </a:t>
            </a:r>
            <a:r>
              <a:rPr lang="en-US" sz="1400" b="1" dirty="0">
                <a:solidFill>
                  <a:srgbClr val="0D0DFF"/>
                </a:solidFill>
                <a:latin typeface="+mn-lt"/>
                <a:ea typeface="+mn-ea"/>
                <a:cs typeface="+mn-cs"/>
              </a:rPr>
              <a:t>negative CPS signals</a:t>
            </a:r>
            <a:r>
              <a:rPr lang="en-US" sz="1400" b="1" dirty="0"/>
              <a:t>* </a:t>
            </a:r>
            <a:r>
              <a:rPr lang="en-US" sz="1400" b="1" dirty="0" smtClean="0"/>
              <a:t>for all chambers </a:t>
            </a:r>
            <a:r>
              <a:rPr lang="en-US" sz="1400" b="1" dirty="0" smtClean="0">
                <a:solidFill>
                  <a:srgbClr val="003FCC"/>
                </a:solidFill>
              </a:rPr>
              <a:t> </a:t>
            </a:r>
            <a:endParaRPr lang="en-US" sz="1400" b="1" dirty="0">
              <a:solidFill>
                <a:srgbClr val="003FCC"/>
              </a:solidFill>
            </a:endParaRPr>
          </a:p>
          <a:p>
            <a:pPr marL="111125" indent="-111125" algn="l">
              <a:lnSpc>
                <a:spcPct val="150000"/>
              </a:lnSpc>
              <a:buFontTx/>
              <a:buChar char="-"/>
              <a:tabLst>
                <a:tab pos="1144588" algn="l"/>
              </a:tabLst>
            </a:pPr>
            <a:r>
              <a:rPr lang="en-US" sz="1400" b="1" dirty="0" smtClean="0"/>
              <a:t>BSC-HEPI</a:t>
            </a:r>
            <a:r>
              <a:rPr lang="en-US" sz="1400" b="1" dirty="0"/>
              <a:t>: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a:t>
            </a:r>
            <a:r>
              <a:rPr lang="en-US" sz="1400" b="1" dirty="0" smtClean="0"/>
              <a:t>HEPI Stage </a:t>
            </a:r>
            <a:r>
              <a:rPr lang="en-US" sz="1400" b="1" dirty="0"/>
              <a:t>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a:t>signals* </a:t>
            </a:r>
            <a:r>
              <a:rPr lang="en-US" sz="1400" b="1" dirty="0" smtClean="0"/>
              <a:t>for </a:t>
            </a:r>
            <a:r>
              <a:rPr lang="en-US" sz="1400" b="1" dirty="0" err="1"/>
              <a:t>ITMX</a:t>
            </a:r>
            <a:r>
              <a:rPr lang="en-US" sz="1400" b="1" dirty="0"/>
              <a:t>, </a:t>
            </a:r>
            <a:r>
              <a:rPr lang="en-US" sz="1400" b="1" dirty="0" err="1"/>
              <a:t>ETMY</a:t>
            </a:r>
            <a:r>
              <a:rPr lang="en-US" sz="1400" b="1" dirty="0"/>
              <a:t> </a:t>
            </a:r>
            <a:r>
              <a:rPr lang="en-US" sz="1400" b="1" dirty="0" smtClean="0"/>
              <a:t>BSC</a:t>
            </a:r>
          </a:p>
          <a:p>
            <a:pPr marL="111125" indent="-111125" algn="l">
              <a:lnSpc>
                <a:spcPct val="150000"/>
              </a:lnSpc>
              <a:buFontTx/>
              <a:buChar char="-"/>
              <a:tabLst>
                <a:tab pos="1144588" algn="l"/>
              </a:tabLst>
            </a:pPr>
            <a:r>
              <a:rPr lang="en-US" sz="1400" b="1" dirty="0"/>
              <a:t>BSC-</a:t>
            </a:r>
            <a:r>
              <a:rPr lang="en-US" sz="1400" b="1" dirty="0" smtClean="0"/>
              <a:t>HEPI</a:t>
            </a:r>
            <a:r>
              <a:rPr lang="en-US" sz="1400" b="1" dirty="0"/>
              <a:t>: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HEPI Stage </a:t>
            </a:r>
            <a:r>
              <a:rPr lang="en-US" sz="1400" b="1" dirty="0" smtClean="0"/>
              <a:t>makes </a:t>
            </a:r>
            <a:r>
              <a:rPr lang="en-US" sz="1400" b="1" dirty="0">
                <a:solidFill>
                  <a:srgbClr val="0D0DFF"/>
                </a:solidFill>
                <a:latin typeface="+mn-lt"/>
                <a:ea typeface="+mn-ea"/>
                <a:cs typeface="+mn-cs"/>
              </a:rPr>
              <a:t>-H1, +H2, -H3 and +H4 </a:t>
            </a:r>
            <a:r>
              <a:rPr lang="en-US" sz="1400" b="1" dirty="0" err="1">
                <a:solidFill>
                  <a:srgbClr val="0D0DFF"/>
                </a:solidFill>
                <a:latin typeface="+mn-lt"/>
                <a:ea typeface="+mn-ea"/>
                <a:cs typeface="+mn-cs"/>
              </a:rPr>
              <a:t>IPS</a:t>
            </a:r>
            <a:r>
              <a:rPr lang="en-US" sz="1400" b="1" dirty="0">
                <a:solidFill>
                  <a:srgbClr val="0D0DFF"/>
                </a:solidFill>
                <a:latin typeface="+mn-lt"/>
                <a:ea typeface="+mn-ea"/>
                <a:cs typeface="+mn-cs"/>
              </a:rPr>
              <a:t> </a:t>
            </a:r>
            <a:r>
              <a:rPr lang="en-US" sz="1400" b="1" dirty="0"/>
              <a:t>signals* </a:t>
            </a:r>
            <a:r>
              <a:rPr lang="en-US" sz="1400" b="1" dirty="0" smtClean="0"/>
              <a:t>for </a:t>
            </a:r>
            <a:r>
              <a:rPr lang="en-US" sz="1400" b="1" dirty="0"/>
              <a:t>BS, </a:t>
            </a:r>
            <a:r>
              <a:rPr lang="en-US" sz="1400" b="1" dirty="0" err="1"/>
              <a:t>ITMY</a:t>
            </a:r>
            <a:r>
              <a:rPr lang="en-US" sz="1400" b="1" dirty="0"/>
              <a:t>, </a:t>
            </a:r>
            <a:r>
              <a:rPr lang="en-US" sz="1400" b="1" dirty="0" err="1" smtClean="0"/>
              <a:t>ETMX</a:t>
            </a:r>
            <a:endParaRPr lang="en-US" sz="1400" b="1" dirty="0" smtClean="0"/>
          </a:p>
          <a:p>
            <a:pPr marL="111125" indent="-111125" algn="l">
              <a:lnSpc>
                <a:spcPct val="150000"/>
              </a:lnSpc>
              <a:buFontTx/>
              <a:buChar char="-"/>
              <a:tabLst>
                <a:tab pos="1144588" algn="l"/>
              </a:tabLst>
            </a:pPr>
            <a:r>
              <a:rPr lang="en-US" sz="1400" b="1" dirty="0" smtClean="0"/>
              <a:t>BSC-ISI: </a:t>
            </a:r>
            <a:r>
              <a:rPr lang="en-US" sz="1400" b="1" dirty="0"/>
              <a:t>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Stage 1 makes </a:t>
            </a:r>
            <a:r>
              <a:rPr lang="en-US" sz="1400" b="1" dirty="0">
                <a:solidFill>
                  <a:srgbClr val="0D0DFF"/>
                </a:solidFill>
                <a:latin typeface="+mn-lt"/>
                <a:ea typeface="+mn-ea"/>
                <a:cs typeface="+mn-cs"/>
              </a:rPr>
              <a:t>negative CPS signals</a:t>
            </a:r>
            <a:r>
              <a:rPr lang="en-US" sz="1400" b="1" dirty="0" smtClean="0"/>
              <a:t>* for </a:t>
            </a:r>
            <a:r>
              <a:rPr lang="en-US" sz="1400" b="1" dirty="0"/>
              <a:t>all chambers </a:t>
            </a:r>
          </a:p>
          <a:p>
            <a:pPr marL="111125" indent="-111125" algn="l">
              <a:lnSpc>
                <a:spcPct val="150000"/>
              </a:lnSpc>
              <a:buFontTx/>
              <a:buChar char="-"/>
              <a:tabLst>
                <a:tab pos="1144588" algn="l"/>
              </a:tabLst>
            </a:pPr>
            <a:r>
              <a:rPr lang="en-US" sz="1400" b="1" dirty="0"/>
              <a:t>BSC-ISI </a:t>
            </a:r>
            <a:r>
              <a:rPr lang="en-US" sz="1400" b="1" dirty="0" smtClean="0"/>
              <a:t>: </a:t>
            </a:r>
            <a:r>
              <a:rPr lang="en-US" sz="1400" b="1" dirty="0"/>
              <a:t>	</a:t>
            </a:r>
            <a:r>
              <a:rPr lang="en-US" sz="1400" b="1" dirty="0">
                <a:solidFill>
                  <a:srgbClr val="0D0DFF"/>
                </a:solidFill>
                <a:latin typeface="+mn-lt"/>
                <a:ea typeface="+mn-ea"/>
                <a:cs typeface="+mn-cs"/>
              </a:rPr>
              <a:t>Positive </a:t>
            </a:r>
            <a:r>
              <a:rPr lang="en-US" sz="1400" b="1" dirty="0" err="1">
                <a:solidFill>
                  <a:srgbClr val="0D0DFF"/>
                </a:solidFill>
                <a:latin typeface="+mn-lt"/>
                <a:ea typeface="+mn-ea"/>
                <a:cs typeface="+mn-cs"/>
              </a:rPr>
              <a:t>RZ</a:t>
            </a:r>
            <a:r>
              <a:rPr lang="en-US" sz="1400" b="1" dirty="0">
                <a:solidFill>
                  <a:srgbClr val="0D0DFF"/>
                </a:solidFill>
                <a:latin typeface="+mn-lt"/>
                <a:ea typeface="+mn-ea"/>
                <a:cs typeface="+mn-cs"/>
              </a:rPr>
              <a:t> </a:t>
            </a:r>
            <a:r>
              <a:rPr lang="en-US" sz="1400" b="1" dirty="0"/>
              <a:t>motion of Stage </a:t>
            </a:r>
            <a:r>
              <a:rPr lang="en-US" sz="1400" b="1" dirty="0" smtClean="0"/>
              <a:t>2 </a:t>
            </a:r>
            <a:r>
              <a:rPr lang="en-US" sz="1400" b="1" dirty="0"/>
              <a:t>makes </a:t>
            </a:r>
            <a:r>
              <a:rPr lang="en-US" sz="1400" b="1" dirty="0">
                <a:solidFill>
                  <a:srgbClr val="0D0DFF"/>
                </a:solidFill>
                <a:latin typeface="+mn-lt"/>
                <a:ea typeface="+mn-ea"/>
                <a:cs typeface="+mn-cs"/>
              </a:rPr>
              <a:t>positive CPS signals</a:t>
            </a:r>
            <a:r>
              <a:rPr lang="en-US" sz="1400" b="1" dirty="0" smtClean="0"/>
              <a:t>*</a:t>
            </a:r>
            <a:r>
              <a:rPr lang="en-US" sz="1400" b="1" dirty="0"/>
              <a:t> </a:t>
            </a:r>
            <a:r>
              <a:rPr lang="en-US" sz="1400" b="1" dirty="0" smtClean="0"/>
              <a:t>for </a:t>
            </a:r>
            <a:r>
              <a:rPr lang="en-US" sz="1400" b="1" dirty="0"/>
              <a:t>all chambers </a:t>
            </a:r>
            <a:endParaRPr lang="en-US" sz="1400" b="1" dirty="0" smtClean="0"/>
          </a:p>
          <a:p>
            <a:pPr marL="111125" indent="-111125" algn="l">
              <a:lnSpc>
                <a:spcPct val="150000"/>
              </a:lnSpc>
              <a:buFontTx/>
              <a:buChar char="-"/>
              <a:tabLst>
                <a:tab pos="1144588" algn="l"/>
              </a:tabLst>
            </a:pPr>
            <a:endParaRPr lang="en-US" sz="1400" b="1" dirty="0" smtClean="0"/>
          </a:p>
          <a:p>
            <a:pPr algn="l">
              <a:lnSpc>
                <a:spcPct val="150000"/>
              </a:lnSpc>
              <a:tabLst>
                <a:tab pos="1144588" algn="l"/>
              </a:tabLst>
            </a:pPr>
            <a:r>
              <a:rPr lang="en-US" sz="1400" b="1" dirty="0" smtClean="0"/>
              <a:t>- HAM-HEPI, BSC-HEPI, HAM-ISI, BSC-ISI: </a:t>
            </a:r>
          </a:p>
          <a:p>
            <a:pPr>
              <a:lnSpc>
                <a:spcPct val="150000"/>
              </a:lnSpc>
              <a:tabLst>
                <a:tab pos="1144588" algn="l"/>
              </a:tabLst>
            </a:pPr>
            <a:r>
              <a:rPr lang="en-US" sz="1400" b="1" dirty="0">
                <a:solidFill>
                  <a:srgbClr val="0D0DFF"/>
                </a:solidFill>
                <a:latin typeface="+mn-lt"/>
                <a:ea typeface="+mn-ea"/>
                <a:cs typeface="+mn-cs"/>
              </a:rPr>
              <a:t>Positive Z</a:t>
            </a:r>
            <a:r>
              <a:rPr lang="en-US" sz="1400" b="1" dirty="0" smtClean="0">
                <a:solidFill>
                  <a:srgbClr val="003FCC"/>
                </a:solidFill>
              </a:rPr>
              <a:t> </a:t>
            </a:r>
            <a:r>
              <a:rPr lang="en-US" sz="1400" b="1" dirty="0"/>
              <a:t>motion </a:t>
            </a:r>
            <a:r>
              <a:rPr lang="en-US" sz="1400" b="1" dirty="0" smtClean="0"/>
              <a:t>makes </a:t>
            </a:r>
            <a:r>
              <a:rPr lang="en-US" sz="1400" b="1" dirty="0">
                <a:solidFill>
                  <a:srgbClr val="0D0DFF"/>
                </a:solidFill>
                <a:latin typeface="+mn-lt"/>
                <a:ea typeface="+mn-ea"/>
                <a:cs typeface="+mn-cs"/>
              </a:rPr>
              <a:t>positive PS </a:t>
            </a:r>
            <a:r>
              <a:rPr lang="en-US" sz="1400" b="1" dirty="0" smtClean="0">
                <a:solidFill>
                  <a:srgbClr val="0D0DFF"/>
                </a:solidFill>
                <a:latin typeface="+mn-lt"/>
                <a:ea typeface="+mn-ea"/>
                <a:cs typeface="+mn-cs"/>
              </a:rPr>
              <a:t>signal in all local vertical sensors</a:t>
            </a:r>
            <a:r>
              <a:rPr lang="en-US" sz="1400" b="1" dirty="0" smtClean="0"/>
              <a:t>* (for all stages &amp; all chambers)</a:t>
            </a:r>
          </a:p>
          <a:p>
            <a:pPr>
              <a:lnSpc>
                <a:spcPct val="150000"/>
              </a:lnSpc>
              <a:tabLst>
                <a:tab pos="1144588" algn="l"/>
              </a:tabLst>
            </a:pPr>
            <a:endParaRPr lang="en-US" sz="1400" b="1" dirty="0">
              <a:solidFill>
                <a:srgbClr val="003FCC"/>
              </a:solidFill>
              <a:latin typeface="+mn-lt"/>
              <a:ea typeface="+mn-ea"/>
              <a:cs typeface="+mn-cs"/>
            </a:endParaRPr>
          </a:p>
          <a:p>
            <a:pPr algn="l">
              <a:lnSpc>
                <a:spcPct val="150000"/>
              </a:lnSpc>
              <a:tabLst>
                <a:tab pos="1144588" algn="l"/>
              </a:tabLst>
            </a:pPr>
            <a:r>
              <a:rPr lang="en-US" sz="1400" b="1" dirty="0" smtClean="0">
                <a:latin typeface="+mn-lt"/>
                <a:ea typeface="+mn-ea"/>
                <a:cs typeface="+mn-cs"/>
              </a:rPr>
              <a:t>These signs are checked during the assembly and testing process by pushing on the moving stages and watching the local sensors readouts. The position sensors are then used during the commissioning process to verify and correct if necessary the sign  of all other instruments (actuators, geophones and seismometers) </a:t>
            </a:r>
          </a:p>
          <a:p>
            <a:pPr>
              <a:lnSpc>
                <a:spcPct val="150000"/>
              </a:lnSpc>
              <a:tabLst>
                <a:tab pos="1144588" algn="l"/>
              </a:tabLst>
            </a:pPr>
            <a:endParaRPr lang="en-US" sz="1400" b="1" dirty="0">
              <a:solidFill>
                <a:srgbClr val="003FCC"/>
              </a:solidFill>
              <a:latin typeface="+mn-lt"/>
              <a:ea typeface="+mn-ea"/>
              <a:cs typeface="+mn-cs"/>
            </a:endParaRPr>
          </a:p>
        </p:txBody>
      </p:sp>
      <p:sp>
        <p:nvSpPr>
          <p:cNvPr id="7" name="Rectangle 6"/>
          <p:cNvSpPr/>
          <p:nvPr/>
        </p:nvSpPr>
        <p:spPr>
          <a:xfrm>
            <a:off x="4280254" y="6329441"/>
            <a:ext cx="4738605" cy="369332"/>
          </a:xfrm>
          <a:prstGeom prst="rect">
            <a:avLst/>
          </a:prstGeom>
        </p:spPr>
        <p:txBody>
          <a:bodyPr wrap="none">
            <a:spAutoFit/>
          </a:bodyPr>
          <a:lstStyle/>
          <a:p>
            <a:r>
              <a:rPr lang="en-US" b="1" dirty="0" smtClean="0"/>
              <a:t>*as read on the IN1 channel of the input filters  </a:t>
            </a:r>
            <a:endParaRPr lang="en-US" b="1" dirty="0"/>
          </a:p>
        </p:txBody>
      </p:sp>
    </p:spTree>
    <p:extLst>
      <p:ext uri="{BB962C8B-B14F-4D97-AF65-F5344CB8AC3E}">
        <p14:creationId xmlns:p14="http://schemas.microsoft.com/office/powerpoint/2010/main" val="2385975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565" y="651007"/>
            <a:ext cx="6020007" cy="229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smtClean="0"/>
              <a:t>Stage 2 CPS</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50</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Rectangle 90"/>
          <p:cNvSpPr/>
          <p:nvPr/>
        </p:nvSpPr>
        <p:spPr>
          <a:xfrm flipV="1">
            <a:off x="2758203" y="1486892"/>
            <a:ext cx="5892816" cy="153460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740" y="3999832"/>
            <a:ext cx="5893658" cy="22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Rectangle 211"/>
          <p:cNvSpPr/>
          <p:nvPr/>
        </p:nvSpPr>
        <p:spPr>
          <a:xfrm flipV="1">
            <a:off x="2813862" y="4826440"/>
            <a:ext cx="5892816" cy="153460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81781" y="140507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TextBox 131"/>
          <p:cNvSpPr txBox="1">
            <a:spLocks noChangeArrowheads="1"/>
          </p:cNvSpPr>
          <p:nvPr/>
        </p:nvSpPr>
        <p:spPr bwMode="auto">
          <a:xfrm>
            <a:off x="446208" y="109435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216" name="Group 215"/>
          <p:cNvGrpSpPr/>
          <p:nvPr/>
        </p:nvGrpSpPr>
        <p:grpSpPr>
          <a:xfrm>
            <a:off x="1552225" y="1288216"/>
            <a:ext cx="315972" cy="295275"/>
            <a:chOff x="6006989" y="3034679"/>
            <a:chExt cx="315972" cy="295275"/>
          </a:xfrm>
        </p:grpSpPr>
        <p:grpSp>
          <p:nvGrpSpPr>
            <p:cNvPr id="235" name="Group 347"/>
            <p:cNvGrpSpPr>
              <a:grpSpLocks/>
            </p:cNvGrpSpPr>
            <p:nvPr/>
          </p:nvGrpSpPr>
          <p:grpSpPr bwMode="auto">
            <a:xfrm>
              <a:off x="6006989" y="3034679"/>
              <a:ext cx="299345" cy="284083"/>
              <a:chOff x="3297192" y="6061837"/>
              <a:chExt cx="284662" cy="287810"/>
            </a:xfrm>
          </p:grpSpPr>
          <p:sp>
            <p:nvSpPr>
              <p:cNvPr id="237" name="Oval 23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8"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236" name="Straight Arrow Connector 235"/>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17" name="Group 216"/>
          <p:cNvGrpSpPr/>
          <p:nvPr/>
        </p:nvGrpSpPr>
        <p:grpSpPr>
          <a:xfrm>
            <a:off x="1581006" y="2540381"/>
            <a:ext cx="349370" cy="291398"/>
            <a:chOff x="5981528" y="3589419"/>
            <a:chExt cx="349370" cy="291398"/>
          </a:xfrm>
        </p:grpSpPr>
        <p:grpSp>
          <p:nvGrpSpPr>
            <p:cNvPr id="231" name="Group 344"/>
            <p:cNvGrpSpPr>
              <a:grpSpLocks/>
            </p:cNvGrpSpPr>
            <p:nvPr/>
          </p:nvGrpSpPr>
          <p:grpSpPr bwMode="auto">
            <a:xfrm>
              <a:off x="5981528" y="3589419"/>
              <a:ext cx="299345" cy="285508"/>
              <a:chOff x="3287272" y="6057120"/>
              <a:chExt cx="284662" cy="289254"/>
            </a:xfrm>
          </p:grpSpPr>
          <p:sp>
            <p:nvSpPr>
              <p:cNvPr id="233" name="Oval 232"/>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4"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232" name="Straight Arrow Connector 231"/>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18" name="Group 217"/>
          <p:cNvGrpSpPr/>
          <p:nvPr/>
        </p:nvGrpSpPr>
        <p:grpSpPr>
          <a:xfrm>
            <a:off x="304078" y="2539948"/>
            <a:ext cx="306174" cy="284083"/>
            <a:chOff x="5394273" y="3596734"/>
            <a:chExt cx="306174" cy="284083"/>
          </a:xfrm>
        </p:grpSpPr>
        <p:grpSp>
          <p:nvGrpSpPr>
            <p:cNvPr id="227" name="Group 322"/>
            <p:cNvGrpSpPr>
              <a:grpSpLocks/>
            </p:cNvGrpSpPr>
            <p:nvPr/>
          </p:nvGrpSpPr>
          <p:grpSpPr bwMode="auto">
            <a:xfrm>
              <a:off x="5401102" y="3596734"/>
              <a:ext cx="299345" cy="284083"/>
              <a:chOff x="3306811" y="6064530"/>
              <a:chExt cx="284662" cy="287810"/>
            </a:xfrm>
          </p:grpSpPr>
          <p:sp>
            <p:nvSpPr>
              <p:cNvPr id="229" name="Oval 22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30"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228" name="Straight Arrow Connector 227"/>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19" name="Group 218"/>
          <p:cNvGrpSpPr/>
          <p:nvPr/>
        </p:nvGrpSpPr>
        <p:grpSpPr>
          <a:xfrm>
            <a:off x="281665" y="1268036"/>
            <a:ext cx="315614" cy="288841"/>
            <a:chOff x="5364111" y="3045495"/>
            <a:chExt cx="315614" cy="288841"/>
          </a:xfrm>
        </p:grpSpPr>
        <p:sp>
          <p:nvSpPr>
            <p:cNvPr id="224" name="Oval 223"/>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25"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226" name="Straight Arrow Connector 225"/>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220" name="Group 219"/>
          <p:cNvGrpSpPr/>
          <p:nvPr/>
        </p:nvGrpSpPr>
        <p:grpSpPr>
          <a:xfrm rot="20993697">
            <a:off x="747424" y="1701580"/>
            <a:ext cx="775251" cy="799105"/>
            <a:chOff x="2767055" y="4691270"/>
            <a:chExt cx="775251" cy="799105"/>
          </a:xfrm>
        </p:grpSpPr>
        <p:cxnSp>
          <p:nvCxnSpPr>
            <p:cNvPr id="221" name="Straight Arrow Connector 220"/>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244044" y="4817990"/>
            <a:ext cx="1716519" cy="1782529"/>
            <a:chOff x="5054584" y="4094422"/>
            <a:chExt cx="1716519" cy="1782529"/>
          </a:xfrm>
        </p:grpSpPr>
        <p:grpSp>
          <p:nvGrpSpPr>
            <p:cNvPr id="240" name="Group 239"/>
            <p:cNvGrpSpPr/>
            <p:nvPr/>
          </p:nvGrpSpPr>
          <p:grpSpPr>
            <a:xfrm>
              <a:off x="5054584" y="4094422"/>
              <a:ext cx="1716519" cy="1782529"/>
              <a:chOff x="5054584" y="4094422"/>
              <a:chExt cx="1716519" cy="1782529"/>
            </a:xfrm>
          </p:grpSpPr>
          <p:pic>
            <p:nvPicPr>
              <p:cNvPr id="2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247" name="Group 246"/>
              <p:cNvGrpSpPr/>
              <p:nvPr/>
            </p:nvGrpSpPr>
            <p:grpSpPr>
              <a:xfrm>
                <a:off x="5079419" y="5500525"/>
                <a:ext cx="395618" cy="365503"/>
                <a:chOff x="5626100" y="3660612"/>
                <a:chExt cx="395618" cy="365503"/>
              </a:xfrm>
            </p:grpSpPr>
            <p:grpSp>
              <p:nvGrpSpPr>
                <p:cNvPr id="262" name="Group 322"/>
                <p:cNvGrpSpPr>
                  <a:grpSpLocks/>
                </p:cNvGrpSpPr>
                <p:nvPr/>
              </p:nvGrpSpPr>
              <p:grpSpPr bwMode="auto">
                <a:xfrm>
                  <a:off x="5685563" y="3660612"/>
                  <a:ext cx="336155" cy="359831"/>
                  <a:chOff x="3311338" y="6088673"/>
                  <a:chExt cx="284662" cy="287810"/>
                </a:xfrm>
              </p:grpSpPr>
              <p:sp>
                <p:nvSpPr>
                  <p:cNvPr id="264" name="Oval 263"/>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65"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263" name="Straight Arrow Connector 262"/>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48" name="Group 247"/>
              <p:cNvGrpSpPr/>
              <p:nvPr/>
            </p:nvGrpSpPr>
            <p:grpSpPr>
              <a:xfrm>
                <a:off x="5054584" y="4203188"/>
                <a:ext cx="395323" cy="401007"/>
                <a:chOff x="5624512" y="2921215"/>
                <a:chExt cx="395323" cy="401007"/>
              </a:xfrm>
            </p:grpSpPr>
            <p:sp>
              <p:nvSpPr>
                <p:cNvPr id="259" name="Oval 258"/>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60"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261" name="Straight Arrow Connector 260"/>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49" name="Group 248"/>
              <p:cNvGrpSpPr/>
              <p:nvPr/>
            </p:nvGrpSpPr>
            <p:grpSpPr>
              <a:xfrm>
                <a:off x="6422501" y="4213735"/>
                <a:ext cx="336155" cy="408632"/>
                <a:chOff x="6364747" y="2908515"/>
                <a:chExt cx="336155" cy="408632"/>
              </a:xfrm>
            </p:grpSpPr>
            <p:grpSp>
              <p:nvGrpSpPr>
                <p:cNvPr id="255" name="Group 347"/>
                <p:cNvGrpSpPr>
                  <a:grpSpLocks/>
                </p:cNvGrpSpPr>
                <p:nvPr/>
              </p:nvGrpSpPr>
              <p:grpSpPr bwMode="auto">
                <a:xfrm>
                  <a:off x="6364747" y="2957316"/>
                  <a:ext cx="336155" cy="359831"/>
                  <a:chOff x="3300701" y="6092879"/>
                  <a:chExt cx="284662" cy="287810"/>
                </a:xfrm>
              </p:grpSpPr>
              <p:sp>
                <p:nvSpPr>
                  <p:cNvPr id="257" name="Oval 256"/>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58"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256" name="Straight Arrow Connector 255"/>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250" name="Group 249"/>
              <p:cNvGrpSpPr/>
              <p:nvPr/>
            </p:nvGrpSpPr>
            <p:grpSpPr>
              <a:xfrm>
                <a:off x="6428928" y="5517121"/>
                <a:ext cx="342175" cy="359830"/>
                <a:chOff x="6363425" y="3669460"/>
                <a:chExt cx="342175" cy="359830"/>
              </a:xfrm>
            </p:grpSpPr>
            <p:grpSp>
              <p:nvGrpSpPr>
                <p:cNvPr id="251" name="Group 344"/>
                <p:cNvGrpSpPr>
                  <a:grpSpLocks/>
                </p:cNvGrpSpPr>
                <p:nvPr/>
              </p:nvGrpSpPr>
              <p:grpSpPr bwMode="auto">
                <a:xfrm>
                  <a:off x="6363425" y="3669460"/>
                  <a:ext cx="342175" cy="359830"/>
                  <a:chOff x="3313870" y="6095751"/>
                  <a:chExt cx="289760" cy="287809"/>
                </a:xfrm>
              </p:grpSpPr>
              <p:sp>
                <p:nvSpPr>
                  <p:cNvPr id="253" name="Oval 252"/>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54"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252" name="Straight Arrow Connector 251"/>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241" name="Group 240"/>
            <p:cNvGrpSpPr/>
            <p:nvPr/>
          </p:nvGrpSpPr>
          <p:grpSpPr>
            <a:xfrm rot="16200000">
              <a:off x="5531459" y="4628984"/>
              <a:ext cx="775251" cy="799105"/>
              <a:chOff x="4124078" y="3575436"/>
              <a:chExt cx="775251" cy="799105"/>
            </a:xfrm>
          </p:grpSpPr>
          <p:cxnSp>
            <p:nvCxnSpPr>
              <p:cNvPr id="242" name="Straight Arrow Connector 241"/>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92926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61" y="624343"/>
            <a:ext cx="63531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a:t>Stage </a:t>
            </a:r>
            <a:r>
              <a:rPr lang="en-US" b="1" dirty="0" smtClean="0"/>
              <a:t>2 GS13</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51</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85"/>
          <p:cNvSpPr/>
          <p:nvPr/>
        </p:nvSpPr>
        <p:spPr>
          <a:xfrm flipV="1">
            <a:off x="2511038" y="1566546"/>
            <a:ext cx="6203592" cy="151856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81665" y="1094356"/>
            <a:ext cx="1648711" cy="1737423"/>
            <a:chOff x="2301296" y="4084046"/>
            <a:chExt cx="1648711" cy="1737423"/>
          </a:xfrm>
        </p:grpSpPr>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88" name="Group 87"/>
            <p:cNvGrpSpPr/>
            <p:nvPr/>
          </p:nvGrpSpPr>
          <p:grpSpPr>
            <a:xfrm>
              <a:off x="3571856" y="4277906"/>
              <a:ext cx="315972" cy="295275"/>
              <a:chOff x="6006989" y="3034679"/>
              <a:chExt cx="315972" cy="295275"/>
            </a:xfrm>
          </p:grpSpPr>
          <p:grpSp>
            <p:nvGrpSpPr>
              <p:cNvPr id="107" name="Group 347"/>
              <p:cNvGrpSpPr>
                <a:grpSpLocks/>
              </p:cNvGrpSpPr>
              <p:nvPr/>
            </p:nvGrpSpPr>
            <p:grpSpPr bwMode="auto">
              <a:xfrm>
                <a:off x="6006989" y="3034679"/>
                <a:ext cx="299345" cy="284083"/>
                <a:chOff x="3297192" y="6061837"/>
                <a:chExt cx="284662" cy="287810"/>
              </a:xfrm>
            </p:grpSpPr>
            <p:sp>
              <p:nvSpPr>
                <p:cNvPr id="109" name="Oval 10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0"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108" name="Straight Arrow Connector 107"/>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89" name="Group 88"/>
            <p:cNvGrpSpPr/>
            <p:nvPr/>
          </p:nvGrpSpPr>
          <p:grpSpPr>
            <a:xfrm>
              <a:off x="3600637" y="5530071"/>
              <a:ext cx="349370" cy="291398"/>
              <a:chOff x="5981528" y="3589419"/>
              <a:chExt cx="349370" cy="291398"/>
            </a:xfrm>
          </p:grpSpPr>
          <p:grpSp>
            <p:nvGrpSpPr>
              <p:cNvPr id="103" name="Group 344"/>
              <p:cNvGrpSpPr>
                <a:grpSpLocks/>
              </p:cNvGrpSpPr>
              <p:nvPr/>
            </p:nvGrpSpPr>
            <p:grpSpPr bwMode="auto">
              <a:xfrm>
                <a:off x="5981528" y="3589419"/>
                <a:ext cx="299345" cy="285508"/>
                <a:chOff x="3287272" y="6057120"/>
                <a:chExt cx="284662" cy="289254"/>
              </a:xfrm>
            </p:grpSpPr>
            <p:sp>
              <p:nvSpPr>
                <p:cNvPr id="105" name="Oval 10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6"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104" name="Straight Arrow Connector 103"/>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0" name="Group 89"/>
            <p:cNvGrpSpPr/>
            <p:nvPr/>
          </p:nvGrpSpPr>
          <p:grpSpPr>
            <a:xfrm>
              <a:off x="2323709" y="5529638"/>
              <a:ext cx="306174" cy="284083"/>
              <a:chOff x="5394273" y="3596734"/>
              <a:chExt cx="306174" cy="284083"/>
            </a:xfrm>
          </p:grpSpPr>
          <p:grpSp>
            <p:nvGrpSpPr>
              <p:cNvPr id="99" name="Group 322"/>
              <p:cNvGrpSpPr>
                <a:grpSpLocks/>
              </p:cNvGrpSpPr>
              <p:nvPr/>
            </p:nvGrpSpPr>
            <p:grpSpPr bwMode="auto">
              <a:xfrm>
                <a:off x="5401102" y="3596734"/>
                <a:ext cx="299345" cy="284083"/>
                <a:chOff x="3306811" y="6064530"/>
                <a:chExt cx="284662" cy="287810"/>
              </a:xfrm>
            </p:grpSpPr>
            <p:sp>
              <p:nvSpPr>
                <p:cNvPr id="101" name="Oval 10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2"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00" name="Straight Arrow Connector 99"/>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1" name="Group 90"/>
            <p:cNvGrpSpPr/>
            <p:nvPr/>
          </p:nvGrpSpPr>
          <p:grpSpPr>
            <a:xfrm>
              <a:off x="2301296" y="4257726"/>
              <a:ext cx="315614" cy="288841"/>
              <a:chOff x="5364111" y="3045495"/>
              <a:chExt cx="315614" cy="288841"/>
            </a:xfrm>
          </p:grpSpPr>
          <p:sp>
            <p:nvSpPr>
              <p:cNvPr id="96" name="Oval 95"/>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7"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98" name="Straight Arrow Connector 97"/>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2" name="Group 91"/>
            <p:cNvGrpSpPr/>
            <p:nvPr/>
          </p:nvGrpSpPr>
          <p:grpSpPr>
            <a:xfrm>
              <a:off x="2767055" y="4691270"/>
              <a:ext cx="775251" cy="799105"/>
              <a:chOff x="2767055" y="4691270"/>
              <a:chExt cx="775251" cy="799105"/>
            </a:xfrm>
          </p:grpSpPr>
          <p:cxnSp>
            <p:nvCxnSpPr>
              <p:cNvPr id="93" name="Straight Arrow Connector 92"/>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244044" y="4817990"/>
            <a:ext cx="1716519" cy="1782529"/>
            <a:chOff x="5054584" y="4094422"/>
            <a:chExt cx="1716519" cy="1782529"/>
          </a:xfrm>
        </p:grpSpPr>
        <p:grpSp>
          <p:nvGrpSpPr>
            <p:cNvPr id="112" name="Group 111"/>
            <p:cNvGrpSpPr/>
            <p:nvPr/>
          </p:nvGrpSpPr>
          <p:grpSpPr>
            <a:xfrm>
              <a:off x="5054584" y="4094422"/>
              <a:ext cx="1716519" cy="1782529"/>
              <a:chOff x="5054584" y="4094422"/>
              <a:chExt cx="1716519" cy="1782529"/>
            </a:xfrm>
          </p:grpSpPr>
          <p:pic>
            <p:nvPicPr>
              <p:cNvPr id="1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119" name="Group 118"/>
              <p:cNvGrpSpPr/>
              <p:nvPr/>
            </p:nvGrpSpPr>
            <p:grpSpPr>
              <a:xfrm>
                <a:off x="5079419" y="5500525"/>
                <a:ext cx="395618" cy="365503"/>
                <a:chOff x="5626100" y="3660612"/>
                <a:chExt cx="395618" cy="365503"/>
              </a:xfrm>
            </p:grpSpPr>
            <p:grpSp>
              <p:nvGrpSpPr>
                <p:cNvPr id="134" name="Group 322"/>
                <p:cNvGrpSpPr>
                  <a:grpSpLocks/>
                </p:cNvGrpSpPr>
                <p:nvPr/>
              </p:nvGrpSpPr>
              <p:grpSpPr bwMode="auto">
                <a:xfrm>
                  <a:off x="5685563" y="3660612"/>
                  <a:ext cx="336155" cy="359831"/>
                  <a:chOff x="3311338" y="6088673"/>
                  <a:chExt cx="284662" cy="287810"/>
                </a:xfrm>
              </p:grpSpPr>
              <p:sp>
                <p:nvSpPr>
                  <p:cNvPr id="136" name="Oval 13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7"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35" name="Straight Arrow Connector 134"/>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0" name="Group 119"/>
              <p:cNvGrpSpPr/>
              <p:nvPr/>
            </p:nvGrpSpPr>
            <p:grpSpPr>
              <a:xfrm>
                <a:off x="5054584" y="4203188"/>
                <a:ext cx="395323" cy="401007"/>
                <a:chOff x="5624512" y="2921215"/>
                <a:chExt cx="395323" cy="401007"/>
              </a:xfrm>
            </p:grpSpPr>
            <p:sp>
              <p:nvSpPr>
                <p:cNvPr id="131" name="Oval 130"/>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2"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33" name="Straight Arrow Connector 132"/>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1" name="Group 120"/>
              <p:cNvGrpSpPr/>
              <p:nvPr/>
            </p:nvGrpSpPr>
            <p:grpSpPr>
              <a:xfrm>
                <a:off x="6422501" y="4213735"/>
                <a:ext cx="336155" cy="408632"/>
                <a:chOff x="6364747" y="2908515"/>
                <a:chExt cx="336155" cy="408632"/>
              </a:xfrm>
            </p:grpSpPr>
            <p:grpSp>
              <p:nvGrpSpPr>
                <p:cNvPr id="127" name="Group 347"/>
                <p:cNvGrpSpPr>
                  <a:grpSpLocks/>
                </p:cNvGrpSpPr>
                <p:nvPr/>
              </p:nvGrpSpPr>
              <p:grpSpPr bwMode="auto">
                <a:xfrm>
                  <a:off x="6364747" y="2957316"/>
                  <a:ext cx="336155" cy="359831"/>
                  <a:chOff x="3300701" y="6092879"/>
                  <a:chExt cx="284662" cy="287810"/>
                </a:xfrm>
              </p:grpSpPr>
              <p:sp>
                <p:nvSpPr>
                  <p:cNvPr id="129" name="Oval 12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0"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28" name="Straight Arrow Connector 127"/>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2" name="Group 121"/>
              <p:cNvGrpSpPr/>
              <p:nvPr/>
            </p:nvGrpSpPr>
            <p:grpSpPr>
              <a:xfrm>
                <a:off x="6428928" y="5517121"/>
                <a:ext cx="342175" cy="359830"/>
                <a:chOff x="6363425" y="3669460"/>
                <a:chExt cx="342175" cy="359830"/>
              </a:xfrm>
            </p:grpSpPr>
            <p:grpSp>
              <p:nvGrpSpPr>
                <p:cNvPr id="123" name="Group 344"/>
                <p:cNvGrpSpPr>
                  <a:grpSpLocks/>
                </p:cNvGrpSpPr>
                <p:nvPr/>
              </p:nvGrpSpPr>
              <p:grpSpPr bwMode="auto">
                <a:xfrm>
                  <a:off x="6363425" y="3669460"/>
                  <a:ext cx="342175" cy="359830"/>
                  <a:chOff x="3313870" y="6095751"/>
                  <a:chExt cx="289760" cy="287809"/>
                </a:xfrm>
              </p:grpSpPr>
              <p:sp>
                <p:nvSpPr>
                  <p:cNvPr id="125" name="Oval 12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24" name="Straight Arrow Connector 12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113" name="Group 112"/>
            <p:cNvGrpSpPr/>
            <p:nvPr/>
          </p:nvGrpSpPr>
          <p:grpSpPr>
            <a:xfrm rot="16200000">
              <a:off x="5531459" y="4628984"/>
              <a:ext cx="775251" cy="799105"/>
              <a:chOff x="4124078" y="3575436"/>
              <a:chExt cx="775251" cy="799105"/>
            </a:xfrm>
          </p:grpSpPr>
          <p:cxnSp>
            <p:nvCxnSpPr>
              <p:cNvPr id="114" name="Straight Arrow Connector 113"/>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570" y="3917800"/>
            <a:ext cx="63627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Rectangle 137"/>
          <p:cNvSpPr/>
          <p:nvPr/>
        </p:nvSpPr>
        <p:spPr>
          <a:xfrm flipV="1">
            <a:off x="2654162" y="4834393"/>
            <a:ext cx="6203592" cy="155845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964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510" y="549635"/>
            <a:ext cx="63722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1932317" cy="723275"/>
          </a:xfrm>
          <a:prstGeom prst="rect">
            <a:avLst/>
          </a:prstGeom>
        </p:spPr>
        <p:txBody>
          <a:bodyPr wrap="square">
            <a:spAutoFit/>
          </a:bodyPr>
          <a:lstStyle/>
          <a:p>
            <a:pPr algn="ctr">
              <a:spcBef>
                <a:spcPts val="600"/>
              </a:spcBef>
            </a:pPr>
            <a:r>
              <a:rPr lang="en-US" b="1" dirty="0" smtClean="0"/>
              <a:t>BSC-ISI</a:t>
            </a:r>
          </a:p>
          <a:p>
            <a:pPr algn="ctr">
              <a:spcBef>
                <a:spcPts val="600"/>
              </a:spcBef>
            </a:pPr>
            <a:r>
              <a:rPr lang="en-US" b="1" dirty="0"/>
              <a:t>Stage </a:t>
            </a:r>
            <a:r>
              <a:rPr lang="en-US" b="1" dirty="0" smtClean="0"/>
              <a:t>2 Actuator</a:t>
            </a:r>
          </a:p>
        </p:txBody>
      </p:sp>
      <p:sp>
        <p:nvSpPr>
          <p:cNvPr id="12"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52</a:t>
            </a:fld>
            <a:endParaRPr lang="en-US" b="1" dirty="0">
              <a:solidFill>
                <a:schemeClr val="tx1"/>
              </a:solidFill>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1" y="3585659"/>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Rectangle 84"/>
          <p:cNvSpPr/>
          <p:nvPr/>
        </p:nvSpPr>
        <p:spPr>
          <a:xfrm flipV="1">
            <a:off x="2705917" y="1477293"/>
            <a:ext cx="6127981" cy="156010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81665" y="1094356"/>
            <a:ext cx="1648711" cy="1737423"/>
            <a:chOff x="2301296" y="4084046"/>
            <a:chExt cx="1648711" cy="1737423"/>
          </a:xfrm>
        </p:grpSpPr>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412" y="4394766"/>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extBox 131"/>
            <p:cNvSpPr txBox="1">
              <a:spLocks noChangeArrowheads="1"/>
            </p:cNvSpPr>
            <p:nvPr/>
          </p:nvSpPr>
          <p:spPr bwMode="auto">
            <a:xfrm>
              <a:off x="2465839" y="4084046"/>
              <a:ext cx="1394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BS_ITMY_ETMX</a:t>
              </a:r>
              <a:endParaRPr lang="en-US" sz="1400" dirty="0">
                <a:solidFill>
                  <a:srgbClr val="660066"/>
                </a:solidFill>
                <a:latin typeface="Calibri" pitchFamily="-65" charset="0"/>
              </a:endParaRPr>
            </a:p>
          </p:txBody>
        </p:sp>
        <p:grpSp>
          <p:nvGrpSpPr>
            <p:cNvPr id="88" name="Group 87"/>
            <p:cNvGrpSpPr/>
            <p:nvPr/>
          </p:nvGrpSpPr>
          <p:grpSpPr>
            <a:xfrm>
              <a:off x="3571856" y="4277906"/>
              <a:ext cx="315972" cy="295275"/>
              <a:chOff x="6006989" y="3034679"/>
              <a:chExt cx="315972" cy="295275"/>
            </a:xfrm>
          </p:grpSpPr>
          <p:grpSp>
            <p:nvGrpSpPr>
              <p:cNvPr id="107" name="Group 347"/>
              <p:cNvGrpSpPr>
                <a:grpSpLocks/>
              </p:cNvGrpSpPr>
              <p:nvPr/>
            </p:nvGrpSpPr>
            <p:grpSpPr bwMode="auto">
              <a:xfrm>
                <a:off x="6006989" y="3034679"/>
                <a:ext cx="299345" cy="284083"/>
                <a:chOff x="3297192" y="6061837"/>
                <a:chExt cx="284662" cy="287810"/>
              </a:xfrm>
            </p:grpSpPr>
            <p:sp>
              <p:nvSpPr>
                <p:cNvPr id="109" name="Oval 10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10" name="TextBox 224"/>
                <p:cNvSpPr txBox="1">
                  <a:spLocks noChangeArrowheads="1"/>
                </p:cNvSpPr>
                <p:nvPr/>
              </p:nvSpPr>
              <p:spPr bwMode="auto">
                <a:xfrm>
                  <a:off x="3297192" y="6061837"/>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1</a:t>
                  </a:r>
                </a:p>
              </p:txBody>
            </p:sp>
          </p:grpSp>
          <p:cxnSp>
            <p:nvCxnSpPr>
              <p:cNvPr id="108" name="Straight Arrow Connector 107"/>
              <p:cNvCxnSpPr/>
              <p:nvPr/>
            </p:nvCxnSpPr>
            <p:spPr bwMode="auto">
              <a:xfrm>
                <a:off x="6075311" y="3088654"/>
                <a:ext cx="247650" cy="2413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89" name="Group 88"/>
            <p:cNvGrpSpPr/>
            <p:nvPr/>
          </p:nvGrpSpPr>
          <p:grpSpPr>
            <a:xfrm>
              <a:off x="3600637" y="5530071"/>
              <a:ext cx="349370" cy="291398"/>
              <a:chOff x="5981528" y="3589419"/>
              <a:chExt cx="349370" cy="291398"/>
            </a:xfrm>
          </p:grpSpPr>
          <p:grpSp>
            <p:nvGrpSpPr>
              <p:cNvPr id="103" name="Group 344"/>
              <p:cNvGrpSpPr>
                <a:grpSpLocks/>
              </p:cNvGrpSpPr>
              <p:nvPr/>
            </p:nvGrpSpPr>
            <p:grpSpPr bwMode="auto">
              <a:xfrm>
                <a:off x="5981528" y="3589419"/>
                <a:ext cx="299345" cy="285508"/>
                <a:chOff x="3287272" y="6057120"/>
                <a:chExt cx="284662" cy="289254"/>
              </a:xfrm>
            </p:grpSpPr>
            <p:sp>
              <p:nvSpPr>
                <p:cNvPr id="105" name="Oval 10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6" name="TextBox 222"/>
                <p:cNvSpPr txBox="1">
                  <a:spLocks noChangeArrowheads="1"/>
                </p:cNvSpPr>
                <p:nvPr/>
              </p:nvSpPr>
              <p:spPr bwMode="auto">
                <a:xfrm>
                  <a:off x="3287272" y="6057120"/>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dirty="0">
                      <a:solidFill>
                        <a:schemeClr val="bg1"/>
                      </a:solidFill>
                    </a:rPr>
                    <a:t>4</a:t>
                  </a:r>
                </a:p>
              </p:txBody>
            </p:sp>
          </p:grpSp>
          <p:cxnSp>
            <p:nvCxnSpPr>
              <p:cNvPr id="104" name="Straight Arrow Connector 103"/>
              <p:cNvCxnSpPr/>
              <p:nvPr/>
            </p:nvCxnSpPr>
            <p:spPr bwMode="auto">
              <a:xfrm flipV="1">
                <a:off x="6057848" y="3650629"/>
                <a:ext cx="273050" cy="2301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0" name="Group 89"/>
            <p:cNvGrpSpPr/>
            <p:nvPr/>
          </p:nvGrpSpPr>
          <p:grpSpPr>
            <a:xfrm>
              <a:off x="2323709" y="5529638"/>
              <a:ext cx="306174" cy="284083"/>
              <a:chOff x="5394273" y="3596734"/>
              <a:chExt cx="306174" cy="284083"/>
            </a:xfrm>
          </p:grpSpPr>
          <p:grpSp>
            <p:nvGrpSpPr>
              <p:cNvPr id="99" name="Group 322"/>
              <p:cNvGrpSpPr>
                <a:grpSpLocks/>
              </p:cNvGrpSpPr>
              <p:nvPr/>
            </p:nvGrpSpPr>
            <p:grpSpPr bwMode="auto">
              <a:xfrm>
                <a:off x="5401102" y="3596734"/>
                <a:ext cx="299345" cy="284083"/>
                <a:chOff x="3306811" y="6064530"/>
                <a:chExt cx="284662" cy="287810"/>
              </a:xfrm>
            </p:grpSpPr>
            <p:sp>
              <p:nvSpPr>
                <p:cNvPr id="101" name="Oval 100"/>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02" name="TextBox 220"/>
                <p:cNvSpPr txBox="1">
                  <a:spLocks noChangeArrowheads="1"/>
                </p:cNvSpPr>
                <p:nvPr/>
              </p:nvSpPr>
              <p:spPr bwMode="auto">
                <a:xfrm>
                  <a:off x="3306811" y="6064530"/>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00" name="Straight Arrow Connector 99"/>
              <p:cNvCxnSpPr/>
              <p:nvPr/>
            </p:nvCxnSpPr>
            <p:spPr bwMode="auto">
              <a:xfrm flipH="1" flipV="1">
                <a:off x="5394273" y="3612529"/>
                <a:ext cx="215900" cy="2476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1" name="Group 90"/>
            <p:cNvGrpSpPr/>
            <p:nvPr/>
          </p:nvGrpSpPr>
          <p:grpSpPr>
            <a:xfrm>
              <a:off x="2301296" y="4257726"/>
              <a:ext cx="315614" cy="288841"/>
              <a:chOff x="5364111" y="3045495"/>
              <a:chExt cx="315614" cy="288841"/>
            </a:xfrm>
          </p:grpSpPr>
          <p:sp>
            <p:nvSpPr>
              <p:cNvPr id="96" name="Oval 95"/>
              <p:cNvSpPr/>
              <p:nvPr/>
            </p:nvSpPr>
            <p:spPr bwMode="auto">
              <a:xfrm>
                <a:off x="5398512" y="3108135"/>
                <a:ext cx="262839" cy="226201"/>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97" name="TextBox 226"/>
              <p:cNvSpPr txBox="1">
                <a:spLocks noChangeArrowheads="1"/>
              </p:cNvSpPr>
              <p:nvPr/>
            </p:nvSpPr>
            <p:spPr bwMode="auto">
              <a:xfrm>
                <a:off x="5380380" y="3045495"/>
                <a:ext cx="299345" cy="28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98" name="Straight Arrow Connector 97"/>
              <p:cNvCxnSpPr/>
              <p:nvPr/>
            </p:nvCxnSpPr>
            <p:spPr bwMode="auto">
              <a:xfrm flipH="1">
                <a:off x="5364111" y="3107704"/>
                <a:ext cx="242887" cy="2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grpSp>
          <p:nvGrpSpPr>
            <p:cNvPr id="92" name="Group 91"/>
            <p:cNvGrpSpPr/>
            <p:nvPr/>
          </p:nvGrpSpPr>
          <p:grpSpPr>
            <a:xfrm>
              <a:off x="2767055" y="4691270"/>
              <a:ext cx="775251" cy="799105"/>
              <a:chOff x="2767055" y="4691270"/>
              <a:chExt cx="775251" cy="799105"/>
            </a:xfrm>
          </p:grpSpPr>
          <p:cxnSp>
            <p:nvCxnSpPr>
              <p:cNvPr id="93" name="Straight Arrow Connector 92"/>
              <p:cNvCxnSpPr/>
              <p:nvPr/>
            </p:nvCxnSpPr>
            <p:spPr>
              <a:xfrm flipH="1" flipV="1">
                <a:off x="2767055" y="5319423"/>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778982" y="4691270"/>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458886" y="4989443"/>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244044" y="4817990"/>
            <a:ext cx="1716519" cy="1782529"/>
            <a:chOff x="5054584" y="4094422"/>
            <a:chExt cx="1716519" cy="1782529"/>
          </a:xfrm>
        </p:grpSpPr>
        <p:grpSp>
          <p:nvGrpSpPr>
            <p:cNvPr id="112" name="Group 111"/>
            <p:cNvGrpSpPr/>
            <p:nvPr/>
          </p:nvGrpSpPr>
          <p:grpSpPr>
            <a:xfrm>
              <a:off x="5054584" y="4094422"/>
              <a:ext cx="1716519" cy="1782529"/>
              <a:chOff x="5054584" y="4094422"/>
              <a:chExt cx="1716519" cy="1782529"/>
            </a:xfrm>
          </p:grpSpPr>
          <p:pic>
            <p:nvPicPr>
              <p:cNvPr id="1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6106" y="4376468"/>
                <a:ext cx="140819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TextBox 130"/>
              <p:cNvSpPr txBox="1">
                <a:spLocks noChangeArrowheads="1"/>
              </p:cNvSpPr>
              <p:nvPr/>
            </p:nvSpPr>
            <p:spPr bwMode="auto">
              <a:xfrm>
                <a:off x="5388247" y="4094422"/>
                <a:ext cx="10727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err="1" smtClean="0">
                    <a:solidFill>
                      <a:srgbClr val="660066"/>
                    </a:solidFill>
                    <a:latin typeface="Calibri" pitchFamily="-65" charset="0"/>
                  </a:rPr>
                  <a:t>ITMX_ETMY</a:t>
                </a:r>
                <a:endParaRPr lang="en-US" sz="1400" dirty="0">
                  <a:solidFill>
                    <a:srgbClr val="660066"/>
                  </a:solidFill>
                  <a:latin typeface="Calibri" pitchFamily="-65" charset="0"/>
                </a:endParaRPr>
              </a:p>
            </p:txBody>
          </p:sp>
          <p:grpSp>
            <p:nvGrpSpPr>
              <p:cNvPr id="119" name="Group 118"/>
              <p:cNvGrpSpPr/>
              <p:nvPr/>
            </p:nvGrpSpPr>
            <p:grpSpPr>
              <a:xfrm>
                <a:off x="5079419" y="5500525"/>
                <a:ext cx="395618" cy="365503"/>
                <a:chOff x="5626100" y="3660612"/>
                <a:chExt cx="395618" cy="365503"/>
              </a:xfrm>
            </p:grpSpPr>
            <p:grpSp>
              <p:nvGrpSpPr>
                <p:cNvPr id="134" name="Group 322"/>
                <p:cNvGrpSpPr>
                  <a:grpSpLocks/>
                </p:cNvGrpSpPr>
                <p:nvPr/>
              </p:nvGrpSpPr>
              <p:grpSpPr bwMode="auto">
                <a:xfrm>
                  <a:off x="5685563" y="3660612"/>
                  <a:ext cx="336155" cy="359831"/>
                  <a:chOff x="3311338" y="6088673"/>
                  <a:chExt cx="284662" cy="287810"/>
                </a:xfrm>
              </p:grpSpPr>
              <p:sp>
                <p:nvSpPr>
                  <p:cNvPr id="136" name="Oval 135"/>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7" name="TextBox 202"/>
                  <p:cNvSpPr txBox="1">
                    <a:spLocks noChangeArrowheads="1"/>
                  </p:cNvSpPr>
                  <p:nvPr/>
                </p:nvSpPr>
                <p:spPr bwMode="auto">
                  <a:xfrm>
                    <a:off x="3311338" y="6088673"/>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3</a:t>
                    </a:r>
                  </a:p>
                </p:txBody>
              </p:sp>
            </p:grpSp>
            <p:cxnSp>
              <p:nvCxnSpPr>
                <p:cNvPr id="135" name="Straight Arrow Connector 134"/>
                <p:cNvCxnSpPr/>
                <p:nvPr/>
              </p:nvCxnSpPr>
              <p:spPr bwMode="auto">
                <a:xfrm>
                  <a:off x="5626100" y="3719727"/>
                  <a:ext cx="277812" cy="3063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0" name="Group 119"/>
              <p:cNvGrpSpPr/>
              <p:nvPr/>
            </p:nvGrpSpPr>
            <p:grpSpPr>
              <a:xfrm>
                <a:off x="5054584" y="4203188"/>
                <a:ext cx="395323" cy="401007"/>
                <a:chOff x="5624512" y="2921215"/>
                <a:chExt cx="395323" cy="401007"/>
              </a:xfrm>
            </p:grpSpPr>
            <p:sp>
              <p:nvSpPr>
                <p:cNvPr id="131" name="Oval 130"/>
                <p:cNvSpPr/>
                <p:nvPr/>
              </p:nvSpPr>
              <p:spPr bwMode="auto">
                <a:xfrm>
                  <a:off x="5677308" y="3011549"/>
                  <a:ext cx="295160" cy="28651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2" name="TextBox 208"/>
                <p:cNvSpPr txBox="1">
                  <a:spLocks noChangeArrowheads="1"/>
                </p:cNvSpPr>
                <p:nvPr/>
              </p:nvSpPr>
              <p:spPr bwMode="auto">
                <a:xfrm>
                  <a:off x="5683680" y="2962391"/>
                  <a:ext cx="336155" cy="35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2</a:t>
                  </a:r>
                </a:p>
              </p:txBody>
            </p:sp>
            <p:cxnSp>
              <p:nvCxnSpPr>
                <p:cNvPr id="133" name="Straight Arrow Connector 132"/>
                <p:cNvCxnSpPr/>
                <p:nvPr/>
              </p:nvCxnSpPr>
              <p:spPr bwMode="auto">
                <a:xfrm flipV="1">
                  <a:off x="5624512" y="2921215"/>
                  <a:ext cx="306388" cy="2921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1" name="Group 120"/>
              <p:cNvGrpSpPr/>
              <p:nvPr/>
            </p:nvGrpSpPr>
            <p:grpSpPr>
              <a:xfrm>
                <a:off x="6422501" y="4213735"/>
                <a:ext cx="336155" cy="408632"/>
                <a:chOff x="6364747" y="2908515"/>
                <a:chExt cx="336155" cy="408632"/>
              </a:xfrm>
            </p:grpSpPr>
            <p:grpSp>
              <p:nvGrpSpPr>
                <p:cNvPr id="127" name="Group 347"/>
                <p:cNvGrpSpPr>
                  <a:grpSpLocks/>
                </p:cNvGrpSpPr>
                <p:nvPr/>
              </p:nvGrpSpPr>
              <p:grpSpPr bwMode="auto">
                <a:xfrm>
                  <a:off x="6364747" y="2957316"/>
                  <a:ext cx="336155" cy="359831"/>
                  <a:chOff x="3300701" y="6092879"/>
                  <a:chExt cx="284662" cy="287810"/>
                </a:xfrm>
              </p:grpSpPr>
              <p:sp>
                <p:nvSpPr>
                  <p:cNvPr id="129" name="Oval 128"/>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30" name="TextBox 206"/>
                  <p:cNvSpPr txBox="1">
                    <a:spLocks noChangeArrowheads="1"/>
                  </p:cNvSpPr>
                  <p:nvPr/>
                </p:nvSpPr>
                <p:spPr bwMode="auto">
                  <a:xfrm>
                    <a:off x="3300701" y="6092879"/>
                    <a:ext cx="284662" cy="2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1</a:t>
                    </a:r>
                  </a:p>
                </p:txBody>
              </p:sp>
            </p:grpSp>
            <p:cxnSp>
              <p:nvCxnSpPr>
                <p:cNvPr id="128" name="Straight Arrow Connector 127"/>
                <p:cNvCxnSpPr/>
                <p:nvPr/>
              </p:nvCxnSpPr>
              <p:spPr bwMode="auto">
                <a:xfrm flipH="1" flipV="1">
                  <a:off x="6413500" y="2908515"/>
                  <a:ext cx="242887" cy="31432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2" name="Group 121"/>
              <p:cNvGrpSpPr/>
              <p:nvPr/>
            </p:nvGrpSpPr>
            <p:grpSpPr>
              <a:xfrm>
                <a:off x="6428928" y="5517121"/>
                <a:ext cx="342175" cy="359830"/>
                <a:chOff x="6363425" y="3669460"/>
                <a:chExt cx="342175" cy="359830"/>
              </a:xfrm>
            </p:grpSpPr>
            <p:grpSp>
              <p:nvGrpSpPr>
                <p:cNvPr id="123" name="Group 344"/>
                <p:cNvGrpSpPr>
                  <a:grpSpLocks/>
                </p:cNvGrpSpPr>
                <p:nvPr/>
              </p:nvGrpSpPr>
              <p:grpSpPr bwMode="auto">
                <a:xfrm>
                  <a:off x="6363425" y="3669460"/>
                  <a:ext cx="342175" cy="359830"/>
                  <a:chOff x="3313870" y="6095751"/>
                  <a:chExt cx="289760" cy="287809"/>
                </a:xfrm>
              </p:grpSpPr>
              <p:sp>
                <p:nvSpPr>
                  <p:cNvPr id="125" name="Oval 124"/>
                  <p:cNvSpPr/>
                  <p:nvPr/>
                </p:nvSpPr>
                <p:spPr>
                  <a:xfrm>
                    <a:off x="3313870" y="6117205"/>
                    <a:ext cx="249947" cy="22916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6" name="TextBox 204"/>
                  <p:cNvSpPr txBox="1">
                    <a:spLocks noChangeArrowheads="1"/>
                  </p:cNvSpPr>
                  <p:nvPr/>
                </p:nvSpPr>
                <p:spPr bwMode="auto">
                  <a:xfrm>
                    <a:off x="3318968" y="6095751"/>
                    <a:ext cx="284662" cy="2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600">
                        <a:solidFill>
                          <a:schemeClr val="bg1"/>
                        </a:solidFill>
                      </a:rPr>
                      <a:t>4</a:t>
                    </a:r>
                  </a:p>
                </p:txBody>
              </p:sp>
            </p:grpSp>
            <p:cxnSp>
              <p:nvCxnSpPr>
                <p:cNvPr id="124" name="Straight Arrow Connector 123"/>
                <p:cNvCxnSpPr/>
                <p:nvPr/>
              </p:nvCxnSpPr>
              <p:spPr bwMode="auto">
                <a:xfrm flipH="1">
                  <a:off x="6405562" y="3726077"/>
                  <a:ext cx="273050" cy="2873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grpSp>
          <p:nvGrpSpPr>
            <p:cNvPr id="113" name="Group 112"/>
            <p:cNvGrpSpPr/>
            <p:nvPr/>
          </p:nvGrpSpPr>
          <p:grpSpPr>
            <a:xfrm rot="16200000">
              <a:off x="5531459" y="4628984"/>
              <a:ext cx="775251" cy="799105"/>
              <a:chOff x="4124078" y="3575436"/>
              <a:chExt cx="775251" cy="799105"/>
            </a:xfrm>
          </p:grpSpPr>
          <p:cxnSp>
            <p:nvCxnSpPr>
              <p:cNvPr id="114" name="Straight Arrow Connector 113"/>
              <p:cNvCxnSpPr/>
              <p:nvPr/>
            </p:nvCxnSpPr>
            <p:spPr>
              <a:xfrm flipH="1" flipV="1">
                <a:off x="4124078" y="4203589"/>
                <a:ext cx="210708" cy="1709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4136005" y="3575436"/>
                <a:ext cx="250465" cy="9939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4815909" y="3873609"/>
                <a:ext cx="83420" cy="263147"/>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3356" y="3943227"/>
            <a:ext cx="63436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 name="Rectangle 137"/>
          <p:cNvSpPr/>
          <p:nvPr/>
        </p:nvSpPr>
        <p:spPr>
          <a:xfrm flipV="1">
            <a:off x="2634355" y="4824792"/>
            <a:ext cx="6287008" cy="162371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386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53</a:t>
            </a:fld>
            <a:endParaRPr lang="en-US" b="1" dirty="0">
              <a:solidFill>
                <a:schemeClr val="tx1"/>
              </a:solidFill>
            </a:endParaRPr>
          </a:p>
        </p:txBody>
      </p:sp>
      <p:sp>
        <p:nvSpPr>
          <p:cNvPr id="3" name="Rectangle 2"/>
          <p:cNvSpPr/>
          <p:nvPr/>
        </p:nvSpPr>
        <p:spPr>
          <a:xfrm>
            <a:off x="-6682" y="9047"/>
            <a:ext cx="9150681" cy="1200329"/>
          </a:xfrm>
          <a:prstGeom prst="rect">
            <a:avLst/>
          </a:prstGeom>
        </p:spPr>
        <p:txBody>
          <a:bodyPr wrap="square">
            <a:spAutoFit/>
          </a:bodyPr>
          <a:lstStyle/>
          <a:p>
            <a:r>
              <a:rPr lang="en-US" b="1" dirty="0" smtClean="0"/>
              <a:t>Appendix  1:  </a:t>
            </a:r>
            <a:r>
              <a:rPr lang="en-US" b="1" dirty="0"/>
              <a:t>T</a:t>
            </a:r>
            <a:r>
              <a:rPr lang="en-US" b="1" dirty="0" smtClean="0"/>
              <a:t>ranslation between new and former </a:t>
            </a:r>
            <a:r>
              <a:rPr lang="en-US" b="1" dirty="0"/>
              <a:t>naming </a:t>
            </a:r>
            <a:r>
              <a:rPr lang="en-US" b="1" dirty="0" smtClean="0"/>
              <a:t>convention</a:t>
            </a:r>
          </a:p>
          <a:p>
            <a:endParaRPr lang="en-US" b="1" dirty="0"/>
          </a:p>
          <a:p>
            <a:r>
              <a:rPr lang="en-US" b="1" dirty="0" smtClean="0"/>
              <a:t>The old convention (“X direction”, “Y direction” naming) is now obsolete and should not ne used anywhere anymore</a:t>
            </a:r>
            <a:endParaRPr lang="en-US" dirty="0"/>
          </a:p>
        </p:txBody>
      </p:sp>
      <p:sp>
        <p:nvSpPr>
          <p:cNvPr id="7" name="TextBox 131"/>
          <p:cNvSpPr txBox="1">
            <a:spLocks noChangeArrowheads="1"/>
          </p:cNvSpPr>
          <p:nvPr/>
        </p:nvSpPr>
        <p:spPr bwMode="auto">
          <a:xfrm>
            <a:off x="0" y="1459329"/>
            <a:ext cx="882290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400" dirty="0" smtClean="0">
                <a:latin typeface="Calibri" pitchFamily="-65" charset="0"/>
              </a:rPr>
              <a:t>HAM-ISI in HAM 4, 5 and 6 used to be labeled “X direction” (because V1 GS13 points toward the X axis). The mat files containing their matrices are now labeled  “</a:t>
            </a:r>
            <a:r>
              <a:rPr lang="en-US" sz="1400" dirty="0" smtClean="0">
                <a:solidFill>
                  <a:srgbClr val="0D0DFF"/>
                </a:solidFill>
                <a:latin typeface="Calibri" pitchFamily="-65" charset="0"/>
              </a:rPr>
              <a:t>HAM_ISI_4_5_6</a:t>
            </a:r>
            <a:r>
              <a:rPr lang="en-US" sz="1400" dirty="0" smtClean="0">
                <a:latin typeface="Calibri" pitchFamily="-65" charset="0"/>
              </a:rPr>
              <a:t> “ for clarity.</a:t>
            </a:r>
          </a:p>
          <a:p>
            <a:pPr eaLnBrk="1" hangingPunct="1"/>
            <a:endParaRPr lang="en-US" sz="1400" dirty="0" smtClean="0">
              <a:latin typeface="Calibri" pitchFamily="-65" charset="0"/>
            </a:endParaRPr>
          </a:p>
          <a:p>
            <a:pPr eaLnBrk="1" hangingPunct="1"/>
            <a:r>
              <a:rPr lang="en-US" sz="1400" dirty="0" smtClean="0">
                <a:latin typeface="Calibri" pitchFamily="-65" charset="0"/>
              </a:rPr>
              <a:t>HAM-ISI </a:t>
            </a:r>
            <a:r>
              <a:rPr lang="en-US" sz="1400" dirty="0">
                <a:latin typeface="Calibri" pitchFamily="-65" charset="0"/>
              </a:rPr>
              <a:t>in HAM </a:t>
            </a:r>
            <a:r>
              <a:rPr lang="en-US" sz="1400" dirty="0" smtClean="0">
                <a:latin typeface="Calibri" pitchFamily="-65" charset="0"/>
              </a:rPr>
              <a:t>2 and 3 </a:t>
            </a:r>
            <a:r>
              <a:rPr lang="en-US" sz="1400" dirty="0">
                <a:latin typeface="Calibri" pitchFamily="-65" charset="0"/>
              </a:rPr>
              <a:t>used to be labeled </a:t>
            </a:r>
            <a:r>
              <a:rPr lang="en-US" sz="1400" dirty="0" smtClean="0">
                <a:latin typeface="Calibri" pitchFamily="-65" charset="0"/>
              </a:rPr>
              <a:t>“Y </a:t>
            </a:r>
            <a:r>
              <a:rPr lang="en-US" sz="1400" dirty="0">
                <a:latin typeface="Calibri" pitchFamily="-65" charset="0"/>
              </a:rPr>
              <a:t>direction” (because V1 GS13 points toward the X axis). The mat files containing their matrices are now labeled  “</a:t>
            </a:r>
            <a:r>
              <a:rPr lang="en-US" sz="1400" dirty="0" smtClean="0">
                <a:solidFill>
                  <a:srgbClr val="0D0DFF"/>
                </a:solidFill>
                <a:latin typeface="Calibri" pitchFamily="-65" charset="0"/>
              </a:rPr>
              <a:t>HAM_ISI_2_3</a:t>
            </a:r>
            <a:r>
              <a:rPr lang="en-US" sz="1400" dirty="0" smtClean="0">
                <a:latin typeface="Calibri" pitchFamily="-65" charset="0"/>
              </a:rPr>
              <a:t> </a:t>
            </a:r>
            <a:r>
              <a:rPr lang="en-US" sz="1400" dirty="0">
                <a:latin typeface="Calibri" pitchFamily="-65" charset="0"/>
              </a:rPr>
              <a:t>“ for clarity.</a:t>
            </a:r>
          </a:p>
          <a:p>
            <a:pPr eaLnBrk="1" hangingPunct="1"/>
            <a:endParaRPr lang="en-US" sz="1400" dirty="0" smtClean="0">
              <a:solidFill>
                <a:srgbClr val="FF6600"/>
              </a:solidFill>
              <a:latin typeface="Calibri" pitchFamily="-65" charset="0"/>
            </a:endParaRPr>
          </a:p>
          <a:p>
            <a:pPr eaLnBrk="1" hangingPunct="1"/>
            <a:r>
              <a:rPr lang="en-US" sz="1400" dirty="0" smtClean="0">
                <a:latin typeface="Calibri" pitchFamily="-65" charset="0"/>
              </a:rPr>
              <a:t>HAM-HEPI </a:t>
            </a:r>
            <a:r>
              <a:rPr lang="en-US" sz="1400" dirty="0">
                <a:latin typeface="Calibri" pitchFamily="-65" charset="0"/>
              </a:rPr>
              <a:t>in HAM 4, 5 and 6 used to be labeled </a:t>
            </a:r>
            <a:r>
              <a:rPr lang="en-US" sz="1400" dirty="0" smtClean="0">
                <a:latin typeface="Calibri" pitchFamily="-65" charset="0"/>
              </a:rPr>
              <a:t>“Y </a:t>
            </a:r>
            <a:r>
              <a:rPr lang="en-US" sz="1400" dirty="0">
                <a:latin typeface="Calibri" pitchFamily="-65" charset="0"/>
              </a:rPr>
              <a:t>direction” (because </a:t>
            </a:r>
            <a:r>
              <a:rPr lang="en-US" sz="1400" dirty="0" smtClean="0">
                <a:latin typeface="Calibri" pitchFamily="-65" charset="0"/>
              </a:rPr>
              <a:t>these chambers are aligned with </a:t>
            </a:r>
            <a:r>
              <a:rPr lang="en-US" sz="1400" dirty="0">
                <a:latin typeface="Calibri" pitchFamily="-65" charset="0"/>
              </a:rPr>
              <a:t>the </a:t>
            </a:r>
            <a:r>
              <a:rPr lang="en-US" sz="1400" dirty="0" smtClean="0">
                <a:latin typeface="Calibri" pitchFamily="-65" charset="0"/>
              </a:rPr>
              <a:t>Y </a:t>
            </a:r>
            <a:r>
              <a:rPr lang="en-US" sz="1400" dirty="0">
                <a:latin typeface="Calibri" pitchFamily="-65" charset="0"/>
              </a:rPr>
              <a:t>axis). The mat files containing their matrices are now labeled  “</a:t>
            </a:r>
            <a:r>
              <a:rPr lang="en-US" sz="1400" dirty="0" smtClean="0">
                <a:solidFill>
                  <a:srgbClr val="0D0DFF"/>
                </a:solidFill>
                <a:latin typeface="Calibri" pitchFamily="-65" charset="0"/>
              </a:rPr>
              <a:t>HAM_HEPI_4_5_6</a:t>
            </a:r>
            <a:r>
              <a:rPr lang="en-US" sz="1400" dirty="0" smtClean="0">
                <a:latin typeface="Calibri" pitchFamily="-65" charset="0"/>
              </a:rPr>
              <a:t> </a:t>
            </a:r>
            <a:r>
              <a:rPr lang="en-US" sz="1400" dirty="0">
                <a:latin typeface="Calibri" pitchFamily="-65" charset="0"/>
              </a:rPr>
              <a:t>“ for clarity.</a:t>
            </a:r>
          </a:p>
          <a:p>
            <a:pPr eaLnBrk="1" hangingPunct="1"/>
            <a:endParaRPr lang="en-US" sz="1400" dirty="0">
              <a:latin typeface="Calibri" pitchFamily="-65" charset="0"/>
            </a:endParaRPr>
          </a:p>
          <a:p>
            <a:pPr eaLnBrk="1" hangingPunct="1"/>
            <a:r>
              <a:rPr lang="en-US" sz="1400" dirty="0" smtClean="0">
                <a:latin typeface="Calibri" pitchFamily="-65" charset="0"/>
              </a:rPr>
              <a:t>HAM-HEPI </a:t>
            </a:r>
            <a:r>
              <a:rPr lang="en-US" sz="1400" dirty="0">
                <a:latin typeface="Calibri" pitchFamily="-65" charset="0"/>
              </a:rPr>
              <a:t>in HAM 2 and 3 used to be labeled </a:t>
            </a:r>
            <a:r>
              <a:rPr lang="en-US" sz="1400" dirty="0" smtClean="0">
                <a:latin typeface="Calibri" pitchFamily="-65" charset="0"/>
              </a:rPr>
              <a:t>“X </a:t>
            </a:r>
            <a:r>
              <a:rPr lang="en-US" sz="1400" dirty="0">
                <a:latin typeface="Calibri" pitchFamily="-65" charset="0"/>
              </a:rPr>
              <a:t>direction” (because these chambers are aligned with </a:t>
            </a:r>
            <a:r>
              <a:rPr lang="en-US" sz="1400" dirty="0" smtClean="0">
                <a:latin typeface="Calibri" pitchFamily="-65" charset="0"/>
              </a:rPr>
              <a:t>the </a:t>
            </a:r>
            <a:r>
              <a:rPr lang="en-US" sz="1400" dirty="0">
                <a:latin typeface="Calibri" pitchFamily="-65" charset="0"/>
              </a:rPr>
              <a:t>X axis). The mat files containing their matrices are now labeled  “</a:t>
            </a:r>
            <a:r>
              <a:rPr lang="en-US" sz="1400" dirty="0">
                <a:solidFill>
                  <a:srgbClr val="0D0DFF"/>
                </a:solidFill>
                <a:latin typeface="Calibri" pitchFamily="-65" charset="0"/>
              </a:rPr>
              <a:t>HAM_ISI_2_3</a:t>
            </a:r>
            <a:r>
              <a:rPr lang="en-US" sz="1400" dirty="0">
                <a:latin typeface="Calibri" pitchFamily="-65" charset="0"/>
              </a:rPr>
              <a:t> “ for clarity.</a:t>
            </a:r>
          </a:p>
          <a:p>
            <a:pPr eaLnBrk="1" hangingPunct="1"/>
            <a:endParaRPr lang="en-US" sz="1400" dirty="0">
              <a:solidFill>
                <a:srgbClr val="FF6600"/>
              </a:solidFill>
              <a:latin typeface="Calibri" pitchFamily="-65" charset="0"/>
            </a:endParaRPr>
          </a:p>
          <a:p>
            <a:pPr eaLnBrk="1" hangingPunct="1"/>
            <a:r>
              <a:rPr lang="en-US" sz="1400" dirty="0" smtClean="0">
                <a:latin typeface="Calibri" pitchFamily="-65" charset="0"/>
              </a:rPr>
              <a:t>BSC-ISI </a:t>
            </a:r>
            <a:r>
              <a:rPr lang="en-US" sz="1400" dirty="0">
                <a:latin typeface="Calibri" pitchFamily="-65" charset="0"/>
              </a:rPr>
              <a:t>in </a:t>
            </a:r>
            <a:r>
              <a:rPr lang="en-US" sz="1400" dirty="0" smtClean="0">
                <a:latin typeface="Calibri" pitchFamily="-65" charset="0"/>
              </a:rPr>
              <a:t>BS, </a:t>
            </a:r>
            <a:r>
              <a:rPr lang="en-US" sz="1400" dirty="0" err="1" smtClean="0">
                <a:latin typeface="Calibri" pitchFamily="-65" charset="0"/>
              </a:rPr>
              <a:t>ITMY</a:t>
            </a:r>
            <a:r>
              <a:rPr lang="en-US" sz="1400" dirty="0" smtClean="0">
                <a:latin typeface="Calibri" pitchFamily="-65" charset="0"/>
              </a:rPr>
              <a:t> and </a:t>
            </a:r>
            <a:r>
              <a:rPr lang="en-US" sz="1400" dirty="0" err="1" smtClean="0">
                <a:latin typeface="Calibri" pitchFamily="-65" charset="0"/>
              </a:rPr>
              <a:t>ETMX</a:t>
            </a:r>
            <a:r>
              <a:rPr lang="en-US" sz="1400" dirty="0" smtClean="0">
                <a:latin typeface="Calibri" pitchFamily="-65" charset="0"/>
              </a:rPr>
              <a:t> used </a:t>
            </a:r>
            <a:r>
              <a:rPr lang="en-US" sz="1400" dirty="0">
                <a:latin typeface="Calibri" pitchFamily="-65" charset="0"/>
              </a:rPr>
              <a:t>to be labeled “X direction” (because </a:t>
            </a:r>
            <a:r>
              <a:rPr lang="en-US" sz="1400" dirty="0" smtClean="0">
                <a:latin typeface="Calibri" pitchFamily="-65" charset="0"/>
              </a:rPr>
              <a:t>V2 </a:t>
            </a:r>
            <a:r>
              <a:rPr lang="en-US" sz="1400" dirty="0">
                <a:latin typeface="Calibri" pitchFamily="-65" charset="0"/>
              </a:rPr>
              <a:t>GS13 points toward the X axis). The mat files containing their matrices are now labeled  </a:t>
            </a:r>
            <a:r>
              <a:rPr lang="en-US" sz="1400" dirty="0" smtClean="0">
                <a:latin typeface="Calibri" pitchFamily="-65" charset="0"/>
              </a:rPr>
              <a:t>“</a:t>
            </a:r>
            <a:r>
              <a:rPr lang="en-US" sz="1400" dirty="0" err="1" smtClean="0">
                <a:solidFill>
                  <a:srgbClr val="0D0DFF"/>
                </a:solidFill>
                <a:latin typeface="Calibri" pitchFamily="-65" charset="0"/>
              </a:rPr>
              <a:t>BSC_ISI_BS_ITMY_ETMX</a:t>
            </a:r>
            <a:r>
              <a:rPr lang="en-US" sz="1400" dirty="0" smtClean="0">
                <a:solidFill>
                  <a:srgbClr val="0D0DFF"/>
                </a:solidFill>
                <a:latin typeface="Calibri" pitchFamily="-65" charset="0"/>
              </a:rPr>
              <a:t> </a:t>
            </a:r>
            <a:r>
              <a:rPr lang="en-US" sz="1400" dirty="0">
                <a:latin typeface="Calibri" pitchFamily="-65" charset="0"/>
              </a:rPr>
              <a:t>“ for clarity.</a:t>
            </a:r>
          </a:p>
          <a:p>
            <a:pPr eaLnBrk="1" hangingPunct="1"/>
            <a:endParaRPr lang="en-US" sz="1400" dirty="0">
              <a:latin typeface="Calibri" pitchFamily="-65" charset="0"/>
            </a:endParaRPr>
          </a:p>
          <a:p>
            <a:pPr eaLnBrk="1" hangingPunct="1"/>
            <a:r>
              <a:rPr lang="en-US" sz="1400" dirty="0" smtClean="0">
                <a:latin typeface="Calibri" pitchFamily="-65" charset="0"/>
              </a:rPr>
              <a:t>BSC-ISI </a:t>
            </a:r>
            <a:r>
              <a:rPr lang="en-US" sz="1400" dirty="0">
                <a:latin typeface="Calibri" pitchFamily="-65" charset="0"/>
              </a:rPr>
              <a:t>in </a:t>
            </a:r>
            <a:r>
              <a:rPr lang="en-US" sz="1400" dirty="0" err="1" smtClean="0">
                <a:latin typeface="Calibri" pitchFamily="-65" charset="0"/>
              </a:rPr>
              <a:t>ITMX</a:t>
            </a:r>
            <a:r>
              <a:rPr lang="en-US" sz="1400" dirty="0" smtClean="0">
                <a:latin typeface="Calibri" pitchFamily="-65" charset="0"/>
              </a:rPr>
              <a:t> </a:t>
            </a:r>
            <a:r>
              <a:rPr lang="en-US" sz="1400" dirty="0">
                <a:latin typeface="Calibri" pitchFamily="-65" charset="0"/>
              </a:rPr>
              <a:t>and </a:t>
            </a:r>
            <a:r>
              <a:rPr lang="en-US" sz="1400" dirty="0" err="1" smtClean="0">
                <a:latin typeface="Calibri" pitchFamily="-65" charset="0"/>
              </a:rPr>
              <a:t>ETMY</a:t>
            </a:r>
            <a:r>
              <a:rPr lang="en-US" sz="1400" dirty="0" smtClean="0">
                <a:latin typeface="Calibri" pitchFamily="-65" charset="0"/>
              </a:rPr>
              <a:t>  used </a:t>
            </a:r>
            <a:r>
              <a:rPr lang="en-US" sz="1400" dirty="0">
                <a:latin typeface="Calibri" pitchFamily="-65" charset="0"/>
              </a:rPr>
              <a:t>to be labeled “Y direction” (because V1 GS13 points toward the X axis). The mat files containing their matrices are now labeled  </a:t>
            </a:r>
            <a:r>
              <a:rPr lang="en-US" sz="1400" dirty="0" smtClean="0">
                <a:latin typeface="Calibri" pitchFamily="-65" charset="0"/>
              </a:rPr>
              <a:t>“</a:t>
            </a:r>
            <a:r>
              <a:rPr lang="en-US" sz="1400" dirty="0" err="1" smtClean="0">
                <a:solidFill>
                  <a:srgbClr val="0D0DFF"/>
                </a:solidFill>
                <a:latin typeface="Calibri" pitchFamily="-65" charset="0"/>
              </a:rPr>
              <a:t>BSC_ISI_ITMX_ETMY</a:t>
            </a:r>
            <a:r>
              <a:rPr lang="en-US" sz="1400" dirty="0" smtClean="0">
                <a:latin typeface="Calibri" pitchFamily="-65" charset="0"/>
              </a:rPr>
              <a:t>“ </a:t>
            </a:r>
            <a:r>
              <a:rPr lang="en-US" sz="1400" dirty="0">
                <a:latin typeface="Calibri" pitchFamily="-65" charset="0"/>
              </a:rPr>
              <a:t>for clarity.</a:t>
            </a:r>
          </a:p>
          <a:p>
            <a:pPr eaLnBrk="1" hangingPunct="1"/>
            <a:endParaRPr lang="en-US" sz="1400" dirty="0">
              <a:solidFill>
                <a:srgbClr val="FF6600"/>
              </a:solidFill>
              <a:latin typeface="Calibri" pitchFamily="-65" charset="0"/>
            </a:endParaRPr>
          </a:p>
          <a:p>
            <a:pPr eaLnBrk="1" hangingPunct="1"/>
            <a:r>
              <a:rPr lang="en-US" sz="1400" dirty="0" smtClean="0">
                <a:latin typeface="Calibri" pitchFamily="-65" charset="0"/>
              </a:rPr>
              <a:t>BSC-HEPI </a:t>
            </a:r>
            <a:r>
              <a:rPr lang="en-US" sz="1400" dirty="0">
                <a:latin typeface="Calibri" pitchFamily="-65" charset="0"/>
              </a:rPr>
              <a:t>in BS, </a:t>
            </a:r>
            <a:r>
              <a:rPr lang="en-US" sz="1400" dirty="0" err="1">
                <a:latin typeface="Calibri" pitchFamily="-65" charset="0"/>
              </a:rPr>
              <a:t>ITMY</a:t>
            </a:r>
            <a:r>
              <a:rPr lang="en-US" sz="1400" dirty="0">
                <a:latin typeface="Calibri" pitchFamily="-65" charset="0"/>
              </a:rPr>
              <a:t> and </a:t>
            </a:r>
            <a:r>
              <a:rPr lang="en-US" sz="1400" dirty="0" err="1">
                <a:latin typeface="Calibri" pitchFamily="-65" charset="0"/>
              </a:rPr>
              <a:t>ETMX</a:t>
            </a:r>
            <a:r>
              <a:rPr lang="en-US" sz="1400" dirty="0">
                <a:latin typeface="Calibri" pitchFamily="-65" charset="0"/>
              </a:rPr>
              <a:t> </a:t>
            </a:r>
            <a:r>
              <a:rPr lang="en-US" sz="1400" dirty="0" smtClean="0">
                <a:latin typeface="Calibri" pitchFamily="-65" charset="0"/>
              </a:rPr>
              <a:t> used </a:t>
            </a:r>
            <a:r>
              <a:rPr lang="en-US" sz="1400" dirty="0">
                <a:latin typeface="Calibri" pitchFamily="-65" charset="0"/>
              </a:rPr>
              <a:t>to be labeled “Y direction” (because these </a:t>
            </a:r>
            <a:r>
              <a:rPr lang="en-US" sz="1400" dirty="0" smtClean="0">
                <a:latin typeface="Calibri" pitchFamily="-65" charset="0"/>
              </a:rPr>
              <a:t>chambers </a:t>
            </a:r>
            <a:r>
              <a:rPr lang="en-US" sz="1400" dirty="0">
                <a:latin typeface="Calibri" pitchFamily="-65" charset="0"/>
              </a:rPr>
              <a:t>are aligned with the Y axis). The mat files containing their matrices are now labeled  </a:t>
            </a:r>
            <a:r>
              <a:rPr lang="en-US" sz="1400" dirty="0" smtClean="0">
                <a:latin typeface="Calibri" pitchFamily="-65" charset="0"/>
              </a:rPr>
              <a:t>“</a:t>
            </a:r>
            <a:r>
              <a:rPr lang="en-US" sz="1400" dirty="0" err="1" smtClean="0">
                <a:solidFill>
                  <a:srgbClr val="0D0DFF"/>
                </a:solidFill>
                <a:latin typeface="Calibri" pitchFamily="-65" charset="0"/>
              </a:rPr>
              <a:t>BSC_HEPI_</a:t>
            </a:r>
            <a:r>
              <a:rPr lang="en-US" sz="1400" dirty="0" err="1">
                <a:solidFill>
                  <a:srgbClr val="0D0DFF"/>
                </a:solidFill>
                <a:latin typeface="Calibri" pitchFamily="-65" charset="0"/>
              </a:rPr>
              <a:t>BS_ITMY_ETMX</a:t>
            </a:r>
            <a:r>
              <a:rPr lang="en-US" sz="1400" dirty="0">
                <a:solidFill>
                  <a:srgbClr val="0D0DFF"/>
                </a:solidFill>
                <a:latin typeface="Calibri" pitchFamily="-65" charset="0"/>
              </a:rPr>
              <a:t> </a:t>
            </a:r>
            <a:r>
              <a:rPr lang="en-US" sz="1400" dirty="0" smtClean="0">
                <a:latin typeface="Calibri" pitchFamily="-65" charset="0"/>
              </a:rPr>
              <a:t>“ </a:t>
            </a:r>
            <a:r>
              <a:rPr lang="en-US" sz="1400" dirty="0">
                <a:latin typeface="Calibri" pitchFamily="-65" charset="0"/>
              </a:rPr>
              <a:t>for clarity.</a:t>
            </a:r>
          </a:p>
          <a:p>
            <a:pPr eaLnBrk="1" hangingPunct="1"/>
            <a:endParaRPr lang="en-US" sz="1400" dirty="0">
              <a:latin typeface="Calibri" pitchFamily="-65" charset="0"/>
            </a:endParaRPr>
          </a:p>
          <a:p>
            <a:pPr eaLnBrk="1" hangingPunct="1"/>
            <a:r>
              <a:rPr lang="en-US" sz="1400" dirty="0" smtClean="0">
                <a:latin typeface="Calibri" pitchFamily="-65" charset="0"/>
              </a:rPr>
              <a:t>BSC-HEPI </a:t>
            </a:r>
            <a:r>
              <a:rPr lang="en-US" sz="1400" dirty="0">
                <a:latin typeface="Calibri" pitchFamily="-65" charset="0"/>
              </a:rPr>
              <a:t>in </a:t>
            </a:r>
            <a:r>
              <a:rPr lang="en-US" sz="1400" dirty="0" err="1">
                <a:latin typeface="Calibri" pitchFamily="-65" charset="0"/>
              </a:rPr>
              <a:t>ITMX</a:t>
            </a:r>
            <a:r>
              <a:rPr lang="en-US" sz="1400" dirty="0">
                <a:latin typeface="Calibri" pitchFamily="-65" charset="0"/>
              </a:rPr>
              <a:t> and </a:t>
            </a:r>
            <a:r>
              <a:rPr lang="en-US" sz="1400" dirty="0" err="1">
                <a:latin typeface="Calibri" pitchFamily="-65" charset="0"/>
              </a:rPr>
              <a:t>ETMY</a:t>
            </a:r>
            <a:r>
              <a:rPr lang="en-US" sz="1400" dirty="0">
                <a:latin typeface="Calibri" pitchFamily="-65" charset="0"/>
              </a:rPr>
              <a:t> </a:t>
            </a:r>
            <a:r>
              <a:rPr lang="en-US" sz="1400" dirty="0" smtClean="0">
                <a:latin typeface="Calibri" pitchFamily="-65" charset="0"/>
              </a:rPr>
              <a:t>used </a:t>
            </a:r>
            <a:r>
              <a:rPr lang="en-US" sz="1400" dirty="0">
                <a:latin typeface="Calibri" pitchFamily="-65" charset="0"/>
              </a:rPr>
              <a:t>to be labeled “X direction” (because these chambers are aligned with the X axis). The mat files containing their matrices are now labeled  </a:t>
            </a:r>
            <a:r>
              <a:rPr lang="en-US" sz="1400" dirty="0" smtClean="0">
                <a:latin typeface="Calibri" pitchFamily="-65" charset="0"/>
              </a:rPr>
              <a:t>“</a:t>
            </a:r>
            <a:r>
              <a:rPr lang="en-US" sz="1400" dirty="0" err="1" smtClean="0">
                <a:solidFill>
                  <a:srgbClr val="0D0DFF"/>
                </a:solidFill>
                <a:latin typeface="Calibri" pitchFamily="-65" charset="0"/>
              </a:rPr>
              <a:t>BSC_HEPI_ITMX_ETMY</a:t>
            </a:r>
            <a:r>
              <a:rPr lang="en-US" sz="1400" dirty="0" smtClean="0">
                <a:latin typeface="Calibri" pitchFamily="-65" charset="0"/>
              </a:rPr>
              <a:t> </a:t>
            </a:r>
            <a:r>
              <a:rPr lang="en-US" sz="1400" dirty="0">
                <a:latin typeface="Calibri" pitchFamily="-65" charset="0"/>
              </a:rPr>
              <a:t>“ for clarity.</a:t>
            </a:r>
          </a:p>
          <a:p>
            <a:pPr eaLnBrk="1" hangingPunct="1"/>
            <a:endParaRPr lang="en-US" sz="1400" dirty="0">
              <a:solidFill>
                <a:srgbClr val="FF6600"/>
              </a:solidFill>
              <a:latin typeface="Calibri" pitchFamily="-65" charset="0"/>
            </a:endParaRPr>
          </a:p>
        </p:txBody>
      </p:sp>
    </p:spTree>
    <p:extLst>
      <p:ext uri="{BB962C8B-B14F-4D97-AF65-F5344CB8AC3E}">
        <p14:creationId xmlns:p14="http://schemas.microsoft.com/office/powerpoint/2010/main" val="3014984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2797" y="2385391"/>
            <a:ext cx="5939625" cy="1295868"/>
          </a:xfrm>
          <a:prstGeom prst="rect">
            <a:avLst/>
          </a:prstGeom>
        </p:spPr>
        <p:txBody>
          <a:bodyPr wrap="square">
            <a:spAutoFit/>
          </a:bodyPr>
          <a:lstStyle/>
          <a:p>
            <a:pPr algn="ctr">
              <a:lnSpc>
                <a:spcPct val="150000"/>
              </a:lnSpc>
            </a:pPr>
            <a:r>
              <a:rPr lang="en-US" b="1" dirty="0" smtClean="0"/>
              <a:t>Appendix  2:  </a:t>
            </a:r>
          </a:p>
          <a:p>
            <a:pPr algn="ctr">
              <a:lnSpc>
                <a:spcPct val="150000"/>
              </a:lnSpc>
            </a:pPr>
            <a:r>
              <a:rPr lang="en-US" b="1" dirty="0" smtClean="0"/>
              <a:t>Example of Transfer Functions to establish instrument signs to be applied in </a:t>
            </a:r>
            <a:r>
              <a:rPr lang="en-US" b="1" dirty="0" err="1" smtClean="0"/>
              <a:t>symetrization</a:t>
            </a:r>
            <a:r>
              <a:rPr lang="en-US" b="1" dirty="0" smtClean="0"/>
              <a:t> filters.</a:t>
            </a:r>
            <a:endParaRPr lang="en-US" dirty="0"/>
          </a:p>
        </p:txBody>
      </p:sp>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54</a:t>
            </a:fld>
            <a:endParaRPr lang="en-US" b="1" dirty="0">
              <a:solidFill>
                <a:schemeClr val="tx1"/>
              </a:solidFill>
            </a:endParaRPr>
          </a:p>
        </p:txBody>
      </p:sp>
    </p:spTree>
    <p:extLst>
      <p:ext uri="{BB962C8B-B14F-4D97-AF65-F5344CB8AC3E}">
        <p14:creationId xmlns:p14="http://schemas.microsoft.com/office/powerpoint/2010/main" val="190854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707269"/>
            <a:ext cx="9143107" cy="5374617"/>
          </a:xfrm>
          <a:prstGeom prst="rect">
            <a:avLst/>
          </a:prstGeom>
          <a:noFill/>
          <a:ln>
            <a:noFill/>
          </a:ln>
        </p:spPr>
      </p:pic>
      <p:sp>
        <p:nvSpPr>
          <p:cNvPr id="5" name="Rectangle 4"/>
          <p:cNvSpPr/>
          <p:nvPr/>
        </p:nvSpPr>
        <p:spPr>
          <a:xfrm>
            <a:off x="174927" y="168928"/>
            <a:ext cx="9080392" cy="523220"/>
          </a:xfrm>
          <a:prstGeom prst="rect">
            <a:avLst/>
          </a:prstGeom>
        </p:spPr>
        <p:txBody>
          <a:bodyPr wrap="square">
            <a:spAutoFit/>
          </a:bodyPr>
          <a:lstStyle/>
          <a:p>
            <a:pPr>
              <a:tabLst>
                <a:tab pos="2401888" algn="l"/>
              </a:tabLst>
            </a:pPr>
            <a:r>
              <a:rPr lang="en-US" sz="1400" b="1" dirty="0" smtClean="0"/>
              <a:t>HAM-HEPI </a:t>
            </a:r>
            <a:r>
              <a:rPr lang="en-US" sz="1400" b="1" dirty="0" err="1" smtClean="0"/>
              <a:t>IPS</a:t>
            </a:r>
            <a:r>
              <a:rPr lang="en-US" sz="1400" b="1" dirty="0" smtClean="0"/>
              <a:t> transfer functions*: 	</a:t>
            </a:r>
            <a:r>
              <a:rPr lang="en-US" sz="1400" b="1" dirty="0" smtClean="0">
                <a:solidFill>
                  <a:srgbClr val="0D0DFF"/>
                </a:solidFill>
              </a:rPr>
              <a:t>- Actuators and </a:t>
            </a:r>
            <a:r>
              <a:rPr lang="en-US" sz="1400" b="1" dirty="0" err="1" smtClean="0">
                <a:solidFill>
                  <a:srgbClr val="0D0DFF"/>
                </a:solidFill>
              </a:rPr>
              <a:t>IPS</a:t>
            </a:r>
            <a:r>
              <a:rPr lang="en-US" sz="1400" b="1" dirty="0" smtClean="0">
                <a:solidFill>
                  <a:srgbClr val="0D0DFF"/>
                </a:solidFill>
              </a:rPr>
              <a:t> are in phase in this example.</a:t>
            </a:r>
          </a:p>
          <a:p>
            <a:pPr marL="2743200"/>
            <a:r>
              <a:rPr lang="en-US" sz="1400" b="1" dirty="0">
                <a:solidFill>
                  <a:srgbClr val="0D0DFF"/>
                </a:solidFill>
              </a:rPr>
              <a:t> </a:t>
            </a:r>
            <a:r>
              <a:rPr lang="en-US" sz="1400" b="1" dirty="0" smtClean="0">
                <a:solidFill>
                  <a:srgbClr val="0D0DFF"/>
                </a:solidFill>
              </a:rPr>
              <a:t>    No sign correction necessary in the output </a:t>
            </a:r>
            <a:r>
              <a:rPr lang="en-US" sz="1400" b="1" dirty="0" err="1" smtClean="0">
                <a:solidFill>
                  <a:srgbClr val="0D0DFF"/>
                </a:solidFill>
              </a:rPr>
              <a:t>symmetrization</a:t>
            </a:r>
            <a:r>
              <a:rPr lang="en-US" sz="1400" b="1" dirty="0" smtClean="0">
                <a:solidFill>
                  <a:srgbClr val="0D0DFF"/>
                </a:solidFill>
              </a:rPr>
              <a:t> filters</a:t>
            </a:r>
            <a:endParaRPr lang="en-US" sz="1400" dirty="0">
              <a:solidFill>
                <a:srgbClr val="0D0DFF"/>
              </a:solidFill>
            </a:endParaRPr>
          </a:p>
        </p:txBody>
      </p:sp>
      <p:sp>
        <p:nvSpPr>
          <p:cNvPr id="7"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55</a:t>
            </a:fld>
            <a:endParaRPr lang="en-US" b="1" dirty="0">
              <a:solidFill>
                <a:schemeClr val="tx1"/>
              </a:solidFill>
            </a:endParaRPr>
          </a:p>
        </p:txBody>
      </p:sp>
      <p:sp>
        <p:nvSpPr>
          <p:cNvPr id="8" name="Rectangle 7"/>
          <p:cNvSpPr/>
          <p:nvPr/>
        </p:nvSpPr>
        <p:spPr>
          <a:xfrm>
            <a:off x="0" y="6396335"/>
            <a:ext cx="9279172" cy="461665"/>
          </a:xfrm>
          <a:prstGeom prst="rect">
            <a:avLst/>
          </a:prstGeom>
        </p:spPr>
        <p:txBody>
          <a:bodyPr wrap="square">
            <a:spAutoFit/>
          </a:bodyPr>
          <a:lstStyle/>
          <a:p>
            <a:r>
              <a:rPr lang="en-US" sz="1200" b="1" dirty="0" smtClean="0"/>
              <a:t>* Local to local transfer function: from local actuator “</a:t>
            </a:r>
            <a:r>
              <a:rPr lang="en-US" sz="1200" b="1" dirty="0" err="1" smtClean="0"/>
              <a:t>Exc</a:t>
            </a:r>
            <a:r>
              <a:rPr lang="en-US" sz="1200" b="1" dirty="0" smtClean="0"/>
              <a:t> channel” to “IN1 channel” in the local sensor input filter’s.  Only the “Comp filter” must be engaged in the actuator bank (to partially revert the coil driver and actuator frequency response). </a:t>
            </a:r>
            <a:endParaRPr lang="en-US" sz="1200" b="1" dirty="0"/>
          </a:p>
        </p:txBody>
      </p:sp>
    </p:spTree>
    <p:extLst>
      <p:ext uri="{BB962C8B-B14F-4D97-AF65-F5344CB8AC3E}">
        <p14:creationId xmlns:p14="http://schemas.microsoft.com/office/powerpoint/2010/main" val="359424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1085683"/>
            <a:ext cx="9143107" cy="5356328"/>
          </a:xfrm>
          <a:prstGeom prst="rect">
            <a:avLst/>
          </a:prstGeom>
          <a:noFill/>
          <a:ln>
            <a:noFill/>
          </a:ln>
        </p:spPr>
      </p:pic>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56</a:t>
            </a:fld>
            <a:endParaRPr lang="en-US" b="1" dirty="0">
              <a:solidFill>
                <a:schemeClr val="tx1"/>
              </a:solidFill>
            </a:endParaRPr>
          </a:p>
        </p:txBody>
      </p:sp>
      <p:sp>
        <p:nvSpPr>
          <p:cNvPr id="6" name="Rectangle 5"/>
          <p:cNvSpPr/>
          <p:nvPr/>
        </p:nvSpPr>
        <p:spPr>
          <a:xfrm>
            <a:off x="0" y="-7951"/>
            <a:ext cx="9080392" cy="1323439"/>
          </a:xfrm>
          <a:prstGeom prst="rect">
            <a:avLst/>
          </a:prstGeom>
        </p:spPr>
        <p:txBody>
          <a:bodyPr wrap="square">
            <a:spAutoFit/>
          </a:bodyPr>
          <a:lstStyle/>
          <a:p>
            <a:pPr>
              <a:spcAft>
                <a:spcPts val="600"/>
              </a:spcAft>
              <a:tabLst>
                <a:tab pos="2401888" algn="l"/>
              </a:tabLst>
            </a:pPr>
            <a:r>
              <a:rPr lang="en-US" sz="1400" b="1" dirty="0" smtClean="0"/>
              <a:t>HAM-HEPI L4Cs transfer functions*: 	</a:t>
            </a:r>
          </a:p>
          <a:p>
            <a:pPr>
              <a:spcAft>
                <a:spcPts val="600"/>
              </a:spcAft>
              <a:tabLst>
                <a:tab pos="2401888" algn="l"/>
              </a:tabLst>
            </a:pPr>
            <a:r>
              <a:rPr lang="en-US" sz="1400" b="1" dirty="0" smtClean="0">
                <a:solidFill>
                  <a:srgbClr val="0D0DFF"/>
                </a:solidFill>
              </a:rPr>
              <a:t>- Actuators and horizontal L4Cs are in phase in this example. No </a:t>
            </a:r>
            <a:r>
              <a:rPr lang="en-US" sz="1400" b="1" dirty="0">
                <a:solidFill>
                  <a:srgbClr val="0D0DFF"/>
                </a:solidFill>
              </a:rPr>
              <a:t>sign correction </a:t>
            </a:r>
            <a:r>
              <a:rPr lang="en-US" sz="1400" b="1" dirty="0" smtClean="0">
                <a:solidFill>
                  <a:srgbClr val="0D0DFF"/>
                </a:solidFill>
              </a:rPr>
              <a:t>needed </a:t>
            </a:r>
            <a:r>
              <a:rPr lang="en-US" sz="1400" b="1" dirty="0">
                <a:solidFill>
                  <a:srgbClr val="0D0DFF"/>
                </a:solidFill>
              </a:rPr>
              <a:t>in the input </a:t>
            </a:r>
            <a:r>
              <a:rPr lang="en-US" sz="1400" b="1" dirty="0" err="1">
                <a:solidFill>
                  <a:srgbClr val="0D0DFF"/>
                </a:solidFill>
              </a:rPr>
              <a:t>symmetrization</a:t>
            </a:r>
            <a:r>
              <a:rPr lang="en-US" sz="1400" b="1" dirty="0">
                <a:solidFill>
                  <a:srgbClr val="0D0DFF"/>
                </a:solidFill>
              </a:rPr>
              <a:t> filters of the </a:t>
            </a:r>
            <a:r>
              <a:rPr lang="en-US" sz="1400" b="1" dirty="0" smtClean="0">
                <a:solidFill>
                  <a:srgbClr val="0D0DFF"/>
                </a:solidFill>
              </a:rPr>
              <a:t>Horizontal </a:t>
            </a:r>
            <a:r>
              <a:rPr lang="en-US" sz="1400" b="1" dirty="0">
                <a:solidFill>
                  <a:srgbClr val="0D0DFF"/>
                </a:solidFill>
              </a:rPr>
              <a:t>L4Cs</a:t>
            </a:r>
            <a:endParaRPr lang="en-US" sz="1400" dirty="0">
              <a:solidFill>
                <a:srgbClr val="0D0DFF"/>
              </a:solidFill>
            </a:endParaRPr>
          </a:p>
          <a:p>
            <a:pPr>
              <a:spcAft>
                <a:spcPts val="600"/>
              </a:spcAft>
            </a:pPr>
            <a:r>
              <a:rPr lang="en-US" sz="1400" b="1" dirty="0" smtClean="0">
                <a:solidFill>
                  <a:schemeClr val="accent6">
                    <a:lumMod val="75000"/>
                  </a:schemeClr>
                </a:solidFill>
              </a:rPr>
              <a:t>- </a:t>
            </a:r>
            <a:r>
              <a:rPr lang="en-US" sz="1400" b="1" dirty="0">
                <a:solidFill>
                  <a:schemeClr val="accent6">
                    <a:lumMod val="75000"/>
                  </a:schemeClr>
                </a:solidFill>
              </a:rPr>
              <a:t>Actuators and </a:t>
            </a:r>
            <a:r>
              <a:rPr lang="en-US" sz="1400" b="1" dirty="0" smtClean="0">
                <a:solidFill>
                  <a:schemeClr val="accent6">
                    <a:lumMod val="75000"/>
                  </a:schemeClr>
                </a:solidFill>
              </a:rPr>
              <a:t>vertical L4Cs are out of </a:t>
            </a:r>
            <a:r>
              <a:rPr lang="en-US" sz="1400" b="1" dirty="0">
                <a:solidFill>
                  <a:schemeClr val="accent6">
                    <a:lumMod val="75000"/>
                  </a:schemeClr>
                </a:solidFill>
              </a:rPr>
              <a:t>phase in this example</a:t>
            </a:r>
            <a:r>
              <a:rPr lang="en-US" sz="1400" b="1" dirty="0" smtClean="0">
                <a:solidFill>
                  <a:schemeClr val="accent6">
                    <a:lumMod val="75000"/>
                  </a:schemeClr>
                </a:solidFill>
              </a:rPr>
              <a:t>. A sign correction is necessary in the input </a:t>
            </a:r>
            <a:r>
              <a:rPr lang="en-US" sz="1400" b="1" dirty="0" err="1" smtClean="0">
                <a:solidFill>
                  <a:schemeClr val="accent6">
                    <a:lumMod val="75000"/>
                  </a:schemeClr>
                </a:solidFill>
              </a:rPr>
              <a:t>symmetrization</a:t>
            </a:r>
            <a:r>
              <a:rPr lang="en-US" sz="1400" b="1" dirty="0" smtClean="0">
                <a:solidFill>
                  <a:schemeClr val="accent6">
                    <a:lumMod val="75000"/>
                  </a:schemeClr>
                </a:solidFill>
              </a:rPr>
              <a:t> filters of the vertical L4Cs</a:t>
            </a:r>
            <a:endParaRPr lang="en-US" sz="1400" dirty="0">
              <a:solidFill>
                <a:schemeClr val="accent6">
                  <a:lumMod val="75000"/>
                </a:schemeClr>
              </a:solidFill>
            </a:endParaRPr>
          </a:p>
        </p:txBody>
      </p:sp>
      <p:sp>
        <p:nvSpPr>
          <p:cNvPr id="8" name="Rectangle 7"/>
          <p:cNvSpPr/>
          <p:nvPr/>
        </p:nvSpPr>
        <p:spPr>
          <a:xfrm>
            <a:off x="0" y="6396335"/>
            <a:ext cx="9279172" cy="461665"/>
          </a:xfrm>
          <a:prstGeom prst="rect">
            <a:avLst/>
          </a:prstGeom>
        </p:spPr>
        <p:txBody>
          <a:bodyPr wrap="square">
            <a:spAutoFit/>
          </a:bodyPr>
          <a:lstStyle/>
          <a:p>
            <a:r>
              <a:rPr lang="en-US" sz="1200" b="1" dirty="0" smtClean="0"/>
              <a:t>* Local to local transfer function: from local actuator “</a:t>
            </a:r>
            <a:r>
              <a:rPr lang="en-US" sz="1200" b="1" dirty="0" err="1" smtClean="0"/>
              <a:t>Exc</a:t>
            </a:r>
            <a:r>
              <a:rPr lang="en-US" sz="1200" b="1" dirty="0" smtClean="0"/>
              <a:t> channel” to “IN1 channel” in the local sensor input filter’s.  Only the “Comp filter” must be engaged in the actuator bank (to partially revert the coil driver and actuator frequency response). </a:t>
            </a:r>
            <a:endParaRPr lang="en-US" sz="1200" b="1" dirty="0"/>
          </a:p>
        </p:txBody>
      </p:sp>
    </p:spTree>
    <p:extLst>
      <p:ext uri="{BB962C8B-B14F-4D97-AF65-F5344CB8AC3E}">
        <p14:creationId xmlns:p14="http://schemas.microsoft.com/office/powerpoint/2010/main" val="278317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649548"/>
            <a:ext cx="9143107" cy="5397478"/>
          </a:xfrm>
          <a:prstGeom prst="rect">
            <a:avLst/>
          </a:prstGeom>
          <a:noFill/>
          <a:ln>
            <a:noFill/>
          </a:ln>
        </p:spPr>
      </p:pic>
      <p:sp>
        <p:nvSpPr>
          <p:cNvPr id="3" name="Rectangle 2"/>
          <p:cNvSpPr/>
          <p:nvPr/>
        </p:nvSpPr>
        <p:spPr>
          <a:xfrm>
            <a:off x="2482080" y="212789"/>
            <a:ext cx="4690753" cy="369332"/>
          </a:xfrm>
          <a:prstGeom prst="rect">
            <a:avLst/>
          </a:prstGeom>
        </p:spPr>
        <p:txBody>
          <a:bodyPr wrap="square">
            <a:spAutoFit/>
          </a:bodyPr>
          <a:lstStyle/>
          <a:p>
            <a:r>
              <a:rPr lang="en-US" b="1" dirty="0" smtClean="0"/>
              <a:t>BSC HEPI: </a:t>
            </a:r>
            <a:r>
              <a:rPr lang="en-US" b="1" dirty="0" smtClean="0">
                <a:solidFill>
                  <a:srgbClr val="0D0DFF"/>
                </a:solidFill>
              </a:rPr>
              <a:t>Actuators and </a:t>
            </a:r>
            <a:r>
              <a:rPr lang="en-US" b="1" dirty="0" err="1" smtClean="0">
                <a:solidFill>
                  <a:srgbClr val="0D0DFF"/>
                </a:solidFill>
              </a:rPr>
              <a:t>IPS</a:t>
            </a:r>
            <a:r>
              <a:rPr lang="en-US" b="1" dirty="0" smtClean="0">
                <a:solidFill>
                  <a:srgbClr val="0D0DFF"/>
                </a:solidFill>
              </a:rPr>
              <a:t> are in phase.</a:t>
            </a:r>
            <a:endParaRPr lang="en-US" dirty="0">
              <a:solidFill>
                <a:srgbClr val="0D0DFF"/>
              </a:solidFill>
            </a:endParaRP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57</a:t>
            </a:fld>
            <a:endParaRPr lang="en-US" b="1" dirty="0">
              <a:solidFill>
                <a:schemeClr val="tx1"/>
              </a:solidFill>
            </a:endParaRPr>
          </a:p>
        </p:txBody>
      </p:sp>
    </p:spTree>
    <p:extLst>
      <p:ext uri="{BB962C8B-B14F-4D97-AF65-F5344CB8AC3E}">
        <p14:creationId xmlns:p14="http://schemas.microsoft.com/office/powerpoint/2010/main" val="24239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959912"/>
            <a:ext cx="9143107" cy="5420666"/>
          </a:xfrm>
          <a:prstGeom prst="rect">
            <a:avLst/>
          </a:prstGeom>
          <a:noFill/>
          <a:ln>
            <a:noFill/>
          </a:ln>
        </p:spPr>
      </p:pic>
      <p:sp>
        <p:nvSpPr>
          <p:cNvPr id="3" name="Rectangle 2"/>
          <p:cNvSpPr/>
          <p:nvPr/>
        </p:nvSpPr>
        <p:spPr>
          <a:xfrm>
            <a:off x="154381" y="118753"/>
            <a:ext cx="8775864" cy="646331"/>
          </a:xfrm>
          <a:prstGeom prst="rect">
            <a:avLst/>
          </a:prstGeom>
        </p:spPr>
        <p:txBody>
          <a:bodyPr wrap="square">
            <a:spAutoFit/>
          </a:bodyPr>
          <a:lstStyle/>
          <a:p>
            <a:r>
              <a:rPr lang="en-US" b="1" dirty="0" smtClean="0"/>
              <a:t>BSC-HEPI: </a:t>
            </a:r>
          </a:p>
          <a:p>
            <a:r>
              <a:rPr lang="en-US" b="1" dirty="0" smtClean="0">
                <a:solidFill>
                  <a:schemeClr val="accent6">
                    <a:lumMod val="75000"/>
                  </a:schemeClr>
                </a:solidFill>
              </a:rPr>
              <a:t>Actuators and L4Cs are out of phase. </a:t>
            </a:r>
            <a:r>
              <a:rPr lang="en-US" b="1" dirty="0">
                <a:solidFill>
                  <a:schemeClr val="accent6">
                    <a:lumMod val="75000"/>
                  </a:schemeClr>
                </a:solidFill>
              </a:rPr>
              <a:t>This is corrected in the </a:t>
            </a:r>
            <a:r>
              <a:rPr lang="en-US" b="1" dirty="0" err="1">
                <a:solidFill>
                  <a:schemeClr val="accent6">
                    <a:lumMod val="75000"/>
                  </a:schemeClr>
                </a:solidFill>
              </a:rPr>
              <a:t>symetrization</a:t>
            </a:r>
            <a:r>
              <a:rPr lang="en-US" b="1" dirty="0">
                <a:solidFill>
                  <a:schemeClr val="accent6">
                    <a:lumMod val="75000"/>
                  </a:schemeClr>
                </a:solidFill>
              </a:rPr>
              <a:t> filters</a:t>
            </a:r>
            <a:r>
              <a:rPr lang="en-US" b="1" dirty="0" smtClean="0">
                <a:solidFill>
                  <a:schemeClr val="accent6">
                    <a:lumMod val="75000"/>
                  </a:schemeClr>
                </a:solidFill>
              </a:rPr>
              <a:t>.</a:t>
            </a:r>
            <a:endParaRPr lang="en-US" dirty="0">
              <a:solidFill>
                <a:schemeClr val="accent6">
                  <a:lumMod val="75000"/>
                </a:schemeClr>
              </a:solidFill>
            </a:endParaRPr>
          </a:p>
        </p:txBody>
      </p:sp>
      <p:sp>
        <p:nvSpPr>
          <p:cNvPr id="4"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58</a:t>
            </a:fld>
            <a:endParaRPr lang="en-US" b="1" dirty="0">
              <a:solidFill>
                <a:schemeClr val="tx1"/>
              </a:solidFill>
            </a:endParaRPr>
          </a:p>
        </p:txBody>
      </p:sp>
    </p:spTree>
    <p:extLst>
      <p:ext uri="{BB962C8B-B14F-4D97-AF65-F5344CB8AC3E}">
        <p14:creationId xmlns:p14="http://schemas.microsoft.com/office/powerpoint/2010/main" val="291881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21035"/>
            <a:ext cx="9143107" cy="5223081"/>
          </a:xfrm>
          <a:prstGeom prst="rect">
            <a:avLst/>
          </a:prstGeom>
          <a:noFill/>
          <a:ln>
            <a:noFill/>
          </a:ln>
        </p:spPr>
      </p:pic>
      <p:sp>
        <p:nvSpPr>
          <p:cNvPr id="3" name="Rectangle 2"/>
          <p:cNvSpPr/>
          <p:nvPr/>
        </p:nvSpPr>
        <p:spPr>
          <a:xfrm>
            <a:off x="2248163" y="340380"/>
            <a:ext cx="4690753" cy="369332"/>
          </a:xfrm>
          <a:prstGeom prst="rect">
            <a:avLst/>
          </a:prstGeom>
        </p:spPr>
        <p:txBody>
          <a:bodyPr wrap="square">
            <a:spAutoFit/>
          </a:bodyPr>
          <a:lstStyle/>
          <a:p>
            <a:r>
              <a:rPr lang="en-US" b="1" dirty="0" smtClean="0"/>
              <a:t>HAM-ISI: </a:t>
            </a:r>
            <a:r>
              <a:rPr lang="en-US" b="1" dirty="0" smtClean="0">
                <a:solidFill>
                  <a:srgbClr val="0D0DFF"/>
                </a:solidFill>
              </a:rPr>
              <a:t>Actuators and CPS are in phase.</a:t>
            </a:r>
            <a:endParaRPr lang="en-US" dirty="0">
              <a:solidFill>
                <a:srgbClr val="0D0DFF"/>
              </a:solidFill>
            </a:endParaRPr>
          </a:p>
        </p:txBody>
      </p:sp>
    </p:spTree>
    <p:extLst>
      <p:ext uri="{BB962C8B-B14F-4D97-AF65-F5344CB8AC3E}">
        <p14:creationId xmlns:p14="http://schemas.microsoft.com/office/powerpoint/2010/main" val="66487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42176" y="5863368"/>
            <a:ext cx="2895600" cy="365125"/>
          </a:xfrm>
        </p:spPr>
        <p:txBody>
          <a:bodyPr/>
          <a:lstStyle/>
          <a:p>
            <a:r>
              <a:rPr lang="en-US" smtClean="0"/>
              <a:t>T1000388-v1</a:t>
            </a:r>
            <a:endParaRPr lang="en-US"/>
          </a:p>
        </p:txBody>
      </p:sp>
      <p:sp>
        <p:nvSpPr>
          <p:cNvPr id="6" name="Rectangle 5"/>
          <p:cNvSpPr/>
          <p:nvPr/>
        </p:nvSpPr>
        <p:spPr>
          <a:xfrm>
            <a:off x="1" y="0"/>
            <a:ext cx="9144000" cy="3493264"/>
          </a:xfrm>
          <a:prstGeom prst="rect">
            <a:avLst/>
          </a:prstGeom>
          <a:ln>
            <a:noFill/>
          </a:ln>
        </p:spPr>
        <p:txBody>
          <a:bodyPr wrap="square">
            <a:spAutoFit/>
          </a:bodyPr>
          <a:lstStyle/>
          <a:p>
            <a:pPr>
              <a:spcAft>
                <a:spcPts val="600"/>
              </a:spcAft>
            </a:pPr>
            <a:r>
              <a:rPr lang="en-US" sz="1400" b="1" u="sng" dirty="0" smtClean="0"/>
              <a:t>Details about horizontal HAM-ISI Instruments coordinates</a:t>
            </a:r>
          </a:p>
          <a:p>
            <a:pPr marL="230188" indent="-230188">
              <a:spcAft>
                <a:spcPts val="600"/>
              </a:spcAft>
              <a:buFontTx/>
              <a:buChar char="-"/>
            </a:pPr>
            <a:r>
              <a:rPr lang="en-US" sz="1400" b="1" dirty="0" smtClean="0"/>
              <a:t>The coordinate system’s </a:t>
            </a:r>
            <a:r>
              <a:rPr lang="en-US" sz="1400" b="1" dirty="0" smtClean="0">
                <a:solidFill>
                  <a:srgbClr val="0D0DFF"/>
                </a:solidFill>
              </a:rPr>
              <a:t>origin is aligned with the horizontal actuators plane</a:t>
            </a:r>
            <a:r>
              <a:rPr lang="en-US" sz="1400" b="1" dirty="0" smtClean="0"/>
              <a:t>.</a:t>
            </a:r>
          </a:p>
          <a:p>
            <a:pPr marL="230188" indent="-230188">
              <a:spcAft>
                <a:spcPts val="600"/>
              </a:spcAft>
              <a:buFontTx/>
              <a:buChar char="-"/>
            </a:pPr>
            <a:r>
              <a:rPr lang="en-US" sz="1400" b="1" dirty="0" smtClean="0">
                <a:solidFill>
                  <a:srgbClr val="0D0DFF"/>
                </a:solidFill>
              </a:rPr>
              <a:t>Positive </a:t>
            </a:r>
            <a:r>
              <a:rPr lang="en-US" sz="1400" b="1" dirty="0" err="1" smtClean="0">
                <a:solidFill>
                  <a:srgbClr val="0D0DFF"/>
                </a:solidFill>
              </a:rPr>
              <a:t>RZ</a:t>
            </a:r>
            <a:r>
              <a:rPr lang="en-US" sz="1400" b="1" dirty="0" smtClean="0">
                <a:solidFill>
                  <a:srgbClr val="0D0DFF"/>
                </a:solidFill>
              </a:rPr>
              <a:t> </a:t>
            </a:r>
            <a:r>
              <a:rPr lang="en-US" sz="1400" b="1" dirty="0">
                <a:solidFill>
                  <a:srgbClr val="0D0DFF"/>
                </a:solidFill>
              </a:rPr>
              <a:t>motion </a:t>
            </a:r>
            <a:r>
              <a:rPr lang="en-US" sz="1400" b="1" dirty="0" smtClean="0"/>
              <a:t>of Stage 1 makes </a:t>
            </a:r>
            <a:r>
              <a:rPr lang="en-US" sz="1400" b="1" dirty="0">
                <a:solidFill>
                  <a:srgbClr val="0D0DFF"/>
                </a:solidFill>
              </a:rPr>
              <a:t>negative local CPS signals</a:t>
            </a:r>
            <a:r>
              <a:rPr lang="en-US" sz="1400" b="1" dirty="0" smtClean="0"/>
              <a:t>.  (</a:t>
            </a:r>
            <a:r>
              <a:rPr lang="en-US" sz="1400" b="1" dirty="0"/>
              <a:t>Sensor </a:t>
            </a:r>
            <a:r>
              <a:rPr lang="en-US" sz="1400" b="1" dirty="0" smtClean="0"/>
              <a:t>is on </a:t>
            </a:r>
            <a:r>
              <a:rPr lang="en-US" sz="1400" b="1" dirty="0"/>
              <a:t>Stage 0, target </a:t>
            </a:r>
            <a:r>
              <a:rPr lang="en-US" sz="1400" b="1" dirty="0" smtClean="0"/>
              <a:t>is on </a:t>
            </a:r>
            <a:r>
              <a:rPr lang="en-US" sz="1400" b="1" dirty="0"/>
              <a:t>Stage 1, +</a:t>
            </a:r>
            <a:r>
              <a:rPr lang="en-US" sz="1400" b="1" dirty="0" err="1"/>
              <a:t>RZ</a:t>
            </a:r>
            <a:r>
              <a:rPr lang="en-US" sz="1400" b="1" dirty="0"/>
              <a:t>  </a:t>
            </a:r>
            <a:r>
              <a:rPr lang="en-US" sz="1400" b="1" dirty="0" smtClean="0"/>
              <a:t>motion of stage 1 closes </a:t>
            </a:r>
            <a:r>
              <a:rPr lang="en-US" sz="1400" b="1" dirty="0"/>
              <a:t>the </a:t>
            </a:r>
            <a:r>
              <a:rPr lang="en-US" sz="1400" b="1" dirty="0" smtClean="0"/>
              <a:t>gap.) The </a:t>
            </a:r>
            <a:r>
              <a:rPr lang="en-US" sz="1400" b="1" dirty="0" smtClean="0">
                <a:solidFill>
                  <a:srgbClr val="0D0DFF"/>
                </a:solidFill>
              </a:rPr>
              <a:t>CPS sensors direction vectors </a:t>
            </a:r>
            <a:r>
              <a:rPr lang="en-US" sz="1400" b="1" dirty="0" smtClean="0"/>
              <a:t>are therefore </a:t>
            </a:r>
            <a:r>
              <a:rPr lang="en-US" sz="1400" b="1" dirty="0" smtClean="0">
                <a:solidFill>
                  <a:srgbClr val="0D0DFF"/>
                </a:solidFill>
              </a:rPr>
              <a:t>negatively-oriented tangents </a:t>
            </a:r>
            <a:r>
              <a:rPr lang="en-US" sz="1400" b="1" dirty="0" smtClean="0"/>
              <a:t>as shown by the green arrows in the figure in the left. (</a:t>
            </a:r>
            <a:r>
              <a:rPr lang="en-US" sz="1400" b="1" dirty="0"/>
              <a:t>-60 degrees angle </a:t>
            </a:r>
            <a:r>
              <a:rPr lang="en-US" sz="1400" b="1" dirty="0" smtClean="0"/>
              <a:t>in Corner 1)</a:t>
            </a:r>
          </a:p>
          <a:p>
            <a:pPr marL="230188" indent="-230188">
              <a:spcAft>
                <a:spcPts val="600"/>
              </a:spcAft>
              <a:buFontTx/>
              <a:buChar char="-"/>
            </a:pPr>
            <a:r>
              <a:rPr lang="en-US" sz="1400" b="1" dirty="0" smtClean="0"/>
              <a:t>For the calculation of the actuators matrices, </a:t>
            </a:r>
            <a:r>
              <a:rPr lang="en-US" sz="1400" b="1" dirty="0" smtClean="0">
                <a:solidFill>
                  <a:srgbClr val="0D0DFF"/>
                </a:solidFill>
              </a:rPr>
              <a:t>it is assumed that each actuator is in the same orientation as its local CPS.</a:t>
            </a:r>
            <a:r>
              <a:rPr lang="en-US" sz="1400" b="1" dirty="0"/>
              <a:t> If </a:t>
            </a:r>
            <a:r>
              <a:rPr lang="en-US" sz="1400" b="1" dirty="0" smtClean="0"/>
              <a:t>a </a:t>
            </a:r>
            <a:r>
              <a:rPr lang="en-US" sz="1400" b="1" dirty="0"/>
              <a:t>local to local transfer </a:t>
            </a:r>
            <a:r>
              <a:rPr lang="en-US" sz="1400" b="1" dirty="0" smtClean="0"/>
              <a:t>function* shows </a:t>
            </a:r>
            <a:r>
              <a:rPr lang="en-US" sz="1400" b="1" dirty="0"/>
              <a:t>otherwise, </a:t>
            </a:r>
            <a:r>
              <a:rPr lang="en-US" sz="1400" b="1" dirty="0" smtClean="0"/>
              <a:t>the actuator sign would be corrected in the “</a:t>
            </a:r>
            <a:r>
              <a:rPr lang="en-US" sz="1400" b="1" dirty="0" err="1" smtClean="0"/>
              <a:t>symetrization</a:t>
            </a:r>
            <a:r>
              <a:rPr lang="en-US" sz="1400" b="1" dirty="0" smtClean="0"/>
              <a:t>” filter </a:t>
            </a:r>
            <a:r>
              <a:rPr lang="en-US" sz="1400" b="1" dirty="0"/>
              <a:t>located in the </a:t>
            </a:r>
            <a:r>
              <a:rPr lang="en-US" sz="1400" b="1" dirty="0" smtClean="0"/>
              <a:t>actuator’s output </a:t>
            </a:r>
            <a:r>
              <a:rPr lang="en-US" sz="1400" b="1" dirty="0"/>
              <a:t>filter bank. </a:t>
            </a:r>
            <a:endParaRPr lang="en-US" sz="1400" b="1" dirty="0" smtClean="0"/>
          </a:p>
          <a:p>
            <a:pPr marL="230188" indent="-230188">
              <a:spcAft>
                <a:spcPts val="600"/>
              </a:spcAft>
              <a:buFontTx/>
              <a:buChar char="-"/>
            </a:pPr>
            <a:r>
              <a:rPr lang="en-US" sz="1400" b="1" dirty="0" smtClean="0"/>
              <a:t>For </a:t>
            </a:r>
            <a:r>
              <a:rPr lang="en-US" sz="1400" b="1" dirty="0"/>
              <a:t>the calculation of the </a:t>
            </a:r>
            <a:r>
              <a:rPr lang="en-US" sz="1400" b="1" dirty="0" smtClean="0"/>
              <a:t>GS13 </a:t>
            </a:r>
            <a:r>
              <a:rPr lang="en-US" sz="1400" b="1" dirty="0"/>
              <a:t>matrices,</a:t>
            </a:r>
            <a:r>
              <a:rPr lang="en-US" sz="1400" b="1" dirty="0">
                <a:solidFill>
                  <a:srgbClr val="0D0DFF"/>
                </a:solidFill>
              </a:rPr>
              <a:t> it is assumed that </a:t>
            </a:r>
            <a:r>
              <a:rPr lang="en-US" sz="1400" b="1" dirty="0" smtClean="0">
                <a:solidFill>
                  <a:srgbClr val="0D0DFF"/>
                </a:solidFill>
              </a:rPr>
              <a:t>each GS13 instrument is </a:t>
            </a:r>
            <a:r>
              <a:rPr lang="en-US" sz="1400" b="1" dirty="0">
                <a:solidFill>
                  <a:srgbClr val="0D0DFF"/>
                </a:solidFill>
              </a:rPr>
              <a:t>in the same orientation as </a:t>
            </a:r>
            <a:r>
              <a:rPr lang="en-US" sz="1400" b="1" dirty="0" smtClean="0">
                <a:solidFill>
                  <a:srgbClr val="0D0DFF"/>
                </a:solidFill>
              </a:rPr>
              <a:t>its local CPS and actuator </a:t>
            </a:r>
            <a:r>
              <a:rPr lang="en-US" sz="1400" b="1" dirty="0" smtClean="0"/>
              <a:t>(+270 degrees phase at low frequency).  </a:t>
            </a:r>
            <a:r>
              <a:rPr lang="en-US" sz="1400" b="1" dirty="0"/>
              <a:t>If </a:t>
            </a:r>
            <a:r>
              <a:rPr lang="en-US" sz="1400" b="1" dirty="0" smtClean="0"/>
              <a:t>the local to local transfer function* shows otherwise, </a:t>
            </a:r>
            <a:r>
              <a:rPr lang="en-US" sz="1400" b="1" dirty="0"/>
              <a:t>the </a:t>
            </a:r>
            <a:r>
              <a:rPr lang="en-US" sz="1400" b="1" dirty="0" smtClean="0"/>
              <a:t>GS13 instrument sign </a:t>
            </a:r>
            <a:r>
              <a:rPr lang="en-US" sz="1400" b="1" dirty="0"/>
              <a:t>would be corrected in the </a:t>
            </a:r>
            <a:r>
              <a:rPr lang="en-US" sz="1400" b="1" dirty="0" smtClean="0"/>
              <a:t>“</a:t>
            </a:r>
            <a:r>
              <a:rPr lang="en-US" sz="1400" b="1" dirty="0" err="1" smtClean="0"/>
              <a:t>symetrization</a:t>
            </a:r>
            <a:r>
              <a:rPr lang="en-US" sz="1400" b="1" dirty="0"/>
              <a:t>” </a:t>
            </a:r>
            <a:r>
              <a:rPr lang="en-US" sz="1400" b="1" dirty="0" smtClean="0"/>
              <a:t>filter located in the GS13 input filter bank. </a:t>
            </a:r>
          </a:p>
          <a:p>
            <a:pPr marL="230188" indent="-230188">
              <a:spcAft>
                <a:spcPts val="600"/>
              </a:spcAft>
              <a:buFontTx/>
              <a:buChar char="-"/>
            </a:pPr>
            <a:r>
              <a:rPr lang="en-US" sz="1400" b="1" dirty="0"/>
              <a:t>For the calculation of the </a:t>
            </a:r>
            <a:r>
              <a:rPr lang="en-US" sz="1400" b="1" dirty="0" smtClean="0"/>
              <a:t>L4C </a:t>
            </a:r>
            <a:r>
              <a:rPr lang="en-US" sz="1400" b="1" dirty="0"/>
              <a:t>matrices</a:t>
            </a:r>
            <a:r>
              <a:rPr lang="en-US" sz="1400" b="1" dirty="0">
                <a:solidFill>
                  <a:srgbClr val="0D0DFF"/>
                </a:solidFill>
              </a:rPr>
              <a:t>, it is assumed that the </a:t>
            </a:r>
            <a:r>
              <a:rPr lang="en-US" sz="1400" b="1" dirty="0" smtClean="0">
                <a:solidFill>
                  <a:srgbClr val="0D0DFF"/>
                </a:solidFill>
              </a:rPr>
              <a:t>L4Cs </a:t>
            </a:r>
            <a:r>
              <a:rPr lang="en-US" sz="1400" b="1" dirty="0">
                <a:solidFill>
                  <a:srgbClr val="0D0DFF"/>
                </a:solidFill>
              </a:rPr>
              <a:t>are in the same orientation as the </a:t>
            </a:r>
            <a:r>
              <a:rPr lang="en-US" sz="1400" b="1" dirty="0" smtClean="0">
                <a:solidFill>
                  <a:srgbClr val="0D0DFF"/>
                </a:solidFill>
              </a:rPr>
              <a:t>CPS, actuators, and GS13’s </a:t>
            </a:r>
            <a:r>
              <a:rPr lang="en-US" sz="1400" b="1" dirty="0" smtClean="0"/>
              <a:t>(tangent oriented negatively as shown by the green arrows). </a:t>
            </a:r>
            <a:r>
              <a:rPr lang="en-US" sz="1400" b="1" dirty="0"/>
              <a:t>If the local to local transfer </a:t>
            </a:r>
            <a:r>
              <a:rPr lang="en-US" sz="1400" b="1" dirty="0" smtClean="0"/>
              <a:t>function* </a:t>
            </a:r>
            <a:r>
              <a:rPr lang="en-US" sz="1400" b="1" dirty="0"/>
              <a:t>shows otherwise</a:t>
            </a:r>
            <a:r>
              <a:rPr lang="en-US" sz="1400" b="1" dirty="0" smtClean="0"/>
              <a:t>, </a:t>
            </a:r>
            <a:r>
              <a:rPr lang="en-US" sz="1400" b="1" dirty="0"/>
              <a:t>the </a:t>
            </a:r>
            <a:r>
              <a:rPr lang="en-US" sz="1400" b="1" dirty="0" smtClean="0"/>
              <a:t>L4C instrument </a:t>
            </a:r>
            <a:r>
              <a:rPr lang="en-US" sz="1400" b="1" dirty="0"/>
              <a:t>sign would be corrected in the “</a:t>
            </a:r>
            <a:r>
              <a:rPr lang="en-US" sz="1400" b="1" dirty="0" err="1"/>
              <a:t>symetrization</a:t>
            </a:r>
            <a:r>
              <a:rPr lang="en-US" sz="1400" b="1" dirty="0"/>
              <a:t>” filter located in the </a:t>
            </a:r>
            <a:r>
              <a:rPr lang="en-US" sz="1400" b="1" dirty="0" smtClean="0"/>
              <a:t>L4C </a:t>
            </a:r>
            <a:r>
              <a:rPr lang="en-US" sz="1400" b="1" dirty="0"/>
              <a:t>input filter bank. </a:t>
            </a:r>
          </a:p>
        </p:txBody>
      </p:sp>
      <p:pic>
        <p:nvPicPr>
          <p:cNvPr id="7" name="Content Placeholder 6" descr="HAM-ISI st1.jpg"/>
          <p:cNvPicPr>
            <a:picLocks noGrp="1" noChangeAspect="1"/>
          </p:cNvPicPr>
          <p:nvPr>
            <p:ph sz="half" idx="1"/>
          </p:nvPr>
        </p:nvPicPr>
        <p:blipFill>
          <a:blip r:embed="rId2" cstate="print"/>
          <a:stretch>
            <a:fillRect/>
          </a:stretch>
        </p:blipFill>
        <p:spPr>
          <a:xfrm>
            <a:off x="703739" y="3617934"/>
            <a:ext cx="2946329" cy="2667000"/>
          </a:xfrm>
        </p:spPr>
      </p:pic>
      <p:grpSp>
        <p:nvGrpSpPr>
          <p:cNvPr id="11" name="Group 10"/>
          <p:cNvGrpSpPr/>
          <p:nvPr/>
        </p:nvGrpSpPr>
        <p:grpSpPr>
          <a:xfrm>
            <a:off x="1041124" y="4051189"/>
            <a:ext cx="2213292" cy="1937622"/>
            <a:chOff x="770779" y="377688"/>
            <a:chExt cx="2213292" cy="1937622"/>
          </a:xfrm>
        </p:grpSpPr>
        <p:cxnSp>
          <p:nvCxnSpPr>
            <p:cNvPr id="8" name="Straight Arrow Connector 7"/>
            <p:cNvCxnSpPr/>
            <p:nvPr/>
          </p:nvCxnSpPr>
          <p:spPr>
            <a:xfrm>
              <a:off x="1589300" y="2315310"/>
              <a:ext cx="694712" cy="0"/>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50822" y="377688"/>
              <a:ext cx="333249" cy="640079"/>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70779" y="548543"/>
              <a:ext cx="297954" cy="524676"/>
            </a:xfrm>
            <a:prstGeom prst="straightConnector1">
              <a:avLst/>
            </a:prstGeom>
            <a:ln w="762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2" name="Content Placeholder 4" descr="HAM-ISI st0.jpg"/>
          <p:cNvPicPr>
            <a:picLocks noGrp="1" noChangeAspect="1"/>
          </p:cNvPicPr>
          <p:nvPr>
            <p:ph sz="half" idx="1"/>
          </p:nvPr>
        </p:nvPicPr>
        <p:blipFill>
          <a:blip r:embed="rId3" cstate="print"/>
          <a:stretch>
            <a:fillRect/>
          </a:stretch>
        </p:blipFill>
        <p:spPr>
          <a:xfrm>
            <a:off x="5163047" y="3566656"/>
            <a:ext cx="2981938" cy="2590800"/>
          </a:xfrm>
        </p:spPr>
      </p:pic>
      <p:cxnSp>
        <p:nvCxnSpPr>
          <p:cNvPr id="13" name="Straight Arrow Connector 12"/>
          <p:cNvCxnSpPr/>
          <p:nvPr/>
        </p:nvCxnSpPr>
        <p:spPr>
          <a:xfrm>
            <a:off x="6096022" y="5545073"/>
            <a:ext cx="366539" cy="697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14051" y="4088435"/>
            <a:ext cx="230148" cy="278962"/>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384711" y="4669210"/>
            <a:ext cx="137155" cy="379716"/>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6396335"/>
            <a:ext cx="9279172" cy="461665"/>
          </a:xfrm>
          <a:prstGeom prst="rect">
            <a:avLst/>
          </a:prstGeom>
        </p:spPr>
        <p:txBody>
          <a:bodyPr wrap="square">
            <a:spAutoFit/>
          </a:bodyPr>
          <a:lstStyle/>
          <a:p>
            <a:r>
              <a:rPr lang="en-US" sz="1200" b="1" dirty="0" smtClean="0"/>
              <a:t>* Local to local transfer function: from local actuator “</a:t>
            </a:r>
            <a:r>
              <a:rPr lang="en-US" sz="1200" b="1" dirty="0" err="1" smtClean="0"/>
              <a:t>Exc</a:t>
            </a:r>
            <a:r>
              <a:rPr lang="en-US" sz="1200" b="1" dirty="0" smtClean="0"/>
              <a:t> channel” to “IN1 channel” in the local sensor input filter’s.  Only the “Comp filter” must be engaged in the actuator bank (to partially revert the coil driver and actuator frequency response). See example in appendix 2.  </a:t>
            </a:r>
            <a:endParaRPr lang="en-US" sz="1200" b="1" dirty="0"/>
          </a:p>
        </p:txBody>
      </p:sp>
    </p:spTree>
    <p:extLst>
      <p:ext uri="{BB962C8B-B14F-4D97-AF65-F5344CB8AC3E}">
        <p14:creationId xmlns:p14="http://schemas.microsoft.com/office/powerpoint/2010/main" val="2081824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777274"/>
            <a:ext cx="9143107" cy="5310932"/>
          </a:xfrm>
          <a:prstGeom prst="rect">
            <a:avLst/>
          </a:prstGeom>
          <a:noFill/>
          <a:ln>
            <a:noFill/>
          </a:ln>
        </p:spPr>
      </p:pic>
      <p:sp>
        <p:nvSpPr>
          <p:cNvPr id="3" name="Rectangle 2"/>
          <p:cNvSpPr/>
          <p:nvPr/>
        </p:nvSpPr>
        <p:spPr>
          <a:xfrm>
            <a:off x="2248163" y="276585"/>
            <a:ext cx="4690753" cy="369332"/>
          </a:xfrm>
          <a:prstGeom prst="rect">
            <a:avLst/>
          </a:prstGeom>
        </p:spPr>
        <p:txBody>
          <a:bodyPr wrap="square">
            <a:spAutoFit/>
          </a:bodyPr>
          <a:lstStyle/>
          <a:p>
            <a:r>
              <a:rPr lang="en-US" b="1" dirty="0" smtClean="0"/>
              <a:t>HAM-ISI: </a:t>
            </a:r>
            <a:r>
              <a:rPr lang="en-US" b="1" dirty="0" smtClean="0">
                <a:solidFill>
                  <a:srgbClr val="0D0DFF"/>
                </a:solidFill>
              </a:rPr>
              <a:t>Actuators and GS13 are in phase.</a:t>
            </a:r>
            <a:endParaRPr lang="en-US" dirty="0">
              <a:solidFill>
                <a:srgbClr val="0D0DFF"/>
              </a:solidFill>
            </a:endParaRPr>
          </a:p>
        </p:txBody>
      </p:sp>
    </p:spTree>
    <p:extLst>
      <p:ext uri="{BB962C8B-B14F-4D97-AF65-F5344CB8AC3E}">
        <p14:creationId xmlns:p14="http://schemas.microsoft.com/office/powerpoint/2010/main" val="34437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37692"/>
            <a:ext cx="9143107" cy="5189770"/>
          </a:xfrm>
          <a:prstGeom prst="rect">
            <a:avLst/>
          </a:prstGeom>
          <a:noFill/>
          <a:ln>
            <a:noFill/>
          </a:ln>
        </p:spPr>
      </p:pic>
      <p:sp>
        <p:nvSpPr>
          <p:cNvPr id="3" name="Rectangle 2"/>
          <p:cNvSpPr/>
          <p:nvPr/>
        </p:nvSpPr>
        <p:spPr>
          <a:xfrm>
            <a:off x="2248163" y="340380"/>
            <a:ext cx="4690753" cy="369332"/>
          </a:xfrm>
          <a:prstGeom prst="rect">
            <a:avLst/>
          </a:prstGeom>
        </p:spPr>
        <p:txBody>
          <a:bodyPr wrap="square">
            <a:spAutoFit/>
          </a:bodyPr>
          <a:lstStyle/>
          <a:p>
            <a:r>
              <a:rPr lang="en-US" b="1" dirty="0" smtClean="0"/>
              <a:t>BSC-ISI: </a:t>
            </a:r>
            <a:r>
              <a:rPr lang="en-US" b="1" dirty="0" smtClean="0">
                <a:solidFill>
                  <a:srgbClr val="0D0DFF"/>
                </a:solidFill>
              </a:rPr>
              <a:t>Stage1 Actuators and CPS are in phase.</a:t>
            </a:r>
            <a:endParaRPr lang="en-US" dirty="0">
              <a:solidFill>
                <a:srgbClr val="0D0DFF"/>
              </a:solidFill>
            </a:endParaRPr>
          </a:p>
        </p:txBody>
      </p:sp>
    </p:spTree>
    <p:extLst>
      <p:ext uri="{BB962C8B-B14F-4D97-AF65-F5344CB8AC3E}">
        <p14:creationId xmlns:p14="http://schemas.microsoft.com/office/powerpoint/2010/main" val="373961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1000920"/>
            <a:ext cx="9143107" cy="5352409"/>
          </a:xfrm>
          <a:prstGeom prst="rect">
            <a:avLst/>
          </a:prstGeom>
          <a:noFill/>
          <a:ln>
            <a:noFill/>
          </a:ln>
        </p:spPr>
      </p:pic>
      <p:sp>
        <p:nvSpPr>
          <p:cNvPr id="3" name="Rectangle 2"/>
          <p:cNvSpPr/>
          <p:nvPr/>
        </p:nvSpPr>
        <p:spPr>
          <a:xfrm>
            <a:off x="136150" y="0"/>
            <a:ext cx="5439176" cy="923330"/>
          </a:xfrm>
          <a:prstGeom prst="rect">
            <a:avLst/>
          </a:prstGeom>
        </p:spPr>
        <p:txBody>
          <a:bodyPr wrap="square">
            <a:spAutoFit/>
          </a:bodyPr>
          <a:lstStyle/>
          <a:p>
            <a:r>
              <a:rPr lang="en-US" b="1" dirty="0" smtClean="0"/>
              <a:t>BSC-ISI: Stage  1 T240 </a:t>
            </a:r>
            <a:endParaRPr lang="en-US" b="1" dirty="0"/>
          </a:p>
          <a:p>
            <a:pPr marL="285750" indent="-285750">
              <a:buFontTx/>
              <a:buChar char="-"/>
            </a:pPr>
            <a:r>
              <a:rPr lang="en-US" b="1" dirty="0">
                <a:solidFill>
                  <a:schemeClr val="accent6">
                    <a:lumMod val="75000"/>
                  </a:schemeClr>
                </a:solidFill>
              </a:rPr>
              <a:t>Actuators and Horizontal T240s are out of phase.</a:t>
            </a:r>
            <a:endParaRPr lang="en-US" dirty="0">
              <a:solidFill>
                <a:schemeClr val="accent6">
                  <a:lumMod val="75000"/>
                </a:schemeClr>
              </a:solidFill>
            </a:endParaRPr>
          </a:p>
          <a:p>
            <a:pPr marL="285750" indent="-285750">
              <a:buFontTx/>
              <a:buChar char="-"/>
            </a:pPr>
            <a:r>
              <a:rPr lang="en-US" b="1" dirty="0">
                <a:solidFill>
                  <a:srgbClr val="0D0DFF"/>
                </a:solidFill>
              </a:rPr>
              <a:t>Actuators and Vertical T240s are  in phase</a:t>
            </a:r>
            <a:r>
              <a:rPr lang="en-US" b="1" dirty="0" smtClean="0">
                <a:solidFill>
                  <a:srgbClr val="0D0DFF"/>
                </a:solidFill>
              </a:rPr>
              <a:t>.</a:t>
            </a:r>
            <a:endParaRPr lang="en-US" b="1" dirty="0">
              <a:solidFill>
                <a:srgbClr val="0D0DFF"/>
              </a:solidFill>
            </a:endParaRPr>
          </a:p>
        </p:txBody>
      </p:sp>
      <p:sp>
        <p:nvSpPr>
          <p:cNvPr id="4" name="Rectangle 3"/>
          <p:cNvSpPr/>
          <p:nvPr/>
        </p:nvSpPr>
        <p:spPr>
          <a:xfrm>
            <a:off x="5895682" y="0"/>
            <a:ext cx="3248318" cy="923330"/>
          </a:xfrm>
          <a:prstGeom prst="rect">
            <a:avLst/>
          </a:prstGeom>
        </p:spPr>
        <p:txBody>
          <a:bodyPr wrap="square">
            <a:spAutoFit/>
          </a:bodyPr>
          <a:lstStyle/>
          <a:p>
            <a:r>
              <a:rPr lang="en-US" b="1" dirty="0" smtClean="0">
                <a:solidFill>
                  <a:srgbClr val="FF0000"/>
                </a:solidFill>
              </a:rPr>
              <a:t>No </a:t>
            </a:r>
            <a:r>
              <a:rPr lang="en-US" b="1" dirty="0" err="1" smtClean="0">
                <a:solidFill>
                  <a:srgbClr val="FF0000"/>
                </a:solidFill>
              </a:rPr>
              <a:t>symmetrization</a:t>
            </a:r>
            <a:r>
              <a:rPr lang="en-US" b="1" dirty="0" smtClean="0">
                <a:solidFill>
                  <a:srgbClr val="FF0000"/>
                </a:solidFill>
              </a:rPr>
              <a:t> Filters</a:t>
            </a:r>
          </a:p>
          <a:p>
            <a:r>
              <a:rPr lang="en-US" b="1" dirty="0" smtClean="0">
                <a:solidFill>
                  <a:srgbClr val="FF0000"/>
                </a:solidFill>
              </a:rPr>
              <a:t>Sign in the blend?</a:t>
            </a:r>
          </a:p>
          <a:p>
            <a:r>
              <a:rPr lang="en-US" b="1" dirty="0" smtClean="0">
                <a:solidFill>
                  <a:srgbClr val="FF0000"/>
                </a:solidFill>
              </a:rPr>
              <a:t>Cross couplings in matrices ok?</a:t>
            </a:r>
            <a:endParaRPr lang="en-US" b="1" dirty="0">
              <a:solidFill>
                <a:srgbClr val="FF0000"/>
              </a:solidFill>
            </a:endParaRPr>
          </a:p>
        </p:txBody>
      </p:sp>
      <p:sp>
        <p:nvSpPr>
          <p:cNvPr id="5" name="Rectangle 4"/>
          <p:cNvSpPr/>
          <p:nvPr/>
        </p:nvSpPr>
        <p:spPr>
          <a:xfrm>
            <a:off x="751189" y="6257677"/>
            <a:ext cx="3248318" cy="369332"/>
          </a:xfrm>
          <a:prstGeom prst="rect">
            <a:avLst/>
          </a:prstGeom>
        </p:spPr>
        <p:txBody>
          <a:bodyPr wrap="square">
            <a:spAutoFit/>
          </a:bodyPr>
          <a:lstStyle/>
          <a:p>
            <a:r>
              <a:rPr lang="en-US" b="1" dirty="0" smtClean="0">
                <a:solidFill>
                  <a:srgbClr val="FF0000"/>
                </a:solidFill>
              </a:rPr>
              <a:t>Analog gain mode?</a:t>
            </a:r>
            <a:endParaRPr lang="en-US" b="1" dirty="0">
              <a:solidFill>
                <a:srgbClr val="FF0000"/>
              </a:solidFill>
            </a:endParaRPr>
          </a:p>
        </p:txBody>
      </p:sp>
    </p:spTree>
    <p:extLst>
      <p:ext uri="{BB962C8B-B14F-4D97-AF65-F5344CB8AC3E}">
        <p14:creationId xmlns:p14="http://schemas.microsoft.com/office/powerpoint/2010/main" val="81446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93" y="1009500"/>
            <a:ext cx="9143107" cy="5198261"/>
          </a:xfrm>
          <a:prstGeom prst="rect">
            <a:avLst/>
          </a:prstGeom>
          <a:noFill/>
          <a:ln>
            <a:noFill/>
          </a:ln>
        </p:spPr>
      </p:pic>
      <p:sp>
        <p:nvSpPr>
          <p:cNvPr id="3" name="Rectangle 2"/>
          <p:cNvSpPr/>
          <p:nvPr/>
        </p:nvSpPr>
        <p:spPr>
          <a:xfrm>
            <a:off x="95002" y="169708"/>
            <a:ext cx="8918369" cy="923330"/>
          </a:xfrm>
          <a:prstGeom prst="rect">
            <a:avLst/>
          </a:prstGeom>
        </p:spPr>
        <p:txBody>
          <a:bodyPr wrap="square">
            <a:spAutoFit/>
          </a:bodyPr>
          <a:lstStyle/>
          <a:p>
            <a:r>
              <a:rPr lang="en-US" b="1" dirty="0" smtClean="0"/>
              <a:t>BSC-ISI:</a:t>
            </a:r>
          </a:p>
          <a:p>
            <a:r>
              <a:rPr lang="en-US" b="1" dirty="0" smtClean="0"/>
              <a:t> </a:t>
            </a:r>
            <a:r>
              <a:rPr lang="en-US" b="1" dirty="0" smtClean="0">
                <a:solidFill>
                  <a:schemeClr val="accent6">
                    <a:lumMod val="75000"/>
                  </a:schemeClr>
                </a:solidFill>
              </a:rPr>
              <a:t>Stage 1 Actuators and L4Cs are out of phase</a:t>
            </a:r>
            <a:r>
              <a:rPr lang="en-US" b="1" dirty="0">
                <a:solidFill>
                  <a:schemeClr val="accent6">
                    <a:lumMod val="75000"/>
                  </a:schemeClr>
                </a:solidFill>
              </a:rPr>
              <a:t>. This is corrected in the </a:t>
            </a:r>
            <a:r>
              <a:rPr lang="en-US" b="1" dirty="0" err="1">
                <a:solidFill>
                  <a:schemeClr val="accent6">
                    <a:lumMod val="75000"/>
                  </a:schemeClr>
                </a:solidFill>
              </a:rPr>
              <a:t>symetrization</a:t>
            </a:r>
            <a:r>
              <a:rPr lang="en-US" b="1" dirty="0">
                <a:solidFill>
                  <a:schemeClr val="accent6">
                    <a:lumMod val="75000"/>
                  </a:schemeClr>
                </a:solidFill>
              </a:rPr>
              <a:t> filters.</a:t>
            </a:r>
            <a:endParaRPr lang="en-US" dirty="0">
              <a:solidFill>
                <a:schemeClr val="accent6">
                  <a:lumMod val="75000"/>
                </a:schemeClr>
              </a:solidFill>
            </a:endParaRPr>
          </a:p>
          <a:p>
            <a:endParaRPr lang="en-US" dirty="0">
              <a:solidFill>
                <a:schemeClr val="accent6">
                  <a:lumMod val="75000"/>
                </a:schemeClr>
              </a:solidFill>
            </a:endParaRPr>
          </a:p>
        </p:txBody>
      </p:sp>
      <p:sp>
        <p:nvSpPr>
          <p:cNvPr id="4" name="Rectangle 3"/>
          <p:cNvSpPr/>
          <p:nvPr/>
        </p:nvSpPr>
        <p:spPr>
          <a:xfrm>
            <a:off x="520601" y="6400800"/>
            <a:ext cx="3248318" cy="369332"/>
          </a:xfrm>
          <a:prstGeom prst="rect">
            <a:avLst/>
          </a:prstGeom>
        </p:spPr>
        <p:txBody>
          <a:bodyPr wrap="square">
            <a:spAutoFit/>
          </a:bodyPr>
          <a:lstStyle/>
          <a:p>
            <a:r>
              <a:rPr lang="en-US" b="1" dirty="0" smtClean="0">
                <a:solidFill>
                  <a:srgbClr val="FF0000"/>
                </a:solidFill>
              </a:rPr>
              <a:t>Analog gain mode?</a:t>
            </a:r>
            <a:endParaRPr lang="en-US" b="1" dirty="0">
              <a:solidFill>
                <a:srgbClr val="FF0000"/>
              </a:solidFill>
            </a:endParaRPr>
          </a:p>
        </p:txBody>
      </p:sp>
    </p:spTree>
    <p:extLst>
      <p:ext uri="{BB962C8B-B14F-4D97-AF65-F5344CB8AC3E}">
        <p14:creationId xmlns:p14="http://schemas.microsoft.com/office/powerpoint/2010/main" val="402175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49122"/>
            <a:ext cx="9143107" cy="5166909"/>
          </a:xfrm>
          <a:prstGeom prst="rect">
            <a:avLst/>
          </a:prstGeom>
          <a:noFill/>
          <a:ln>
            <a:noFill/>
          </a:ln>
        </p:spPr>
      </p:pic>
      <p:sp>
        <p:nvSpPr>
          <p:cNvPr id="3" name="Rectangle 2"/>
          <p:cNvSpPr/>
          <p:nvPr/>
        </p:nvSpPr>
        <p:spPr>
          <a:xfrm>
            <a:off x="2248163" y="340380"/>
            <a:ext cx="4690753" cy="369332"/>
          </a:xfrm>
          <a:prstGeom prst="rect">
            <a:avLst/>
          </a:prstGeom>
        </p:spPr>
        <p:txBody>
          <a:bodyPr wrap="square">
            <a:spAutoFit/>
          </a:bodyPr>
          <a:lstStyle/>
          <a:p>
            <a:r>
              <a:rPr lang="en-US" b="1" dirty="0" smtClean="0"/>
              <a:t>BSC-ISI: </a:t>
            </a:r>
            <a:r>
              <a:rPr lang="en-US" b="1" dirty="0" smtClean="0">
                <a:solidFill>
                  <a:srgbClr val="0D0DFF"/>
                </a:solidFill>
              </a:rPr>
              <a:t>Stage 2 Actuators and CPS are in phase.</a:t>
            </a:r>
            <a:endParaRPr lang="en-US" dirty="0">
              <a:solidFill>
                <a:srgbClr val="0D0DFF"/>
              </a:solidFill>
            </a:endParaRPr>
          </a:p>
        </p:txBody>
      </p:sp>
    </p:spTree>
    <p:extLst>
      <p:ext uri="{BB962C8B-B14F-4D97-AF65-F5344CB8AC3E}">
        <p14:creationId xmlns:p14="http://schemas.microsoft.com/office/powerpoint/2010/main" val="156282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4571" y="812545"/>
            <a:ext cx="9143107" cy="5240390"/>
          </a:xfrm>
          <a:prstGeom prst="rect">
            <a:avLst/>
          </a:prstGeom>
          <a:noFill/>
          <a:ln>
            <a:noFill/>
          </a:ln>
        </p:spPr>
      </p:pic>
      <p:sp>
        <p:nvSpPr>
          <p:cNvPr id="3" name="Rectangle 2"/>
          <p:cNvSpPr/>
          <p:nvPr/>
        </p:nvSpPr>
        <p:spPr>
          <a:xfrm>
            <a:off x="1939404" y="312212"/>
            <a:ext cx="5292669" cy="369332"/>
          </a:xfrm>
          <a:prstGeom prst="rect">
            <a:avLst/>
          </a:prstGeom>
        </p:spPr>
        <p:txBody>
          <a:bodyPr wrap="square">
            <a:spAutoFit/>
          </a:bodyPr>
          <a:lstStyle/>
          <a:p>
            <a:r>
              <a:rPr lang="en-US" b="1" dirty="0" smtClean="0"/>
              <a:t>BSC-ISI: </a:t>
            </a:r>
            <a:r>
              <a:rPr lang="en-US" b="1" dirty="0" smtClean="0">
                <a:solidFill>
                  <a:srgbClr val="0D0DFF"/>
                </a:solidFill>
              </a:rPr>
              <a:t>Stage 2 Actuators and GS13s are in phase.</a:t>
            </a:r>
            <a:endParaRPr lang="en-US" dirty="0">
              <a:solidFill>
                <a:srgbClr val="0D0DFF"/>
              </a:solidFill>
            </a:endParaRPr>
          </a:p>
        </p:txBody>
      </p:sp>
    </p:spTree>
    <p:extLst>
      <p:ext uri="{BB962C8B-B14F-4D97-AF65-F5344CB8AC3E}">
        <p14:creationId xmlns:p14="http://schemas.microsoft.com/office/powerpoint/2010/main" val="333270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645" y="157038"/>
            <a:ext cx="4766310" cy="457200"/>
          </a:xfrm>
        </p:spPr>
        <p:txBody>
          <a:bodyPr>
            <a:normAutofit/>
          </a:bodyPr>
          <a:lstStyle/>
          <a:p>
            <a:pPr marL="342900" indent="-342900" algn="l"/>
            <a:r>
              <a:rPr lang="en-US" sz="1800" b="1" dirty="0" smtClean="0">
                <a:solidFill>
                  <a:srgbClr val="003FCC"/>
                </a:solidFill>
                <a:latin typeface="+mn-lt"/>
                <a:ea typeface="+mn-ea"/>
                <a:cs typeface="+mn-cs"/>
              </a:rPr>
              <a:t>aLIGO HAM-ISI </a:t>
            </a:r>
            <a:r>
              <a:rPr lang="en-US" sz="1800" b="1" dirty="0">
                <a:solidFill>
                  <a:srgbClr val="003FCC"/>
                </a:solidFill>
                <a:latin typeface="+mn-lt"/>
                <a:ea typeface="+mn-ea"/>
                <a:cs typeface="+mn-cs"/>
              </a:rPr>
              <a:t>Sensors &amp; </a:t>
            </a:r>
            <a:r>
              <a:rPr lang="en-US" sz="1800" b="1" dirty="0" smtClean="0">
                <a:solidFill>
                  <a:srgbClr val="003FCC"/>
                </a:solidFill>
                <a:latin typeface="+mn-lt"/>
                <a:ea typeface="+mn-ea"/>
                <a:cs typeface="+mn-cs"/>
              </a:rPr>
              <a:t>Actuators Location</a:t>
            </a:r>
            <a:endParaRPr lang="en-US" sz="1800" b="1" dirty="0">
              <a:solidFill>
                <a:srgbClr val="003FCC"/>
              </a:solidFill>
              <a:latin typeface="+mn-lt"/>
              <a:ea typeface="+mn-ea"/>
              <a:cs typeface="+mn-cs"/>
            </a:endParaRPr>
          </a:p>
        </p:txBody>
      </p:sp>
      <p:sp>
        <p:nvSpPr>
          <p:cNvPr id="9" name="Text Box 21"/>
          <p:cNvSpPr txBox="1">
            <a:spLocks noChangeArrowheads="1"/>
          </p:cNvSpPr>
          <p:nvPr/>
        </p:nvSpPr>
        <p:spPr bwMode="auto">
          <a:xfrm>
            <a:off x="0" y="6304002"/>
            <a:ext cx="8675370" cy="553998"/>
          </a:xfrm>
          <a:prstGeom prst="rect">
            <a:avLst/>
          </a:prstGeom>
          <a:noFill/>
          <a:ln w="9525">
            <a:noFill/>
            <a:miter lim="800000"/>
            <a:headEnd/>
            <a:tailEnd/>
          </a:ln>
          <a:effectLst/>
        </p:spPr>
        <p:txBody>
          <a:bodyPr wrap="square">
            <a:spAutoFit/>
          </a:bodyPr>
          <a:lstStyle/>
          <a:p>
            <a:pPr>
              <a:spcBef>
                <a:spcPct val="50000"/>
              </a:spcBef>
            </a:pPr>
            <a:r>
              <a:rPr lang="en-US" sz="1000" b="1" dirty="0"/>
              <a:t>Notes:</a:t>
            </a:r>
            <a:r>
              <a:rPr lang="en-US" sz="1000" dirty="0"/>
              <a:t> </a:t>
            </a:r>
            <a:r>
              <a:rPr lang="en-US" sz="1000" b="1" dirty="0"/>
              <a:t>HAM 4,5,6 </a:t>
            </a:r>
            <a:r>
              <a:rPr lang="en-US" sz="1000" b="1" dirty="0" smtClean="0"/>
              <a:t> </a:t>
            </a:r>
            <a:r>
              <a:rPr lang="en-US" sz="1000" b="1" dirty="0"/>
              <a:t>table orientation </a:t>
            </a:r>
            <a:r>
              <a:rPr lang="en-US" sz="1000" b="1" dirty="0" smtClean="0"/>
              <a:t>used for reference.  </a:t>
            </a:r>
            <a:r>
              <a:rPr lang="en-US" sz="1000" dirty="0" smtClean="0"/>
              <a:t>All </a:t>
            </a:r>
            <a:r>
              <a:rPr lang="en-US" sz="1000" dirty="0"/>
              <a:t>measurements originated at the center point of the Optics Table on the optics mounting side.  The measurement termination locations are as follows:  </a:t>
            </a:r>
            <a:r>
              <a:rPr lang="en-US" sz="1000" dirty="0" err="1"/>
              <a:t>x,y,z</a:t>
            </a:r>
            <a:r>
              <a:rPr lang="en-US" sz="1000" dirty="0"/>
              <a:t> center point (origin) of the Actuator field assembly; center point of the face of the Displacement Sensor Target closest to the Sensor; </a:t>
            </a:r>
            <a:r>
              <a:rPr lang="en-US" sz="1000" dirty="0" smtClean="0"/>
              <a:t>values for seismometers are taken at the approximate center of mass of the proof mass based on SW models (red center points or X)</a:t>
            </a:r>
            <a:endParaRPr lang="en-US" sz="1000" dirty="0"/>
          </a:p>
        </p:txBody>
      </p:sp>
      <p:sp>
        <p:nvSpPr>
          <p:cNvPr id="11" name="Slide Number Placeholder 2"/>
          <p:cNvSpPr>
            <a:spLocks noGrp="1"/>
          </p:cNvSpPr>
          <p:nvPr>
            <p:ph type="sldNum" sz="quarter" idx="12"/>
          </p:nvPr>
        </p:nvSpPr>
        <p:spPr>
          <a:xfrm>
            <a:off x="8839200" y="6492875"/>
            <a:ext cx="304800" cy="365125"/>
          </a:xfrm>
        </p:spPr>
        <p:txBody>
          <a:bodyPr/>
          <a:lstStyle/>
          <a:p>
            <a:fld id="{F32EA9E1-667D-4AA4-B181-91E43F1A6873}" type="slidenum">
              <a:rPr lang="en-US" b="1" smtClean="0">
                <a:solidFill>
                  <a:schemeClr val="tx1"/>
                </a:solidFill>
              </a:rPr>
              <a:pPr/>
              <a:t>7</a:t>
            </a:fld>
            <a:endParaRPr lang="en-US" b="1">
              <a:solidFill>
                <a:schemeClr val="tx1"/>
              </a:solidFill>
            </a:endParaRPr>
          </a:p>
        </p:txBody>
      </p:sp>
      <p:pic>
        <p:nvPicPr>
          <p:cNvPr id="14" name="Content Placeholder 4" descr="HAM-ISI st0.jpg"/>
          <p:cNvPicPr>
            <a:picLocks noGrp="1" noChangeAspect="1"/>
          </p:cNvPicPr>
          <p:nvPr>
            <p:ph sz="half" idx="1"/>
          </p:nvPr>
        </p:nvPicPr>
        <p:blipFill>
          <a:blip r:embed="rId3" cstate="print"/>
          <a:stretch>
            <a:fillRect/>
          </a:stretch>
        </p:blipFill>
        <p:spPr>
          <a:xfrm>
            <a:off x="98066" y="3518950"/>
            <a:ext cx="2981938" cy="2590800"/>
          </a:xfrm>
        </p:spPr>
      </p:pic>
      <p:cxnSp>
        <p:nvCxnSpPr>
          <p:cNvPr id="40" name="Straight Arrow Connector 39"/>
          <p:cNvCxnSpPr/>
          <p:nvPr/>
        </p:nvCxnSpPr>
        <p:spPr>
          <a:xfrm>
            <a:off x="840211" y="5592783"/>
            <a:ext cx="366539" cy="697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58240" y="4136145"/>
            <a:ext cx="230148" cy="278962"/>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144803" y="4724871"/>
            <a:ext cx="137155" cy="379716"/>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537029" y="1855694"/>
            <a:ext cx="3261662" cy="276999"/>
          </a:xfrm>
          <a:prstGeom prst="rect">
            <a:avLst/>
          </a:prstGeom>
        </p:spPr>
        <p:txBody>
          <a:bodyPr wrap="none">
            <a:spAutoFit/>
          </a:bodyPr>
          <a:lstStyle/>
          <a:p>
            <a:r>
              <a:rPr lang="en-US" sz="1200" b="1" dirty="0" smtClean="0"/>
              <a:t>HAM_4_5_6 </a:t>
            </a:r>
            <a:r>
              <a:rPr lang="en-US" sz="1200" b="1" dirty="0"/>
              <a:t>instruments location and direction:</a:t>
            </a:r>
            <a:endParaRPr lang="en-US" sz="1200" dirty="0"/>
          </a:p>
        </p:txBody>
      </p:sp>
      <p:grpSp>
        <p:nvGrpSpPr>
          <p:cNvPr id="2" name="Group 1"/>
          <p:cNvGrpSpPr/>
          <p:nvPr/>
        </p:nvGrpSpPr>
        <p:grpSpPr>
          <a:xfrm>
            <a:off x="523819" y="1115627"/>
            <a:ext cx="2279263" cy="1906292"/>
            <a:chOff x="6360077" y="4086434"/>
            <a:chExt cx="2279263" cy="1906292"/>
          </a:xfrm>
        </p:grpSpPr>
        <p:pic>
          <p:nvPicPr>
            <p:cNvPr id="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077" y="4086434"/>
              <a:ext cx="2279263" cy="19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Arrow Connector 35"/>
            <p:cNvCxnSpPr/>
            <p:nvPr/>
          </p:nvCxnSpPr>
          <p:spPr>
            <a:xfrm>
              <a:off x="7229082" y="5527337"/>
              <a:ext cx="382038" cy="7743"/>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984181" y="4547869"/>
              <a:ext cx="1109441" cy="423419"/>
              <a:chOff x="950205" y="5318652"/>
              <a:chExt cx="737908" cy="264898"/>
            </a:xfrm>
          </p:grpSpPr>
          <p:cxnSp>
            <p:nvCxnSpPr>
              <p:cNvPr id="39" name="Straight Arrow Connector 38"/>
              <p:cNvCxnSpPr/>
              <p:nvPr/>
            </p:nvCxnSpPr>
            <p:spPr>
              <a:xfrm flipH="1" flipV="1">
                <a:off x="1574290" y="5377913"/>
                <a:ext cx="113823" cy="205637"/>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50205" y="5318652"/>
                <a:ext cx="113388" cy="187810"/>
              </a:xfrm>
              <a:prstGeom prst="straightConnector1">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15" name="Table 14"/>
          <p:cNvGraphicFramePr>
            <a:graphicFrameLocks noGrp="1"/>
          </p:cNvGraphicFramePr>
          <p:nvPr>
            <p:extLst>
              <p:ext uri="{D42A27DB-BD31-4B8C-83A1-F6EECF244321}">
                <p14:modId xmlns:p14="http://schemas.microsoft.com/office/powerpoint/2010/main" val="40727984"/>
              </p:ext>
            </p:extLst>
          </p:nvPr>
        </p:nvGraphicFramePr>
        <p:xfrm>
          <a:off x="3610515" y="2140177"/>
          <a:ext cx="3924299" cy="2095500"/>
        </p:xfrm>
        <a:graphic>
          <a:graphicData uri="http://schemas.openxmlformats.org/drawingml/2006/table">
            <a:tbl>
              <a:tblPr/>
              <a:tblGrid>
                <a:gridCol w="1208697"/>
                <a:gridCol w="609107"/>
                <a:gridCol w="609107"/>
                <a:gridCol w="609107"/>
                <a:gridCol w="888281"/>
              </a:tblGrid>
              <a:tr h="190500">
                <a:tc>
                  <a:txBody>
                    <a:bodyPr/>
                    <a:lstStyle/>
                    <a:p>
                      <a:pPr algn="l" fontAlgn="ctr"/>
                      <a:r>
                        <a:rPr lang="en-US" sz="1100" b="0" i="0" u="none" strike="noStrike" dirty="0">
                          <a:solidFill>
                            <a:srgbClr val="000000"/>
                          </a:solidFill>
                          <a:effectLst/>
                          <a:latin typeface="Calibri"/>
                        </a:rPr>
                        <a:t>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Direction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n-US" sz="1100" b="0" i="0" u="none" strike="noStrike">
                          <a:solidFill>
                            <a:srgbClr val="000000"/>
                          </a:solidFill>
                          <a:effectLst/>
                          <a:latin typeface="Calibri"/>
                        </a:rPr>
                        <a:t>Actuator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0.52342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0.64154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-60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Position sensor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0.53071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0.66058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-0.20358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-60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GS-13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0.58849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0.33960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-0.03334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-60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0.48582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0.14852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-0.40043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-72.5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ctr"/>
                      <a:r>
                        <a:rPr lang="en-US" sz="1100" b="0" i="0" u="none" strike="noStrike">
                          <a:solidFill>
                            <a:srgbClr val="000000"/>
                          </a:solidFill>
                          <a:effectLst/>
                          <a:latin typeface="Calibri"/>
                        </a:rPr>
                        <a:t>Actuator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a:solidFill>
                            <a:srgbClr val="000000"/>
                          </a:solidFill>
                          <a:effectLst/>
                          <a:latin typeface="Calibri"/>
                        </a:rPr>
                        <a:t>Position sensor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0.64703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-0.18553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-0.39402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dirty="0">
                          <a:solidFill>
                            <a:srgbClr val="000000"/>
                          </a:solidFill>
                          <a:effectLst/>
                          <a:latin typeface="Calibri"/>
                        </a:rPr>
                        <a:t>GS13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0.78740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-0.04272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dirty="0">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0.83502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a:solidFill>
                            <a:srgbClr val="000000"/>
                          </a:solidFill>
                          <a:effectLst/>
                          <a:latin typeface="Calibri"/>
                        </a:rPr>
                        <a:t>L4C V2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0.60325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n-US" sz="1100" b="0" i="0" u="none" strike="noStrike">
                          <a:solidFill>
                            <a:srgbClr val="000000"/>
                          </a:solidFill>
                          <a:effectLst/>
                          <a:latin typeface="Calibri"/>
                        </a:rPr>
                        <a:t>L4C V3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-0.71120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-0.60325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-0.41821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dirty="0">
                          <a:solidFill>
                            <a:srgbClr val="000000"/>
                          </a:solidFill>
                          <a:effectLst/>
                          <a:latin typeface="Calibri"/>
                        </a:rPr>
                        <a:t>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16" name="Right Brace 15"/>
          <p:cNvSpPr/>
          <p:nvPr/>
        </p:nvSpPr>
        <p:spPr>
          <a:xfrm>
            <a:off x="7599874" y="3689707"/>
            <a:ext cx="129396" cy="543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ectangle 44"/>
          <p:cNvSpPr/>
          <p:nvPr/>
        </p:nvSpPr>
        <p:spPr>
          <a:xfrm>
            <a:off x="7712156" y="3599420"/>
            <a:ext cx="1431844" cy="707886"/>
          </a:xfrm>
          <a:prstGeom prst="rect">
            <a:avLst/>
          </a:prstGeom>
        </p:spPr>
        <p:txBody>
          <a:bodyPr wrap="square">
            <a:spAutoFit/>
          </a:bodyPr>
          <a:lstStyle/>
          <a:p>
            <a:r>
              <a:rPr lang="en-US" sz="1000" b="1" dirty="0" smtClean="0"/>
              <a:t>Note that L4C V1, V2 and V3 are not 120 degrees apart and not on the same radius.</a:t>
            </a:r>
            <a:endParaRPr lang="en-US" sz="1000" dirty="0"/>
          </a:p>
        </p:txBody>
      </p:sp>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13" y="2512325"/>
            <a:ext cx="1031228" cy="10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48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5257800" cy="400050"/>
          </a:xfrm>
        </p:spPr>
        <p:txBody>
          <a:bodyPr>
            <a:normAutofit fontScale="90000"/>
          </a:bodyPr>
          <a:lstStyle/>
          <a:p>
            <a:pPr algn="l"/>
            <a:r>
              <a:rPr lang="en-US" sz="1800" b="1" dirty="0" smtClean="0">
                <a:solidFill>
                  <a:srgbClr val="0D0DFF"/>
                </a:solidFill>
                <a:latin typeface="+mn-lt"/>
                <a:ea typeface="+mn-ea"/>
                <a:cs typeface="+mn-cs"/>
              </a:rPr>
              <a:t>1.2) aLIGO</a:t>
            </a:r>
            <a:r>
              <a:rPr lang="en-US" sz="2400" b="1" dirty="0" smtClean="0">
                <a:solidFill>
                  <a:srgbClr val="0D0DFF"/>
                </a:solidFill>
                <a:latin typeface="+mn-lt"/>
                <a:ea typeface="+mn-ea"/>
                <a:cs typeface="+mn-cs"/>
              </a:rPr>
              <a:t> </a:t>
            </a:r>
            <a:r>
              <a:rPr lang="en-US" sz="1800" b="1" dirty="0">
                <a:solidFill>
                  <a:srgbClr val="0D0DFF"/>
                </a:solidFill>
                <a:latin typeface="+mn-lt"/>
                <a:ea typeface="+mn-ea"/>
                <a:cs typeface="+mn-cs"/>
              </a:rPr>
              <a:t>BSC-ISI Sensors &amp; Actuators</a:t>
            </a:r>
          </a:p>
        </p:txBody>
      </p:sp>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8</a:t>
            </a:fld>
            <a:endParaRPr lang="en-US" b="1">
              <a:solidFill>
                <a:schemeClr val="tx1"/>
              </a:solidFill>
            </a:endParaRPr>
          </a:p>
        </p:txBody>
      </p:sp>
      <p:sp>
        <p:nvSpPr>
          <p:cNvPr id="17" name="Rectangle 16"/>
          <p:cNvSpPr/>
          <p:nvPr/>
        </p:nvSpPr>
        <p:spPr>
          <a:xfrm>
            <a:off x="6583680" y="4214191"/>
            <a:ext cx="2385391" cy="2200602"/>
          </a:xfrm>
          <a:prstGeom prst="rect">
            <a:avLst/>
          </a:prstGeom>
        </p:spPr>
        <p:txBody>
          <a:bodyPr wrap="square">
            <a:spAutoFit/>
          </a:bodyPr>
          <a:lstStyle/>
          <a:p>
            <a:pPr marL="114300" indent="-114300">
              <a:spcAft>
                <a:spcPts val="600"/>
              </a:spcAft>
            </a:pPr>
            <a:r>
              <a:rPr lang="en-US" sz="1100" b="1" dirty="0" smtClean="0">
                <a:solidFill>
                  <a:srgbClr val="003FCC"/>
                </a:solidFill>
              </a:rPr>
              <a:t>*   Positive </a:t>
            </a:r>
            <a:r>
              <a:rPr lang="en-US" sz="1100" b="1" dirty="0">
                <a:solidFill>
                  <a:srgbClr val="003FCC"/>
                </a:solidFill>
              </a:rPr>
              <a:t>Stage 1 </a:t>
            </a:r>
            <a:r>
              <a:rPr lang="en-US" sz="1100" b="1" dirty="0" err="1">
                <a:solidFill>
                  <a:srgbClr val="003FCC"/>
                </a:solidFill>
              </a:rPr>
              <a:t>RZ</a:t>
            </a:r>
            <a:r>
              <a:rPr lang="en-US" sz="1100" b="1" dirty="0">
                <a:solidFill>
                  <a:srgbClr val="003FCC"/>
                </a:solidFill>
              </a:rPr>
              <a:t> </a:t>
            </a:r>
            <a:r>
              <a:rPr lang="en-US" sz="1100" b="1" dirty="0"/>
              <a:t>motion </a:t>
            </a:r>
            <a:r>
              <a:rPr lang="en-US" sz="1100" b="1" dirty="0" smtClean="0"/>
              <a:t>makes </a:t>
            </a:r>
            <a:r>
              <a:rPr lang="en-US" sz="1100" b="1" dirty="0">
                <a:solidFill>
                  <a:srgbClr val="003FCC"/>
                </a:solidFill>
              </a:rPr>
              <a:t>negative</a:t>
            </a:r>
            <a:r>
              <a:rPr lang="en-US" sz="1100" b="1" dirty="0" smtClean="0"/>
              <a:t> CPS signal in all three corners.   (</a:t>
            </a:r>
            <a:r>
              <a:rPr lang="en-US" sz="1100" b="1" dirty="0"/>
              <a:t>Sensor on Stage 0, target on Stage 1, </a:t>
            </a:r>
            <a:r>
              <a:rPr lang="en-US" sz="1100" b="1" dirty="0">
                <a:solidFill>
                  <a:srgbClr val="003FCC"/>
                </a:solidFill>
              </a:rPr>
              <a:t>+</a:t>
            </a:r>
            <a:r>
              <a:rPr lang="en-US" sz="1100" b="1" dirty="0" err="1">
                <a:solidFill>
                  <a:srgbClr val="003FCC"/>
                </a:solidFill>
              </a:rPr>
              <a:t>RZ</a:t>
            </a:r>
            <a:r>
              <a:rPr lang="en-US" sz="1100" b="1" dirty="0">
                <a:solidFill>
                  <a:srgbClr val="003FCC"/>
                </a:solidFill>
              </a:rPr>
              <a:t>  closes the gap </a:t>
            </a:r>
            <a:r>
              <a:rPr lang="en-US" sz="1100" b="1" dirty="0"/>
              <a:t>and </a:t>
            </a:r>
            <a:r>
              <a:rPr lang="en-US" sz="1100" b="1" dirty="0">
                <a:solidFill>
                  <a:srgbClr val="003FCC"/>
                </a:solidFill>
              </a:rPr>
              <a:t>reduces the signal</a:t>
            </a:r>
            <a:r>
              <a:rPr lang="en-US" sz="1100" b="1" dirty="0" smtClean="0"/>
              <a:t>). This is true for both orientations.</a:t>
            </a:r>
          </a:p>
          <a:p>
            <a:pPr marL="114300" indent="-114300">
              <a:spcAft>
                <a:spcPts val="600"/>
              </a:spcAft>
            </a:pPr>
            <a:r>
              <a:rPr lang="en-US" sz="1100" b="1" dirty="0" smtClean="0"/>
              <a:t>** </a:t>
            </a:r>
            <a:r>
              <a:rPr lang="en-US" sz="1100" b="1" dirty="0">
                <a:solidFill>
                  <a:srgbClr val="003FCC"/>
                </a:solidFill>
              </a:rPr>
              <a:t>Positive Stage 2 </a:t>
            </a:r>
            <a:r>
              <a:rPr lang="en-US" sz="1100" b="1" dirty="0" err="1">
                <a:solidFill>
                  <a:srgbClr val="003FCC"/>
                </a:solidFill>
              </a:rPr>
              <a:t>RZ</a:t>
            </a:r>
            <a:r>
              <a:rPr lang="en-US" sz="1100" b="1" dirty="0">
                <a:solidFill>
                  <a:srgbClr val="003FCC"/>
                </a:solidFill>
              </a:rPr>
              <a:t> </a:t>
            </a:r>
            <a:r>
              <a:rPr lang="en-US" sz="1100" b="1" dirty="0"/>
              <a:t>motion makes </a:t>
            </a:r>
            <a:r>
              <a:rPr lang="en-US" sz="1100" b="1" dirty="0">
                <a:solidFill>
                  <a:srgbClr val="003FCC"/>
                </a:solidFill>
              </a:rPr>
              <a:t>positive</a:t>
            </a:r>
            <a:r>
              <a:rPr lang="en-US" sz="1100" b="1" dirty="0" smtClean="0"/>
              <a:t> </a:t>
            </a:r>
            <a:r>
              <a:rPr lang="en-US" sz="1100" b="1" dirty="0"/>
              <a:t>CPS </a:t>
            </a:r>
            <a:r>
              <a:rPr lang="en-US" sz="1100" b="1" dirty="0" smtClean="0"/>
              <a:t>signal </a:t>
            </a:r>
            <a:r>
              <a:rPr lang="en-US" sz="1100" b="1" dirty="0"/>
              <a:t>in all three corners. </a:t>
            </a:r>
            <a:r>
              <a:rPr lang="en-US" sz="1100" b="1" dirty="0" smtClean="0"/>
              <a:t>  </a:t>
            </a:r>
            <a:r>
              <a:rPr lang="en-US" sz="1100" b="1" dirty="0"/>
              <a:t>(Sensor on Stage </a:t>
            </a:r>
            <a:r>
              <a:rPr lang="en-US" sz="1100" b="1" dirty="0" smtClean="0"/>
              <a:t>1, </a:t>
            </a:r>
            <a:r>
              <a:rPr lang="en-US" sz="1100" b="1" dirty="0"/>
              <a:t>target on Stage </a:t>
            </a:r>
            <a:r>
              <a:rPr lang="en-US" sz="1100" b="1" dirty="0" smtClean="0"/>
              <a:t>2, </a:t>
            </a:r>
            <a:r>
              <a:rPr lang="en-US" sz="1100" b="1" dirty="0">
                <a:solidFill>
                  <a:srgbClr val="003FCC"/>
                </a:solidFill>
              </a:rPr>
              <a:t>+</a:t>
            </a:r>
            <a:r>
              <a:rPr lang="en-US" sz="1100" b="1" dirty="0" err="1">
                <a:solidFill>
                  <a:srgbClr val="003FCC"/>
                </a:solidFill>
              </a:rPr>
              <a:t>RZ</a:t>
            </a:r>
            <a:r>
              <a:rPr lang="en-US" sz="1100" b="1" dirty="0">
                <a:solidFill>
                  <a:srgbClr val="003FCC"/>
                </a:solidFill>
              </a:rPr>
              <a:t>  </a:t>
            </a:r>
            <a:r>
              <a:rPr lang="en-US" sz="1100" b="1" dirty="0" smtClean="0">
                <a:solidFill>
                  <a:srgbClr val="003FCC"/>
                </a:solidFill>
              </a:rPr>
              <a:t>opens </a:t>
            </a:r>
            <a:r>
              <a:rPr lang="en-US" sz="1100" b="1" dirty="0">
                <a:solidFill>
                  <a:srgbClr val="003FCC"/>
                </a:solidFill>
              </a:rPr>
              <a:t>the gap </a:t>
            </a:r>
            <a:r>
              <a:rPr lang="en-US" sz="1100" b="1" dirty="0"/>
              <a:t>and </a:t>
            </a:r>
            <a:r>
              <a:rPr lang="en-US" sz="1100" b="1" dirty="0" smtClean="0">
                <a:solidFill>
                  <a:srgbClr val="003FCC"/>
                </a:solidFill>
              </a:rPr>
              <a:t>increases </a:t>
            </a:r>
            <a:r>
              <a:rPr lang="en-US" sz="1100" b="1" dirty="0">
                <a:solidFill>
                  <a:srgbClr val="003FCC"/>
                </a:solidFill>
              </a:rPr>
              <a:t>the signal</a:t>
            </a:r>
            <a:r>
              <a:rPr lang="en-US" sz="1100" b="1" dirty="0" smtClean="0"/>
              <a:t>). </a:t>
            </a:r>
            <a:r>
              <a:rPr lang="en-US" sz="1100" b="1" dirty="0"/>
              <a:t>This is true for both orientations</a:t>
            </a:r>
            <a:r>
              <a:rPr lang="en-US" sz="1100" b="1" dirty="0" smtClean="0"/>
              <a:t>.</a:t>
            </a:r>
            <a:endParaRPr lang="en-US" sz="1100" dirty="0"/>
          </a:p>
        </p:txBody>
      </p:sp>
      <p:grpSp>
        <p:nvGrpSpPr>
          <p:cNvPr id="11" name="Group 10"/>
          <p:cNvGrpSpPr/>
          <p:nvPr/>
        </p:nvGrpSpPr>
        <p:grpSpPr>
          <a:xfrm>
            <a:off x="2250219" y="3252982"/>
            <a:ext cx="3248377" cy="3168768"/>
            <a:chOff x="282603" y="978911"/>
            <a:chExt cx="3248377" cy="3168768"/>
          </a:xfrm>
        </p:grpSpPr>
        <p:grpSp>
          <p:nvGrpSpPr>
            <p:cNvPr id="2" name="Group 1"/>
            <p:cNvGrpSpPr/>
            <p:nvPr/>
          </p:nvGrpSpPr>
          <p:grpSpPr>
            <a:xfrm>
              <a:off x="282603" y="978911"/>
              <a:ext cx="3248377" cy="3168768"/>
              <a:chOff x="282603" y="986862"/>
              <a:chExt cx="3248377" cy="3168768"/>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520" r="37719" b="1334"/>
              <a:stretch/>
            </p:blipFill>
            <p:spPr bwMode="auto">
              <a:xfrm>
                <a:off x="358803" y="1248851"/>
                <a:ext cx="3172177" cy="27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03" y="3296385"/>
                <a:ext cx="837500" cy="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9395" y="2987648"/>
                <a:ext cx="393056" cy="276999"/>
              </a:xfrm>
              <a:prstGeom prst="rect">
                <a:avLst/>
              </a:prstGeom>
            </p:spPr>
            <p:txBody>
              <a:bodyPr wrap="none">
                <a:spAutoFit/>
              </a:bodyPr>
              <a:lstStyle/>
              <a:p>
                <a:r>
                  <a:rPr lang="en-US" sz="1200" dirty="0" smtClean="0"/>
                  <a:t>[in]</a:t>
                </a:r>
                <a:endParaRPr lang="en-US" sz="1200" dirty="0"/>
              </a:p>
            </p:txBody>
          </p:sp>
          <p:sp>
            <p:nvSpPr>
              <p:cNvPr id="26" name="Rectangle 25"/>
              <p:cNvSpPr/>
              <p:nvPr/>
            </p:nvSpPr>
            <p:spPr>
              <a:xfrm>
                <a:off x="2757381" y="3752463"/>
                <a:ext cx="393056" cy="276999"/>
              </a:xfrm>
              <a:prstGeom prst="rect">
                <a:avLst/>
              </a:prstGeom>
            </p:spPr>
            <p:txBody>
              <a:bodyPr wrap="none">
                <a:spAutoFit/>
              </a:bodyPr>
              <a:lstStyle/>
              <a:p>
                <a:r>
                  <a:rPr lang="en-US" sz="1200" dirty="0" smtClean="0"/>
                  <a:t>[in]</a:t>
                </a:r>
                <a:endParaRPr lang="en-US" sz="1200" dirty="0"/>
              </a:p>
            </p:txBody>
          </p:sp>
          <p:sp>
            <p:nvSpPr>
              <p:cNvPr id="31" name="TextBox 131"/>
              <p:cNvSpPr txBox="1">
                <a:spLocks noChangeArrowheads="1"/>
              </p:cNvSpPr>
              <p:nvPr/>
            </p:nvSpPr>
            <p:spPr bwMode="auto">
              <a:xfrm>
                <a:off x="1279529" y="1408281"/>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St1 CPS</a:t>
                </a:r>
                <a:endParaRPr lang="en-US" sz="1100" dirty="0">
                  <a:latin typeface="Calibri" pitchFamily="-65" charset="0"/>
                </a:endParaRPr>
              </a:p>
            </p:txBody>
          </p:sp>
          <p:cxnSp>
            <p:nvCxnSpPr>
              <p:cNvPr id="24" name="Straight Arrow Connector 23"/>
              <p:cNvCxnSpPr/>
              <p:nvPr/>
            </p:nvCxnSpPr>
            <p:spPr>
              <a:xfrm>
                <a:off x="1653395" y="1435220"/>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131"/>
              <p:cNvSpPr txBox="1">
                <a:spLocks noChangeArrowheads="1"/>
              </p:cNvSpPr>
              <p:nvPr/>
            </p:nvSpPr>
            <p:spPr bwMode="auto">
              <a:xfrm>
                <a:off x="1438556" y="104252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L4C</a:t>
                </a:r>
                <a:endParaRPr lang="en-US" sz="1100" dirty="0">
                  <a:latin typeface="Calibri" pitchFamily="-65" charset="0"/>
                </a:endParaRPr>
              </a:p>
            </p:txBody>
          </p:sp>
          <p:cxnSp>
            <p:nvCxnSpPr>
              <p:cNvPr id="13" name="Straight Arrow Connector 12"/>
              <p:cNvCxnSpPr/>
              <p:nvPr/>
            </p:nvCxnSpPr>
            <p:spPr>
              <a:xfrm>
                <a:off x="1824684" y="1102006"/>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131"/>
              <p:cNvSpPr txBox="1">
                <a:spLocks noChangeArrowheads="1"/>
              </p:cNvSpPr>
              <p:nvPr/>
            </p:nvSpPr>
            <p:spPr bwMode="auto">
              <a:xfrm>
                <a:off x="2193929" y="98686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X1</a:t>
                </a:r>
                <a:endParaRPr lang="en-US" sz="1100" dirty="0">
                  <a:latin typeface="Calibri" pitchFamily="-65" charset="0"/>
                </a:endParaRPr>
              </a:p>
            </p:txBody>
          </p:sp>
          <p:sp>
            <p:nvSpPr>
              <p:cNvPr id="37" name="TextBox 131"/>
              <p:cNvSpPr txBox="1">
                <a:spLocks noChangeArrowheads="1"/>
              </p:cNvSpPr>
              <p:nvPr/>
            </p:nvSpPr>
            <p:spPr bwMode="auto">
              <a:xfrm>
                <a:off x="1899731" y="140828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Y1</a:t>
                </a:r>
                <a:endParaRPr lang="en-US" sz="1100" dirty="0">
                  <a:latin typeface="Calibri" pitchFamily="-65" charset="0"/>
                </a:endParaRPr>
              </a:p>
            </p:txBody>
          </p:sp>
          <p:cxnSp>
            <p:nvCxnSpPr>
              <p:cNvPr id="29" name="Straight Arrow Connector 28"/>
              <p:cNvCxnSpPr/>
              <p:nvPr/>
            </p:nvCxnSpPr>
            <p:spPr>
              <a:xfrm>
                <a:off x="1892410" y="1402732"/>
                <a:ext cx="295786" cy="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212050" y="1065474"/>
                <a:ext cx="1" cy="357808"/>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131"/>
              <p:cNvSpPr txBox="1">
                <a:spLocks noChangeArrowheads="1"/>
              </p:cNvSpPr>
              <p:nvPr/>
            </p:nvSpPr>
            <p:spPr bwMode="auto">
              <a:xfrm>
                <a:off x="2440419" y="1813798"/>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St2 CPS</a:t>
                </a:r>
                <a:endParaRPr lang="en-US" sz="1100" dirty="0">
                  <a:latin typeface="Calibri" pitchFamily="-65" charset="0"/>
                </a:endParaRPr>
              </a:p>
            </p:txBody>
          </p:sp>
          <p:cxnSp>
            <p:nvCxnSpPr>
              <p:cNvPr id="23" name="Straight Arrow Connector 22"/>
              <p:cNvCxnSpPr/>
              <p:nvPr/>
            </p:nvCxnSpPr>
            <p:spPr>
              <a:xfrm flipH="1" flipV="1">
                <a:off x="2299513" y="2086544"/>
                <a:ext cx="372126" cy="243188"/>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131"/>
              <p:cNvSpPr txBox="1">
                <a:spLocks noChangeArrowheads="1"/>
              </p:cNvSpPr>
              <p:nvPr/>
            </p:nvSpPr>
            <p:spPr bwMode="auto">
              <a:xfrm>
                <a:off x="2718714" y="2497610"/>
                <a:ext cx="501564"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GS13</a:t>
                </a:r>
                <a:endParaRPr lang="en-US" sz="1100" dirty="0">
                  <a:latin typeface="Calibri" pitchFamily="-65" charset="0"/>
                </a:endParaRPr>
              </a:p>
            </p:txBody>
          </p:sp>
          <p:sp>
            <p:nvSpPr>
              <p:cNvPr id="41" name="TextBox 131"/>
              <p:cNvSpPr txBox="1">
                <a:spLocks noChangeArrowheads="1"/>
              </p:cNvSpPr>
              <p:nvPr/>
            </p:nvSpPr>
            <p:spPr bwMode="auto">
              <a:xfrm>
                <a:off x="452593" y="3523330"/>
                <a:ext cx="557223"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err="1" smtClean="0">
                    <a:latin typeface="Calibri" pitchFamily="-65" charset="0"/>
                  </a:rPr>
                  <a:t>IFO</a:t>
                </a:r>
                <a:r>
                  <a:rPr lang="en-US" sz="1100" dirty="0" smtClean="0">
                    <a:latin typeface="Calibri" pitchFamily="-65" charset="0"/>
                  </a:rPr>
                  <a:t> Axis</a:t>
                </a:r>
                <a:endParaRPr lang="en-US" sz="1100" dirty="0">
                  <a:latin typeface="Calibri" pitchFamily="-65" charset="0"/>
                </a:endParaRPr>
              </a:p>
            </p:txBody>
          </p:sp>
        </p:grpSp>
        <p:cxnSp>
          <p:nvCxnSpPr>
            <p:cNvPr id="40" name="Straight Arrow Connector 39"/>
            <p:cNvCxnSpPr/>
            <p:nvPr/>
          </p:nvCxnSpPr>
          <p:spPr>
            <a:xfrm flipH="1" flipV="1">
              <a:off x="2531987" y="2581480"/>
              <a:ext cx="433850" cy="288942"/>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0" y="564544"/>
            <a:ext cx="9144000" cy="2585323"/>
          </a:xfrm>
          <a:prstGeom prst="rect">
            <a:avLst/>
          </a:prstGeom>
          <a:ln>
            <a:noFill/>
          </a:ln>
        </p:spPr>
        <p:txBody>
          <a:bodyPr wrap="square">
            <a:spAutoFit/>
          </a:bodyPr>
          <a:lstStyle/>
          <a:p>
            <a:pPr marL="230188" indent="-230188">
              <a:spcAft>
                <a:spcPts val="600"/>
              </a:spcAft>
              <a:buFontTx/>
              <a:buChar char="-"/>
            </a:pPr>
            <a:r>
              <a:rPr lang="en-US" sz="1100" b="1" dirty="0" smtClean="0"/>
              <a:t>The coordinate system’s </a:t>
            </a:r>
            <a:r>
              <a:rPr lang="en-US" sz="1100" b="1" dirty="0" smtClean="0">
                <a:solidFill>
                  <a:srgbClr val="0D0DFF"/>
                </a:solidFill>
              </a:rPr>
              <a:t>origin of Stage 1 is aligned with the Stage 1 horizontal actuators plane located </a:t>
            </a:r>
            <a:r>
              <a:rPr lang="en-US" sz="1100" b="1" dirty="0" smtClean="0"/>
              <a:t>(8.995</a:t>
            </a:r>
            <a:r>
              <a:rPr lang="en-US" sz="1100" b="1" dirty="0"/>
              <a:t>” above the optical table</a:t>
            </a:r>
            <a:r>
              <a:rPr lang="en-US" sz="1100" b="1" dirty="0" smtClean="0"/>
              <a:t>). </a:t>
            </a:r>
          </a:p>
          <a:p>
            <a:pPr marL="230188" indent="-230188">
              <a:spcAft>
                <a:spcPts val="600"/>
              </a:spcAft>
              <a:buFontTx/>
              <a:buChar char="-"/>
            </a:pPr>
            <a:r>
              <a:rPr lang="en-US" sz="1100" b="1" dirty="0" smtClean="0"/>
              <a:t>The </a:t>
            </a:r>
            <a:r>
              <a:rPr lang="en-US" sz="1100" b="1" dirty="0"/>
              <a:t>coordinate system’s </a:t>
            </a:r>
            <a:r>
              <a:rPr lang="en-US" sz="1100" b="1" dirty="0">
                <a:solidFill>
                  <a:srgbClr val="0D0DFF"/>
                </a:solidFill>
              </a:rPr>
              <a:t>origin of Stage </a:t>
            </a:r>
            <a:r>
              <a:rPr lang="en-US" sz="1100" b="1" dirty="0" smtClean="0">
                <a:solidFill>
                  <a:srgbClr val="0D0DFF"/>
                </a:solidFill>
              </a:rPr>
              <a:t>2 </a:t>
            </a:r>
            <a:r>
              <a:rPr lang="en-US" sz="1100" b="1" dirty="0">
                <a:solidFill>
                  <a:srgbClr val="0D0DFF"/>
                </a:solidFill>
              </a:rPr>
              <a:t>is aligned with the Stage </a:t>
            </a:r>
            <a:r>
              <a:rPr lang="en-US" sz="1100" b="1" dirty="0" smtClean="0">
                <a:solidFill>
                  <a:srgbClr val="0D0DFF"/>
                </a:solidFill>
              </a:rPr>
              <a:t>2 </a:t>
            </a:r>
            <a:r>
              <a:rPr lang="en-US" sz="1100" b="1" dirty="0">
                <a:solidFill>
                  <a:srgbClr val="0D0DFF"/>
                </a:solidFill>
              </a:rPr>
              <a:t>horizontal actuators </a:t>
            </a:r>
            <a:r>
              <a:rPr lang="en-US" sz="1100" b="1" dirty="0" smtClean="0">
                <a:solidFill>
                  <a:srgbClr val="0D0DFF"/>
                </a:solidFill>
              </a:rPr>
              <a:t>plane </a:t>
            </a:r>
            <a:r>
              <a:rPr lang="en-US" sz="1100" b="1" dirty="0" smtClean="0"/>
              <a:t>(</a:t>
            </a:r>
            <a:r>
              <a:rPr lang="en-US" sz="1100" b="1" dirty="0"/>
              <a:t>7.188</a:t>
            </a:r>
            <a:r>
              <a:rPr lang="en-US" sz="1100" b="1" dirty="0" smtClean="0"/>
              <a:t>” </a:t>
            </a:r>
            <a:r>
              <a:rPr lang="en-US" sz="1100" b="1" dirty="0"/>
              <a:t>above the optical table). </a:t>
            </a:r>
            <a:endParaRPr lang="en-US" sz="1100" b="1" dirty="0" smtClean="0"/>
          </a:p>
          <a:p>
            <a:pPr marL="230188" indent="-230188">
              <a:spcAft>
                <a:spcPts val="600"/>
              </a:spcAft>
              <a:buFontTx/>
              <a:buChar char="-"/>
            </a:pPr>
            <a:r>
              <a:rPr lang="en-US" sz="1100" b="1" dirty="0" smtClean="0">
                <a:solidFill>
                  <a:srgbClr val="0D0DFF"/>
                </a:solidFill>
              </a:rPr>
              <a:t>Positive </a:t>
            </a:r>
            <a:r>
              <a:rPr lang="en-US" sz="1100" b="1" dirty="0" err="1" smtClean="0">
                <a:solidFill>
                  <a:srgbClr val="0D0DFF"/>
                </a:solidFill>
              </a:rPr>
              <a:t>RZ</a:t>
            </a:r>
            <a:r>
              <a:rPr lang="en-US" sz="1100" b="1" dirty="0" smtClean="0">
                <a:solidFill>
                  <a:srgbClr val="0D0DFF"/>
                </a:solidFill>
              </a:rPr>
              <a:t> </a:t>
            </a:r>
            <a:r>
              <a:rPr lang="en-US" sz="1100" b="1" dirty="0">
                <a:solidFill>
                  <a:srgbClr val="0D0DFF"/>
                </a:solidFill>
              </a:rPr>
              <a:t>motion </a:t>
            </a:r>
            <a:r>
              <a:rPr lang="en-US" sz="1100" b="1" dirty="0" smtClean="0"/>
              <a:t>of Stage 1 makes </a:t>
            </a:r>
            <a:r>
              <a:rPr lang="en-US" sz="1100" b="1" dirty="0">
                <a:solidFill>
                  <a:srgbClr val="0D0DFF"/>
                </a:solidFill>
              </a:rPr>
              <a:t>negative local CPS </a:t>
            </a:r>
            <a:r>
              <a:rPr lang="en-US" sz="1100" b="1" dirty="0" smtClean="0">
                <a:solidFill>
                  <a:srgbClr val="0D0DFF"/>
                </a:solidFill>
              </a:rPr>
              <a:t>signals*</a:t>
            </a:r>
            <a:r>
              <a:rPr lang="en-US" sz="1100" b="1" dirty="0" smtClean="0"/>
              <a:t>. The </a:t>
            </a:r>
            <a:r>
              <a:rPr lang="en-US" sz="1100" b="1" dirty="0" smtClean="0">
                <a:solidFill>
                  <a:srgbClr val="0D0DFF"/>
                </a:solidFill>
              </a:rPr>
              <a:t>CPS sensors direction vectors </a:t>
            </a:r>
            <a:r>
              <a:rPr lang="en-US" sz="1100" b="1" dirty="0" smtClean="0"/>
              <a:t>are therefore </a:t>
            </a:r>
            <a:r>
              <a:rPr lang="en-US" sz="1100" b="1" dirty="0" smtClean="0">
                <a:solidFill>
                  <a:srgbClr val="0D0DFF"/>
                </a:solidFill>
              </a:rPr>
              <a:t>negatively-oriented tangents </a:t>
            </a:r>
            <a:r>
              <a:rPr lang="en-US" sz="1100" b="1" dirty="0" smtClean="0"/>
              <a:t>as shown by the green arrows in the figure in the left.</a:t>
            </a:r>
          </a:p>
          <a:p>
            <a:pPr marL="230188" indent="-230188">
              <a:spcAft>
                <a:spcPts val="600"/>
              </a:spcAft>
              <a:buFontTx/>
              <a:buChar char="-"/>
            </a:pPr>
            <a:r>
              <a:rPr lang="en-US" sz="1100" b="1" dirty="0">
                <a:solidFill>
                  <a:srgbClr val="0D0DFF"/>
                </a:solidFill>
              </a:rPr>
              <a:t>Positive </a:t>
            </a:r>
            <a:r>
              <a:rPr lang="en-US" sz="1100" b="1" dirty="0" err="1">
                <a:solidFill>
                  <a:srgbClr val="0D0DFF"/>
                </a:solidFill>
              </a:rPr>
              <a:t>RZ</a:t>
            </a:r>
            <a:r>
              <a:rPr lang="en-US" sz="1100" b="1" dirty="0">
                <a:solidFill>
                  <a:srgbClr val="0D0DFF"/>
                </a:solidFill>
              </a:rPr>
              <a:t> motion </a:t>
            </a:r>
            <a:r>
              <a:rPr lang="en-US" sz="1100" b="1" dirty="0"/>
              <a:t>of Stage </a:t>
            </a:r>
            <a:r>
              <a:rPr lang="en-US" sz="1100" b="1" dirty="0" smtClean="0"/>
              <a:t>2 </a:t>
            </a:r>
            <a:r>
              <a:rPr lang="en-US" sz="1100" b="1" dirty="0"/>
              <a:t>makes </a:t>
            </a:r>
            <a:r>
              <a:rPr lang="en-US" sz="1100" b="1" dirty="0" smtClean="0">
                <a:solidFill>
                  <a:srgbClr val="0D0DFF"/>
                </a:solidFill>
              </a:rPr>
              <a:t>positive </a:t>
            </a:r>
            <a:r>
              <a:rPr lang="en-US" sz="1100" b="1" dirty="0">
                <a:solidFill>
                  <a:srgbClr val="0D0DFF"/>
                </a:solidFill>
              </a:rPr>
              <a:t>local CPS </a:t>
            </a:r>
            <a:r>
              <a:rPr lang="en-US" sz="1100" b="1" dirty="0" smtClean="0">
                <a:solidFill>
                  <a:srgbClr val="0D0DFF"/>
                </a:solidFill>
              </a:rPr>
              <a:t>signals**</a:t>
            </a:r>
            <a:r>
              <a:rPr lang="en-US" sz="1100" b="1" dirty="0" smtClean="0"/>
              <a:t>. </a:t>
            </a:r>
            <a:r>
              <a:rPr lang="en-US" sz="1100" b="1" dirty="0"/>
              <a:t>The </a:t>
            </a:r>
            <a:r>
              <a:rPr lang="en-US" sz="1100" b="1" dirty="0">
                <a:solidFill>
                  <a:srgbClr val="0D0DFF"/>
                </a:solidFill>
              </a:rPr>
              <a:t>CPS sensors direction vectors </a:t>
            </a:r>
            <a:r>
              <a:rPr lang="en-US" sz="1100" b="1" dirty="0"/>
              <a:t>are therefore </a:t>
            </a:r>
            <a:r>
              <a:rPr lang="en-US" sz="1100" b="1" dirty="0" smtClean="0">
                <a:solidFill>
                  <a:srgbClr val="0D0DFF"/>
                </a:solidFill>
              </a:rPr>
              <a:t>positively-oriented </a:t>
            </a:r>
            <a:r>
              <a:rPr lang="en-US" sz="1100" b="1" dirty="0">
                <a:solidFill>
                  <a:srgbClr val="0D0DFF"/>
                </a:solidFill>
              </a:rPr>
              <a:t>tangents </a:t>
            </a:r>
            <a:r>
              <a:rPr lang="en-US" sz="1100" b="1" dirty="0"/>
              <a:t>as shown by the green arrows in the figure in the </a:t>
            </a:r>
            <a:r>
              <a:rPr lang="en-US" sz="1100" b="1" dirty="0" smtClean="0"/>
              <a:t>left.</a:t>
            </a:r>
            <a:endParaRPr lang="en-US" sz="1100" b="1" dirty="0"/>
          </a:p>
          <a:p>
            <a:pPr marL="230188" indent="-230188">
              <a:spcAft>
                <a:spcPts val="600"/>
              </a:spcAft>
              <a:buFontTx/>
              <a:buChar char="-"/>
            </a:pPr>
            <a:r>
              <a:rPr lang="en-US" sz="1100" b="1" dirty="0" smtClean="0"/>
              <a:t>For the calculation of the actuators matrices, </a:t>
            </a:r>
            <a:r>
              <a:rPr lang="en-US" sz="1100" b="1" dirty="0" smtClean="0">
                <a:solidFill>
                  <a:srgbClr val="0D0DFF"/>
                </a:solidFill>
              </a:rPr>
              <a:t>it is assumed that each actuator is in the same orientation as its local CPS.</a:t>
            </a:r>
            <a:r>
              <a:rPr lang="en-US" sz="1100" b="1" dirty="0"/>
              <a:t> If </a:t>
            </a:r>
            <a:r>
              <a:rPr lang="en-US" sz="1100" b="1" dirty="0" smtClean="0"/>
              <a:t>a </a:t>
            </a:r>
            <a:r>
              <a:rPr lang="en-US" sz="1100" b="1" dirty="0"/>
              <a:t>local to local transfer </a:t>
            </a:r>
            <a:r>
              <a:rPr lang="en-US" sz="1100" b="1" dirty="0" smtClean="0"/>
              <a:t>function* shows </a:t>
            </a:r>
            <a:r>
              <a:rPr lang="en-US" sz="1100" b="1" dirty="0"/>
              <a:t>otherwise, </a:t>
            </a:r>
            <a:r>
              <a:rPr lang="en-US" sz="1100" b="1" dirty="0" smtClean="0"/>
              <a:t>the actuator sign would be corrected in the “</a:t>
            </a:r>
            <a:r>
              <a:rPr lang="en-US" sz="1100" b="1" dirty="0" err="1" smtClean="0"/>
              <a:t>symetrization</a:t>
            </a:r>
            <a:r>
              <a:rPr lang="en-US" sz="1100" b="1" dirty="0" smtClean="0"/>
              <a:t>” filter </a:t>
            </a:r>
            <a:r>
              <a:rPr lang="en-US" sz="1100" b="1" dirty="0"/>
              <a:t>located in the </a:t>
            </a:r>
            <a:r>
              <a:rPr lang="en-US" sz="1100" b="1" dirty="0" smtClean="0"/>
              <a:t>actuator’s output </a:t>
            </a:r>
            <a:r>
              <a:rPr lang="en-US" sz="1100" b="1" dirty="0"/>
              <a:t>filter bank. </a:t>
            </a:r>
            <a:endParaRPr lang="en-US" sz="1100" b="1" dirty="0" smtClean="0"/>
          </a:p>
          <a:p>
            <a:pPr marL="230188" indent="-230188">
              <a:spcAft>
                <a:spcPts val="600"/>
              </a:spcAft>
              <a:buFontTx/>
              <a:buChar char="-"/>
            </a:pPr>
            <a:r>
              <a:rPr lang="en-US" sz="1100" b="1" dirty="0" smtClean="0"/>
              <a:t>For </a:t>
            </a:r>
            <a:r>
              <a:rPr lang="en-US" sz="1100" b="1" dirty="0"/>
              <a:t>the calculation of the </a:t>
            </a:r>
            <a:r>
              <a:rPr lang="en-US" sz="1100" b="1" dirty="0" smtClean="0"/>
              <a:t>GS13 and L4C </a:t>
            </a:r>
            <a:r>
              <a:rPr lang="en-US" sz="1100" b="1" dirty="0"/>
              <a:t>matrices,</a:t>
            </a:r>
            <a:r>
              <a:rPr lang="en-US" sz="1100" b="1" dirty="0">
                <a:solidFill>
                  <a:srgbClr val="0D0DFF"/>
                </a:solidFill>
              </a:rPr>
              <a:t> it is assumed that </a:t>
            </a:r>
            <a:r>
              <a:rPr lang="en-US" sz="1100" b="1" dirty="0" smtClean="0">
                <a:solidFill>
                  <a:srgbClr val="0D0DFF"/>
                </a:solidFill>
              </a:rPr>
              <a:t>each instrument is </a:t>
            </a:r>
            <a:r>
              <a:rPr lang="en-US" sz="1100" b="1" dirty="0">
                <a:solidFill>
                  <a:srgbClr val="0D0DFF"/>
                </a:solidFill>
              </a:rPr>
              <a:t>in the same orientation as </a:t>
            </a:r>
            <a:r>
              <a:rPr lang="en-US" sz="1100" b="1" dirty="0" smtClean="0">
                <a:solidFill>
                  <a:srgbClr val="0D0DFF"/>
                </a:solidFill>
              </a:rPr>
              <a:t>it local CPS and actuator</a:t>
            </a:r>
            <a:r>
              <a:rPr lang="en-US" sz="1100" b="1" dirty="0" smtClean="0"/>
              <a:t>.  </a:t>
            </a:r>
            <a:r>
              <a:rPr lang="en-US" sz="1100" b="1" dirty="0"/>
              <a:t>If </a:t>
            </a:r>
            <a:r>
              <a:rPr lang="en-US" sz="1100" b="1" dirty="0" smtClean="0"/>
              <a:t>the local to local transfer function* shows otherwise, </a:t>
            </a:r>
            <a:r>
              <a:rPr lang="en-US" sz="1100" b="1" dirty="0"/>
              <a:t>the </a:t>
            </a:r>
            <a:r>
              <a:rPr lang="en-US" sz="1100" b="1" dirty="0" smtClean="0"/>
              <a:t>instrument sign </a:t>
            </a:r>
            <a:r>
              <a:rPr lang="en-US" sz="1100" b="1" dirty="0"/>
              <a:t>would be corrected in the </a:t>
            </a:r>
            <a:r>
              <a:rPr lang="en-US" sz="1100" b="1" dirty="0" smtClean="0"/>
              <a:t>“</a:t>
            </a:r>
            <a:r>
              <a:rPr lang="en-US" sz="1100" b="1" dirty="0" err="1" smtClean="0"/>
              <a:t>symetrization</a:t>
            </a:r>
            <a:r>
              <a:rPr lang="en-US" sz="1100" b="1" dirty="0"/>
              <a:t>” </a:t>
            </a:r>
            <a:r>
              <a:rPr lang="en-US" sz="1100" b="1" dirty="0" smtClean="0"/>
              <a:t>filter located in the input filter bank. </a:t>
            </a:r>
          </a:p>
          <a:p>
            <a:pPr marL="230188" indent="-230188">
              <a:spcAft>
                <a:spcPts val="600"/>
              </a:spcAft>
              <a:buFontTx/>
              <a:buChar char="-"/>
            </a:pPr>
            <a:r>
              <a:rPr lang="en-US" sz="1100" b="1" dirty="0"/>
              <a:t>For the calculation of the </a:t>
            </a:r>
            <a:r>
              <a:rPr lang="en-US" sz="1100" b="1" dirty="0" smtClean="0"/>
              <a:t>T240 </a:t>
            </a:r>
            <a:r>
              <a:rPr lang="en-US" sz="1100" b="1" dirty="0"/>
              <a:t>matrices</a:t>
            </a:r>
            <a:r>
              <a:rPr lang="en-US" sz="1100" b="1" dirty="0">
                <a:solidFill>
                  <a:srgbClr val="0D0DFF"/>
                </a:solidFill>
              </a:rPr>
              <a:t>, it is assumed that the </a:t>
            </a:r>
            <a:r>
              <a:rPr lang="en-US" sz="1100" b="1" dirty="0" smtClean="0">
                <a:solidFill>
                  <a:srgbClr val="0D0DFF"/>
                </a:solidFill>
              </a:rPr>
              <a:t>X1 is </a:t>
            </a:r>
            <a:r>
              <a:rPr lang="en-US" sz="1100" b="1" dirty="0">
                <a:solidFill>
                  <a:srgbClr val="0D0DFF"/>
                </a:solidFill>
              </a:rPr>
              <a:t>in the same orientation as the </a:t>
            </a:r>
            <a:r>
              <a:rPr lang="en-US" sz="1100" b="1" dirty="0" smtClean="0">
                <a:solidFill>
                  <a:srgbClr val="0D0DFF"/>
                </a:solidFill>
              </a:rPr>
              <a:t>CPS, and that Y1 points radially outward</a:t>
            </a:r>
            <a:r>
              <a:rPr lang="en-US" sz="1100" b="1" dirty="0" smtClean="0"/>
              <a:t>. </a:t>
            </a:r>
            <a:r>
              <a:rPr lang="en-US" sz="1100" b="1" dirty="0"/>
              <a:t>If the local to local transfer </a:t>
            </a:r>
            <a:r>
              <a:rPr lang="en-US" sz="1100" b="1" dirty="0" smtClean="0"/>
              <a:t>function* </a:t>
            </a:r>
            <a:r>
              <a:rPr lang="en-US" sz="1100" b="1" dirty="0"/>
              <a:t>shows otherwise</a:t>
            </a:r>
            <a:r>
              <a:rPr lang="en-US" sz="1100" b="1" dirty="0" smtClean="0"/>
              <a:t>, </a:t>
            </a:r>
            <a:r>
              <a:rPr lang="en-US" sz="1100" b="1" dirty="0"/>
              <a:t>the </a:t>
            </a:r>
            <a:r>
              <a:rPr lang="en-US" sz="1100" b="1" dirty="0" err="1" smtClean="0"/>
              <a:t>Linstrument</a:t>
            </a:r>
            <a:r>
              <a:rPr lang="en-US" sz="1100" b="1" dirty="0" smtClean="0"/>
              <a:t> </a:t>
            </a:r>
            <a:r>
              <a:rPr lang="en-US" sz="1100" b="1" dirty="0"/>
              <a:t>sign would be corrected in the “</a:t>
            </a:r>
            <a:r>
              <a:rPr lang="en-US" sz="1100" b="1" dirty="0" err="1"/>
              <a:t>symetrization</a:t>
            </a:r>
            <a:r>
              <a:rPr lang="en-US" sz="1100" b="1" dirty="0"/>
              <a:t>” filter located in the </a:t>
            </a:r>
            <a:r>
              <a:rPr lang="en-US" sz="1100" b="1" dirty="0" smtClean="0"/>
              <a:t>input </a:t>
            </a:r>
            <a:r>
              <a:rPr lang="en-US" sz="1100" b="1" dirty="0"/>
              <a:t>filter bank. </a:t>
            </a:r>
          </a:p>
        </p:txBody>
      </p:sp>
    </p:spTree>
    <p:extLst>
      <p:ext uri="{BB962C8B-B14F-4D97-AF65-F5344CB8AC3E}">
        <p14:creationId xmlns:p14="http://schemas.microsoft.com/office/powerpoint/2010/main" val="401565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3" t="6395" r="5953" b="8087"/>
          <a:stretch/>
        </p:blipFill>
        <p:spPr bwMode="auto">
          <a:xfrm>
            <a:off x="4055524" y="3548051"/>
            <a:ext cx="4474618" cy="206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title"/>
          </p:nvPr>
        </p:nvSpPr>
        <p:spPr>
          <a:xfrm>
            <a:off x="0" y="0"/>
            <a:ext cx="5257800" cy="400050"/>
          </a:xfrm>
        </p:spPr>
        <p:txBody>
          <a:bodyPr>
            <a:normAutofit fontScale="90000"/>
          </a:bodyPr>
          <a:lstStyle/>
          <a:p>
            <a:pPr algn="l"/>
            <a:r>
              <a:rPr lang="en-US" sz="1800" b="1" dirty="0" smtClean="0">
                <a:solidFill>
                  <a:srgbClr val="003FCC"/>
                </a:solidFill>
                <a:latin typeface="+mn-lt"/>
                <a:ea typeface="+mn-ea"/>
                <a:cs typeface="+mn-cs"/>
              </a:rPr>
              <a:t>1.2) aLIGO</a:t>
            </a:r>
            <a:r>
              <a:rPr lang="en-US" sz="2400" b="1" dirty="0" smtClean="0">
                <a:latin typeface="+mn-lt"/>
                <a:ea typeface="+mn-ea"/>
                <a:cs typeface="+mn-cs"/>
              </a:rPr>
              <a:t> </a:t>
            </a:r>
            <a:r>
              <a:rPr lang="en-US" sz="1800" b="1" dirty="0">
                <a:solidFill>
                  <a:srgbClr val="003FCC"/>
                </a:solidFill>
                <a:latin typeface="+mn-lt"/>
                <a:ea typeface="+mn-ea"/>
                <a:cs typeface="+mn-cs"/>
              </a:rPr>
              <a:t>BSC-ISI Sensors &amp; Actuators</a:t>
            </a:r>
          </a:p>
        </p:txBody>
      </p:sp>
      <p:sp>
        <p:nvSpPr>
          <p:cNvPr id="5" name="Slide Number Placeholder 2"/>
          <p:cNvSpPr>
            <a:spLocks noGrp="1"/>
          </p:cNvSpPr>
          <p:nvPr>
            <p:ph type="sldNum" sz="quarter" idx="12"/>
          </p:nvPr>
        </p:nvSpPr>
        <p:spPr>
          <a:xfrm>
            <a:off x="8763000" y="6492875"/>
            <a:ext cx="381000" cy="365125"/>
          </a:xfrm>
        </p:spPr>
        <p:txBody>
          <a:bodyPr/>
          <a:lstStyle/>
          <a:p>
            <a:fld id="{F32EA9E1-667D-4AA4-B181-91E43F1A6873}" type="slidenum">
              <a:rPr lang="en-US" b="1" smtClean="0">
                <a:solidFill>
                  <a:schemeClr val="tx1"/>
                </a:solidFill>
              </a:rPr>
              <a:pPr/>
              <a:t>9</a:t>
            </a:fld>
            <a:endParaRPr lang="en-US" b="1">
              <a:solidFill>
                <a:schemeClr val="tx1"/>
              </a:solidFill>
            </a:endParaRPr>
          </a:p>
        </p:txBody>
      </p:sp>
      <p:sp>
        <p:nvSpPr>
          <p:cNvPr id="12" name="Rectangle 11"/>
          <p:cNvSpPr/>
          <p:nvPr/>
        </p:nvSpPr>
        <p:spPr>
          <a:xfrm>
            <a:off x="4318818" y="186302"/>
            <a:ext cx="3466590" cy="276999"/>
          </a:xfrm>
          <a:prstGeom prst="rect">
            <a:avLst/>
          </a:prstGeom>
        </p:spPr>
        <p:txBody>
          <a:bodyPr wrap="none">
            <a:spAutoFit/>
          </a:bodyPr>
          <a:lstStyle/>
          <a:p>
            <a:r>
              <a:rPr lang="en-US" sz="1200" b="1" dirty="0" smtClean="0"/>
              <a:t>BS, </a:t>
            </a:r>
            <a:r>
              <a:rPr lang="en-US" sz="1200" b="1" dirty="0" err="1" smtClean="0"/>
              <a:t>ITMY</a:t>
            </a:r>
            <a:r>
              <a:rPr lang="en-US" sz="1200" b="1" dirty="0" smtClean="0"/>
              <a:t>, </a:t>
            </a:r>
            <a:r>
              <a:rPr lang="en-US" sz="1200" b="1" dirty="0" err="1" smtClean="0"/>
              <a:t>ETMX</a:t>
            </a:r>
            <a:r>
              <a:rPr lang="en-US" sz="1200" b="1" dirty="0" smtClean="0"/>
              <a:t> instruments location and direction:</a:t>
            </a: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3716359628"/>
              </p:ext>
            </p:extLst>
          </p:nvPr>
        </p:nvGraphicFramePr>
        <p:xfrm>
          <a:off x="3623071" y="506356"/>
          <a:ext cx="5346699" cy="2667000"/>
        </p:xfrm>
        <a:graphic>
          <a:graphicData uri="http://schemas.openxmlformats.org/drawingml/2006/table">
            <a:tbl>
              <a:tblPr/>
              <a:tblGrid>
                <a:gridCol w="1208957"/>
                <a:gridCol w="609238"/>
                <a:gridCol w="609238"/>
                <a:gridCol w="609238"/>
                <a:gridCol w="888472"/>
                <a:gridCol w="1421556"/>
              </a:tblGrid>
              <a:tr h="190500">
                <a:tc>
                  <a:txBody>
                    <a:bodyPr/>
                    <a:lstStyle/>
                    <a:p>
                      <a:pPr algn="l" fontAlgn="ctr"/>
                      <a:r>
                        <a:rPr lang="en-US" sz="11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X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Y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Z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Direction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Notes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ctr"/>
                      <a:r>
                        <a:rPr lang="en-US" sz="1100" b="0" i="0" u="none" strike="noStrike">
                          <a:solidFill>
                            <a:srgbClr val="000000"/>
                          </a:solidFill>
                          <a:effectLst/>
                          <a:latin typeface="Calibri"/>
                        </a:rPr>
                        <a:t>Stage 0-1 Act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90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Stage 0-1 CPS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-0.9614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0.0603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90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T240 (X1,Y1,Z1)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-0.5714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0.1160</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smtClean="0">
                          <a:solidFill>
                            <a:srgbClr val="000000"/>
                          </a:solidFill>
                          <a:effectLst/>
                          <a:latin typeface="Calibri"/>
                        </a:rPr>
                        <a:t>-90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XY, Z-TBD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 L4C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-0.7874</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dirty="0" smtClean="0">
                          <a:solidFill>
                            <a:srgbClr val="000000"/>
                          </a:solidFill>
                          <a:effectLst/>
                          <a:latin typeface="Calibri"/>
                        </a:rPr>
                        <a:t>0.0600</a:t>
                      </a:r>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a:solidFill>
                            <a:srgbClr val="000000"/>
                          </a:solidFill>
                          <a:effectLst/>
                          <a:latin typeface="Calibri"/>
                        </a:rPr>
                        <a:t>90 deg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Stage 0-1 Act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dirty="0">
                          <a:solidFill>
                            <a:srgbClr val="000000"/>
                          </a:solidFill>
                          <a:effectLst/>
                          <a:latin typeface="Calibri"/>
                        </a:rPr>
                        <a:t>0.2221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a:solidFill>
                            <a:srgbClr val="000000"/>
                          </a:solidFill>
                          <a:effectLst/>
                          <a:latin typeface="Calibri"/>
                        </a:rPr>
                        <a:t>Stage 0-1  CPS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-0.9614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0.2108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a:solidFill>
                            <a:srgbClr val="000000"/>
                          </a:solidFill>
                          <a:effectLst/>
                          <a:latin typeface="Calibri"/>
                        </a:rPr>
                        <a:t>L4C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-0.8217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a:solidFill>
                            <a:srgbClr val="000000"/>
                          </a:solidFill>
                          <a:effectLst/>
                          <a:latin typeface="Calibri"/>
                        </a:rPr>
                        <a:t>Stage 1-2  Act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-0.5300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-0.3678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smtClean="0">
                          <a:solidFill>
                            <a:srgbClr val="000000"/>
                          </a:solidFill>
                          <a:effectLst/>
                          <a:latin typeface="Calibri"/>
                        </a:rPr>
                        <a:t>-30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Stage 1-2  CPS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smtClean="0">
                          <a:solidFill>
                            <a:srgbClr val="000000"/>
                          </a:solidFill>
                          <a:effectLst/>
                          <a:latin typeface="Calibri"/>
                        </a:rPr>
                        <a:t>-30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dirty="0">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GS13 H1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-0.4089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-0.6438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r" fontAlgn="ctr"/>
                      <a:r>
                        <a:rPr lang="en-US" sz="1100" b="0" i="0" u="none" strike="noStrike">
                          <a:solidFill>
                            <a:srgbClr val="000000"/>
                          </a:solidFill>
                          <a:effectLst/>
                          <a:latin typeface="Calibri"/>
                        </a:rPr>
                        <a:t>0.0432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100" b="0" i="0" u="none" strike="noStrike" dirty="0" smtClean="0">
                          <a:solidFill>
                            <a:srgbClr val="000000"/>
                          </a:solidFill>
                          <a:effectLst/>
                          <a:latin typeface="Calibri"/>
                        </a:rPr>
                        <a:t>-30 </a:t>
                      </a:r>
                      <a:r>
                        <a:rPr lang="en-US" sz="1100" b="0" i="0" u="none" strike="noStrike" dirty="0" err="1">
                          <a:solidFill>
                            <a:srgbClr val="000000"/>
                          </a:solidFill>
                          <a:effectLst/>
                          <a:latin typeface="Calibri"/>
                        </a:rPr>
                        <a:t>deg</a:t>
                      </a:r>
                      <a:r>
                        <a:rPr lang="en-US" sz="1100" b="0" i="0" u="none" strike="noStrike" dirty="0">
                          <a:solidFill>
                            <a:srgbClr val="000000"/>
                          </a:solidFill>
                          <a:effectLst/>
                          <a:latin typeface="Calibri"/>
                        </a:rPr>
                        <a:t> to 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ctr"/>
                      <a:r>
                        <a:rPr lang="en-US" sz="1100" b="0" i="0" u="none" strike="noStrike" dirty="0">
                          <a:solidFill>
                            <a:srgbClr val="000000"/>
                          </a:solidFill>
                          <a:effectLst/>
                          <a:latin typeface="Calibri"/>
                        </a:rPr>
                        <a:t>CG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rtl="0" fontAlgn="ctr"/>
                      <a:r>
                        <a:rPr lang="en-US" sz="1100" b="0" i="0" u="none" strike="noStrike">
                          <a:solidFill>
                            <a:srgbClr val="000000"/>
                          </a:solidFill>
                          <a:effectLst/>
                          <a:latin typeface="Calibri"/>
                        </a:rPr>
                        <a:t>Stage 1-2  Act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-0.5108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0.1667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 Bobbin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a:solidFill>
                            <a:srgbClr val="000000"/>
                          </a:solidFill>
                          <a:effectLst/>
                          <a:latin typeface="Calibri"/>
                        </a:rPr>
                        <a:t>Stage 1-2  CPS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-0.5817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0.1608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a:solidFill>
                            <a:srgbClr val="000000"/>
                          </a:solidFill>
                          <a:effectLst/>
                          <a:latin typeface="Calibri"/>
                        </a:rPr>
                        <a:t>Center Face of sensor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rtl="0" fontAlgn="ctr"/>
                      <a:r>
                        <a:rPr lang="en-US" sz="1100" b="0" i="0" u="none" strike="noStrike" dirty="0">
                          <a:solidFill>
                            <a:srgbClr val="000000"/>
                          </a:solidFill>
                          <a:effectLst/>
                          <a:latin typeface="Calibri"/>
                        </a:rPr>
                        <a:t>GS13 V1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-0.5939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100" b="0" i="0" u="none" strike="noStrike">
                          <a:solidFill>
                            <a:srgbClr val="000000"/>
                          </a:solidFill>
                          <a:effectLst/>
                          <a:latin typeface="Calibri"/>
                        </a:rPr>
                        <a:t>0.3694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0" i="0" u="none" strike="noStrike">
                          <a:solidFill>
                            <a:srgbClr val="000000"/>
                          </a:solidFill>
                          <a:effectLst/>
                          <a:latin typeface="Calibri"/>
                        </a:rPr>
                        <a:t>0 deg to 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100" b="0" i="0" u="none" strike="noStrike" dirty="0">
                          <a:solidFill>
                            <a:srgbClr val="000000"/>
                          </a:solidFill>
                          <a:effectLst/>
                          <a:latin typeface="Calibri"/>
                        </a:rPr>
                        <a:t>CG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27" name="Rectangle 26"/>
          <p:cNvSpPr/>
          <p:nvPr/>
        </p:nvSpPr>
        <p:spPr>
          <a:xfrm>
            <a:off x="8147868" y="4712582"/>
            <a:ext cx="393056" cy="276999"/>
          </a:xfrm>
          <a:prstGeom prst="rect">
            <a:avLst/>
          </a:prstGeom>
        </p:spPr>
        <p:txBody>
          <a:bodyPr wrap="none">
            <a:spAutoFit/>
          </a:bodyPr>
          <a:lstStyle/>
          <a:p>
            <a:r>
              <a:rPr lang="en-US" sz="1200" dirty="0" smtClean="0"/>
              <a:t>[in]</a:t>
            </a:r>
            <a:endParaRPr lang="en-US" sz="1200" dirty="0"/>
          </a:p>
        </p:txBody>
      </p:sp>
      <p:grpSp>
        <p:nvGrpSpPr>
          <p:cNvPr id="28" name="Group 27"/>
          <p:cNvGrpSpPr/>
          <p:nvPr/>
        </p:nvGrpSpPr>
        <p:grpSpPr>
          <a:xfrm>
            <a:off x="166238" y="895052"/>
            <a:ext cx="3248377" cy="3113108"/>
            <a:chOff x="282603" y="1034571"/>
            <a:chExt cx="3248377" cy="3113108"/>
          </a:xfrm>
        </p:grpSpPr>
        <p:grpSp>
          <p:nvGrpSpPr>
            <p:cNvPr id="35" name="Group 34"/>
            <p:cNvGrpSpPr/>
            <p:nvPr/>
          </p:nvGrpSpPr>
          <p:grpSpPr>
            <a:xfrm>
              <a:off x="282603" y="1034571"/>
              <a:ext cx="3248377" cy="3113108"/>
              <a:chOff x="282603" y="1042522"/>
              <a:chExt cx="3248377" cy="3113108"/>
            </a:xfrm>
          </p:grpSpPr>
          <p:pic>
            <p:nvPicPr>
              <p:cNvPr id="3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520" r="37719" b="1334"/>
              <a:stretch/>
            </p:blipFill>
            <p:spPr bwMode="auto">
              <a:xfrm>
                <a:off x="358803" y="1248851"/>
                <a:ext cx="3172177" cy="273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03" y="3296385"/>
                <a:ext cx="837500" cy="85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469395" y="2987648"/>
                <a:ext cx="393056" cy="276999"/>
              </a:xfrm>
              <a:prstGeom prst="rect">
                <a:avLst/>
              </a:prstGeom>
            </p:spPr>
            <p:txBody>
              <a:bodyPr wrap="none">
                <a:spAutoFit/>
              </a:bodyPr>
              <a:lstStyle/>
              <a:p>
                <a:r>
                  <a:rPr lang="en-US" sz="1200" dirty="0" smtClean="0"/>
                  <a:t>[in]</a:t>
                </a:r>
                <a:endParaRPr lang="en-US" sz="1200" dirty="0"/>
              </a:p>
            </p:txBody>
          </p:sp>
          <p:sp>
            <p:nvSpPr>
              <p:cNvPr id="40" name="Rectangle 39"/>
              <p:cNvSpPr/>
              <p:nvPr/>
            </p:nvSpPr>
            <p:spPr>
              <a:xfrm>
                <a:off x="2757381" y="3752463"/>
                <a:ext cx="393056" cy="276999"/>
              </a:xfrm>
              <a:prstGeom prst="rect">
                <a:avLst/>
              </a:prstGeom>
            </p:spPr>
            <p:txBody>
              <a:bodyPr wrap="none">
                <a:spAutoFit/>
              </a:bodyPr>
              <a:lstStyle/>
              <a:p>
                <a:r>
                  <a:rPr lang="en-US" sz="1200" dirty="0" smtClean="0"/>
                  <a:t>[in]</a:t>
                </a:r>
                <a:endParaRPr lang="en-US" sz="1200" dirty="0"/>
              </a:p>
            </p:txBody>
          </p:sp>
          <p:sp>
            <p:nvSpPr>
              <p:cNvPr id="41" name="TextBox 131"/>
              <p:cNvSpPr txBox="1">
                <a:spLocks noChangeArrowheads="1"/>
              </p:cNvSpPr>
              <p:nvPr/>
            </p:nvSpPr>
            <p:spPr bwMode="auto">
              <a:xfrm>
                <a:off x="1279529" y="1408281"/>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St1 CPS</a:t>
                </a:r>
                <a:endParaRPr lang="en-US" sz="1100" dirty="0">
                  <a:latin typeface="Calibri" pitchFamily="-65" charset="0"/>
                </a:endParaRPr>
              </a:p>
            </p:txBody>
          </p:sp>
          <p:cxnSp>
            <p:nvCxnSpPr>
              <p:cNvPr id="42" name="Straight Arrow Connector 41"/>
              <p:cNvCxnSpPr/>
              <p:nvPr/>
            </p:nvCxnSpPr>
            <p:spPr>
              <a:xfrm>
                <a:off x="1653395" y="1435220"/>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131"/>
              <p:cNvSpPr txBox="1">
                <a:spLocks noChangeArrowheads="1"/>
              </p:cNvSpPr>
              <p:nvPr/>
            </p:nvSpPr>
            <p:spPr bwMode="auto">
              <a:xfrm>
                <a:off x="1438556" y="1042522"/>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L4C</a:t>
                </a:r>
                <a:endParaRPr lang="en-US" sz="1100" dirty="0">
                  <a:latin typeface="Calibri" pitchFamily="-65" charset="0"/>
                </a:endParaRPr>
              </a:p>
            </p:txBody>
          </p:sp>
          <p:cxnSp>
            <p:nvCxnSpPr>
              <p:cNvPr id="44" name="Straight Arrow Connector 43"/>
              <p:cNvCxnSpPr/>
              <p:nvPr/>
            </p:nvCxnSpPr>
            <p:spPr>
              <a:xfrm>
                <a:off x="1824684" y="1102006"/>
                <a:ext cx="2331" cy="52693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131"/>
              <p:cNvSpPr txBox="1">
                <a:spLocks noChangeArrowheads="1"/>
              </p:cNvSpPr>
              <p:nvPr/>
            </p:nvSpPr>
            <p:spPr bwMode="auto">
              <a:xfrm>
                <a:off x="2519932" y="1114083"/>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X1</a:t>
                </a:r>
                <a:endParaRPr lang="en-US" sz="1100" dirty="0">
                  <a:latin typeface="Calibri" pitchFamily="-65" charset="0"/>
                </a:endParaRPr>
              </a:p>
            </p:txBody>
          </p:sp>
          <p:sp>
            <p:nvSpPr>
              <p:cNvPr id="46" name="TextBox 131"/>
              <p:cNvSpPr txBox="1">
                <a:spLocks noChangeArrowheads="1"/>
              </p:cNvSpPr>
              <p:nvPr/>
            </p:nvSpPr>
            <p:spPr bwMode="auto">
              <a:xfrm>
                <a:off x="1899731" y="1599114"/>
                <a:ext cx="39819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Y1</a:t>
                </a:r>
                <a:endParaRPr lang="en-US" sz="1100" dirty="0">
                  <a:latin typeface="Calibri" pitchFamily="-65" charset="0"/>
                </a:endParaRPr>
              </a:p>
            </p:txBody>
          </p:sp>
          <p:cxnSp>
            <p:nvCxnSpPr>
              <p:cNvPr id="47" name="Straight Arrow Connector 46"/>
              <p:cNvCxnSpPr/>
              <p:nvPr/>
            </p:nvCxnSpPr>
            <p:spPr>
              <a:xfrm flipH="1" flipV="1">
                <a:off x="2188196" y="1402732"/>
                <a:ext cx="424879" cy="1044"/>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207558" y="1423282"/>
                <a:ext cx="4493" cy="441670"/>
              </a:xfrm>
              <a:prstGeom prst="straightConnector1">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31"/>
              <p:cNvSpPr txBox="1">
                <a:spLocks noChangeArrowheads="1"/>
              </p:cNvSpPr>
              <p:nvPr/>
            </p:nvSpPr>
            <p:spPr bwMode="auto">
              <a:xfrm>
                <a:off x="2440419" y="1813798"/>
                <a:ext cx="39819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St2 CPS</a:t>
                </a:r>
                <a:endParaRPr lang="en-US" sz="1100" dirty="0">
                  <a:latin typeface="Calibri" pitchFamily="-65" charset="0"/>
                </a:endParaRPr>
              </a:p>
            </p:txBody>
          </p:sp>
          <p:cxnSp>
            <p:nvCxnSpPr>
              <p:cNvPr id="50" name="Straight Arrow Connector 49"/>
              <p:cNvCxnSpPr/>
              <p:nvPr/>
            </p:nvCxnSpPr>
            <p:spPr>
              <a:xfrm flipH="1" flipV="1">
                <a:off x="2299513" y="2086544"/>
                <a:ext cx="372126" cy="243188"/>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131"/>
              <p:cNvSpPr txBox="1">
                <a:spLocks noChangeArrowheads="1"/>
              </p:cNvSpPr>
              <p:nvPr/>
            </p:nvSpPr>
            <p:spPr bwMode="auto">
              <a:xfrm>
                <a:off x="2718714" y="2497610"/>
                <a:ext cx="501564"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smtClean="0">
                    <a:latin typeface="Calibri" pitchFamily="-65" charset="0"/>
                  </a:rPr>
                  <a:t>GS13</a:t>
                </a:r>
                <a:endParaRPr lang="en-US" sz="1100" dirty="0">
                  <a:latin typeface="Calibri" pitchFamily="-65" charset="0"/>
                </a:endParaRPr>
              </a:p>
            </p:txBody>
          </p:sp>
          <p:sp>
            <p:nvSpPr>
              <p:cNvPr id="52" name="TextBox 131"/>
              <p:cNvSpPr txBox="1">
                <a:spLocks noChangeArrowheads="1"/>
              </p:cNvSpPr>
              <p:nvPr/>
            </p:nvSpPr>
            <p:spPr bwMode="auto">
              <a:xfrm>
                <a:off x="452593" y="3523330"/>
                <a:ext cx="557223"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r>
                  <a:rPr lang="en-US" sz="1100" dirty="0" err="1" smtClean="0">
                    <a:latin typeface="Calibri" pitchFamily="-65" charset="0"/>
                  </a:rPr>
                  <a:t>IFO</a:t>
                </a:r>
                <a:r>
                  <a:rPr lang="en-US" sz="1100" dirty="0" smtClean="0">
                    <a:latin typeface="Calibri" pitchFamily="-65" charset="0"/>
                  </a:rPr>
                  <a:t> Axis</a:t>
                </a:r>
                <a:endParaRPr lang="en-US" sz="1100" dirty="0">
                  <a:latin typeface="Calibri" pitchFamily="-65" charset="0"/>
                </a:endParaRPr>
              </a:p>
            </p:txBody>
          </p:sp>
        </p:grpSp>
        <p:cxnSp>
          <p:nvCxnSpPr>
            <p:cNvPr id="36" name="Straight Arrow Connector 35"/>
            <p:cNvCxnSpPr/>
            <p:nvPr/>
          </p:nvCxnSpPr>
          <p:spPr>
            <a:xfrm flipH="1" flipV="1">
              <a:off x="2531987" y="2581480"/>
              <a:ext cx="433850" cy="288942"/>
            </a:xfrm>
            <a:prstGeom prst="straightConnector1">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3" name="Picture 52"/>
          <p:cNvPicPr/>
          <p:nvPr/>
        </p:nvPicPr>
        <p:blipFill>
          <a:blip r:embed="rId5" cstate="print"/>
          <a:srcRect l="30111" t="27649" r="45380" b="29493"/>
          <a:stretch>
            <a:fillRect/>
          </a:stretch>
        </p:blipFill>
        <p:spPr bwMode="auto">
          <a:xfrm>
            <a:off x="108721" y="4136064"/>
            <a:ext cx="1800837" cy="2562447"/>
          </a:xfrm>
          <a:prstGeom prst="rect">
            <a:avLst/>
          </a:prstGeom>
          <a:noFill/>
          <a:ln w="9525">
            <a:noFill/>
            <a:miter lim="800000"/>
            <a:headEnd/>
            <a:tailEnd/>
          </a:ln>
        </p:spPr>
      </p:pic>
      <p:sp>
        <p:nvSpPr>
          <p:cNvPr id="54" name="TextBox 53"/>
          <p:cNvSpPr txBox="1"/>
          <p:nvPr/>
        </p:nvSpPr>
        <p:spPr>
          <a:xfrm>
            <a:off x="1956392" y="5985390"/>
            <a:ext cx="4008474" cy="646331"/>
          </a:xfrm>
          <a:prstGeom prst="rect">
            <a:avLst/>
          </a:prstGeom>
          <a:noFill/>
        </p:spPr>
        <p:txBody>
          <a:bodyPr wrap="square" rtlCol="0">
            <a:spAutoFit/>
          </a:bodyPr>
          <a:lstStyle/>
          <a:p>
            <a:r>
              <a:rPr lang="en-US" sz="1200" dirty="0" smtClean="0"/>
              <a:t>T240 center is about 13.551” </a:t>
            </a:r>
            <a:r>
              <a:rPr lang="en-US" sz="1200" dirty="0"/>
              <a:t>above</a:t>
            </a:r>
            <a:r>
              <a:rPr lang="en-US" sz="1200" dirty="0" smtClean="0"/>
              <a:t> the optical table, that </a:t>
            </a:r>
            <a:r>
              <a:rPr lang="en-US" sz="1200" dirty="0"/>
              <a:t>is </a:t>
            </a:r>
            <a:r>
              <a:rPr lang="en-US" sz="1200" dirty="0" smtClean="0"/>
              <a:t>4.556</a:t>
            </a:r>
            <a:r>
              <a:rPr lang="en-US" sz="1200" dirty="0"/>
              <a:t>” above</a:t>
            </a:r>
            <a:r>
              <a:rPr lang="en-US" sz="1200" dirty="0" smtClean="0"/>
              <a:t> </a:t>
            </a:r>
            <a:r>
              <a:rPr lang="en-US" sz="1200" dirty="0"/>
              <a:t>the </a:t>
            </a:r>
            <a:r>
              <a:rPr lang="en-US" sz="1200" dirty="0" smtClean="0"/>
              <a:t>Stage 1 Actuator Plane, that </a:t>
            </a:r>
            <a:r>
              <a:rPr lang="en-US" sz="1200" dirty="0"/>
              <a:t>is </a:t>
            </a:r>
            <a:r>
              <a:rPr lang="en-US" sz="1200" dirty="0" smtClean="0">
                <a:solidFill>
                  <a:srgbClr val="00B050"/>
                </a:solidFill>
              </a:rPr>
              <a:t>0.116 m</a:t>
            </a:r>
            <a:r>
              <a:rPr lang="en-US" sz="1200" dirty="0" smtClean="0"/>
              <a:t> </a:t>
            </a:r>
            <a:r>
              <a:rPr lang="en-US" sz="1200" dirty="0"/>
              <a:t>above the Stage 1 Actuator </a:t>
            </a:r>
            <a:r>
              <a:rPr lang="en-US" sz="1200" dirty="0" smtClean="0"/>
              <a:t>Plane.</a:t>
            </a:r>
            <a:endParaRPr lang="en-US" sz="1200" dirty="0"/>
          </a:p>
        </p:txBody>
      </p:sp>
    </p:spTree>
    <p:extLst>
      <p:ext uri="{BB962C8B-B14F-4D97-AF65-F5344CB8AC3E}">
        <p14:creationId xmlns:p14="http://schemas.microsoft.com/office/powerpoint/2010/main" val="137082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29813</TotalTime>
  <Words>4695</Words>
  <Application>Microsoft Office PowerPoint</Application>
  <PresentationFormat>On-screen Show (4:3)</PresentationFormat>
  <Paragraphs>884</Paragraphs>
  <Slides>65</Slides>
  <Notes>24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Table of contents</vt:lpstr>
      <vt:lpstr>PowerPoint Presentation</vt:lpstr>
      <vt:lpstr>PowerPoint Presentation</vt:lpstr>
      <vt:lpstr>PowerPoint Presentation</vt:lpstr>
      <vt:lpstr>PowerPoint Presentation</vt:lpstr>
      <vt:lpstr>aLIGO HAM-ISI Sensors &amp; Actuators Location</vt:lpstr>
      <vt:lpstr>1.2) aLIGO BSC-ISI Sensors &amp; Actuators</vt:lpstr>
      <vt:lpstr>1.2) aLIGO BSC-ISI Sensors &amp; Actuators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 Institute of Technology - LIGO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Celine Ramet</dc:creator>
  <cp:lastModifiedBy>fabrice</cp:lastModifiedBy>
  <cp:revision>558</cp:revision>
  <cp:lastPrinted>2013-12-03T17:56:59Z</cp:lastPrinted>
  <dcterms:created xsi:type="dcterms:W3CDTF">2010-07-06T14:11:48Z</dcterms:created>
  <dcterms:modified xsi:type="dcterms:W3CDTF">2014-03-04T23:05:07Z</dcterms:modified>
</cp:coreProperties>
</file>