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42" r:id="rId3"/>
    <p:sldId id="345" r:id="rId4"/>
    <p:sldId id="346" r:id="rId5"/>
    <p:sldId id="353" r:id="rId6"/>
    <p:sldId id="354" r:id="rId7"/>
    <p:sldId id="350" r:id="rId8"/>
    <p:sldId id="355" r:id="rId9"/>
    <p:sldId id="348" r:id="rId10"/>
    <p:sldId id="349" r:id="rId11"/>
    <p:sldId id="351" r:id="rId12"/>
  </p:sldIdLst>
  <p:sldSz cx="9144000" cy="70866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000000"/>
    <a:srgbClr val="FE631E"/>
    <a:srgbClr val="FFFFFF"/>
    <a:srgbClr val="E2E2E2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1" autoAdjust="0"/>
    <p:restoredTop sz="97336" autoAdjust="0"/>
  </p:normalViewPr>
  <p:slideViewPr>
    <p:cSldViewPr snapToGrid="0">
      <p:cViewPr varScale="1">
        <p:scale>
          <a:sx n="123" d="100"/>
          <a:sy n="123" d="100"/>
        </p:scale>
        <p:origin x="-1200" y="-90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2" tIns="47425" rIns="94852" bIns="47425" numCol="1" anchor="t" anchorCtr="0" compatLnSpc="1">
            <a:prstTxWarp prst="textNoShape">
              <a:avLst/>
            </a:prstTxWarp>
          </a:bodyPr>
          <a:lstStyle>
            <a:lvl1pPr algn="l" defTabSz="94914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788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2" tIns="47425" rIns="94852" bIns="47425" numCol="1" anchor="t" anchorCtr="0" compatLnSpc="1">
            <a:prstTxWarp prst="textNoShape">
              <a:avLst/>
            </a:prstTxWarp>
          </a:bodyPr>
          <a:lstStyle>
            <a:lvl1pPr algn="r" defTabSz="94914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2" tIns="47425" rIns="94852" bIns="47425" numCol="1" anchor="b" anchorCtr="0" compatLnSpc="1">
            <a:prstTxWarp prst="textNoShape">
              <a:avLst/>
            </a:prstTxWarp>
          </a:bodyPr>
          <a:lstStyle>
            <a:lvl1pPr algn="l" defTabSz="94914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2" tIns="47425" rIns="94852" bIns="47425" numCol="1" anchor="b" anchorCtr="0" compatLnSpc="1">
            <a:prstTxWarp prst="textNoShape">
              <a:avLst/>
            </a:prstTxWarp>
          </a:bodyPr>
          <a:lstStyle>
            <a:lvl1pPr algn="r" defTabSz="94914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B732CA4-7570-495B-960D-AEACCC718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l" defTabSz="96730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788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5088" y="720725"/>
            <a:ext cx="46450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 defTabSz="96730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788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F0B3205-6331-427F-9475-C104C61F5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2A494B2-F268-4811-8A69-2C6243514DDB}" type="slidenum">
              <a:rPr lang="en-US" smtClean="0"/>
              <a:pPr defTabSz="966788"/>
              <a:t>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A88716E-E4E3-4C1C-8F81-A8068F6D7EE3}" type="slidenum">
              <a:rPr lang="en-US" smtClean="0"/>
              <a:pPr defTabSz="966788"/>
              <a:t>10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A88716E-E4E3-4C1C-8F81-A8068F6D7EE3}" type="slidenum">
              <a:rPr lang="en-US" smtClean="0"/>
              <a:pPr defTabSz="966788"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A88716E-E4E3-4C1C-8F81-A8068F6D7EE3}" type="slidenum">
              <a:rPr lang="en-US" smtClean="0"/>
              <a:pPr defTabSz="966788"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A88716E-E4E3-4C1C-8F81-A8068F6D7EE3}" type="slidenum">
              <a:rPr lang="en-US" smtClean="0"/>
              <a:pPr defTabSz="966788"/>
              <a:t>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A88716E-E4E3-4C1C-8F81-A8068F6D7EE3}" type="slidenum">
              <a:rPr lang="en-US" smtClean="0"/>
              <a:pPr defTabSz="966788"/>
              <a:t>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A88716E-E4E3-4C1C-8F81-A8068F6D7EE3}" type="slidenum">
              <a:rPr lang="en-US" smtClean="0"/>
              <a:pPr defTabSz="966788"/>
              <a:t>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A88716E-E4E3-4C1C-8F81-A8068F6D7EE3}" type="slidenum">
              <a:rPr lang="en-US" smtClean="0"/>
              <a:pPr defTabSz="966788"/>
              <a:t>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A88716E-E4E3-4C1C-8F81-A8068F6D7EE3}" type="slidenum">
              <a:rPr lang="en-US" smtClean="0"/>
              <a:pPr defTabSz="966788"/>
              <a:t>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A88716E-E4E3-4C1C-8F81-A8068F6D7EE3}" type="slidenum">
              <a:rPr lang="en-US" smtClean="0"/>
              <a:pPr defTabSz="966788"/>
              <a:t>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A88716E-E4E3-4C1C-8F81-A8068F6D7EE3}" type="slidenum">
              <a:rPr lang="en-US" smtClean="0"/>
              <a:pPr defTabSz="966788"/>
              <a:t>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863"/>
            <a:ext cx="7772400" cy="1519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6375"/>
            <a:ext cx="6400800" cy="1809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LVC 03/19/09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BSC Internal Seismic Isolation      Update &amp; Progress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DE2A3-7D23-4CCE-9BBC-3A776CFCC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LVC 03/19/09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BSC Internal Seismic Isolation      Update &amp; Progress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4D3DB-6605-400C-819D-2122D0D97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4163"/>
            <a:ext cx="20574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4163"/>
            <a:ext cx="60198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LVC 03/19/09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BSC Internal Seismic Isolation      Update &amp; Progress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694A-FE24-46D7-8521-4810FFE44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LVC 03/19/09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BSC Internal Seismic Isolation      Update &amp; Progress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47EF-666E-46D1-ADA7-4E28DDB8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4538"/>
            <a:ext cx="7772400" cy="14065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550"/>
            <a:ext cx="7772400" cy="1550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LVC 03/19/09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BSC Internal Seismic Isolation      Update &amp; Progress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8A83-0F08-4F35-9005-BAF46D4FF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4175"/>
            <a:ext cx="4038600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4175"/>
            <a:ext cx="4038600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LVC 03/19/09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BSC Internal Seismic Isolation      Update &amp; Progress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F3D1-5AAE-4940-83FA-566B1534B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5913"/>
            <a:ext cx="4040188" cy="661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900"/>
            <a:ext cx="4040188" cy="4083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5913"/>
            <a:ext cx="4041775" cy="661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47900"/>
            <a:ext cx="4041775" cy="4083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LVC 03/19/09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BSC Internal Seismic Isolation      Update &amp; Progress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6B4B3-F183-4344-BD30-4AB3AB1E7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LVC 03/19/09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BSC Internal Seismic Isolation      Update &amp; Progress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C97C-3292-4595-B7F3-064DC8A5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LVC 03/19/09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BSC Internal Seismic Isolation      Update &amp; Progress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09C1C-8AD0-44BD-9556-2B3A72919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3008313" cy="1200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575"/>
            <a:ext cx="5111750" cy="6048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2725"/>
            <a:ext cx="3008313" cy="4848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LVC 03/19/09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BSC Internal Seismic Isolation      Update &amp; Progress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A7385-6B1C-4199-B97A-BB24C0AF5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938"/>
            <a:ext cx="5486400" cy="5857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413"/>
            <a:ext cx="5486400" cy="4251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725"/>
            <a:ext cx="5486400" cy="831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LVC 03/19/09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BSC Internal Seismic Isolation      Update &amp; Progress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EFE5A-994C-4374-8574-F5320016A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2E2E2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4163"/>
            <a:ext cx="8229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4175"/>
            <a:ext cx="8229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LVC 03/19/09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4775"/>
            <a:ext cx="2895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BSC Internal Seismic Isolation      Update &amp; Progress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4775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C1B5EDA2-63EC-42FA-9D29-BB4EDAAB9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277813" y="1476375"/>
            <a:ext cx="8382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it-IT" dirty="0" smtClean="0">
                <a:solidFill>
                  <a:srgbClr val="0000FF"/>
                </a:solidFill>
              </a:rPr>
              <a:t>aLIGO </a:t>
            </a:r>
            <a:r>
              <a:rPr lang="it-IT" dirty="0" smtClean="0">
                <a:solidFill>
                  <a:srgbClr val="0000FF"/>
                </a:solidFill>
              </a:rPr>
              <a:t>HAM-ISI, LHO Unit #</a:t>
            </a:r>
            <a:r>
              <a:rPr lang="it-IT" dirty="0" smtClean="0">
                <a:solidFill>
                  <a:srgbClr val="0000FF"/>
                </a:solidFill>
              </a:rPr>
              <a:t>1</a:t>
            </a:r>
            <a:r>
              <a:rPr lang="it-IT" dirty="0" smtClean="0">
                <a:solidFill>
                  <a:srgbClr val="0000FF"/>
                </a:solidFill>
              </a:rPr>
              <a:t>,</a:t>
            </a:r>
            <a:endParaRPr lang="it-IT" dirty="0" smtClean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it-IT" dirty="0" smtClean="0">
                <a:solidFill>
                  <a:srgbClr val="0000FF"/>
                </a:solidFill>
              </a:rPr>
              <a:t>Testing Validation</a:t>
            </a:r>
            <a:endParaRPr lang="en-US" sz="1400" b="0" dirty="0">
              <a:cs typeface="Times New Roman" pitchFamily="18" charset="0"/>
            </a:endParaRPr>
          </a:p>
          <a:p>
            <a:pPr eaLnBrk="0" hangingPunct="0"/>
            <a:endParaRPr lang="en-US" sz="2000" dirty="0"/>
          </a:p>
          <a:p>
            <a:pPr eaLnBrk="0" hangingPunct="0"/>
            <a:r>
              <a:rPr lang="en-US" sz="2000" dirty="0" smtClean="0"/>
              <a:t>LIGO-G1000721-v1</a:t>
            </a:r>
            <a:endParaRPr lang="en-US" sz="2000" dirty="0"/>
          </a:p>
          <a:p>
            <a:pPr eaLnBrk="0" hangingPunct="0"/>
            <a:endParaRPr lang="en-US" sz="2000" b="0" dirty="0">
              <a:cs typeface="Times New Roman" pitchFamily="18" charset="0"/>
            </a:endParaRPr>
          </a:p>
          <a:p>
            <a:pPr eaLnBrk="0" hangingPunct="0"/>
            <a:r>
              <a:rPr lang="en-US" sz="1400" dirty="0" smtClean="0">
                <a:cs typeface="Times New Roman" pitchFamily="18" charset="0"/>
              </a:rPr>
              <a:t>July 23</a:t>
            </a:r>
            <a:r>
              <a:rPr lang="en-US" sz="1400" dirty="0" smtClean="0">
                <a:cs typeface="Times New Roman" pitchFamily="18" charset="0"/>
              </a:rPr>
              <a:t>, 2010</a:t>
            </a:r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b="0" dirty="0">
              <a:cs typeface="Times New Roman" pitchFamily="18" charset="0"/>
            </a:endParaRPr>
          </a:p>
          <a:p>
            <a:pPr eaLnBrk="0" hangingPunct="0"/>
            <a:endParaRPr lang="en-US" sz="1400" b="0" dirty="0">
              <a:cs typeface="Times New Roman" pitchFamily="18" charset="0"/>
            </a:endParaRPr>
          </a:p>
          <a:p>
            <a:pPr eaLnBrk="0" hangingPunct="0"/>
            <a:endParaRPr lang="en-US" sz="1400" b="0" dirty="0">
              <a:cs typeface="Times New Roman" pitchFamily="18" charset="0"/>
            </a:endParaRPr>
          </a:p>
          <a:p>
            <a:r>
              <a:rPr lang="en-US" sz="1600" dirty="0" smtClean="0"/>
              <a:t>SEI Team</a:t>
            </a:r>
            <a:endParaRPr lang="en-US" sz="1600" dirty="0">
              <a:cs typeface="Times New Roman" pitchFamily="18" charset="0"/>
            </a:endParaRPr>
          </a:p>
        </p:txBody>
      </p:sp>
      <p:grpSp>
        <p:nvGrpSpPr>
          <p:cNvPr id="1028" name="Group 11"/>
          <p:cNvGrpSpPr>
            <a:grpSpLocks/>
          </p:cNvGrpSpPr>
          <p:nvPr/>
        </p:nvGrpSpPr>
        <p:grpSpPr bwMode="auto">
          <a:xfrm>
            <a:off x="0" y="0"/>
            <a:ext cx="9144000" cy="558800"/>
            <a:chOff x="0" y="0"/>
            <a:chExt cx="9144000" cy="558800"/>
          </a:xfrm>
        </p:grpSpPr>
        <p:sp>
          <p:nvSpPr>
            <p:cNvPr id="1029" name="Rectangle 30"/>
            <p:cNvSpPr>
              <a:spLocks noChangeArrowheads="1"/>
            </p:cNvSpPr>
            <p:nvPr/>
          </p:nvSpPr>
          <p:spPr bwMode="auto">
            <a:xfrm>
              <a:off x="2033588" y="0"/>
              <a:ext cx="5164137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Seismic Isolation Group (SEI)</a:t>
              </a:r>
            </a:p>
          </p:txBody>
        </p:sp>
        <p:graphicFrame>
          <p:nvGraphicFramePr>
            <p:cNvPr id="1026" name="Object 34"/>
            <p:cNvGraphicFramePr>
              <a:graphicFrameLocks noChangeAspect="1"/>
            </p:cNvGraphicFramePr>
            <p:nvPr/>
          </p:nvGraphicFramePr>
          <p:xfrm>
            <a:off x="0" y="0"/>
            <a:ext cx="762000" cy="557213"/>
          </p:xfrm>
          <a:graphic>
            <a:graphicData uri="http://schemas.openxmlformats.org/presentationml/2006/ole">
              <p:oleObj spid="_x0000_s1026" r:id="rId4" imgW="4409524" imgH="3219899" progId="">
                <p:embed/>
              </p:oleObj>
            </a:graphicData>
          </a:graphic>
        </p:graphicFrame>
        <p:pic>
          <p:nvPicPr>
            <p:cNvPr id="1030" name="Picture 37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 l="10286" t="43056" r="65755" b="34029"/>
            <a:stretch>
              <a:fillRect/>
            </a:stretch>
          </p:blipFill>
          <p:spPr bwMode="auto">
            <a:xfrm>
              <a:off x="7962900" y="0"/>
              <a:ext cx="1181100" cy="538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31" name="Line 38"/>
            <p:cNvSpPr>
              <a:spLocks noChangeShapeType="1"/>
            </p:cNvSpPr>
            <p:nvPr/>
          </p:nvSpPr>
          <p:spPr bwMode="auto">
            <a:xfrm>
              <a:off x="0" y="558800"/>
              <a:ext cx="9144000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1910160" y="46494"/>
            <a:ext cx="5893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 </a:t>
            </a:r>
            <a:r>
              <a:rPr lang="en-US" sz="1600" dirty="0" smtClean="0"/>
              <a:t>G1000721, </a:t>
            </a:r>
            <a:r>
              <a:rPr lang="it-IT" sz="1600" dirty="0" smtClean="0"/>
              <a:t>aLIGO HAM-ISI, LHO Unit #</a:t>
            </a:r>
            <a:r>
              <a:rPr lang="it-IT" sz="1600" dirty="0" smtClean="0"/>
              <a:t>1, Testing Validation</a:t>
            </a:r>
            <a:endParaRPr lang="en-US" sz="1600" dirty="0"/>
          </a:p>
        </p:txBody>
      </p:sp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17442" r:id="rId4" imgW="4409524" imgH="3219899" progId="">
              <p:embed/>
            </p:oleObj>
          </a:graphicData>
        </a:graphic>
      </p:graphicFrame>
      <p:pic>
        <p:nvPicPr>
          <p:cNvPr id="3077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8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702299" y="6788258"/>
            <a:ext cx="441702" cy="2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7FB87-3B2F-4F99-999D-2A08BA89D1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5864" y="507771"/>
            <a:ext cx="203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800" dirty="0" smtClean="0">
                <a:solidFill>
                  <a:srgbClr val="0000FF"/>
                </a:solidFill>
              </a:rPr>
              <a:t>Damping </a:t>
            </a:r>
            <a:r>
              <a:rPr lang="en-US" sz="1800" dirty="0" smtClean="0">
                <a:solidFill>
                  <a:srgbClr val="0000FF"/>
                </a:solidFill>
              </a:rPr>
              <a:t>loops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986" y="741417"/>
            <a:ext cx="7896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Controller made </a:t>
            </a:r>
            <a:r>
              <a:rPr lang="en-US" sz="1800" dirty="0" smtClean="0"/>
              <a:t>of:</a:t>
            </a:r>
          </a:p>
          <a:p>
            <a:pPr algn="l"/>
            <a:r>
              <a:rPr lang="en-US" sz="1800" dirty="0" smtClean="0"/>
              <a:t>- a compensation filter to account for the difference in the </a:t>
            </a:r>
            <a:r>
              <a:rPr lang="en-US" sz="1800" dirty="0" smtClean="0"/>
              <a:t>electronics</a:t>
            </a:r>
            <a:endParaRPr lang="en-US" sz="1800" dirty="0" smtClean="0"/>
          </a:p>
          <a:p>
            <a:pPr algn="l"/>
            <a:r>
              <a:rPr lang="en-US" sz="1800" dirty="0" smtClean="0"/>
              <a:t>- the original damping loops from </a:t>
            </a:r>
            <a:r>
              <a:rPr lang="en-US" sz="1800" dirty="0" err="1" smtClean="0"/>
              <a:t>eLIGO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317443" name="Picture 2"/>
          <p:cNvPicPr>
            <a:picLocks noChangeAspect="1" noChangeArrowheads="1"/>
          </p:cNvPicPr>
          <p:nvPr/>
        </p:nvPicPr>
        <p:blipFill>
          <a:blip r:embed="rId6" cstate="print"/>
          <a:srcRect t="3571" b="3943"/>
          <a:stretch>
            <a:fillRect/>
          </a:stretch>
        </p:blipFill>
        <p:spPr bwMode="auto">
          <a:xfrm>
            <a:off x="1573078" y="1743559"/>
            <a:ext cx="6281701" cy="48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717268"/>
            <a:ext cx="7462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H1: Solid line, H2: Dash line, H3: Dash-Dot line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1910160" y="46494"/>
            <a:ext cx="5893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 </a:t>
            </a:r>
            <a:r>
              <a:rPr lang="en-US" sz="1600" dirty="0" smtClean="0"/>
              <a:t>G1000721, </a:t>
            </a:r>
            <a:r>
              <a:rPr lang="it-IT" sz="1600" dirty="0" smtClean="0"/>
              <a:t>aLIGO HAM-ISI, LHO Unit #</a:t>
            </a:r>
            <a:r>
              <a:rPr lang="it-IT" sz="1600" dirty="0" smtClean="0"/>
              <a:t>1, Testing Validation</a:t>
            </a:r>
            <a:endParaRPr lang="en-US" sz="1600" dirty="0"/>
          </a:p>
        </p:txBody>
      </p:sp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19490" r:id="rId4" imgW="4409524" imgH="3219899" progId="">
              <p:embed/>
            </p:oleObj>
          </a:graphicData>
        </a:graphic>
      </p:graphicFrame>
      <p:pic>
        <p:nvPicPr>
          <p:cNvPr id="3077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8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702299" y="6788258"/>
            <a:ext cx="441702" cy="2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7FB87-3B2F-4F99-999D-2A08BA89D1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464" y="538768"/>
            <a:ext cx="203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800" dirty="0" smtClean="0">
                <a:solidFill>
                  <a:srgbClr val="0000FF"/>
                </a:solidFill>
              </a:rPr>
              <a:t>Damping </a:t>
            </a:r>
            <a:r>
              <a:rPr lang="en-US" sz="1800" dirty="0" smtClean="0">
                <a:solidFill>
                  <a:srgbClr val="0000FF"/>
                </a:solidFill>
              </a:rPr>
              <a:t>loops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pic>
        <p:nvPicPr>
          <p:cNvPr id="319491" name="Picture 1"/>
          <p:cNvPicPr>
            <a:picLocks noChangeAspect="1" noChangeArrowheads="1"/>
          </p:cNvPicPr>
          <p:nvPr/>
        </p:nvPicPr>
        <p:blipFill>
          <a:blip r:embed="rId6" cstate="print"/>
          <a:srcRect l="1128" t="6975" r="75105" b="65888"/>
          <a:stretch>
            <a:fillRect/>
          </a:stretch>
        </p:blipFill>
        <p:spPr bwMode="auto">
          <a:xfrm>
            <a:off x="247974" y="1015138"/>
            <a:ext cx="4618495" cy="1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9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4187" y="550191"/>
            <a:ext cx="39560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1219" y="2866338"/>
            <a:ext cx="736944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800" dirty="0" smtClean="0">
                <a:solidFill>
                  <a:srgbClr val="0000FF"/>
                </a:solidFill>
              </a:rPr>
              <a:t>Conclusion:</a:t>
            </a:r>
          </a:p>
          <a:p>
            <a:pPr lvl="0" algn="l">
              <a:spcBef>
                <a:spcPts val="600"/>
              </a:spcBef>
            </a:pPr>
            <a:r>
              <a:rPr lang="en-US" sz="1600" dirty="0" smtClean="0"/>
              <a:t>One issue: </a:t>
            </a:r>
          </a:p>
          <a:p>
            <a:pPr lvl="0" algn="l"/>
            <a:r>
              <a:rPr lang="en-US" sz="1600" dirty="0" smtClean="0"/>
              <a:t>- 24 Hz resonance: more investigation?</a:t>
            </a:r>
          </a:p>
          <a:p>
            <a:pPr algn="l">
              <a:spcBef>
                <a:spcPts val="600"/>
              </a:spcBef>
            </a:pPr>
            <a:r>
              <a:rPr lang="en-US" sz="1600" dirty="0" smtClean="0"/>
              <a:t>One info: </a:t>
            </a:r>
          </a:p>
          <a:p>
            <a:pPr algn="l"/>
            <a:r>
              <a:rPr lang="en-US" sz="1600" dirty="0" smtClean="0"/>
              <a:t>- Control </a:t>
            </a:r>
            <a:r>
              <a:rPr lang="en-US" sz="1600" dirty="0" smtClean="0"/>
              <a:t>loops on unit 2</a:t>
            </a:r>
          </a:p>
          <a:p>
            <a:pPr lvl="0" algn="l">
              <a:spcBef>
                <a:spcPts val="600"/>
              </a:spcBef>
            </a:pPr>
            <a:r>
              <a:rPr lang="en-US" sz="1600" dirty="0" smtClean="0"/>
              <a:t>Recent Progress</a:t>
            </a:r>
            <a:endParaRPr lang="en-US" sz="1600" dirty="0" smtClean="0"/>
          </a:p>
          <a:p>
            <a:pPr lvl="0" algn="l"/>
            <a:r>
              <a:rPr lang="en-US" sz="1600" dirty="0" smtClean="0"/>
              <a:t>-</a:t>
            </a:r>
            <a:r>
              <a:rPr lang="en-US" sz="1600" dirty="0" smtClean="0"/>
              <a:t> Complementary test for range of motion: in progress.</a:t>
            </a:r>
          </a:p>
          <a:p>
            <a:pPr lvl="0" algn="l"/>
            <a:r>
              <a:rPr lang="en-US" sz="1600" dirty="0" smtClean="0"/>
              <a:t>- Mass budget updated</a:t>
            </a:r>
          </a:p>
          <a:p>
            <a:pPr lvl="0" algn="l"/>
            <a:r>
              <a:rPr lang="en-US" sz="1600" dirty="0" smtClean="0"/>
              <a:t>- Calibrated spectrums</a:t>
            </a:r>
            <a:endParaRPr lang="en-US" sz="1600" dirty="0" smtClean="0"/>
          </a:p>
          <a:p>
            <a:pPr lvl="0" algn="l"/>
            <a:r>
              <a:rPr lang="en-US" sz="1600" dirty="0" smtClean="0"/>
              <a:t>- CPS problem solved</a:t>
            </a:r>
          </a:p>
          <a:p>
            <a:pPr lvl="0" algn="l"/>
            <a:r>
              <a:rPr lang="en-US" sz="1600" dirty="0" smtClean="0"/>
              <a:t>- LZMP estimated</a:t>
            </a:r>
          </a:p>
          <a:p>
            <a:pPr lvl="0" algn="l"/>
            <a:r>
              <a:rPr lang="en-US" sz="1600" dirty="0" smtClean="0"/>
              <a:t>- Damping loops installed</a:t>
            </a:r>
          </a:p>
          <a:p>
            <a:pPr lvl="0" algn="l"/>
            <a:endParaRPr lang="en-US" sz="1600" dirty="0" smtClean="0"/>
          </a:p>
          <a:p>
            <a:pPr lvl="0"/>
            <a:r>
              <a:rPr lang="en-US" sz="1600" dirty="0" smtClean="0"/>
              <a:t>Time to move to unit 2?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074" r:id="rId4" imgW="4409524" imgH="3219899" progId="">
              <p:embed/>
            </p:oleObj>
          </a:graphicData>
        </a:graphic>
      </p:graphicFrame>
      <p:pic>
        <p:nvPicPr>
          <p:cNvPr id="3077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8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963" y="422532"/>
            <a:ext cx="8340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Goals</a:t>
            </a:r>
            <a:r>
              <a:rPr lang="en-US" sz="1600" dirty="0" smtClean="0">
                <a:solidFill>
                  <a:srgbClr val="0000FF"/>
                </a:solidFill>
              </a:rPr>
              <a:t>:</a:t>
            </a:r>
          </a:p>
          <a:p>
            <a:pPr algn="l"/>
            <a:r>
              <a:rPr lang="en-US" sz="1600" dirty="0" smtClean="0"/>
              <a:t>Review the progress done since the testing presentation (G1000692)</a:t>
            </a:r>
          </a:p>
          <a:p>
            <a:pPr algn="l"/>
            <a:r>
              <a:rPr lang="en-US" sz="1600" dirty="0" smtClean="0"/>
              <a:t>Validate the first assembly</a:t>
            </a:r>
          </a:p>
          <a:p>
            <a:pPr algn="l">
              <a:buFontTx/>
              <a:buChar char="-"/>
            </a:pPr>
            <a:endParaRPr lang="en-US" sz="1600" dirty="0" smtClean="0"/>
          </a:p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GS13 and actuators pre testing:</a:t>
            </a:r>
          </a:p>
          <a:p>
            <a:pPr algn="l"/>
            <a:r>
              <a:rPr lang="en-US" sz="1600" dirty="0" smtClean="0"/>
              <a:t>Data </a:t>
            </a:r>
            <a:r>
              <a:rPr lang="en-US" sz="1600" dirty="0" smtClean="0"/>
              <a:t>related to GS-13 post </a:t>
            </a:r>
            <a:r>
              <a:rPr lang="en-US" sz="1600" dirty="0" smtClean="0"/>
              <a:t>podding. </a:t>
            </a:r>
            <a:endParaRPr lang="en-US" sz="1600" dirty="0" smtClean="0"/>
          </a:p>
          <a:p>
            <a:pPr algn="l"/>
            <a:r>
              <a:rPr lang="en-US" sz="1600" dirty="0" smtClean="0"/>
              <a:t>Actuator </a:t>
            </a:r>
            <a:r>
              <a:rPr lang="en-US" sz="1600" dirty="0" smtClean="0"/>
              <a:t>data sheet: T0900564-v2.</a:t>
            </a:r>
          </a:p>
          <a:p>
            <a:pPr algn="l">
              <a:buFontTx/>
              <a:buChar char="-"/>
            </a:pPr>
            <a:endParaRPr lang="en-US" sz="1600" dirty="0" smtClean="0"/>
          </a:p>
          <a:p>
            <a:pPr lvl="0" algn="l"/>
            <a:r>
              <a:rPr lang="en-US" sz="1600" dirty="0" smtClean="0">
                <a:solidFill>
                  <a:srgbClr val="0000FF"/>
                </a:solidFill>
              </a:rPr>
              <a:t>Detailed </a:t>
            </a:r>
            <a:r>
              <a:rPr lang="en-US" sz="1600" dirty="0" smtClean="0">
                <a:solidFill>
                  <a:srgbClr val="0000FF"/>
                </a:solidFill>
              </a:rPr>
              <a:t>Mass </a:t>
            </a:r>
            <a:r>
              <a:rPr lang="en-US" sz="1600" dirty="0" smtClean="0">
                <a:solidFill>
                  <a:srgbClr val="0000FF"/>
                </a:solidFill>
              </a:rPr>
              <a:t>Budget: </a:t>
            </a:r>
            <a:r>
              <a:rPr lang="en-US" sz="1600" dirty="0" smtClean="0"/>
              <a:t>has </a:t>
            </a:r>
            <a:r>
              <a:rPr lang="en-US" sz="1600" dirty="0" smtClean="0"/>
              <a:t>been </a:t>
            </a:r>
            <a:r>
              <a:rPr lang="en-US" sz="1600" dirty="0" smtClean="0"/>
              <a:t>included in T1000329.</a:t>
            </a:r>
            <a:endParaRPr lang="en-US" sz="1600" dirty="0" smtClean="0"/>
          </a:p>
          <a:p>
            <a:r>
              <a:rPr lang="en-US" sz="1800" dirty="0" smtClean="0"/>
              <a:t> </a:t>
            </a:r>
          </a:p>
          <a:p>
            <a:pPr algn="l">
              <a:buFontTx/>
              <a:buChar char="-"/>
            </a:pPr>
            <a:endParaRPr lang="en-US" sz="1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468" y="3463873"/>
            <a:ext cx="5599293" cy="219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910160" y="46494"/>
            <a:ext cx="5893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 </a:t>
            </a:r>
            <a:r>
              <a:rPr lang="en-US" sz="1600" dirty="0" smtClean="0"/>
              <a:t>G1000721, </a:t>
            </a:r>
            <a:r>
              <a:rPr lang="it-IT" sz="1600" dirty="0" smtClean="0"/>
              <a:t>aLIGO HAM-ISI, LHO Unit #</a:t>
            </a:r>
            <a:r>
              <a:rPr lang="it-IT" sz="1600" dirty="0" smtClean="0"/>
              <a:t>1, Testing Validation</a:t>
            </a:r>
            <a:endParaRPr lang="en-US" sz="16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 l="15160" t="14291" r="58115" b="5447"/>
          <a:stretch>
            <a:fillRect/>
          </a:stretch>
        </p:blipFill>
        <p:spPr bwMode="auto">
          <a:xfrm>
            <a:off x="6090835" y="1239864"/>
            <a:ext cx="3053166" cy="286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 l="18230" t="24054" r="60661" b="15829"/>
          <a:stretch>
            <a:fillRect/>
          </a:stretch>
        </p:blipFill>
        <p:spPr bwMode="auto">
          <a:xfrm>
            <a:off x="6095295" y="4145797"/>
            <a:ext cx="3048705" cy="266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08226" r:id="rId4" imgW="4409524" imgH="3219899" progId="">
              <p:embed/>
            </p:oleObj>
          </a:graphicData>
        </a:graphic>
      </p:graphicFrame>
      <p:pic>
        <p:nvPicPr>
          <p:cNvPr id="3077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8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709249"/>
            <a:ext cx="214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24 Hz Resonance:</a:t>
            </a:r>
            <a:endParaRPr lang="en-US" sz="1400" dirty="0" smtClean="0"/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910160" y="46494"/>
            <a:ext cx="5893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 </a:t>
            </a:r>
            <a:r>
              <a:rPr lang="en-US" sz="1600" dirty="0" smtClean="0"/>
              <a:t>G1000721, </a:t>
            </a:r>
            <a:r>
              <a:rPr lang="it-IT" sz="1600" dirty="0" smtClean="0"/>
              <a:t>aLIGO HAM-ISI, LHO Unit #</a:t>
            </a:r>
            <a:r>
              <a:rPr lang="it-IT" sz="1600" dirty="0" smtClean="0"/>
              <a:t>1, Testing Validation</a:t>
            </a:r>
            <a:endParaRPr lang="en-US" sz="1600" dirty="0"/>
          </a:p>
        </p:txBody>
      </p:sp>
      <p:pic>
        <p:nvPicPr>
          <p:cNvPr id="308233" name="Picture 9"/>
          <p:cNvPicPr>
            <a:picLocks noChangeAspect="1" noChangeArrowheads="1"/>
          </p:cNvPicPr>
          <p:nvPr/>
        </p:nvPicPr>
        <p:blipFill>
          <a:blip r:embed="rId6" cstate="print"/>
          <a:srcRect l="2860" t="14504" r="8891" b="5600"/>
          <a:stretch>
            <a:fillRect/>
          </a:stretch>
        </p:blipFill>
        <p:spPr bwMode="auto">
          <a:xfrm>
            <a:off x="38745" y="1598498"/>
            <a:ext cx="4372182" cy="367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34" name="Picture 10"/>
          <p:cNvPicPr>
            <a:picLocks noChangeAspect="1" noChangeArrowheads="1"/>
          </p:cNvPicPr>
          <p:nvPr/>
        </p:nvPicPr>
        <p:blipFill>
          <a:blip r:embed="rId7" cstate="print"/>
          <a:srcRect l="3163" t="1895" r="6304" b="7775"/>
          <a:stretch>
            <a:fillRect/>
          </a:stretch>
        </p:blipFill>
        <p:spPr bwMode="auto">
          <a:xfrm>
            <a:off x="4566240" y="1588576"/>
            <a:ext cx="4415027" cy="366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09250" r:id="rId4" imgW="4409524" imgH="3219899" progId="">
              <p:embed/>
            </p:oleObj>
          </a:graphicData>
        </a:graphic>
      </p:graphicFrame>
      <p:pic>
        <p:nvPicPr>
          <p:cNvPr id="3077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8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702299" y="6788258"/>
            <a:ext cx="441702" cy="2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7FB87-3B2F-4F99-999D-2A08BA89D1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19" y="546517"/>
            <a:ext cx="834043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 smtClean="0">
                <a:solidFill>
                  <a:srgbClr val="0000FF"/>
                </a:solidFill>
              </a:rPr>
              <a:t>   Position sensors</a:t>
            </a:r>
            <a:endParaRPr lang="en-US" sz="18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i="1" dirty="0" smtClean="0"/>
              <a:t>Step </a:t>
            </a:r>
            <a:r>
              <a:rPr lang="en-US" sz="1600" i="1" dirty="0" smtClean="0"/>
              <a:t>4 - Set up sensors </a:t>
            </a:r>
            <a:r>
              <a:rPr lang="en-US" sz="1600" i="1" dirty="0" smtClean="0"/>
              <a:t>gap</a:t>
            </a:r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i="1" dirty="0" smtClean="0"/>
              <a:t>Step 5 - Measure the Sensor </a:t>
            </a:r>
            <a:r>
              <a:rPr lang="en-US" sz="1600" i="1" dirty="0" smtClean="0"/>
              <a:t>gap</a:t>
            </a:r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r>
              <a:rPr lang="en-US" sz="1600" i="1" dirty="0" smtClean="0"/>
              <a:t>Step 6 - Check Sensor gaps after the platform release</a:t>
            </a:r>
          </a:p>
          <a:p>
            <a:pPr algn="l"/>
            <a:endParaRPr lang="en-US" sz="1600" i="1" dirty="0" smtClean="0"/>
          </a:p>
          <a:p>
            <a:pPr algn="l"/>
            <a:endParaRPr lang="en-US" sz="1600" dirty="0" smtClean="0"/>
          </a:p>
          <a:p>
            <a:pPr algn="l"/>
            <a:endParaRPr lang="en-US" sz="1800" i="1" dirty="0" smtClean="0"/>
          </a:p>
          <a:p>
            <a:pPr lvl="0" algn="l"/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910160" y="46494"/>
            <a:ext cx="5893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 </a:t>
            </a:r>
            <a:r>
              <a:rPr lang="en-US" sz="1600" dirty="0" smtClean="0"/>
              <a:t>G1000721, </a:t>
            </a:r>
            <a:r>
              <a:rPr lang="it-IT" sz="1600" dirty="0" smtClean="0"/>
              <a:t>aLIGO HAM-ISI, LHO Unit #</a:t>
            </a:r>
            <a:r>
              <a:rPr lang="it-IT" sz="1600" dirty="0" smtClean="0"/>
              <a:t>1, Testing Validation</a:t>
            </a:r>
            <a:endParaRPr lang="en-US" sz="1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66440" y="1292072"/>
          <a:ext cx="6096000" cy="1294312"/>
        </p:xfrm>
        <a:graphic>
          <a:graphicData uri="http://schemas.openxmlformats.org/drawingml/2006/table">
            <a:tbl>
              <a:tblPr/>
              <a:tblGrid>
                <a:gridCol w="900122"/>
                <a:gridCol w="1396741"/>
                <a:gridCol w="1285002"/>
                <a:gridCol w="1173263"/>
                <a:gridCol w="1340872"/>
              </a:tblGrid>
              <a:tr h="167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</a:rPr>
                        <a:t>Table locked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Both ADE boxes on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One ADE boxe ON at the same time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Sensors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Offset (Mean)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Std deviation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Offset (Mean)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Std deviation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V1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-54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-52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2.1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H1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35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1.0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0.7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V2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-88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2.7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-84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2.4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H2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2.0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-27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1.2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V3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21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0.9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25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0.7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H3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-281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9.4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-258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1.0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11729" y="3187081"/>
          <a:ext cx="5321300" cy="1285875"/>
        </p:xfrm>
        <a:graphic>
          <a:graphicData uri="http://schemas.openxmlformats.org/drawingml/2006/table">
            <a:tbl>
              <a:tblPr/>
              <a:tblGrid>
                <a:gridCol w="1320800"/>
                <a:gridCol w="1333500"/>
                <a:gridCol w="1333500"/>
                <a:gridCol w="1333500"/>
              </a:tblGrid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</a:rPr>
                        <a:t>Sensors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</a:rPr>
                        <a:t>Gap measured on the Jig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Gap measured on the Table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% of change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V1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xx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80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N/A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H1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xx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80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N/A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V2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xx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80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N/A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H2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xx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80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N/A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V3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xx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80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N/A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</a:rPr>
                        <a:t>H3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xx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80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N/A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74930" y="5291299"/>
          <a:ext cx="6095999" cy="1323975"/>
        </p:xfrm>
        <a:graphic>
          <a:graphicData uri="http://schemas.openxmlformats.org/drawingml/2006/table">
            <a:tbl>
              <a:tblPr/>
              <a:tblGrid>
                <a:gridCol w="1575206"/>
                <a:gridCol w="1575206"/>
                <a:gridCol w="1575206"/>
                <a:gridCol w="1370381"/>
              </a:tblGrid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Locked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Unlocked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Diff </a:t>
                      </a:r>
                      <a:br>
                        <a:rPr lang="en-US" sz="1000" b="1">
                          <a:latin typeface="Arial"/>
                          <a:ea typeface="Times New Roman"/>
                        </a:rPr>
                      </a:br>
                      <a:r>
                        <a:rPr lang="en-US" sz="1000" b="1">
                          <a:latin typeface="Arial"/>
                          <a:ea typeface="Times New Roman"/>
                        </a:rPr>
                        <a:t>unlocked - locked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Sensors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Offset (Mean)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Offset (Mean)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V1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-54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-980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-926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V2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-88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237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325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V3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21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-356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-377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H1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35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571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536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H2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787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799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H3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281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11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-270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28706" r:id="rId4" imgW="4409524" imgH="3219899" progId="">
              <p:embed/>
            </p:oleObj>
          </a:graphicData>
        </a:graphic>
      </p:graphicFrame>
      <p:pic>
        <p:nvPicPr>
          <p:cNvPr id="3077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8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702299" y="6788258"/>
            <a:ext cx="441702" cy="2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7FB87-3B2F-4F99-999D-2A08BA89D1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19" y="546517"/>
            <a:ext cx="83404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 smtClean="0">
                <a:solidFill>
                  <a:srgbClr val="0000FF"/>
                </a:solidFill>
              </a:rPr>
              <a:t>   Position sensors</a:t>
            </a:r>
          </a:p>
          <a:p>
            <a:pPr lvl="0"/>
            <a:endParaRPr lang="en-US" sz="18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i="1" dirty="0" smtClean="0"/>
              <a:t>Step 7 - Check the position sensors sign and range of </a:t>
            </a:r>
            <a:r>
              <a:rPr lang="en-US" sz="1600" i="1" dirty="0" smtClean="0"/>
              <a:t>motion</a:t>
            </a:r>
          </a:p>
          <a:p>
            <a:pPr algn="l"/>
            <a:endParaRPr lang="en-US" sz="1600" i="1" dirty="0" smtClean="0"/>
          </a:p>
          <a:p>
            <a:pPr algn="l"/>
            <a:r>
              <a:rPr lang="en-US" sz="1600" dirty="0" smtClean="0"/>
              <a:t>Y-Axis Up/Down </a:t>
            </a:r>
            <a:r>
              <a:rPr lang="en-US" sz="1600" dirty="0" smtClean="0"/>
              <a:t>Measurement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Y-Axis Up/Down Measurement</a:t>
            </a:r>
          </a:p>
          <a:p>
            <a:pPr algn="l"/>
            <a:endParaRPr lang="en-US" sz="1600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dirty="0" smtClean="0"/>
          </a:p>
          <a:p>
            <a:pPr algn="l"/>
            <a:endParaRPr lang="en-US" sz="1800" i="1" dirty="0" smtClean="0"/>
          </a:p>
          <a:p>
            <a:pPr lvl="0" algn="l"/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910160" y="46494"/>
            <a:ext cx="5893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 </a:t>
            </a:r>
            <a:r>
              <a:rPr lang="en-US" sz="1600" dirty="0" smtClean="0"/>
              <a:t>G1000721, </a:t>
            </a:r>
            <a:r>
              <a:rPr lang="it-IT" sz="1600" dirty="0" smtClean="0"/>
              <a:t>aLIGO HAM-ISI, LHO Unit #</a:t>
            </a:r>
            <a:r>
              <a:rPr lang="it-IT" sz="1600" dirty="0" smtClean="0"/>
              <a:t>1, Testing Validation</a:t>
            </a:r>
            <a:endParaRPr lang="en-US" sz="1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764225" y="1999281"/>
          <a:ext cx="6096000" cy="1389749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60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UP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DOWN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V1 (counts)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19402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-18954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V2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18571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-20667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V3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20450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-19306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A (mils)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-24.5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B 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-23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-21.5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D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-22.5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802970" y="4139061"/>
          <a:ext cx="6096000" cy="1396696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UP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DOWN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V1 (counts)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19893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-20444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V2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21078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-18716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V3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17559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-20010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A (mils)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-22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B 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-23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-23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D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27.5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-22</a:t>
                      </a: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29730" r:id="rId4" imgW="4409524" imgH="3219899" progId="">
              <p:embed/>
            </p:oleObj>
          </a:graphicData>
        </a:graphic>
      </p:graphicFrame>
      <p:pic>
        <p:nvPicPr>
          <p:cNvPr id="3077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8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702299" y="6788258"/>
            <a:ext cx="441702" cy="2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7FB87-3B2F-4F99-999D-2A08BA89D1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19" y="546517"/>
            <a:ext cx="83404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 smtClean="0">
                <a:solidFill>
                  <a:srgbClr val="0000FF"/>
                </a:solidFill>
              </a:rPr>
              <a:t>   Position sensors</a:t>
            </a:r>
          </a:p>
          <a:p>
            <a:pPr algn="l"/>
            <a:endParaRPr lang="en-US" sz="18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i="1" dirty="0" smtClean="0"/>
              <a:t>Step </a:t>
            </a:r>
            <a:r>
              <a:rPr lang="en-US" sz="1600" i="1" dirty="0" smtClean="0"/>
              <a:t>12 - Vertical Sensor Calibration</a:t>
            </a:r>
          </a:p>
          <a:p>
            <a:pPr algn="l"/>
            <a:endParaRPr lang="en-US" sz="1600" i="1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i="1" dirty="0" smtClean="0"/>
          </a:p>
          <a:p>
            <a:pPr algn="l"/>
            <a:endParaRPr lang="en-US" sz="1600" dirty="0" smtClean="0"/>
          </a:p>
          <a:p>
            <a:pPr algn="l"/>
            <a:endParaRPr lang="en-US" sz="1800" i="1" dirty="0" smtClean="0"/>
          </a:p>
          <a:p>
            <a:pPr lvl="0" algn="l"/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910160" y="46494"/>
            <a:ext cx="5893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 </a:t>
            </a:r>
            <a:r>
              <a:rPr lang="en-US" sz="1600" dirty="0" smtClean="0"/>
              <a:t>G1000721, </a:t>
            </a:r>
            <a:r>
              <a:rPr lang="it-IT" sz="1600" dirty="0" smtClean="0"/>
              <a:t>aLIGO HAM-ISI, LHO Unit #</a:t>
            </a:r>
            <a:r>
              <a:rPr lang="it-IT" sz="1600" dirty="0" smtClean="0"/>
              <a:t>1, Testing Validation</a:t>
            </a:r>
            <a:endParaRPr lang="en-US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7404" y="1491550"/>
          <a:ext cx="6095999" cy="1267309"/>
        </p:xfrm>
        <a:graphic>
          <a:graphicData uri="http://schemas.openxmlformats.org/drawingml/2006/table">
            <a:tbl>
              <a:tblPr/>
              <a:tblGrid>
                <a:gridCol w="1291210"/>
                <a:gridCol w="1303625"/>
                <a:gridCol w="1303625"/>
                <a:gridCol w="1303625"/>
                <a:gridCol w="893914"/>
              </a:tblGrid>
              <a:tr h="4469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Corner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Dial indicator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readout for the negative drive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Dial indicator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readout for the 0 drive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Dial indicator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readout for the positive drive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Difference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-19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0.000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18.75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37.75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B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-19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0.000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18.75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37.75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-19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0.000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19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38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-19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0.000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19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38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Average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-19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0.000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18.875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</a:rPr>
                        <a:t>37.9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391905" y="3010751"/>
          <a:ext cx="6095999" cy="956612"/>
        </p:xfrm>
        <a:graphic>
          <a:graphicData uri="http://schemas.openxmlformats.org/drawingml/2006/table">
            <a:tbl>
              <a:tblPr/>
              <a:tblGrid>
                <a:gridCol w="1291210"/>
                <a:gridCol w="1303625"/>
                <a:gridCol w="1303625"/>
                <a:gridCol w="1303625"/>
                <a:gridCol w="893914"/>
              </a:tblGrid>
              <a:tr h="297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Sensors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Counts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Counts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Counts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Difference (Counts)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V1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-16961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-1332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14373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31334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V2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-15970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-244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15431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31401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V3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-16449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-863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14687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</a:rPr>
                        <a:t>31136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/>
                        <a:ea typeface="Times New Roman"/>
                      </a:endParaRPr>
                    </a:p>
                  </a:txBody>
                  <a:tcPr marL="67044" marR="670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/>
                        <a:ea typeface="Times New Roman"/>
                      </a:endParaRPr>
                    </a:p>
                  </a:txBody>
                  <a:tcPr marL="67044" marR="670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Arial"/>
                        <a:ea typeface="Times New Roman"/>
                      </a:endParaRPr>
                    </a:p>
                  </a:txBody>
                  <a:tcPr marL="67044" marR="6704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</a:rPr>
                        <a:t>Average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</a:rPr>
                        <a:t>31290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7044" marR="67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pic>
        <p:nvPicPr>
          <p:cNvPr id="3297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1642" y="4392860"/>
            <a:ext cx="62515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18466" r:id="rId4" imgW="4409524" imgH="3219899" progId="">
              <p:embed/>
            </p:oleObj>
          </a:graphicData>
        </a:graphic>
      </p:graphicFrame>
      <p:pic>
        <p:nvPicPr>
          <p:cNvPr id="3077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8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702299" y="6788258"/>
            <a:ext cx="441702" cy="2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7FB87-3B2F-4F99-999D-2A08BA89D1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19" y="546517"/>
            <a:ext cx="8340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Calibrated power spectrums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0" algn="l"/>
            <a:endParaRPr lang="en-US" sz="1800" dirty="0" smtClean="0">
              <a:solidFill>
                <a:srgbClr val="0000FF"/>
              </a:solidFill>
            </a:endParaRPr>
          </a:p>
          <a:p>
            <a:pPr algn="l"/>
            <a:endParaRPr lang="en-US" sz="1800" dirty="0" smtClean="0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910160" y="46494"/>
            <a:ext cx="5893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 </a:t>
            </a:r>
            <a:r>
              <a:rPr lang="en-US" sz="1600" dirty="0" smtClean="0"/>
              <a:t>G1000721, </a:t>
            </a:r>
            <a:r>
              <a:rPr lang="it-IT" sz="1600" dirty="0" smtClean="0"/>
              <a:t>aLIGO HAM-ISI, LHO Unit #</a:t>
            </a:r>
            <a:r>
              <a:rPr lang="it-IT" sz="1600" dirty="0" smtClean="0"/>
              <a:t>1, Testing Validation</a:t>
            </a:r>
            <a:endParaRPr lang="en-US" sz="1600" dirty="0"/>
          </a:p>
        </p:txBody>
      </p:sp>
      <p:pic>
        <p:nvPicPr>
          <p:cNvPr id="318467" name="Picture 3" descr="CPS_calibrat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7804" y="1084880"/>
            <a:ext cx="6338805" cy="555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32802" r:id="rId4" imgW="4409524" imgH="3219899" progId="">
              <p:embed/>
            </p:oleObj>
          </a:graphicData>
        </a:graphic>
      </p:graphicFrame>
      <p:pic>
        <p:nvPicPr>
          <p:cNvPr id="3077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8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702299" y="6788258"/>
            <a:ext cx="441702" cy="2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7FB87-3B2F-4F99-999D-2A08BA89D1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21" y="546518"/>
            <a:ext cx="83404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Step 8: Range of motion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200" dirty="0" smtClean="0"/>
              <a:t>- In </a:t>
            </a:r>
            <a:r>
              <a:rPr lang="en-US" sz="1200" dirty="0" smtClean="0"/>
              <a:t>MEDM, make sure no actuator is driven</a:t>
            </a:r>
          </a:p>
          <a:p>
            <a:pPr lvl="0" algn="l"/>
            <a:r>
              <a:rPr lang="en-US" sz="1200" dirty="0" smtClean="0"/>
              <a:t>- Disable </a:t>
            </a:r>
            <a:r>
              <a:rPr lang="en-US" sz="1200" dirty="0" smtClean="0"/>
              <a:t>watchdogs by setting 'GEO limit’ to 40,000 counts and the ‘ACT limit’ to 30,000 counts</a:t>
            </a:r>
          </a:p>
          <a:p>
            <a:pPr lvl="0" algn="l"/>
            <a:r>
              <a:rPr lang="en-US" sz="1200" dirty="0" smtClean="0"/>
              <a:t>- Confirm </a:t>
            </a:r>
            <a:r>
              <a:rPr lang="en-US" sz="1200" dirty="0" smtClean="0"/>
              <a:t>that the limits are counting back towards the 'safe limit' (30K or 40K)</a:t>
            </a:r>
          </a:p>
          <a:p>
            <a:pPr lvl="0" algn="l"/>
            <a:r>
              <a:rPr lang="en-US" sz="1200" dirty="0" smtClean="0"/>
              <a:t>- Pull </a:t>
            </a:r>
            <a:r>
              <a:rPr lang="en-US" sz="1200" dirty="0" smtClean="0"/>
              <a:t>up the CPS signals (V1, V2, V3) in a data viewer window (DISPPF_V1_IN1_DAQ)</a:t>
            </a:r>
          </a:p>
          <a:p>
            <a:pPr lvl="0" algn="l"/>
            <a:r>
              <a:rPr lang="en-US" sz="1200" dirty="0" smtClean="0"/>
              <a:t>- Pull </a:t>
            </a:r>
            <a:r>
              <a:rPr lang="en-US" sz="1200" dirty="0" smtClean="0"/>
              <a:t>up the coordinate displacement sensors (X, Y, Z) </a:t>
            </a:r>
          </a:p>
          <a:p>
            <a:pPr lvl="0" algn="l"/>
            <a:r>
              <a:rPr lang="en-US" sz="1200" dirty="0" smtClean="0"/>
              <a:t>- Monitor </a:t>
            </a:r>
            <a:r>
              <a:rPr lang="en-US" sz="1200" dirty="0" smtClean="0"/>
              <a:t>outputs (X, Y, Z) and (V1, V2, V3, H1, H2, H3)</a:t>
            </a:r>
          </a:p>
          <a:p>
            <a:pPr lvl="0" algn="l"/>
            <a:r>
              <a:rPr lang="en-US" sz="1200" dirty="0" smtClean="0"/>
              <a:t>- Prepare </a:t>
            </a:r>
            <a:r>
              <a:rPr lang="en-US" sz="1200" dirty="0" smtClean="0"/>
              <a:t>the test (MEDM – ISI_HAM_CONT_Z)</a:t>
            </a:r>
          </a:p>
          <a:p>
            <a:pPr lvl="1" algn="l"/>
            <a:r>
              <a:rPr lang="en-US" sz="1200" dirty="0" smtClean="0"/>
              <a:t>Set the gain ramp time to 20s set in the direction you want to test</a:t>
            </a:r>
          </a:p>
          <a:p>
            <a:pPr lvl="1" algn="l"/>
            <a:r>
              <a:rPr lang="en-US" sz="1200" dirty="0" smtClean="0"/>
              <a:t>Set up the gain to 0</a:t>
            </a:r>
          </a:p>
          <a:p>
            <a:pPr lvl="1" algn="l"/>
            <a:r>
              <a:rPr lang="en-US" sz="1200" dirty="0" smtClean="0"/>
              <a:t>Output ON</a:t>
            </a:r>
          </a:p>
          <a:p>
            <a:pPr lvl="1" algn="l"/>
            <a:r>
              <a:rPr lang="en-US" sz="1200" dirty="0" smtClean="0"/>
              <a:t>Add a bias values of 10,000counts (upper limit)</a:t>
            </a:r>
          </a:p>
          <a:p>
            <a:pPr lvl="0" algn="l"/>
            <a:r>
              <a:rPr lang="en-US" sz="1200" dirty="0" smtClean="0"/>
              <a:t>- Run </a:t>
            </a:r>
            <a:r>
              <a:rPr lang="en-US" sz="1200" dirty="0" smtClean="0"/>
              <a:t>the test by setting the gain to 4.4 (X direction);  5.1 (Y direction);  8.9 (Z direction)</a:t>
            </a:r>
          </a:p>
          <a:p>
            <a:pPr lvl="0" algn="l"/>
            <a:r>
              <a:rPr lang="en-US" sz="1200" dirty="0" smtClean="0"/>
              <a:t>- Write </a:t>
            </a:r>
            <a:r>
              <a:rPr lang="en-US" sz="1200" dirty="0" smtClean="0"/>
              <a:t>down CPS Values</a:t>
            </a:r>
          </a:p>
          <a:p>
            <a:pPr lvl="0" algn="l"/>
            <a:r>
              <a:rPr lang="en-US" sz="1200" dirty="0" smtClean="0"/>
              <a:t>- Set </a:t>
            </a:r>
            <a:r>
              <a:rPr lang="en-US" sz="1200" dirty="0" smtClean="0"/>
              <a:t>gain to 0</a:t>
            </a:r>
          </a:p>
          <a:p>
            <a:pPr lvl="0" algn="l"/>
            <a:r>
              <a:rPr lang="en-US" sz="1200" dirty="0" smtClean="0"/>
              <a:t>- Run </a:t>
            </a:r>
            <a:r>
              <a:rPr lang="en-US" sz="1200" dirty="0" smtClean="0"/>
              <a:t>the test by setting the gain to -4.4 (X direction);  -5.1 (Y direction);  -8.9 (Z direction)</a:t>
            </a:r>
          </a:p>
          <a:p>
            <a:pPr lvl="0" algn="l"/>
            <a:r>
              <a:rPr lang="en-US" sz="1200" dirty="0" smtClean="0"/>
              <a:t>- Write </a:t>
            </a:r>
            <a:r>
              <a:rPr lang="en-US" sz="1200" dirty="0" smtClean="0"/>
              <a:t>down CPS Values</a:t>
            </a:r>
          </a:p>
          <a:p>
            <a:pPr lvl="0" algn="l"/>
            <a:r>
              <a:rPr lang="en-US" sz="1200" dirty="0" smtClean="0"/>
              <a:t>- Proceed </a:t>
            </a:r>
            <a:r>
              <a:rPr lang="en-US" sz="1200" dirty="0" smtClean="0"/>
              <a:t>to another direction</a:t>
            </a:r>
          </a:p>
          <a:p>
            <a:pPr algn="l"/>
            <a:r>
              <a:rPr lang="en-US" sz="1200" dirty="0" smtClean="0"/>
              <a:t> </a:t>
            </a:r>
          </a:p>
          <a:p>
            <a:pPr algn="l"/>
            <a:r>
              <a:rPr lang="en-US" sz="1200" u="sng" dirty="0" smtClean="0"/>
              <a:t>Note:</a:t>
            </a:r>
            <a:r>
              <a:rPr lang="en-US" sz="1200" dirty="0" smtClean="0"/>
              <a:t> for Z displacement, the table should it the stops after 80,000 counts on Z drive X, Y Z tests are probably sufficient to determine the range of motion of the optic table.</a:t>
            </a:r>
          </a:p>
          <a:p>
            <a:pPr lvl="0" algn="l"/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910160" y="46494"/>
            <a:ext cx="5893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 </a:t>
            </a:r>
            <a:r>
              <a:rPr lang="en-US" sz="1600" dirty="0" smtClean="0"/>
              <a:t>G1000721, </a:t>
            </a:r>
            <a:r>
              <a:rPr lang="it-IT" sz="1600" dirty="0" smtClean="0"/>
              <a:t>aLIGO HAM-ISI, LHO Unit #</a:t>
            </a:r>
            <a:r>
              <a:rPr lang="it-IT" sz="1600" dirty="0" smtClean="0"/>
              <a:t>1, Testing Validation</a:t>
            </a:r>
            <a:endParaRPr lang="en-US" sz="1600" dirty="0"/>
          </a:p>
        </p:txBody>
      </p:sp>
      <p:pic>
        <p:nvPicPr>
          <p:cNvPr id="332803" name="Picture 3"/>
          <p:cNvPicPr>
            <a:picLocks noChangeAspect="1" noChangeArrowheads="1"/>
          </p:cNvPicPr>
          <p:nvPr/>
        </p:nvPicPr>
        <p:blipFill>
          <a:blip r:embed="rId6" cstate="print"/>
          <a:srcRect l="15823" r="15442" b="53890"/>
          <a:stretch>
            <a:fillRect/>
          </a:stretch>
        </p:blipFill>
        <p:spPr bwMode="auto">
          <a:xfrm>
            <a:off x="294468" y="5208668"/>
            <a:ext cx="4192291" cy="131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 l="16585" t="48553" r="15823"/>
          <a:stretch>
            <a:fillRect/>
          </a:stretch>
        </p:blipFill>
        <p:spPr bwMode="auto">
          <a:xfrm>
            <a:off x="4711485" y="5199683"/>
            <a:ext cx="4122549" cy="146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0" y="0"/>
          <a:ext cx="622300" cy="455613"/>
        </p:xfrm>
        <a:graphic>
          <a:graphicData uri="http://schemas.openxmlformats.org/presentationml/2006/ole">
            <p:oleObj spid="_x0000_s316418" r:id="rId4" imgW="4409524" imgH="3219899" progId="">
              <p:embed/>
            </p:oleObj>
          </a:graphicData>
        </a:graphic>
      </p:graphicFrame>
      <p:pic>
        <p:nvPicPr>
          <p:cNvPr id="3077" name="Picture 3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286" t="43056" r="65755" b="34029"/>
          <a:stretch>
            <a:fillRect/>
          </a:stretch>
        </p:blipFill>
        <p:spPr bwMode="auto">
          <a:xfrm>
            <a:off x="8148638" y="0"/>
            <a:ext cx="99536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8" name="Line 31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702299" y="6788258"/>
            <a:ext cx="441702" cy="2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7FB87-3B2F-4F99-999D-2A08BA89D1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2302" y="469025"/>
            <a:ext cx="134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800" dirty="0" smtClean="0">
                <a:solidFill>
                  <a:srgbClr val="0000FF"/>
                </a:solidFill>
              </a:rPr>
              <a:t>LZMP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910160" y="46494"/>
            <a:ext cx="5893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 </a:t>
            </a:r>
            <a:r>
              <a:rPr lang="en-US" sz="1600" dirty="0" smtClean="0"/>
              <a:t>G1000721, </a:t>
            </a:r>
            <a:r>
              <a:rPr lang="it-IT" sz="1600" dirty="0" smtClean="0"/>
              <a:t>aLIGO HAM-ISI, LHO Unit #</a:t>
            </a:r>
            <a:r>
              <a:rPr lang="it-IT" sz="1600" dirty="0" smtClean="0"/>
              <a:t>1, Testing Validation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16977" y="758275"/>
            <a:ext cx="39753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First </a:t>
            </a:r>
            <a:r>
              <a:rPr lang="en-US" sz="1600" dirty="0" smtClean="0"/>
              <a:t>measurement, </a:t>
            </a:r>
            <a:r>
              <a:rPr lang="en-US" sz="1600" dirty="0" smtClean="0"/>
              <a:t>(RY </a:t>
            </a:r>
            <a:r>
              <a:rPr lang="en-US" sz="1600" dirty="0" smtClean="0"/>
              <a:t>in green). </a:t>
            </a:r>
            <a:endParaRPr lang="en-US" sz="1600" dirty="0" smtClean="0"/>
          </a:p>
          <a:p>
            <a:pPr algn="l"/>
            <a:r>
              <a:rPr lang="en-US" sz="1600" dirty="0" smtClean="0"/>
              <a:t>X offset = </a:t>
            </a:r>
            <a:r>
              <a:rPr lang="en-US" sz="1600" dirty="0" smtClean="0"/>
              <a:t>0.24 </a:t>
            </a:r>
            <a:r>
              <a:rPr lang="en-US" sz="1600" dirty="0" smtClean="0"/>
              <a:t>mm</a:t>
            </a:r>
          </a:p>
          <a:p>
            <a:pPr algn="l"/>
            <a:r>
              <a:rPr lang="en-US" sz="1600" dirty="0" smtClean="0"/>
              <a:t>Y </a:t>
            </a:r>
            <a:r>
              <a:rPr lang="en-US" sz="1600" dirty="0" smtClean="0"/>
              <a:t>offset </a:t>
            </a:r>
            <a:r>
              <a:rPr lang="en-US" sz="1600" dirty="0" smtClean="0"/>
              <a:t>= 0.30 mm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Second measurement (RY </a:t>
            </a:r>
            <a:r>
              <a:rPr lang="en-US" sz="1600" dirty="0" smtClean="0"/>
              <a:t>in magenta</a:t>
            </a:r>
            <a:r>
              <a:rPr lang="en-US" sz="1600" dirty="0" smtClean="0"/>
              <a:t>)</a:t>
            </a:r>
          </a:p>
          <a:p>
            <a:pPr algn="l"/>
            <a:r>
              <a:rPr lang="en-US" sz="1600" dirty="0" smtClean="0"/>
              <a:t>X </a:t>
            </a:r>
            <a:r>
              <a:rPr lang="en-US" sz="1600" dirty="0" smtClean="0"/>
              <a:t>offset </a:t>
            </a:r>
            <a:r>
              <a:rPr lang="en-US" sz="1600" dirty="0" smtClean="0"/>
              <a:t>= 0.14 mm</a:t>
            </a:r>
          </a:p>
          <a:p>
            <a:pPr algn="l"/>
            <a:r>
              <a:rPr lang="en-US" sz="1600" dirty="0" smtClean="0"/>
              <a:t>Y </a:t>
            </a:r>
            <a:r>
              <a:rPr lang="en-US" sz="1600" dirty="0" smtClean="0"/>
              <a:t>offset </a:t>
            </a:r>
            <a:r>
              <a:rPr lang="en-US" sz="1600" dirty="0" smtClean="0"/>
              <a:t>= 0.16 </a:t>
            </a:r>
            <a:r>
              <a:rPr lang="en-US" sz="1600" dirty="0" smtClean="0"/>
              <a:t>mm</a:t>
            </a:r>
            <a:endParaRPr lang="en-US" sz="1600" dirty="0"/>
          </a:p>
        </p:txBody>
      </p:sp>
      <p:pic>
        <p:nvPicPr>
          <p:cNvPr id="3164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8095" y="2378989"/>
            <a:ext cx="6701945" cy="451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15317</TotalTime>
  <Words>949</Words>
  <Application>Microsoft Office PowerPoint</Application>
  <PresentationFormat>Custom</PresentationFormat>
  <Paragraphs>356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Fabrice Matichard</dc:creator>
  <cp:lastModifiedBy>Fabrice  Matichard</cp:lastModifiedBy>
  <cp:revision>814</cp:revision>
  <dcterms:created xsi:type="dcterms:W3CDTF">2007-05-31T19:21:53Z</dcterms:created>
  <dcterms:modified xsi:type="dcterms:W3CDTF">2010-07-23T16:06:22Z</dcterms:modified>
</cp:coreProperties>
</file>