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embeddings/Microsoft___4.bin" ContentType="application/vnd.openxmlformats-officedocument.oleObject"/>
  <Override PartName="/ppt/embeddings/Microsoft___10.bin" ContentType="application/vnd.openxmlformats-officedocument.oleObject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27.xml" ContentType="application/vnd.openxmlformats-officedocument.presentationml.slide+xml"/>
  <Override PartName="/ppt/embeddings/Microsoft___3.bin" ContentType="application/vnd.openxmlformats-officedocument.oleObject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embeddings/Microsoft___9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embeddings/Microsoft___2.bin" ContentType="application/vnd.openxmlformats-officedocument.oleObject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Microsoft___8.bin" ContentType="application/vnd.openxmlformats-officedocument.oleObject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embeddings/Microsoft___1.bin" ContentType="application/vnd.openxmlformats-officedocument.oleObject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__7.bin" ContentType="application/vnd.openxmlformats-officedocument.oleObject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embeddings/Microsoft___6.bin" ContentType="application/vnd.openxmlformats-officedocument.oleObject"/>
  <Override PartName="/ppt/embeddings/Microsoft___12.bin" ContentType="application/vnd.openxmlformats-officedocument.oleObject"/>
  <Override PartName="/ppt/theme/theme2.xml" ContentType="application/vnd.openxmlformats-officedocument.theme+xml"/>
  <Override PartName="/ppt/slides/slide4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embeddings/Microsoft___11.bin" ContentType="application/vnd.openxmlformats-officedocument.oleObject"/>
  <Override PartName="/ppt/slides/slide29.xml" ContentType="application/vnd.openxmlformats-officedocument.presentationml.slide+xml"/>
  <Override PartName="/ppt/embeddings/Microsoft___5.bin" ContentType="application/vnd.openxmlformats-officedocument.oleObject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04" r:id="rId1"/>
  </p:sldMasterIdLst>
  <p:notesMasterIdLst>
    <p:notesMasterId r:id="rId44"/>
  </p:notesMasterIdLst>
  <p:sldIdLst>
    <p:sldId id="256" r:id="rId2"/>
    <p:sldId id="257" r:id="rId3"/>
    <p:sldId id="264" r:id="rId4"/>
    <p:sldId id="258" r:id="rId5"/>
    <p:sldId id="259" r:id="rId6"/>
    <p:sldId id="262" r:id="rId7"/>
    <p:sldId id="261" r:id="rId8"/>
    <p:sldId id="267" r:id="rId9"/>
    <p:sldId id="266" r:id="rId10"/>
    <p:sldId id="271" r:id="rId11"/>
    <p:sldId id="269" r:id="rId12"/>
    <p:sldId id="268" r:id="rId13"/>
    <p:sldId id="260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67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712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Relationship Id="rId2" Type="http://schemas.openxmlformats.org/officeDocument/2006/relationships/image" Target="../media/image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Relationship Id="rId2" Type="http://schemas.openxmlformats.org/officeDocument/2006/relationships/image" Target="../media/image37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8D00B-A97F-1D49-90B0-5C00E9C58F0F}" type="datetimeFigureOut">
              <a:rPr lang="ja-JP" altLang="en-US" smtClean="0"/>
              <a:pPr/>
              <a:t>10.6.17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1E19-CF36-A244-8A85-A1D4B9D837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E3378-2B22-D845-AB3F-B0E9407B9021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126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E3378-2B22-D845-AB3F-B0E9407B9021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126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4F3E2-01B7-9742-A5B4-D88804347323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449D7-38D8-2B41-88D2-1EC0BA5029D4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dirty="0" smtClean="0"/>
              <a:t>マスタ サブタイトルの書式設定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r>
              <a:rPr lang="en-US" altLang="ja-JP" dirty="0" smtClean="0"/>
              <a:t>Jun. 17, 2010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25655" y="6476999"/>
            <a:ext cx="5507719" cy="274320"/>
          </a:xfrm>
        </p:spPr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r>
              <a:rPr lang="en-US" altLang="ja-JP" dirty="0" smtClean="0"/>
              <a:t>SURF Lecture 2010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ahoma"/>
                <a:ea typeface="ＤＦＰ太丸ゴシック体"/>
              </a:defRPr>
            </a:lvl1pPr>
          </a:lstStyle>
          <a:p>
            <a:fld id="{FF21C145-317C-4DEC-9A6B-045D66B7A0F9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10.6.17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正方形/長方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10.6.17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10.6.17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セクション ヘッダ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B499-F5DE-4BE5-BB26-90CC428051F7}" type="datetime1">
              <a:rPr lang="en-US" altLang="ja-JP" smtClean="0"/>
              <a:pPr/>
              <a:t>10.6.17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10.6.17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10.6.17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10.6.17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10.6.17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10.6.17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16FB227-5D2B-9143-BF28-758CD9797418}" type="datetimeFigureOut">
              <a:rPr lang="ja-JP" altLang="en-US" smtClean="0"/>
              <a:pPr/>
              <a:t>10.6.17</a:t>
            </a:fld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invGray">
          <a:xfrm>
            <a:off x="0" y="88023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正方形/長方形 6"/>
          <p:cNvSpPr/>
          <p:nvPr/>
        </p:nvSpPr>
        <p:spPr bwMode="ltGray">
          <a:xfrm>
            <a:off x="0" y="1"/>
            <a:ext cx="9143999" cy="8802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27839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925959"/>
            <a:ext cx="8229600" cy="547484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altLang="ja-JP" dirty="0" smtClean="0"/>
              <a:t>Jun. 17, 2010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satMod val="150000"/>
            </a:schemeClr>
          </a:solidFill>
          <a:effectLst/>
          <a:latin typeface="+mj-lt"/>
          <a:ea typeface="ＤＦＰ太丸ゴシック体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Tahoma"/>
          <a:ea typeface="ＤＦＰ太丸ゴシック体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Tahoma"/>
          <a:ea typeface="ＤＦＰ太丸ゴシック体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Tahoma"/>
          <a:ea typeface="ＤＦＰ太丸ゴシック体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Tahoma"/>
          <a:ea typeface="ＤＦＰ太丸ゴシック体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Tahoma"/>
          <a:ea typeface="ＤＦＰ太丸ゴシック体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6" Type="http://schemas.openxmlformats.org/officeDocument/2006/relationships/oleObject" Target="../embeddings/Microsoft___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Microsoft___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__5.bin"/><Relationship Id="rId5" Type="http://schemas.openxmlformats.org/officeDocument/2006/relationships/oleObject" Target="../embeddings/Microsoft___6.bin"/><Relationship Id="rId6" Type="http://schemas.openxmlformats.org/officeDocument/2006/relationships/oleObject" Target="../embeddings/Microsoft___7.bin"/><Relationship Id="rId7" Type="http://schemas.openxmlformats.org/officeDocument/2006/relationships/image" Target="../media/image29.png"/><Relationship Id="rId8" Type="http://schemas.openxmlformats.org/officeDocument/2006/relationships/oleObject" Target="../embeddings/Microsoft___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2.png"/><Relationship Id="rId5" Type="http://schemas.openxmlformats.org/officeDocument/2006/relationships/oleObject" Target="../embeddings/Microsoft___9.bin"/><Relationship Id="rId6" Type="http://schemas.openxmlformats.org/officeDocument/2006/relationships/oleObject" Target="../embeddings/Microsoft___1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11.bin"/><Relationship Id="rId4" Type="http://schemas.openxmlformats.org/officeDocument/2006/relationships/oleObject" Target="../embeddings/Microsoft___1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1.bin"/><Relationship Id="rId4" Type="http://schemas.openxmlformats.org/officeDocument/2006/relationships/oleObject" Target="../embeddings/Microsoft___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Technologies of</a:t>
            </a:r>
            <a:br>
              <a:rPr lang="en-US" altLang="ja-JP" dirty="0" smtClean="0"/>
            </a:br>
            <a:r>
              <a:rPr lang="en-US" altLang="ja-JP" dirty="0" smtClean="0"/>
              <a:t>Gravitational Wave Detection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10800000" flipV="1">
            <a:off x="685800" y="5225918"/>
            <a:ext cx="8077200" cy="553524"/>
          </a:xfrm>
        </p:spPr>
        <p:txBody>
          <a:bodyPr/>
          <a:lstStyle/>
          <a:p>
            <a:r>
              <a:rPr lang="en-US" altLang="ja-JP" dirty="0" smtClean="0"/>
              <a:t>Koji Arai – LIGO Laboratory / Caltech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97661" y="424934"/>
            <a:ext cx="216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LIGO-G1000642-V1</a:t>
            </a:r>
            <a:endParaRPr kumimoji="1" lang="ja-JP" altLang="en-US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Components of the interferometer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1657" y="925960"/>
            <a:ext cx="8229600" cy="857132"/>
          </a:xfrm>
        </p:spPr>
        <p:txBody>
          <a:bodyPr/>
          <a:lstStyle/>
          <a:p>
            <a:r>
              <a:rPr lang="en-US" altLang="ja-JP" dirty="0" smtClean="0"/>
              <a:t>3 fundamentals of the GW detector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6600"/>
                </a:solidFill>
              </a:rPr>
              <a:t>Optics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008000"/>
                </a:solidFill>
              </a:rPr>
              <a:t>Mechanics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0000FF"/>
                </a:solidFill>
              </a:rPr>
              <a:t>Electronics</a:t>
            </a:r>
            <a:endParaRPr lang="ja-JP" altLang="en-US" dirty="0">
              <a:solidFill>
                <a:srgbClr val="0000FF"/>
              </a:solidFill>
            </a:endParaRPr>
          </a:p>
        </p:txBody>
      </p:sp>
      <p:pic>
        <p:nvPicPr>
          <p:cNvPr id="7" name="図 6" descr="Opt_Mech_Ele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44" y="1027560"/>
            <a:ext cx="7422713" cy="565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84900"/>
            <a:ext cx="7421250" cy="770511"/>
          </a:xfrm>
        </p:spPr>
        <p:txBody>
          <a:bodyPr/>
          <a:lstStyle/>
          <a:p>
            <a:r>
              <a:rPr lang="en-US" altLang="ja-JP" dirty="0" smtClean="0"/>
              <a:t>What can we do for the detection?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6200" y="911160"/>
            <a:ext cx="9067800" cy="5553140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An IFO produces a continuous signal in the GW channel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The detector is fixed on the ground</a:t>
            </a:r>
            <a:br>
              <a:rPr lang="en-US" altLang="ja-JP" sz="2800" dirty="0" smtClean="0"/>
            </a:br>
            <a:r>
              <a:rPr lang="en-US" altLang="ja-JP" sz="2800" dirty="0" smtClean="0"/>
              <a:t>=&gt; can not be directed to a specific angle</a:t>
            </a:r>
          </a:p>
          <a:p>
            <a:pPr>
              <a:buNone/>
            </a:pPr>
            <a:endParaRPr lang="en-US" altLang="ja-JP" sz="2800" dirty="0" smtClean="0"/>
          </a:p>
          <a:p>
            <a:r>
              <a:rPr lang="en-US" altLang="ja-JP" sz="2800" dirty="0" smtClean="0"/>
              <a:t>GWs and noises are, in principle, </a:t>
            </a:r>
            <a:r>
              <a:rPr lang="en-US" altLang="ja-JP" sz="2800" b="1" dirty="0" smtClean="0"/>
              <a:t>indistinguishable</a:t>
            </a:r>
          </a:p>
          <a:p>
            <a:pPr>
              <a:buNone/>
            </a:pPr>
            <a:r>
              <a:rPr lang="en-US" altLang="ja-JP" sz="2800" dirty="0" smtClean="0"/>
              <a:t>	=&gt; Anything we detect is GW </a:t>
            </a:r>
          </a:p>
          <a:p>
            <a:pPr>
              <a:buNone/>
            </a:pPr>
            <a:endParaRPr lang="en-US" altLang="ja-JP" sz="2800" dirty="0" smtClean="0"/>
          </a:p>
          <a:p>
            <a:r>
              <a:rPr lang="en-US" altLang="ja-JP" sz="2800" b="1" dirty="0" smtClean="0">
                <a:solidFill>
                  <a:srgbClr val="FF0000"/>
                </a:solidFill>
              </a:rPr>
              <a:t>Reduce noises!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Obs. distance is inv-proportional to noise level</a:t>
            </a:r>
          </a:p>
          <a:p>
            <a:r>
              <a:rPr lang="en-US" altLang="ja-JP" sz="2800" dirty="0" smtClean="0"/>
              <a:t>x10 better =&gt; x10 farther =&gt; </a:t>
            </a:r>
            <a:r>
              <a:rPr lang="en-US" altLang="ja-JP" sz="2800" dirty="0" smtClean="0">
                <a:solidFill>
                  <a:srgbClr val="FF0000"/>
                </a:solidFill>
              </a:rPr>
              <a:t>x1000 more galaxies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Recent sensitivity of LIGO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1657" y="925960"/>
            <a:ext cx="8686800" cy="857132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Sensitivity (=noise level) of Enhanced LIGO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57" y="1554492"/>
            <a:ext cx="6525406" cy="5129741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6350000" y="1783092"/>
            <a:ext cx="279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Laser shot noise</a:t>
            </a: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Laser radiation </a:t>
            </a: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		pressure noise</a:t>
            </a: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thermal noise</a:t>
            </a: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seismic noise</a:t>
            </a: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Laser intensity</a:t>
            </a: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	/frequency noise</a:t>
            </a:r>
          </a:p>
          <a:p>
            <a:endParaRPr lang="en-US" altLang="ja-JP" b="1" dirty="0" smtClean="0">
              <a:solidFill>
                <a:srgbClr val="000099"/>
              </a:solidFill>
              <a:latin typeface="メイリオ" charset="-128"/>
              <a:ea typeface="メイリオ" charset="-128"/>
              <a:cs typeface="メイリオ" charset="-128"/>
            </a:endParaRP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electronics noise</a:t>
            </a: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digitization noise</a:t>
            </a: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angular control noise</a:t>
            </a:r>
          </a:p>
          <a:p>
            <a:endParaRPr lang="en-US" altLang="ja-JP" b="1" dirty="0" smtClean="0">
              <a:solidFill>
                <a:srgbClr val="000099"/>
              </a:solidFill>
              <a:latin typeface="メイリオ" charset="-128"/>
              <a:ea typeface="メイリオ" charset="-128"/>
              <a:cs typeface="メイリオ" charset="-128"/>
            </a:endParaRP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......</a:t>
            </a:r>
            <a:endParaRPr lang="en-US" altLang="ja-JP" b="1" dirty="0">
              <a:solidFill>
                <a:srgbClr val="000099"/>
              </a:solidFill>
              <a:latin typeface="メイリオ" charset="-128"/>
              <a:ea typeface="メイリオ" charset="-128"/>
              <a:cs typeface="メイリオ" charset="-128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457200" y="5471055"/>
            <a:ext cx="2590801" cy="158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211657" y="5103311"/>
            <a:ext cx="2311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h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= 2x10</a:t>
            </a:r>
            <a:r>
              <a:rPr lang="en-US" altLang="ja-JP" b="1" baseline="30000" dirty="0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-23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 /</a:t>
            </a:r>
            <a:r>
              <a:rPr lang="en-US" altLang="ja-JP" b="1" dirty="0" err="1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rtHz</a:t>
            </a:r>
            <a:endParaRPr lang="en-US" altLang="ja-JP" b="1" dirty="0">
              <a:solidFill>
                <a:srgbClr val="FF0000"/>
              </a:solidFill>
              <a:effectLst>
                <a:glow rad="101600">
                  <a:schemeClr val="bg1"/>
                </a:glow>
              </a:effectLst>
              <a:latin typeface="メイリオ" charset="-128"/>
              <a:ea typeface="メイリオ" charset="-128"/>
              <a:cs typeface="メイリオ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0132" y="925959"/>
            <a:ext cx="8466667" cy="5474841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GWs ~ ripples of the spacetime</a:t>
            </a:r>
          </a:p>
          <a:p>
            <a:endParaRPr lang="en-US" altLang="ja-JP" dirty="0" smtClean="0"/>
          </a:p>
          <a:p>
            <a:r>
              <a:rPr lang="en-US" altLang="ja-JP" b="1" dirty="0" smtClean="0"/>
              <a:t>Not yet </a:t>
            </a:r>
            <a:r>
              <a:rPr lang="en-US" altLang="ja-JP" dirty="0" smtClean="0"/>
              <a:t>directly detected </a:t>
            </a:r>
            <a:br>
              <a:rPr lang="en-US" altLang="ja-JP" dirty="0" smtClean="0"/>
            </a:br>
            <a:r>
              <a:rPr lang="en-US" altLang="ja-JP" dirty="0" smtClean="0"/>
              <a:t>~ the effect is so small (h&lt;10</a:t>
            </a:r>
            <a:r>
              <a:rPr lang="en-US" altLang="ja-JP" baseline="30000" dirty="0" smtClean="0"/>
              <a:t>-21</a:t>
            </a:r>
            <a:r>
              <a:rPr lang="en-US" altLang="ja-JP" dirty="0" smtClean="0"/>
              <a:t>)</a:t>
            </a:r>
          </a:p>
          <a:p>
            <a:endParaRPr lang="en-US" altLang="ja-JP" dirty="0" smtClean="0"/>
          </a:p>
          <a:p>
            <a:r>
              <a:rPr lang="en-US" altLang="ja-JP" b="1" dirty="0" smtClean="0"/>
              <a:t>Michelson</a:t>
            </a:r>
            <a:r>
              <a:rPr lang="en-US" altLang="ja-JP" dirty="0" smtClean="0"/>
              <a:t>-type interferometers are used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GW detection is a </a:t>
            </a:r>
            <a:r>
              <a:rPr lang="en-US" altLang="ja-JP" b="1" dirty="0" smtClean="0"/>
              <a:t>precise </a:t>
            </a:r>
            <a:r>
              <a:rPr lang="en-US" altLang="ja-JP" dirty="0" smtClean="0"/>
              <a:t>length (=displacement) measurement!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GW effect is very small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5474841"/>
          </a:xfrm>
        </p:spPr>
        <p:txBody>
          <a:bodyPr/>
          <a:lstStyle/>
          <a:p>
            <a:r>
              <a:rPr lang="en-US" altLang="ja-JP" dirty="0" smtClean="0"/>
              <a:t>Essentially, </a:t>
            </a:r>
            <a:r>
              <a:rPr lang="en-US" altLang="ja-JP" b="1" dirty="0" smtClean="0"/>
              <a:t>the larger, the better.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LIGO has two largest interferometers</a:t>
            </a:r>
          </a:p>
          <a:p>
            <a:pPr>
              <a:buNone/>
            </a:pPr>
            <a:r>
              <a:rPr lang="en-US" altLang="ja-JP" dirty="0" smtClean="0"/>
              <a:t>	in the world</a:t>
            </a:r>
          </a:p>
          <a:p>
            <a:endParaRPr lang="en-US" altLang="ja-JP" dirty="0" smtClean="0"/>
          </a:p>
          <a:p>
            <a:r>
              <a:rPr lang="en-US" altLang="ja-JP" b="1" dirty="0" smtClean="0"/>
              <a:t>IFO consists of many components</a:t>
            </a:r>
          </a:p>
          <a:p>
            <a:pPr>
              <a:buNone/>
            </a:pPr>
            <a:r>
              <a:rPr lang="en-US" altLang="ja-JP" dirty="0" smtClean="0"/>
              <a:t>	Optics / Mechanics / Electronics</a:t>
            </a:r>
          </a:p>
          <a:p>
            <a:pPr>
              <a:buNone/>
            </a:pPr>
            <a:r>
              <a:rPr lang="en-US" altLang="ja-JP" dirty="0" smtClean="0"/>
              <a:t>	and their combinations (e.g. </a:t>
            </a:r>
            <a:r>
              <a:rPr lang="en-US" altLang="ja-JP" dirty="0" err="1" smtClean="0"/>
              <a:t>Opto</a:t>
            </a:r>
            <a:r>
              <a:rPr lang="en-US" altLang="ja-JP" dirty="0" smtClean="0"/>
              <a:t>-Electronics)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noise and signal are, in principle, indistinguishable.</a:t>
            </a:r>
            <a:br>
              <a:rPr lang="en-US" altLang="ja-JP" dirty="0" smtClean="0"/>
            </a:br>
            <a:r>
              <a:rPr lang="en-US" altLang="ja-JP" b="1" dirty="0" smtClean="0"/>
              <a:t>Noise reduction is the matter.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2937" y="3355848"/>
            <a:ext cx="8330063" cy="1673352"/>
          </a:xfrm>
        </p:spPr>
        <p:txBody>
          <a:bodyPr/>
          <a:lstStyle/>
          <a:p>
            <a:pPr algn="ctr"/>
            <a:r>
              <a:rPr lang="en-US" altLang="ja-JP" dirty="0" smtClean="0"/>
              <a:t>Interferometry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10800000" flipV="1">
            <a:off x="685800" y="5225918"/>
            <a:ext cx="8077200" cy="553524"/>
          </a:xfrm>
        </p:spPr>
        <p:txBody>
          <a:bodyPr/>
          <a:lstStyle/>
          <a:p>
            <a:r>
              <a:rPr lang="en-US" altLang="ja-JP" dirty="0" smtClean="0"/>
              <a:t>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Laser </a:t>
            </a:r>
            <a:r>
              <a:rPr lang="en-US" altLang="ja-JP" dirty="0" err="1" smtClean="0"/>
              <a:t>interferometry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547484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GW detection </a:t>
            </a:r>
          </a:p>
          <a:p>
            <a:pPr>
              <a:buNone/>
            </a:pPr>
            <a:r>
              <a:rPr lang="en-US" altLang="ja-JP" sz="2800" dirty="0" smtClean="0"/>
              <a:t>	= High sensitive detection of displacement</a:t>
            </a:r>
          </a:p>
          <a:p>
            <a:pPr>
              <a:buNone/>
            </a:pPr>
            <a:endParaRPr lang="en-US" altLang="ja-JP" sz="2800" dirty="0" smtClean="0"/>
          </a:p>
          <a:p>
            <a:r>
              <a:rPr lang="en-US" altLang="ja-JP" sz="2800" dirty="0" smtClean="0"/>
              <a:t>Laser </a:t>
            </a:r>
            <a:r>
              <a:rPr lang="en-US" altLang="ja-JP" sz="2800" dirty="0" err="1" smtClean="0"/>
              <a:t>interferometry</a:t>
            </a:r>
            <a:r>
              <a:rPr lang="en-US" altLang="ja-JP" sz="2800" dirty="0" smtClean="0"/>
              <a:t> is an indispensable technology (lambda ~ 1um)</a:t>
            </a:r>
          </a:p>
          <a:p>
            <a:endParaRPr lang="en-US" altLang="ja-JP" sz="2800" dirty="0" smtClean="0"/>
          </a:p>
          <a:p>
            <a:r>
              <a:rPr lang="en-US" altLang="ja-JP" sz="2800" b="1" dirty="0" smtClean="0"/>
              <a:t>We use optical cavities in many places</a:t>
            </a:r>
          </a:p>
          <a:p>
            <a:pPr>
              <a:buNone/>
            </a:pPr>
            <a:r>
              <a:rPr lang="en-US" altLang="ja-JP" sz="2800" b="1" dirty="0" smtClean="0"/>
              <a:t>	</a:t>
            </a:r>
            <a:r>
              <a:rPr lang="en-US" altLang="ja-JP" sz="2800" dirty="0" smtClean="0"/>
              <a:t>What is an optical cavity?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426" y="1278031"/>
            <a:ext cx="5106306" cy="200744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Gaussian beam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547484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Propagation of  EM waves</a:t>
            </a:r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</a:rPr>
              <a:t>Plane wave		Spherical</a:t>
            </a:r>
          </a:p>
          <a:p>
            <a:pPr lvl="1"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	 				wave</a:t>
            </a:r>
            <a:endParaRPr lang="en-US" altLang="ja-JP" sz="1400" dirty="0" smtClean="0">
              <a:solidFill>
                <a:srgbClr val="FF0000"/>
              </a:solidFill>
            </a:endParaRPr>
          </a:p>
          <a:p>
            <a:endParaRPr lang="en-US" altLang="ja-JP" sz="2800" b="1" dirty="0" smtClean="0"/>
          </a:p>
          <a:p>
            <a:pPr>
              <a:buNone/>
            </a:pPr>
            <a:endParaRPr lang="en-US" altLang="ja-JP" sz="2800" b="1" dirty="0" smtClean="0"/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</a:rPr>
              <a:t>Gaussian beam: </a:t>
            </a:r>
          </a:p>
          <a:p>
            <a:pPr lvl="1"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	A solution to paraxial approximated wave equation</a:t>
            </a:r>
          </a:p>
          <a:p>
            <a:pPr lvl="1"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	Amplitude distribution of the beam is Gaussian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486" y="4974682"/>
            <a:ext cx="5182246" cy="122553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57200" y="2108200"/>
            <a:ext cx="133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rgbClr val="0000FF"/>
                </a:solidFill>
              </a:rPr>
              <a:t>Equiphase</a:t>
            </a:r>
            <a:endParaRPr kumimoji="1" lang="en-US" altLang="ja-JP" sz="2000" b="1" dirty="0" smtClean="0">
              <a:solidFill>
                <a:srgbClr val="0000FF"/>
              </a:solidFill>
            </a:endParaRPr>
          </a:p>
          <a:p>
            <a:r>
              <a:rPr lang="en-US" altLang="ja-JP" sz="2000" b="1" dirty="0" smtClean="0">
                <a:solidFill>
                  <a:srgbClr val="0000FF"/>
                </a:solidFill>
              </a:rPr>
              <a:t>Planes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9600" y="5232400"/>
            <a:ext cx="1545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Coherent</a:t>
            </a:r>
          </a:p>
          <a:p>
            <a:r>
              <a:rPr lang="en-US" altLang="ja-JP" sz="2000" b="1" dirty="0" smtClean="0">
                <a:solidFill>
                  <a:srgbClr val="0000FF"/>
                </a:solidFill>
              </a:rPr>
              <a:t>Light source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00357" y="6350169"/>
            <a:ext cx="213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Plane-wave 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like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55732" y="5232400"/>
            <a:ext cx="1297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Spherical-</a:t>
            </a:r>
          </a:p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wave 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like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49136" y="5940286"/>
            <a:ext cx="7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waist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34972" y="6046857"/>
            <a:ext cx="1397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divergence</a:t>
            </a:r>
          </a:p>
          <a:p>
            <a:r>
              <a:rPr lang="en-US" altLang="ja-JP" sz="2000" b="1" dirty="0" smtClean="0">
                <a:solidFill>
                  <a:srgbClr val="FF6600"/>
                </a:solidFill>
              </a:rPr>
              <a:t>angle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2438400" y="5613400"/>
            <a:ext cx="4416711" cy="1588"/>
          </a:xfrm>
          <a:prstGeom prst="line">
            <a:avLst/>
          </a:prstGeom>
          <a:ln w="254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2249426" y="4974682"/>
            <a:ext cx="4605685" cy="637130"/>
          </a:xfrm>
          <a:prstGeom prst="line">
            <a:avLst/>
          </a:prstGeom>
          <a:ln w="254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082179" y="4774627"/>
            <a:ext cx="1843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Rayleigh range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2438400" y="5232400"/>
            <a:ext cx="1231900" cy="1588"/>
          </a:xfrm>
          <a:prstGeom prst="line">
            <a:avLst/>
          </a:prstGeom>
          <a:ln w="25400" cmpd="sng">
            <a:solidFill>
              <a:srgbClr val="FF66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09600" y="3441700"/>
            <a:ext cx="7761860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800" b="1" dirty="0" smtClean="0">
                <a:solidFill>
                  <a:srgbClr val="0000FF"/>
                </a:solidFill>
              </a:rPr>
              <a:t>Any laser beam does diverge</a:t>
            </a:r>
            <a:endParaRPr kumimoji="1" lang="ja-JP" alt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925959"/>
            <a:ext cx="4038599" cy="40167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Fringes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547484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Two beams overlap at the BS</a:t>
            </a:r>
          </a:p>
          <a:p>
            <a:pPr>
              <a:buNone/>
            </a:pPr>
            <a:endParaRPr lang="en-US" altLang="ja-JP" sz="2800" dirty="0" smtClean="0"/>
          </a:p>
          <a:p>
            <a:r>
              <a:rPr lang="en-US" altLang="ja-JP" sz="2800" dirty="0" smtClean="0"/>
              <a:t>Differential change of the arm length</a:t>
            </a:r>
          </a:p>
          <a:p>
            <a:pPr>
              <a:buNone/>
            </a:pPr>
            <a:r>
              <a:rPr lang="en-US" altLang="ja-JP" sz="2800" dirty="0" smtClean="0"/>
              <a:t>	=&gt; fringe condition changed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50900" y="4067588"/>
            <a:ext cx="4711700" cy="17501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259979" y="5817787"/>
            <a:ext cx="147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Dark Fringe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30053" y="3867533"/>
            <a:ext cx="1634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Bright Fringe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64435" y="5770132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rgbClr val="FF6600"/>
                </a:solidFill>
              </a:rPr>
              <a:t>dx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92306" y="3788188"/>
            <a:ext cx="882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Power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337300" y="4942688"/>
            <a:ext cx="368300" cy="2389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6184900" y="5181600"/>
            <a:ext cx="711200" cy="1588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5" idx="2"/>
          </p:cNvCxnSpPr>
          <p:nvPr/>
        </p:nvCxnSpPr>
        <p:spPr>
          <a:xfrm rot="16200000" flipH="1">
            <a:off x="6327608" y="5375441"/>
            <a:ext cx="388479" cy="795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079294" y="5570077"/>
            <a:ext cx="882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Power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/>
        </p:nvGraphicFramePr>
        <p:xfrm>
          <a:off x="330200" y="2853242"/>
          <a:ext cx="4686300" cy="858746"/>
        </p:xfrm>
        <a:graphic>
          <a:graphicData uri="http://schemas.openxmlformats.org/presentationml/2006/ole">
            <p:oleObj spid="_x0000_s28674" name="数式" r:id="rId6" imgW="2425700" imgH="444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925959"/>
            <a:ext cx="4038599" cy="40167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Phase measurement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547484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Why an interferometer is sensitive?</a:t>
            </a:r>
          </a:p>
          <a:p>
            <a:pPr>
              <a:buNone/>
            </a:pPr>
            <a:r>
              <a:rPr lang="en-US" altLang="ja-JP" sz="2800" dirty="0" smtClean="0"/>
              <a:t>the wavelength is used as a scale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We can not directly read</a:t>
            </a:r>
          </a:p>
          <a:p>
            <a:pPr>
              <a:buNone/>
            </a:pPr>
            <a:r>
              <a:rPr lang="en-US" altLang="ja-JP" sz="2800" dirty="0" smtClean="0"/>
              <a:t>phases of the E-field</a:t>
            </a:r>
          </a:p>
          <a:p>
            <a:pPr>
              <a:buNone/>
            </a:pPr>
            <a:r>
              <a:rPr lang="en-US" altLang="ja-JP" sz="2800" dirty="0" smtClean="0"/>
              <a:t>=&gt; What we can use is </a:t>
            </a:r>
          </a:p>
          <a:p>
            <a:pPr>
              <a:buNone/>
            </a:pPr>
            <a:r>
              <a:rPr lang="en-US" altLang="ja-JP" sz="2800" dirty="0" smtClean="0"/>
              <a:t>the detected power</a:t>
            </a:r>
          </a:p>
          <a:p>
            <a:pPr>
              <a:buNone/>
            </a:pPr>
            <a:endParaRPr lang="en-US" altLang="ja-JP" sz="2800" dirty="0" smtClean="0"/>
          </a:p>
          <a:p>
            <a:r>
              <a:rPr lang="en-US" altLang="ja-JP" sz="2800" dirty="0" smtClean="0"/>
              <a:t>Power depends on the optical phase</a:t>
            </a:r>
          </a:p>
          <a:p>
            <a:pPr>
              <a:buNone/>
            </a:pPr>
            <a:r>
              <a:rPr lang="en-US" altLang="ja-JP" sz="2800" dirty="0" smtClean="0"/>
              <a:t>	by using interference</a:t>
            </a:r>
          </a:p>
          <a:p>
            <a:endParaRPr lang="en-US" altLang="ja-JP" sz="2800" dirty="0" smtClean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176338" y="5486400"/>
          <a:ext cx="4355258" cy="657225"/>
        </p:xfrm>
        <a:graphic>
          <a:graphicData uri="http://schemas.openxmlformats.org/presentationml/2006/ole">
            <p:oleObj spid="_x0000_s29698" name="数式" r:id="rId4" imgW="1181100" imgH="177800" progId="Equation.3">
              <p:embed/>
            </p:oleObj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6324600" y="4942688"/>
            <a:ext cx="368300" cy="2389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6172200" y="5181600"/>
            <a:ext cx="711200" cy="1588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stCxn id="6" idx="2"/>
          </p:cNvCxnSpPr>
          <p:nvPr/>
        </p:nvCxnSpPr>
        <p:spPr>
          <a:xfrm rot="16200000" flipH="1">
            <a:off x="6314908" y="5375441"/>
            <a:ext cx="388479" cy="795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066594" y="5570077"/>
            <a:ext cx="882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Power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Background  / Overview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474841"/>
          </a:xfrm>
        </p:spPr>
        <p:txBody>
          <a:bodyPr>
            <a:normAutofit/>
          </a:bodyPr>
          <a:lstStyle/>
          <a:p>
            <a:r>
              <a:rPr lang="en-US" altLang="ja-JP" sz="3000" dirty="0" smtClean="0"/>
              <a:t>Introduce common technologies / terminologies</a:t>
            </a:r>
          </a:p>
          <a:p>
            <a:endParaRPr lang="en-US" altLang="ja-JP" sz="3000" dirty="0" smtClean="0"/>
          </a:p>
          <a:p>
            <a:r>
              <a:rPr lang="en-US" altLang="ja-JP" sz="3000" dirty="0" smtClean="0"/>
              <a:t>Brief review of GW / GW detection</a:t>
            </a:r>
          </a:p>
          <a:p>
            <a:r>
              <a:rPr lang="en-US" altLang="ja-JP" sz="3000" dirty="0" smtClean="0"/>
              <a:t>Interferometer GW detectors</a:t>
            </a:r>
          </a:p>
          <a:p>
            <a:endParaRPr lang="en-US" altLang="ja-JP" sz="3000" dirty="0" smtClean="0"/>
          </a:p>
          <a:p>
            <a:r>
              <a:rPr lang="en-US" altLang="ja-JP" sz="3000" dirty="0" smtClean="0"/>
              <a:t>Interferometry</a:t>
            </a:r>
          </a:p>
          <a:p>
            <a:endParaRPr lang="en-US" altLang="ja-JP" sz="3000" dirty="0" smtClean="0"/>
          </a:p>
          <a:p>
            <a:r>
              <a:rPr lang="en-US" altLang="ja-JP" sz="3000" dirty="0" smtClean="0"/>
              <a:t>Sensing &amp; Control </a:t>
            </a:r>
            <a:endParaRPr lang="ja-JP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750441"/>
          </a:xfrm>
        </p:spPr>
        <p:txBody>
          <a:bodyPr/>
          <a:lstStyle/>
          <a:p>
            <a:r>
              <a:rPr lang="en-US" altLang="ja-JP" dirty="0" smtClean="0"/>
              <a:t>Contrast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Fringes</a:t>
            </a:r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8229600" cy="480201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14300" y="3111500"/>
            <a:ext cx="147007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Dark Fringe</a:t>
            </a:r>
          </a:p>
          <a:p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7336" y="4610100"/>
            <a:ext cx="13470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Contrast         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5073710"/>
            <a:ext cx="1905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Light intensity</a:t>
            </a:r>
            <a:br>
              <a:rPr kumimoji="1" lang="en-US" altLang="ja-JP" sz="2000" b="1" dirty="0" smtClean="0">
                <a:solidFill>
                  <a:srgbClr val="FF6600"/>
                </a:solidFill>
              </a:rPr>
            </a:br>
            <a:r>
              <a:rPr kumimoji="1" lang="en-US" altLang="ja-JP" sz="2000" b="1" dirty="0" smtClean="0">
                <a:solidFill>
                  <a:srgbClr val="FF6600"/>
                </a:solidFill>
              </a:rPr>
              <a:t>at PD </a:t>
            </a:r>
            <a:r>
              <a:rPr lang="en-US" altLang="ja-JP" sz="2000" b="1" dirty="0" smtClean="0">
                <a:solidFill>
                  <a:srgbClr val="FF6600"/>
                </a:solidFill>
              </a:rPr>
              <a:t>with</a:t>
            </a:r>
          </a:p>
          <a:p>
            <a:r>
              <a:rPr lang="en-US" altLang="ja-JP" sz="2000" b="1" dirty="0" smtClean="0">
                <a:solidFill>
                  <a:srgbClr val="FF6600"/>
                </a:solidFill>
              </a:rPr>
              <a:t>the mirror swept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0726" y="1676400"/>
            <a:ext cx="30448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Contrast Defect with mirror tilting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6374" y="3040440"/>
            <a:ext cx="8087971" cy="156966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b="1" dirty="0" smtClean="0">
                <a:solidFill>
                  <a:srgbClr val="0000FF"/>
                </a:solidFill>
              </a:rPr>
              <a:t>If you really see fringe stripes,</a:t>
            </a:r>
          </a:p>
          <a:p>
            <a:pPr algn="ctr"/>
            <a:r>
              <a:rPr kumimoji="1" lang="en-US" altLang="ja-JP" sz="4800" b="1" dirty="0" smtClean="0">
                <a:solidFill>
                  <a:srgbClr val="0000FF"/>
                </a:solidFill>
              </a:rPr>
              <a:t>that’s BAD!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798959"/>
            <a:ext cx="8915400" cy="633844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Two facing high reflective mirror</a:t>
            </a:r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r>
              <a:rPr lang="en-US" altLang="ja-JP" sz="2800" dirty="0" smtClean="0"/>
              <a:t>When the optical phase of the incident beam matches the phase in the cavity =&gt;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resonance</a:t>
            </a:r>
          </a:p>
          <a:p>
            <a:endParaRPr lang="en-US" altLang="ja-JP" sz="2800" b="1" dirty="0" smtClean="0">
              <a:solidFill>
                <a:srgbClr val="FF0000"/>
              </a:solidFill>
            </a:endParaRPr>
          </a:p>
          <a:p>
            <a:endParaRPr lang="en-US" altLang="ja-JP" sz="2800" b="1" dirty="0" smtClean="0">
              <a:solidFill>
                <a:srgbClr val="FF0000"/>
              </a:solidFill>
            </a:endParaRPr>
          </a:p>
          <a:p>
            <a:endParaRPr lang="en-US" altLang="ja-JP" sz="2800" b="1" dirty="0" smtClean="0">
              <a:solidFill>
                <a:srgbClr val="FF0000"/>
              </a:solidFill>
            </a:endParaRPr>
          </a:p>
          <a:p>
            <a:endParaRPr lang="en-US" altLang="ja-JP" sz="2800" b="1" dirty="0" smtClean="0">
              <a:solidFill>
                <a:srgbClr val="FF0000"/>
              </a:solidFill>
            </a:endParaRPr>
          </a:p>
          <a:p>
            <a:r>
              <a:rPr lang="en-US" altLang="ja-JP" sz="2800" dirty="0" smtClean="0"/>
              <a:t>2 mirror cavity = </a:t>
            </a:r>
            <a:r>
              <a:rPr lang="en-US" altLang="ja-JP" sz="2800" dirty="0" err="1" smtClean="0"/>
              <a:t>Fabry</a:t>
            </a:r>
            <a:r>
              <a:rPr lang="en-US" altLang="ja-JP" sz="2800" dirty="0" smtClean="0"/>
              <a:t>-Perot (FP)</a:t>
            </a:r>
          </a:p>
          <a:p>
            <a:pPr>
              <a:buNone/>
            </a:pPr>
            <a:r>
              <a:rPr lang="en-US" altLang="ja-JP" sz="2800" dirty="0" smtClean="0"/>
              <a:t>	more mirrors = ring cavity</a:t>
            </a:r>
          </a:p>
          <a:p>
            <a:pPr>
              <a:buNone/>
            </a:pPr>
            <a:r>
              <a:rPr lang="en-US" altLang="ja-JP" sz="2800" dirty="0" smtClean="0"/>
              <a:t>	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not much difference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850900" y="2413000"/>
            <a:ext cx="6248400" cy="158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88900"/>
            <a:ext cx="8229600" cy="711200"/>
          </a:xfrm>
        </p:spPr>
        <p:txBody>
          <a:bodyPr/>
          <a:lstStyle/>
          <a:p>
            <a:r>
              <a:rPr lang="en-US" altLang="ja-JP" dirty="0" err="1"/>
              <a:t>Fabry</a:t>
            </a:r>
            <a:r>
              <a:rPr lang="en-US" altLang="ja-JP" dirty="0"/>
              <a:t>-Perot Optical Resonator Cavities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175000" y="1701800"/>
            <a:ext cx="457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099300" y="1701800"/>
            <a:ext cx="457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>
            <a:stCxn id="11" idx="3"/>
            <a:endCxn id="13" idx="1"/>
          </p:cNvCxnSpPr>
          <p:nvPr/>
        </p:nvCxnSpPr>
        <p:spPr>
          <a:xfrm>
            <a:off x="3632200" y="2387600"/>
            <a:ext cx="3467100" cy="1588"/>
          </a:xfrm>
          <a:prstGeom prst="line">
            <a:avLst/>
          </a:prstGeom>
          <a:ln w="203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802736" y="1301690"/>
            <a:ext cx="13470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R=99%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82981" y="1288990"/>
            <a:ext cx="13470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R~100%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6725" y="1836678"/>
            <a:ext cx="13470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Laser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69887" y="2236788"/>
            <a:ext cx="1362026" cy="3556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31913" y="1987490"/>
            <a:ext cx="13470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1W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83013" y="1836678"/>
            <a:ext cx="13470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6600"/>
                </a:solidFill>
              </a:rPr>
              <a:t>~</a:t>
            </a:r>
            <a:r>
              <a:rPr kumimoji="1" lang="en-US" altLang="ja-JP" sz="2000" b="1" dirty="0" smtClean="0">
                <a:solidFill>
                  <a:srgbClr val="FF6600"/>
                </a:solidFill>
              </a:rPr>
              <a:t>400W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881" y="3854450"/>
            <a:ext cx="4445000" cy="173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88900"/>
            <a:ext cx="8229600" cy="711200"/>
          </a:xfrm>
        </p:spPr>
        <p:txBody>
          <a:bodyPr/>
          <a:lstStyle/>
          <a:p>
            <a:r>
              <a:rPr lang="en-US" altLang="ja-JP" dirty="0" err="1"/>
              <a:t>Fabry</a:t>
            </a:r>
            <a:r>
              <a:rPr lang="en-US" altLang="ja-JP" dirty="0"/>
              <a:t>-Perot Optical Resonator Cavities</a:t>
            </a:r>
          </a:p>
        </p:txBody>
      </p:sp>
      <p:graphicFrame>
        <p:nvGraphicFramePr>
          <p:cNvPr id="1261571" name="Object 3"/>
          <p:cNvGraphicFramePr>
            <a:graphicFrameLocks noChangeAspect="1"/>
          </p:cNvGraphicFramePr>
          <p:nvPr/>
        </p:nvGraphicFramePr>
        <p:xfrm>
          <a:off x="228600" y="3276600"/>
          <a:ext cx="4905375" cy="801688"/>
        </p:xfrm>
        <a:graphic>
          <a:graphicData uri="http://schemas.openxmlformats.org/presentationml/2006/ole">
            <p:oleObj spid="_x0000_s33794" name="Equation" r:id="rId4" imgW="2641320" imgH="431640" progId="Equation.3">
              <p:embed/>
            </p:oleObj>
          </a:graphicData>
        </a:graphic>
      </p:graphicFrame>
      <p:graphicFrame>
        <p:nvGraphicFramePr>
          <p:cNvPr id="1261572" name="Object 4"/>
          <p:cNvGraphicFramePr>
            <a:graphicFrameLocks noChangeAspect="1"/>
          </p:cNvGraphicFramePr>
          <p:nvPr/>
        </p:nvGraphicFramePr>
        <p:xfrm>
          <a:off x="152400" y="4114800"/>
          <a:ext cx="5565775" cy="847725"/>
        </p:xfrm>
        <a:graphic>
          <a:graphicData uri="http://schemas.openxmlformats.org/presentationml/2006/ole">
            <p:oleObj spid="_x0000_s33795" name="Equation" r:id="rId5" imgW="2997000" imgH="457200" progId="Equation.3">
              <p:embed/>
            </p:oleObj>
          </a:graphicData>
        </a:graphic>
      </p:graphicFrame>
      <p:graphicFrame>
        <p:nvGraphicFramePr>
          <p:cNvPr id="1261573" name="Object 5"/>
          <p:cNvGraphicFramePr>
            <a:graphicFrameLocks noChangeAspect="1"/>
          </p:cNvGraphicFramePr>
          <p:nvPr/>
        </p:nvGraphicFramePr>
        <p:xfrm>
          <a:off x="228600" y="5029200"/>
          <a:ext cx="3986213" cy="847725"/>
        </p:xfrm>
        <a:graphic>
          <a:graphicData uri="http://schemas.openxmlformats.org/presentationml/2006/ole">
            <p:oleObj spid="_x0000_s33796" name="Equation" r:id="rId6" imgW="2145960" imgH="457200" progId="Equation.3">
              <p:embed/>
            </p:oleObj>
          </a:graphicData>
        </a:graphic>
      </p:graphicFrame>
      <p:sp>
        <p:nvSpPr>
          <p:cNvPr id="1261574" name="Text Box 6"/>
          <p:cNvSpPr txBox="1">
            <a:spLocks noChangeArrowheads="1"/>
          </p:cNvSpPr>
          <p:nvPr/>
        </p:nvSpPr>
        <p:spPr bwMode="auto">
          <a:xfrm>
            <a:off x="4343400" y="5105400"/>
            <a:ext cx="4800600" cy="10239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When </a:t>
            </a:r>
            <a:r>
              <a:rPr lang="en-US" altLang="ja-JP" i="1"/>
              <a:t>2kL = n(2</a:t>
            </a:r>
            <a:r>
              <a:rPr lang="en-US" altLang="ja-JP" i="1">
                <a:latin typeface="Symbol" charset="2"/>
              </a:rPr>
              <a:t>p</a:t>
            </a:r>
            <a:r>
              <a:rPr lang="en-US" altLang="ja-JP" i="1"/>
              <a:t>), (ie, L=n</a:t>
            </a:r>
            <a:r>
              <a:rPr lang="en-US" altLang="ja-JP" i="1">
                <a:latin typeface="Symbol" charset="2"/>
              </a:rPr>
              <a:t>l</a:t>
            </a:r>
            <a:r>
              <a:rPr lang="en-US" altLang="ja-JP" i="1"/>
              <a:t>/2), </a:t>
            </a:r>
          </a:p>
          <a:p>
            <a:pPr>
              <a:spcBef>
                <a:spcPct val="50000"/>
              </a:spcBef>
            </a:pPr>
            <a:r>
              <a:rPr lang="en-US" altLang="ja-JP" i="1"/>
              <a:t>E</a:t>
            </a:r>
            <a:r>
              <a:rPr lang="en-US" altLang="ja-JP" i="1" baseline="-25000"/>
              <a:t>cir</a:t>
            </a:r>
            <a:r>
              <a:rPr lang="en-US" altLang="ja-JP"/>
              <a:t> , </a:t>
            </a:r>
            <a:r>
              <a:rPr lang="en-US" altLang="ja-JP" i="1"/>
              <a:t>E</a:t>
            </a:r>
            <a:r>
              <a:rPr lang="en-US" altLang="ja-JP" i="1" baseline="-25000"/>
              <a:t>tran</a:t>
            </a:r>
            <a:r>
              <a:rPr lang="en-US" altLang="ja-JP"/>
              <a:t> maximized </a:t>
            </a:r>
            <a:r>
              <a:rPr lang="en-US" altLang="ja-JP">
                <a:sym typeface="Symbol" charset="2"/>
              </a:rPr>
              <a:t> resonance!</a:t>
            </a:r>
          </a:p>
        </p:txBody>
      </p:sp>
      <p:pic>
        <p:nvPicPr>
          <p:cNvPr id="1261575" name="Picture 7"/>
          <p:cNvPicPr>
            <a:picLocks noChangeAspect="1" noChangeArrowheads="1"/>
          </p:cNvPicPr>
          <p:nvPr/>
        </p:nvPicPr>
        <p:blipFill>
          <a:blip r:embed="rId7"/>
          <a:srcRect l="17635" t="21085" r="11826" b="51378"/>
          <a:stretch>
            <a:fillRect/>
          </a:stretch>
        </p:blipFill>
        <p:spPr bwMode="auto">
          <a:xfrm>
            <a:off x="381000" y="1676400"/>
            <a:ext cx="6477000" cy="1524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261576" name="Text Box 8"/>
          <p:cNvSpPr txBox="1">
            <a:spLocks noChangeArrowheads="1"/>
          </p:cNvSpPr>
          <p:nvPr/>
        </p:nvSpPr>
        <p:spPr bwMode="auto">
          <a:xfrm>
            <a:off x="5715000" y="2590800"/>
            <a:ext cx="3200400" cy="18478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Conservation of energy: </a:t>
            </a:r>
          </a:p>
          <a:p>
            <a:pPr>
              <a:spcBef>
                <a:spcPct val="50000"/>
              </a:spcBef>
            </a:pPr>
            <a:endParaRPr lang="en-US" altLang="ja-JP"/>
          </a:p>
          <a:p>
            <a:pPr algn="ctr">
              <a:spcBef>
                <a:spcPct val="50000"/>
              </a:spcBef>
            </a:pPr>
            <a:r>
              <a:rPr lang="en-US" altLang="ja-JP" sz="3600" i="1"/>
              <a:t>R</a:t>
            </a:r>
            <a:r>
              <a:rPr lang="en-US" altLang="ja-JP" sz="3600" i="1" baseline="-25000"/>
              <a:t>i</a:t>
            </a:r>
            <a:r>
              <a:rPr lang="en-US" altLang="ja-JP" sz="3600" i="1"/>
              <a:t>+T</a:t>
            </a:r>
            <a:r>
              <a:rPr lang="en-US" altLang="ja-JP" sz="3600" i="1" baseline="-25000"/>
              <a:t>i</a:t>
            </a:r>
            <a:r>
              <a:rPr lang="en-US" altLang="ja-JP" sz="3600" i="1"/>
              <a:t>+L</a:t>
            </a:r>
            <a:r>
              <a:rPr lang="en-US" altLang="ja-JP" sz="3600" i="1" baseline="-25000"/>
              <a:t>i</a:t>
            </a:r>
            <a:r>
              <a:rPr lang="en-US" altLang="ja-JP" sz="3600" i="1"/>
              <a:t> = </a:t>
            </a:r>
            <a:r>
              <a:rPr lang="en-US" altLang="ja-JP" sz="3600"/>
              <a:t>1</a:t>
            </a:r>
          </a:p>
        </p:txBody>
      </p:sp>
      <p:graphicFrame>
        <p:nvGraphicFramePr>
          <p:cNvPr id="1261577" name="Object 9"/>
          <p:cNvGraphicFramePr>
            <a:graphicFrameLocks noChangeAspect="1"/>
          </p:cNvGraphicFramePr>
          <p:nvPr/>
        </p:nvGraphicFramePr>
        <p:xfrm>
          <a:off x="5884863" y="3048000"/>
          <a:ext cx="2811462" cy="752475"/>
        </p:xfrm>
        <a:graphic>
          <a:graphicData uri="http://schemas.openxmlformats.org/presentationml/2006/ole">
            <p:oleObj spid="_x0000_s33797" name="数式" r:id="rId8" imgW="9014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FP circulating field</a:t>
            </a:r>
          </a:p>
        </p:txBody>
      </p:sp>
      <p:pic>
        <p:nvPicPr>
          <p:cNvPr id="1263619" name="Picture 3"/>
          <p:cNvPicPr>
            <a:picLocks noChangeAspect="1" noChangeArrowheads="1"/>
          </p:cNvPicPr>
          <p:nvPr/>
        </p:nvPicPr>
        <p:blipFill>
          <a:blip r:embed="rId4"/>
          <a:srcRect l="6923" t="22414" r="6923" b="5173"/>
          <a:stretch>
            <a:fillRect/>
          </a:stretch>
        </p:blipFill>
        <p:spPr bwMode="auto">
          <a:xfrm>
            <a:off x="3276600" y="1003300"/>
            <a:ext cx="4724400" cy="3543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263620" name="Text Box 4"/>
          <p:cNvSpPr txBox="1">
            <a:spLocks noChangeArrowheads="1"/>
          </p:cNvSpPr>
          <p:nvPr/>
        </p:nvSpPr>
        <p:spPr bwMode="auto">
          <a:xfrm>
            <a:off x="3200400" y="4660900"/>
            <a:ext cx="46307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i="1" dirty="0" err="1">
                <a:latin typeface="Symbol" charset="2"/>
              </a:rPr>
              <a:t>Dn</a:t>
            </a:r>
            <a:r>
              <a:rPr lang="en-US" altLang="ja-JP" i="1" dirty="0"/>
              <a:t> = </a:t>
            </a:r>
            <a:r>
              <a:rPr lang="en-US" altLang="ja-JP" i="1" dirty="0">
                <a:latin typeface="Symbol" charset="2"/>
              </a:rPr>
              <a:t>D(</a:t>
            </a:r>
            <a:r>
              <a:rPr lang="en-US" altLang="ja-JP" i="1" dirty="0"/>
              <a:t>2kL)/2</a:t>
            </a:r>
            <a:r>
              <a:rPr lang="en-US" altLang="ja-JP" i="1" dirty="0">
                <a:latin typeface="Symbol" charset="2"/>
              </a:rPr>
              <a:t>p</a:t>
            </a:r>
            <a:r>
              <a:rPr lang="en-US" altLang="ja-JP" i="1" dirty="0"/>
              <a:t> = </a:t>
            </a:r>
            <a:r>
              <a:rPr lang="en-US" altLang="ja-JP" i="1" dirty="0" err="1">
                <a:latin typeface="Symbol" charset="2"/>
              </a:rPr>
              <a:t>D</a:t>
            </a:r>
            <a:r>
              <a:rPr lang="en-US" altLang="ja-JP" i="1" dirty="0" err="1"/>
              <a:t>f/f</a:t>
            </a:r>
            <a:r>
              <a:rPr lang="en-US" altLang="ja-JP" i="1" baseline="-25000" dirty="0" err="1"/>
              <a:t>fsr</a:t>
            </a:r>
            <a:r>
              <a:rPr lang="en-US" altLang="ja-JP" i="1" dirty="0"/>
              <a:t> = </a:t>
            </a:r>
            <a:r>
              <a:rPr lang="en-US" altLang="ja-JP" i="1" dirty="0">
                <a:latin typeface="Symbol" charset="2"/>
              </a:rPr>
              <a:t>D</a:t>
            </a:r>
            <a:r>
              <a:rPr lang="en-US" altLang="ja-JP" i="1" dirty="0"/>
              <a:t>L</a:t>
            </a:r>
            <a:r>
              <a:rPr lang="en-US" altLang="ja-JP" i="1" dirty="0">
                <a:latin typeface="Symbol" charset="2"/>
              </a:rPr>
              <a:t>/(</a:t>
            </a:r>
            <a:r>
              <a:rPr lang="en-US" altLang="ja-JP" i="1" dirty="0" err="1">
                <a:latin typeface="Symbol" charset="2"/>
              </a:rPr>
              <a:t>l</a:t>
            </a:r>
            <a:r>
              <a:rPr lang="en-US" altLang="ja-JP" i="1" dirty="0">
                <a:latin typeface="Symbol" charset="2"/>
              </a:rPr>
              <a:t> </a:t>
            </a:r>
            <a:r>
              <a:rPr lang="en-US" altLang="ja-JP" i="1" dirty="0"/>
              <a:t>/2)</a:t>
            </a:r>
          </a:p>
        </p:txBody>
      </p:sp>
      <p:sp>
        <p:nvSpPr>
          <p:cNvPr id="1263621" name="Text Box 5"/>
          <p:cNvSpPr txBox="1">
            <a:spLocks noChangeArrowheads="1"/>
          </p:cNvSpPr>
          <p:nvPr/>
        </p:nvSpPr>
        <p:spPr bwMode="auto">
          <a:xfrm>
            <a:off x="5715000" y="1536700"/>
            <a:ext cx="1377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Symbol" charset="2"/>
              </a:rPr>
              <a:t>D</a:t>
            </a:r>
            <a:r>
              <a:rPr lang="en-US" altLang="ja-JP" i="1" dirty="0">
                <a:solidFill>
                  <a:srgbClr val="FF0000"/>
                </a:solidFill>
              </a:rPr>
              <a:t>L = </a:t>
            </a:r>
            <a:r>
              <a:rPr lang="en-US" altLang="ja-JP" i="1" dirty="0" err="1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ja-JP" i="1" dirty="0">
                <a:solidFill>
                  <a:srgbClr val="FF0000"/>
                </a:solidFill>
                <a:latin typeface="Symbol" charset="2"/>
              </a:rPr>
              <a:t> </a:t>
            </a:r>
            <a:r>
              <a:rPr lang="en-US" altLang="ja-JP" i="1" dirty="0">
                <a:solidFill>
                  <a:srgbClr val="FF0000"/>
                </a:solidFill>
              </a:rPr>
              <a:t>/2</a:t>
            </a:r>
          </a:p>
        </p:txBody>
      </p:sp>
      <p:sp>
        <p:nvSpPr>
          <p:cNvPr id="1263622" name="Line 6"/>
          <p:cNvSpPr>
            <a:spLocks noChangeShapeType="1"/>
          </p:cNvSpPr>
          <p:nvPr/>
        </p:nvSpPr>
        <p:spPr bwMode="auto">
          <a:xfrm>
            <a:off x="5791200" y="2298700"/>
            <a:ext cx="1295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lg"/>
            <a:tailEnd type="triangl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63623" name="Text Box 7"/>
          <p:cNvSpPr txBox="1">
            <a:spLocks noChangeArrowheads="1"/>
          </p:cNvSpPr>
          <p:nvPr/>
        </p:nvSpPr>
        <p:spPr bwMode="auto">
          <a:xfrm>
            <a:off x="5791200" y="2527300"/>
            <a:ext cx="2089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i="1">
                <a:solidFill>
                  <a:srgbClr val="FF0000"/>
                </a:solidFill>
                <a:latin typeface="Symbol" charset="2"/>
              </a:rPr>
              <a:t>D </a:t>
            </a:r>
            <a:r>
              <a:rPr lang="en-US" altLang="ja-JP" i="1">
                <a:solidFill>
                  <a:srgbClr val="FF0000"/>
                </a:solidFill>
              </a:rPr>
              <a:t>f = f</a:t>
            </a:r>
            <a:r>
              <a:rPr lang="en-US" altLang="ja-JP" i="1" baseline="-25000">
                <a:solidFill>
                  <a:srgbClr val="FF0000"/>
                </a:solidFill>
              </a:rPr>
              <a:t>fsr</a:t>
            </a:r>
            <a:r>
              <a:rPr lang="en-US" altLang="ja-JP" i="1">
                <a:solidFill>
                  <a:srgbClr val="FF0000"/>
                </a:solidFill>
              </a:rPr>
              <a:t> = c/2L</a:t>
            </a:r>
          </a:p>
        </p:txBody>
      </p:sp>
      <p:sp>
        <p:nvSpPr>
          <p:cNvPr id="1263624" name="Text Box 8"/>
          <p:cNvSpPr txBox="1">
            <a:spLocks noChangeArrowheads="1"/>
          </p:cNvSpPr>
          <p:nvPr/>
        </p:nvSpPr>
        <p:spPr bwMode="auto">
          <a:xfrm>
            <a:off x="228600" y="4203700"/>
            <a:ext cx="258921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i="1">
                <a:solidFill>
                  <a:srgbClr val="FF0000"/>
                </a:solidFill>
              </a:rPr>
              <a:t>Finesse = </a:t>
            </a:r>
            <a:r>
              <a:rPr lang="en-US" altLang="ja-JP" sz="2800" i="1">
                <a:solidFill>
                  <a:srgbClr val="FF0000"/>
                </a:solidFill>
                <a:latin typeface="Symbol" charset="2"/>
              </a:rPr>
              <a:t>d </a:t>
            </a:r>
            <a:r>
              <a:rPr lang="en-US" altLang="ja-JP" sz="2800" i="1">
                <a:solidFill>
                  <a:srgbClr val="FF0000"/>
                </a:solidFill>
              </a:rPr>
              <a:t>f /f</a:t>
            </a:r>
            <a:r>
              <a:rPr lang="en-US" altLang="ja-JP" sz="2800" i="1" baseline="-25000">
                <a:solidFill>
                  <a:srgbClr val="FF0000"/>
                </a:solidFill>
              </a:rPr>
              <a:t>fsr</a:t>
            </a:r>
            <a:endParaRPr lang="en-US" altLang="ja-JP" sz="2800" i="1">
              <a:solidFill>
                <a:srgbClr val="FF0000"/>
              </a:solidFill>
            </a:endParaRPr>
          </a:p>
        </p:txBody>
      </p:sp>
      <p:sp>
        <p:nvSpPr>
          <p:cNvPr id="1263625" name="Text Box 9"/>
          <p:cNvSpPr txBox="1">
            <a:spLocks noChangeArrowheads="1"/>
          </p:cNvSpPr>
          <p:nvPr/>
        </p:nvSpPr>
        <p:spPr bwMode="auto">
          <a:xfrm>
            <a:off x="4419600" y="2755900"/>
            <a:ext cx="5715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i="1">
                <a:solidFill>
                  <a:srgbClr val="FF0000"/>
                </a:solidFill>
                <a:latin typeface="Symbol" charset="2"/>
              </a:rPr>
              <a:t>d </a:t>
            </a:r>
            <a:r>
              <a:rPr lang="en-US" altLang="ja-JP" i="1">
                <a:solidFill>
                  <a:srgbClr val="FF0000"/>
                </a:solidFill>
              </a:rPr>
              <a:t>f </a:t>
            </a:r>
          </a:p>
        </p:txBody>
      </p:sp>
      <p:sp>
        <p:nvSpPr>
          <p:cNvPr id="1263626" name="Line 10"/>
          <p:cNvSpPr>
            <a:spLocks noChangeShapeType="1"/>
          </p:cNvSpPr>
          <p:nvPr/>
        </p:nvSpPr>
        <p:spPr bwMode="auto">
          <a:xfrm>
            <a:off x="4038600" y="3213100"/>
            <a:ext cx="30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63627" name="Line 11"/>
          <p:cNvSpPr>
            <a:spLocks noChangeShapeType="1"/>
          </p:cNvSpPr>
          <p:nvPr/>
        </p:nvSpPr>
        <p:spPr bwMode="auto">
          <a:xfrm flipH="1">
            <a:off x="4343400" y="3213100"/>
            <a:ext cx="30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1263628" name="Object 12"/>
          <p:cNvGraphicFramePr>
            <a:graphicFrameLocks noChangeAspect="1"/>
          </p:cNvGraphicFramePr>
          <p:nvPr/>
        </p:nvGraphicFramePr>
        <p:xfrm>
          <a:off x="2209800" y="1765300"/>
          <a:ext cx="942975" cy="1143000"/>
        </p:xfrm>
        <a:graphic>
          <a:graphicData uri="http://schemas.openxmlformats.org/presentationml/2006/ole">
            <p:oleObj spid="_x0000_s35842" name="数式" r:id="rId5" imgW="419040" imgH="507960" progId="Equation.3">
              <p:embed/>
            </p:oleObj>
          </a:graphicData>
        </a:graphic>
      </p:graphicFrame>
      <p:sp>
        <p:nvSpPr>
          <p:cNvPr id="1263629" name="Text Box 13"/>
          <p:cNvSpPr txBox="1">
            <a:spLocks noChangeArrowheads="1"/>
          </p:cNvSpPr>
          <p:nvPr/>
        </p:nvSpPr>
        <p:spPr bwMode="auto">
          <a:xfrm>
            <a:off x="1371600" y="1003300"/>
            <a:ext cx="1631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Power Gain</a:t>
            </a:r>
          </a:p>
        </p:txBody>
      </p:sp>
      <p:sp>
        <p:nvSpPr>
          <p:cNvPr id="1263630" name="Line 14"/>
          <p:cNvSpPr>
            <a:spLocks noChangeShapeType="1"/>
          </p:cNvSpPr>
          <p:nvPr/>
        </p:nvSpPr>
        <p:spPr bwMode="auto">
          <a:xfrm>
            <a:off x="3048000" y="12319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63631" name="Rectangle 15"/>
          <p:cNvSpPr>
            <a:spLocks noChangeArrowheads="1"/>
          </p:cNvSpPr>
          <p:nvPr/>
        </p:nvSpPr>
        <p:spPr bwMode="auto">
          <a:xfrm>
            <a:off x="228600" y="3289300"/>
            <a:ext cx="27368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Free Spectral Range:</a:t>
            </a:r>
            <a:br>
              <a:rPr lang="en-US" altLang="ja-JP"/>
            </a:br>
            <a:r>
              <a:rPr lang="en-US" altLang="ja-JP"/>
              <a:t>    </a:t>
            </a:r>
            <a:r>
              <a:rPr lang="en-US" altLang="ja-JP" i="1">
                <a:solidFill>
                  <a:srgbClr val="FF0000"/>
                </a:solidFill>
              </a:rPr>
              <a:t>f</a:t>
            </a:r>
            <a:r>
              <a:rPr lang="en-US" altLang="ja-JP" i="1" baseline="-25000">
                <a:solidFill>
                  <a:srgbClr val="FF0000"/>
                </a:solidFill>
              </a:rPr>
              <a:t>FSR</a:t>
            </a:r>
            <a:r>
              <a:rPr lang="en-US" altLang="ja-JP" i="1">
                <a:solidFill>
                  <a:srgbClr val="FF0000"/>
                </a:solidFill>
              </a:rPr>
              <a:t> = c/2L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3606800" y="4318000"/>
            <a:ext cx="5080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632700" y="4460845"/>
            <a:ext cx="115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000000"/>
                </a:solidFill>
              </a:rPr>
              <a:t>dL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or </a:t>
            </a:r>
            <a:r>
              <a:rPr lang="en-US" altLang="ja-JP" sz="2400" b="1" dirty="0" err="1" smtClean="0">
                <a:solidFill>
                  <a:srgbClr val="000000"/>
                </a:solidFill>
              </a:rPr>
              <a:t>f</a:t>
            </a:r>
            <a:endParaRPr kumimoji="1"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5791200" y="1892300"/>
            <a:ext cx="9017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892800" y="2957512"/>
            <a:ext cx="1193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457201" y="5288152"/>
          <a:ext cx="2183396" cy="983870"/>
        </p:xfrm>
        <a:graphic>
          <a:graphicData uri="http://schemas.openxmlformats.org/presentationml/2006/ole">
            <p:oleObj spid="_x0000_s35843" name="数式" r:id="rId6" imgW="876300" imgH="393700" progId="Equation.3">
              <p:embed/>
            </p:oleObj>
          </a:graphicData>
        </a:graphic>
      </p:graphicFrame>
      <p:sp>
        <p:nvSpPr>
          <p:cNvPr id="28" name="テキスト ボックス 27"/>
          <p:cNvSpPr txBox="1"/>
          <p:nvPr/>
        </p:nvSpPr>
        <p:spPr>
          <a:xfrm>
            <a:off x="2965450" y="5616635"/>
            <a:ext cx="617855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0000"/>
                </a:solidFill>
              </a:rPr>
              <a:t>Phase enhancement 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factor N</a:t>
            </a:r>
            <a:r>
              <a:rPr lang="en-US" altLang="ja-JP" sz="2800" b="1" baseline="-25000" dirty="0" smtClean="0">
                <a:solidFill>
                  <a:srgbClr val="000000"/>
                </a:solidFill>
              </a:rPr>
              <a:t>FP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=2F/Pi</a:t>
            </a:r>
            <a:endParaRPr lang="ja-JP" altLang="en-US" sz="2800" b="1" baseline="-25000" dirty="0" smtClean="0">
              <a:solidFill>
                <a:srgbClr val="000000"/>
              </a:solidFill>
            </a:endParaRPr>
          </a:p>
          <a:p>
            <a:endParaRPr lang="ja-JP" altLang="en-US" sz="2800" b="1" baseline="-25000" dirty="0">
              <a:solidFill>
                <a:srgbClr val="00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85852" y="1927135"/>
            <a:ext cx="6794498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0000FF"/>
                </a:solidFill>
              </a:rPr>
              <a:t>Cavity:</a:t>
            </a:r>
          </a:p>
          <a:p>
            <a:r>
              <a:rPr kumimoji="1" lang="en-US" altLang="ja-JP" sz="3600" b="1" dirty="0" smtClean="0">
                <a:solidFill>
                  <a:srgbClr val="0000FF"/>
                </a:solidFill>
              </a:rPr>
              <a:t>a larger phase change is obtained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 </a:t>
            </a:r>
            <a:endParaRPr kumimoji="1" lang="en-US" altLang="ja-JP" sz="36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Optical cavity</a:t>
            </a:r>
            <a:endParaRPr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2528" t="12717" r="7544" b="38283"/>
          <a:stretch>
            <a:fillRect/>
          </a:stretch>
        </p:blipFill>
        <p:spPr bwMode="auto">
          <a:xfrm>
            <a:off x="127000" y="3352800"/>
            <a:ext cx="6400800" cy="3505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正方形/長方形 4"/>
          <p:cNvSpPr/>
          <p:nvPr/>
        </p:nvSpPr>
        <p:spPr>
          <a:xfrm>
            <a:off x="127000" y="3175000"/>
            <a:ext cx="3060700" cy="368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5474841"/>
          </a:xfrm>
        </p:spPr>
        <p:txBody>
          <a:bodyPr/>
          <a:lstStyle/>
          <a:p>
            <a:r>
              <a:rPr lang="en-US" altLang="ja-JP" dirty="0" smtClean="0"/>
              <a:t>How useful are the optical cavities?</a:t>
            </a:r>
          </a:p>
          <a:p>
            <a:endParaRPr lang="en-US" altLang="ja-JP" dirty="0" smtClean="0"/>
          </a:p>
          <a:p>
            <a:r>
              <a:rPr lang="en-US" altLang="ja-JP" b="1" dirty="0" smtClean="0"/>
              <a:t>FP arms:</a:t>
            </a:r>
          </a:p>
          <a:p>
            <a:pPr>
              <a:buNone/>
            </a:pPr>
            <a:r>
              <a:rPr lang="en-US" altLang="ja-JP" dirty="0" smtClean="0"/>
              <a:t>Enhance the phase change in the MI arm</a:t>
            </a:r>
          </a:p>
          <a:p>
            <a:pPr>
              <a:buNone/>
            </a:pPr>
            <a:r>
              <a:rPr lang="en-US" altLang="ja-JP" dirty="0" smtClean="0"/>
              <a:t>= larger response to GWs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Optical cavity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485" y="155448"/>
            <a:ext cx="4762915" cy="36195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3937000"/>
            <a:ext cx="6552118" cy="2921000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3276600" y="3937000"/>
            <a:ext cx="3402518" cy="2692400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50050" y="5675293"/>
            <a:ext cx="1936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compound</a:t>
            </a:r>
          </a:p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mirror</a:t>
            </a:r>
            <a:endParaRPr lang="ja-JP" alt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5474841"/>
          </a:xfrm>
        </p:spPr>
        <p:txBody>
          <a:bodyPr/>
          <a:lstStyle/>
          <a:p>
            <a:r>
              <a:rPr lang="en-US" altLang="ja-JP" b="1" dirty="0" smtClean="0"/>
              <a:t>Power recycling</a:t>
            </a:r>
          </a:p>
          <a:p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Increase the light</a:t>
            </a:r>
          </a:p>
          <a:p>
            <a:pPr>
              <a:buNone/>
            </a:pPr>
            <a:r>
              <a:rPr lang="en-US" altLang="ja-JP" dirty="0" smtClean="0"/>
              <a:t>	power towards the BS</a:t>
            </a:r>
          </a:p>
          <a:p>
            <a:pPr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Optical cavity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5474841"/>
          </a:xfrm>
        </p:spPr>
        <p:txBody>
          <a:bodyPr/>
          <a:lstStyle/>
          <a:p>
            <a:r>
              <a:rPr lang="en-US" altLang="ja-JP" sz="2800" b="1" dirty="0" smtClean="0"/>
              <a:t>Freq Stabilization </a:t>
            </a:r>
            <a:r>
              <a:rPr lang="en-US" altLang="ja-JP" sz="2800" dirty="0" smtClean="0"/>
              <a:t>(Mode Cleaner/Ref </a:t>
            </a:r>
            <a:r>
              <a:rPr lang="en-US" altLang="ja-JP" sz="2800" dirty="0" err="1" smtClean="0"/>
              <a:t>Cav</a:t>
            </a:r>
            <a:r>
              <a:rPr lang="en-US" altLang="ja-JP" sz="2800" dirty="0" smtClean="0"/>
              <a:t>)</a:t>
            </a:r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Cavity length (L) and Laser freq (</a:t>
            </a:r>
            <a:r>
              <a:rPr lang="en-US" altLang="ja-JP" sz="2800" dirty="0" err="1" smtClean="0"/>
              <a:t>f</a:t>
            </a:r>
            <a:r>
              <a:rPr lang="en-US" altLang="ja-JP" sz="2800" dirty="0" smtClean="0"/>
              <a:t>) are equivalent</a:t>
            </a:r>
          </a:p>
          <a:p>
            <a:pPr>
              <a:buNone/>
            </a:pPr>
            <a:r>
              <a:rPr lang="en-US" altLang="ja-JP" sz="2800" dirty="0" smtClean="0"/>
              <a:t>=&gt;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Use L as a reference of 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f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ja-JP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ja-JP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ja-JP" sz="2800" dirty="0" smtClean="0"/>
              <a:t>e.g.</a:t>
            </a:r>
          </a:p>
          <a:p>
            <a:pPr>
              <a:buNone/>
            </a:pPr>
            <a:r>
              <a:rPr lang="en-US" altLang="ja-JP" sz="2800" dirty="0" smtClean="0"/>
              <a:t>dL~1pm, L~0.1m</a:t>
            </a:r>
          </a:p>
          <a:p>
            <a:pPr>
              <a:buNone/>
            </a:pPr>
            <a:r>
              <a:rPr lang="en-US" altLang="ja-JP" sz="2800" dirty="0" smtClean="0"/>
              <a:t>=&gt; freq stability of 10</a:t>
            </a:r>
            <a:r>
              <a:rPr lang="en-US" altLang="ja-JP" sz="2800" baseline="30000" dirty="0" smtClean="0"/>
              <a:t>-11</a:t>
            </a:r>
            <a:r>
              <a:rPr lang="en-US" altLang="ja-JP" sz="2800" dirty="0" smtClean="0"/>
              <a:t> (</a:t>
            </a:r>
            <a:r>
              <a:rPr lang="en-US" altLang="ja-JP" sz="2800" dirty="0" err="1" smtClean="0"/>
              <a:t>df</a:t>
            </a:r>
            <a:r>
              <a:rPr lang="en-US" altLang="ja-JP" sz="2800" dirty="0" smtClean="0"/>
              <a:t>=3kHz for f~300THz)</a:t>
            </a:r>
          </a:p>
          <a:p>
            <a:pPr>
              <a:buNone/>
            </a:pPr>
            <a:endParaRPr lang="en-US" altLang="ja-JP" sz="2800" dirty="0" smtClean="0"/>
          </a:p>
          <a:p>
            <a:r>
              <a:rPr lang="en-US" altLang="ja-JP" b="1" dirty="0" err="1" smtClean="0"/>
              <a:t>Spacial</a:t>
            </a:r>
            <a:r>
              <a:rPr lang="en-US" altLang="ja-JP" b="1" dirty="0" smtClean="0"/>
              <a:t> mode filtering</a:t>
            </a:r>
          </a:p>
          <a:p>
            <a:r>
              <a:rPr lang="en-US" altLang="ja-JP" b="1" dirty="0" smtClean="0"/>
              <a:t>Signal Recycling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2679699" y="1589088"/>
          <a:ext cx="3292475" cy="660778"/>
        </p:xfrm>
        <a:graphic>
          <a:graphicData uri="http://schemas.openxmlformats.org/presentationml/2006/ole">
            <p:oleObj spid="_x0000_s39938" name="数式" r:id="rId3" imgW="889000" imgH="177800" progId="Equation.3">
              <p:embed/>
            </p:oleObj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3530600" y="3135312"/>
          <a:ext cx="1665288" cy="1176174"/>
        </p:xfrm>
        <a:graphic>
          <a:graphicData uri="http://schemas.openxmlformats.org/presentationml/2006/ole">
            <p:oleObj spid="_x0000_s39939" name="数式" r:id="rId4" imgW="5588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Pound-</a:t>
            </a:r>
            <a:r>
              <a:rPr lang="en-US" altLang="ja-JP" dirty="0" err="1" smtClean="0"/>
              <a:t>Drever</a:t>
            </a:r>
            <a:r>
              <a:rPr lang="en-US" altLang="ja-JP" dirty="0" smtClean="0"/>
              <a:t>-Hall technique (PDH)</a:t>
            </a:r>
            <a:endParaRPr lang="en-US" altLang="ja-JP" dirty="0"/>
          </a:p>
        </p:txBody>
      </p:sp>
      <p:pic>
        <p:nvPicPr>
          <p:cNvPr id="1385475" name="Picture 3"/>
          <p:cNvPicPr>
            <a:picLocks noChangeAspect="1" noChangeArrowheads="1"/>
          </p:cNvPicPr>
          <p:nvPr/>
        </p:nvPicPr>
        <p:blipFill>
          <a:blip r:embed="rId3"/>
          <a:srcRect l="10683" t="15460" r="9880" b="46657"/>
          <a:stretch>
            <a:fillRect/>
          </a:stretch>
        </p:blipFill>
        <p:spPr bwMode="auto">
          <a:xfrm>
            <a:off x="1244600" y="2413001"/>
            <a:ext cx="6921500" cy="23770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コンテンツ プレースホルダ 2"/>
          <p:cNvSpPr txBox="1">
            <a:spLocks/>
          </p:cNvSpPr>
          <p:nvPr/>
        </p:nvSpPr>
        <p:spPr bwMode="auto">
          <a:xfrm>
            <a:off x="228600" y="1072357"/>
            <a:ext cx="8915400" cy="17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2"/>
              <a:buChar char="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ＤＦＰ太丸ゴシック体" charset="-128"/>
                <a:cs typeface="ＤＦＰ太丸ゴシック体" charset="-128"/>
              </a:rPr>
              <a:t>Signal extraction scheme for the cavities</a:t>
            </a:r>
          </a:p>
          <a:p>
            <a:pPr marL="895350" lvl="1" indent="-319088" defTabSz="914400">
              <a:buClr>
                <a:schemeClr val="accent1"/>
              </a:buClr>
              <a:buSzPct val="80000"/>
              <a:buFont typeface="Wingdings 2" charset="2"/>
              <a:buChar char=""/>
            </a:pPr>
            <a:r>
              <a:rPr lang="en-US" altLang="ja-JP" sz="2800" dirty="0" smtClean="0">
                <a:latin typeface="Tahoma" charset="0"/>
                <a:ea typeface="ＤＦＰ太丸ゴシック体" charset="-128"/>
                <a:cs typeface="ＤＦＰ太丸ゴシック体" charset="-128"/>
              </a:rPr>
              <a:t>Phase modulation -&gt; RF optical sidebands</a:t>
            </a:r>
          </a:p>
          <a:p>
            <a:pPr marL="895350" lvl="1" indent="-319088" defTabSz="914400">
              <a:buClr>
                <a:schemeClr val="accent1"/>
              </a:buClr>
              <a:buSzPct val="80000"/>
              <a:buFont typeface="Wingdings 2" charset="2"/>
              <a:buChar char=""/>
            </a:pPr>
            <a:r>
              <a:rPr lang="en-US" altLang="ja-JP" sz="2800" dirty="0" smtClean="0">
                <a:latin typeface="Tahoma" charset="0"/>
                <a:ea typeface="ＤＦＰ太丸ゴシック体" charset="-128"/>
                <a:cs typeface="ＤＦＰ太丸ゴシック体" charset="-128"/>
              </a:rPr>
              <a:t>Reflected beam -&gt; detected / demodulated</a:t>
            </a:r>
          </a:p>
        </p:txBody>
      </p:sp>
      <p:sp>
        <p:nvSpPr>
          <p:cNvPr id="7" name="テキスト ボックス 20"/>
          <p:cNvSpPr txBox="1">
            <a:spLocks noChangeArrowheads="1"/>
          </p:cNvSpPr>
          <p:nvPr/>
        </p:nvSpPr>
        <p:spPr bwMode="auto">
          <a:xfrm>
            <a:off x="1244600" y="4390032"/>
            <a:ext cx="7778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Laser</a:t>
            </a:r>
            <a:endParaRPr lang="ja-JP" altLang="en-US" sz="2000" b="1" dirty="0">
              <a:solidFill>
                <a:srgbClr val="FF6600"/>
              </a:solidFill>
              <a:latin typeface="Corbel" charset="0"/>
              <a:ea typeface="ＭＳ ゴシック" charset="-128"/>
              <a:cs typeface="ＭＳ ゴシック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 l="3847" t="18965" r="6923" b="1724"/>
          <a:stretch>
            <a:fillRect/>
          </a:stretch>
        </p:blipFill>
        <p:spPr bwMode="auto">
          <a:xfrm>
            <a:off x="5689600" y="4595812"/>
            <a:ext cx="2819400" cy="223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" name="テキスト ボックス 20"/>
          <p:cNvSpPr txBox="1">
            <a:spLocks noChangeArrowheads="1"/>
          </p:cNvSpPr>
          <p:nvPr/>
        </p:nvSpPr>
        <p:spPr bwMode="auto">
          <a:xfrm>
            <a:off x="2022475" y="4402732"/>
            <a:ext cx="1660525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Electro-Optic</a:t>
            </a:r>
          </a:p>
          <a:p>
            <a:r>
              <a:rPr lang="en-US" altLang="ja-JP" sz="2000" b="1" dirty="0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Modulator</a:t>
            </a:r>
            <a:endParaRPr lang="ja-JP" altLang="en-US" sz="2000" b="1" dirty="0">
              <a:solidFill>
                <a:srgbClr val="FF6600"/>
              </a:solidFill>
              <a:latin typeface="Corbe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0" name="テキスト ボックス 20"/>
          <p:cNvSpPr txBox="1">
            <a:spLocks noChangeArrowheads="1"/>
          </p:cNvSpPr>
          <p:nvPr/>
        </p:nvSpPr>
        <p:spPr bwMode="auto">
          <a:xfrm>
            <a:off x="1447801" y="3913782"/>
            <a:ext cx="360000" cy="18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ja-JP" altLang="en-US" sz="2000" b="1" dirty="0">
              <a:solidFill>
                <a:srgbClr val="FF6600"/>
              </a:solidFill>
              <a:latin typeface="Corbe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1" name="テキスト ボックス 20"/>
          <p:cNvSpPr txBox="1">
            <a:spLocks noChangeArrowheads="1"/>
          </p:cNvSpPr>
          <p:nvPr/>
        </p:nvSpPr>
        <p:spPr bwMode="auto">
          <a:xfrm>
            <a:off x="2578101" y="3901082"/>
            <a:ext cx="360000" cy="18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ja-JP" altLang="en-US" sz="2000" b="1" dirty="0">
              <a:solidFill>
                <a:srgbClr val="FF6600"/>
              </a:solidFill>
              <a:latin typeface="Corbe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2" name="テキスト ボックス 20"/>
          <p:cNvSpPr txBox="1">
            <a:spLocks noChangeArrowheads="1"/>
          </p:cNvSpPr>
          <p:nvPr/>
        </p:nvSpPr>
        <p:spPr bwMode="auto">
          <a:xfrm>
            <a:off x="3543301" y="4436139"/>
            <a:ext cx="111760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Faraday</a:t>
            </a:r>
          </a:p>
          <a:p>
            <a:r>
              <a:rPr lang="en-US" altLang="ja-JP" sz="2000" b="1" dirty="0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Isolator</a:t>
            </a:r>
          </a:p>
          <a:p>
            <a:r>
              <a:rPr lang="en-US" altLang="ja-JP" sz="2000" b="1" dirty="0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or </a:t>
            </a:r>
          </a:p>
          <a:p>
            <a:r>
              <a:rPr lang="en-US" altLang="ja-JP" sz="2000" b="1" dirty="0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Pick-off mirror</a:t>
            </a:r>
            <a:endParaRPr lang="ja-JP" altLang="en-US" sz="2000" b="1" dirty="0">
              <a:solidFill>
                <a:srgbClr val="FF6600"/>
              </a:solidFill>
              <a:latin typeface="Corbe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5232400" y="5651500"/>
            <a:ext cx="355699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987307" y="5191423"/>
            <a:ext cx="115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000000"/>
                </a:solidFill>
              </a:rPr>
              <a:t>dL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or </a:t>
            </a:r>
            <a:r>
              <a:rPr lang="en-US" altLang="ja-JP" sz="2400" b="1" dirty="0" err="1" smtClean="0">
                <a:solidFill>
                  <a:srgbClr val="000000"/>
                </a:solidFill>
              </a:rPr>
              <a:t>f</a:t>
            </a:r>
            <a:endParaRPr kumimoji="1"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rot="5400000" flipH="1" flipV="1">
            <a:off x="4571206" y="5714206"/>
            <a:ext cx="22367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460603" y="4171899"/>
            <a:ext cx="45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00"/>
                </a:solidFill>
              </a:rPr>
              <a:t>V</a:t>
            </a:r>
            <a:endParaRPr kumimoji="1" lang="ja-JP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5474841"/>
          </a:xfrm>
        </p:spPr>
        <p:txBody>
          <a:bodyPr/>
          <a:lstStyle/>
          <a:p>
            <a:r>
              <a:rPr lang="en-US" altLang="ja-JP" dirty="0" smtClean="0"/>
              <a:t>Interferometer is a sensitive device</a:t>
            </a:r>
          </a:p>
          <a:p>
            <a:pPr lvl="1"/>
            <a:r>
              <a:rPr lang="en-US" altLang="ja-JP" dirty="0" smtClean="0"/>
              <a:t>Because we are reading the phase of the light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Optical cavity is more sensitive</a:t>
            </a:r>
          </a:p>
          <a:p>
            <a:pPr lvl="1"/>
            <a:r>
              <a:rPr lang="en-US" altLang="ja-JP" dirty="0" smtClean="0"/>
              <a:t>Because the phase change is enhanced</a:t>
            </a:r>
          </a:p>
          <a:p>
            <a:pPr lvl="1">
              <a:buNone/>
            </a:pPr>
            <a:r>
              <a:rPr lang="en-US" altLang="ja-JP" dirty="0" smtClean="0"/>
              <a:t>	by the cavity</a:t>
            </a:r>
          </a:p>
          <a:p>
            <a:pPr lvl="1">
              <a:buNone/>
            </a:pPr>
            <a:endParaRPr lang="en-US" altLang="ja-JP" dirty="0" smtClean="0"/>
          </a:p>
          <a:p>
            <a:r>
              <a:rPr lang="en-US" altLang="ja-JP" dirty="0" smtClean="0"/>
              <a:t>Optical cavities are useful!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latin typeface="Tahoma" charset="0"/>
                <a:ea typeface="ＤＦＰ太丸ゴシック体" charset="-128"/>
              </a:rPr>
              <a:t>The PDH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2937" y="3355848"/>
            <a:ext cx="8330063" cy="1673352"/>
          </a:xfrm>
        </p:spPr>
        <p:txBody>
          <a:bodyPr/>
          <a:lstStyle/>
          <a:p>
            <a:pPr algn="ctr"/>
            <a:r>
              <a:rPr lang="en-US" altLang="ja-JP" dirty="0" smtClean="0"/>
              <a:t>Sensing &amp; Control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10800000" flipV="1">
            <a:off x="685800" y="5225918"/>
            <a:ext cx="8077200" cy="553524"/>
          </a:xfrm>
        </p:spPr>
        <p:txBody>
          <a:bodyPr/>
          <a:lstStyle/>
          <a:p>
            <a:r>
              <a:rPr lang="en-US" altLang="ja-JP" dirty="0" smtClean="0"/>
              <a:t>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2937" y="3355848"/>
            <a:ext cx="8330063" cy="1673352"/>
          </a:xfrm>
        </p:spPr>
        <p:txBody>
          <a:bodyPr/>
          <a:lstStyle/>
          <a:p>
            <a:r>
              <a:rPr lang="en-US" altLang="ja-JP" dirty="0" smtClean="0"/>
              <a:t>Interferometer GW detection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10800000" flipV="1">
            <a:off x="685800" y="5225918"/>
            <a:ext cx="8077200" cy="553524"/>
          </a:xfrm>
        </p:spPr>
        <p:txBody>
          <a:bodyPr/>
          <a:lstStyle/>
          <a:p>
            <a:r>
              <a:rPr lang="en-US" altLang="ja-JP" dirty="0" smtClean="0"/>
              <a:t>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Sensing and Control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547484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Feedback controls are a common technique in the instruments and measurements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For high sensitivity, we use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interferometry</a:t>
            </a:r>
            <a:r>
              <a:rPr lang="en-US" altLang="ja-JP" sz="2800" dirty="0" smtClean="0"/>
              <a:t>.</a:t>
            </a:r>
          </a:p>
          <a:p>
            <a:pPr>
              <a:buNone/>
            </a:pPr>
            <a:r>
              <a:rPr lang="en-US" altLang="ja-JP" sz="2800" b="1" dirty="0" smtClean="0"/>
              <a:t>	The response </a:t>
            </a:r>
            <a:r>
              <a:rPr lang="en-US" altLang="ja-JP" sz="2800" b="1" dirty="0" smtClean="0"/>
              <a:t>of the interferometers are nonlinear</a:t>
            </a:r>
          </a:p>
          <a:p>
            <a:pPr>
              <a:buNone/>
            </a:pPr>
            <a:r>
              <a:rPr lang="en-US" altLang="ja-JP" sz="2800" dirty="0" smtClean="0"/>
              <a:t>	</a:t>
            </a:r>
            <a:r>
              <a:rPr lang="en-US" altLang="ja-JP" sz="2800" dirty="0" smtClean="0">
                <a:solidFill>
                  <a:srgbClr val="FF6600"/>
                </a:solidFill>
              </a:rPr>
              <a:t>Michelson: moderately </a:t>
            </a:r>
          </a:p>
          <a:p>
            <a:pPr>
              <a:buNone/>
            </a:pPr>
            <a:r>
              <a:rPr lang="en-US" altLang="ja-JP" sz="2800" dirty="0" smtClean="0">
                <a:solidFill>
                  <a:srgbClr val="FF6600"/>
                </a:solidFill>
              </a:rPr>
              <a:t>	</a:t>
            </a:r>
            <a:r>
              <a:rPr lang="en-US" altLang="ja-JP" sz="2800" dirty="0" err="1" smtClean="0">
                <a:solidFill>
                  <a:srgbClr val="FF6600"/>
                </a:solidFill>
              </a:rPr>
              <a:t>Fabry</a:t>
            </a:r>
            <a:r>
              <a:rPr lang="en-US" altLang="ja-JP" sz="2800" dirty="0" smtClean="0">
                <a:solidFill>
                  <a:srgbClr val="FF6600"/>
                </a:solidFill>
              </a:rPr>
              <a:t>-Perot: highly nonlinear</a:t>
            </a:r>
          </a:p>
          <a:p>
            <a:endParaRPr lang="en-US" altLang="ja-JP" sz="2800" dirty="0" smtClean="0"/>
          </a:p>
          <a:p>
            <a:r>
              <a:rPr lang="en-US" altLang="ja-JP" sz="2800" b="1" dirty="0" smtClean="0"/>
              <a:t>Presence of seismic disturbance</a:t>
            </a:r>
          </a:p>
          <a:p>
            <a:pPr>
              <a:buNone/>
            </a:pPr>
            <a:r>
              <a:rPr lang="en-US" altLang="ja-JP" sz="2800" b="1" dirty="0" smtClean="0"/>
              <a:t>	</a:t>
            </a:r>
            <a:r>
              <a:rPr lang="en-US" altLang="ja-JP" sz="2800" dirty="0" smtClean="0"/>
              <a:t>We need to control the mirror positions</a:t>
            </a:r>
          </a:p>
          <a:p>
            <a:endParaRPr lang="en-US" altLang="ja-JP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Sensor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547484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A sensor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is an instrument to convert a physical quantity to a signal --- mostly a voltage signal</a:t>
            </a:r>
          </a:p>
          <a:p>
            <a:endParaRPr lang="en-US" altLang="ja-JP" sz="2800" dirty="0" smtClean="0"/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linear sensor	   nonlinear sensor		(almost) useless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					(IFO)</a:t>
            </a:r>
          </a:p>
          <a:p>
            <a:pPr>
              <a:buNone/>
            </a:pPr>
            <a:endParaRPr lang="en-US" altLang="ja-JP" sz="2800" dirty="0" smtClean="0"/>
          </a:p>
          <a:p>
            <a:endParaRPr lang="en-US" altLang="ja-JP" sz="2800" b="1" dirty="0" smtClean="0"/>
          </a:p>
          <a:p>
            <a:endParaRPr lang="en-US" altLang="ja-JP" sz="2800" b="1" dirty="0" smtClean="0"/>
          </a:p>
          <a:p>
            <a:endParaRPr lang="en-US" altLang="ja-JP" sz="2800" b="1" dirty="0" smtClean="0"/>
          </a:p>
          <a:p>
            <a:endParaRPr lang="en-US" altLang="ja-JP" sz="2800" b="1" dirty="0" smtClean="0"/>
          </a:p>
          <a:p>
            <a:pPr>
              <a:buNone/>
            </a:pPr>
            <a:endParaRPr lang="en-US" altLang="ja-JP" sz="2800" b="1" dirty="0" smtClean="0"/>
          </a:p>
          <a:p>
            <a:pPr>
              <a:buNone/>
            </a:pPr>
            <a:endParaRPr lang="en-US" altLang="ja-JP" sz="2800" b="1" dirty="0" smtClean="0"/>
          </a:p>
          <a:p>
            <a:pPr>
              <a:buNone/>
            </a:pPr>
            <a:r>
              <a:rPr lang="en-US" altLang="ja-JP" sz="2800" b="1" dirty="0" smtClean="0"/>
              <a:t>No control		control			</a:t>
            </a:r>
          </a:p>
          <a:p>
            <a:pPr>
              <a:buNone/>
            </a:pPr>
            <a:r>
              <a:rPr lang="en-US" altLang="ja-JP" sz="2800" b="1" dirty="0" smtClean="0"/>
              <a:t>needed			needed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622300" y="4546600"/>
            <a:ext cx="2298700" cy="1588"/>
          </a:xfrm>
          <a:prstGeom prst="line">
            <a:avLst/>
          </a:prstGeom>
          <a:ln w="28575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rot="5400000" flipH="1" flipV="1">
            <a:off x="247650" y="4502150"/>
            <a:ext cx="2933700" cy="1588"/>
          </a:xfrm>
          <a:prstGeom prst="line">
            <a:avLst/>
          </a:prstGeom>
          <a:ln w="28575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 flipH="1" flipV="1">
            <a:off x="463947" y="3346847"/>
            <a:ext cx="2615406" cy="2298700"/>
          </a:xfrm>
          <a:prstGeom prst="line">
            <a:avLst/>
          </a:prstGeom>
          <a:ln w="28575" cmpd="sng"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28"/>
          <p:cNvSpPr txBox="1">
            <a:spLocks noChangeArrowheads="1"/>
          </p:cNvSpPr>
          <p:nvPr/>
        </p:nvSpPr>
        <p:spPr bwMode="auto">
          <a:xfrm>
            <a:off x="2687603" y="4575205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err="1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dx</a:t>
            </a:r>
            <a:endParaRPr lang="ja-JP" altLang="en-US" sz="2000" b="1" dirty="0">
              <a:solidFill>
                <a:srgbClr val="FF6600"/>
              </a:solidFill>
              <a:latin typeface="Corbe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3" name="テキスト ボックス 28"/>
          <p:cNvSpPr txBox="1">
            <a:spLocks noChangeArrowheads="1"/>
          </p:cNvSpPr>
          <p:nvPr/>
        </p:nvSpPr>
        <p:spPr bwMode="auto">
          <a:xfrm>
            <a:off x="1348512" y="2823339"/>
            <a:ext cx="3513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V</a:t>
            </a:r>
            <a:endParaRPr lang="ja-JP" altLang="en-US" sz="2000" b="1" dirty="0">
              <a:solidFill>
                <a:srgbClr val="FF6600"/>
              </a:solidFill>
              <a:latin typeface="Corbe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rot="5400000" flipH="1" flipV="1">
            <a:off x="2000250" y="4159250"/>
            <a:ext cx="800100" cy="1588"/>
          </a:xfrm>
          <a:prstGeom prst="line">
            <a:avLst/>
          </a:prstGeom>
          <a:ln w="19050" cmpd="sng">
            <a:solidFill>
              <a:srgbClr val="0000FF"/>
            </a:solidFill>
            <a:prstDash val="sysDot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715294" y="3759994"/>
            <a:ext cx="684212" cy="1588"/>
          </a:xfrm>
          <a:prstGeom prst="line">
            <a:avLst/>
          </a:prstGeom>
          <a:ln w="19050" cmpd="sng">
            <a:solidFill>
              <a:srgbClr val="0000FF"/>
            </a:solidFill>
            <a:prstDash val="sysDot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3408397" y="4545806"/>
            <a:ext cx="3073400" cy="1588"/>
          </a:xfrm>
          <a:prstGeom prst="line">
            <a:avLst/>
          </a:prstGeom>
          <a:ln w="28575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5400000" flipH="1" flipV="1">
            <a:off x="3414747" y="4488656"/>
            <a:ext cx="2933700" cy="1588"/>
          </a:xfrm>
          <a:prstGeom prst="line">
            <a:avLst/>
          </a:prstGeom>
          <a:ln w="28575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8"/>
          <p:cNvSpPr txBox="1">
            <a:spLocks noChangeArrowheads="1"/>
          </p:cNvSpPr>
          <p:nvPr/>
        </p:nvSpPr>
        <p:spPr bwMode="auto">
          <a:xfrm>
            <a:off x="5854700" y="4561711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err="1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dx</a:t>
            </a:r>
            <a:endParaRPr lang="ja-JP" altLang="en-US" sz="2000" b="1" dirty="0">
              <a:solidFill>
                <a:srgbClr val="FF6600"/>
              </a:solidFill>
              <a:latin typeface="Corbe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6" name="テキスト ボックス 28"/>
          <p:cNvSpPr txBox="1">
            <a:spLocks noChangeArrowheads="1"/>
          </p:cNvSpPr>
          <p:nvPr/>
        </p:nvSpPr>
        <p:spPr bwMode="auto">
          <a:xfrm>
            <a:off x="4515609" y="2809845"/>
            <a:ext cx="3513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V</a:t>
            </a:r>
            <a:endParaRPr lang="ja-JP" altLang="en-US" sz="2000" b="1" dirty="0">
              <a:solidFill>
                <a:srgbClr val="FF6600"/>
              </a:solidFill>
              <a:latin typeface="Corbe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4114800" y="4154488"/>
            <a:ext cx="752187" cy="1588"/>
          </a:xfrm>
          <a:prstGeom prst="line">
            <a:avLst/>
          </a:prstGeom>
          <a:ln w="19050" cmpd="sng">
            <a:solidFill>
              <a:srgbClr val="0000FF"/>
            </a:solidFill>
            <a:prstDash val="sysDot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フリーフォーム 28"/>
          <p:cNvSpPr/>
          <p:nvPr/>
        </p:nvSpPr>
        <p:spPr>
          <a:xfrm>
            <a:off x="3505200" y="3118510"/>
            <a:ext cx="2730500" cy="2595567"/>
          </a:xfrm>
          <a:custGeom>
            <a:avLst/>
            <a:gdLst>
              <a:gd name="connsiteX0" fmla="*/ 0 w 2552700"/>
              <a:gd name="connsiteY0" fmla="*/ 2042583 h 2042583"/>
              <a:gd name="connsiteX1" fmla="*/ 457200 w 2552700"/>
              <a:gd name="connsiteY1" fmla="*/ 315383 h 2042583"/>
              <a:gd name="connsiteX2" fmla="*/ 584200 w 2552700"/>
              <a:gd name="connsiteY2" fmla="*/ 150283 h 2042583"/>
              <a:gd name="connsiteX3" fmla="*/ 1676400 w 2552700"/>
              <a:gd name="connsiteY3" fmla="*/ 810683 h 2042583"/>
              <a:gd name="connsiteX4" fmla="*/ 2552700 w 2552700"/>
              <a:gd name="connsiteY4" fmla="*/ 124883 h 2042583"/>
              <a:gd name="connsiteX0" fmla="*/ 0 w 2552700"/>
              <a:gd name="connsiteY0" fmla="*/ 2023533 h 2023533"/>
              <a:gd name="connsiteX1" fmla="*/ 457200 w 2552700"/>
              <a:gd name="connsiteY1" fmla="*/ 296333 h 2023533"/>
              <a:gd name="connsiteX2" fmla="*/ 292100 w 2552700"/>
              <a:gd name="connsiteY2" fmla="*/ 400981 h 2023533"/>
              <a:gd name="connsiteX3" fmla="*/ 584200 w 2552700"/>
              <a:gd name="connsiteY3" fmla="*/ 131233 h 2023533"/>
              <a:gd name="connsiteX4" fmla="*/ 1676400 w 2552700"/>
              <a:gd name="connsiteY4" fmla="*/ 791633 h 2023533"/>
              <a:gd name="connsiteX5" fmla="*/ 2552700 w 2552700"/>
              <a:gd name="connsiteY5" fmla="*/ 105833 h 2023533"/>
              <a:gd name="connsiteX0" fmla="*/ 0 w 2552700"/>
              <a:gd name="connsiteY0" fmla="*/ 1957409 h 1957409"/>
              <a:gd name="connsiteX1" fmla="*/ 241300 w 2552700"/>
              <a:gd name="connsiteY1" fmla="*/ 862827 h 1957409"/>
              <a:gd name="connsiteX2" fmla="*/ 292100 w 2552700"/>
              <a:gd name="connsiteY2" fmla="*/ 334857 h 1957409"/>
              <a:gd name="connsiteX3" fmla="*/ 584200 w 2552700"/>
              <a:gd name="connsiteY3" fmla="*/ 65109 h 1957409"/>
              <a:gd name="connsiteX4" fmla="*/ 1676400 w 2552700"/>
              <a:gd name="connsiteY4" fmla="*/ 725509 h 1957409"/>
              <a:gd name="connsiteX5" fmla="*/ 2552700 w 2552700"/>
              <a:gd name="connsiteY5" fmla="*/ 39709 h 1957409"/>
              <a:gd name="connsiteX0" fmla="*/ 0 w 2552700"/>
              <a:gd name="connsiteY0" fmla="*/ 1917700 h 1917700"/>
              <a:gd name="connsiteX1" fmla="*/ 241300 w 2552700"/>
              <a:gd name="connsiteY1" fmla="*/ 823118 h 1917700"/>
              <a:gd name="connsiteX2" fmla="*/ 584200 w 2552700"/>
              <a:gd name="connsiteY2" fmla="*/ 25400 h 1917700"/>
              <a:gd name="connsiteX3" fmla="*/ 1676400 w 2552700"/>
              <a:gd name="connsiteY3" fmla="*/ 685800 h 1917700"/>
              <a:gd name="connsiteX4" fmla="*/ 2552700 w 2552700"/>
              <a:gd name="connsiteY4" fmla="*/ 0 h 1917700"/>
              <a:gd name="connsiteX0" fmla="*/ 0 w 2552700"/>
              <a:gd name="connsiteY0" fmla="*/ 2081609 h 2232950"/>
              <a:gd name="connsiteX1" fmla="*/ 241300 w 2552700"/>
              <a:gd name="connsiteY1" fmla="*/ 987027 h 2232950"/>
              <a:gd name="connsiteX2" fmla="*/ 584200 w 2552700"/>
              <a:gd name="connsiteY2" fmla="*/ 189309 h 2232950"/>
              <a:gd name="connsiteX3" fmla="*/ 1752600 w 2552700"/>
              <a:gd name="connsiteY3" fmla="*/ 2122883 h 2232950"/>
              <a:gd name="connsiteX4" fmla="*/ 1676400 w 2552700"/>
              <a:gd name="connsiteY4" fmla="*/ 849709 h 2232950"/>
              <a:gd name="connsiteX5" fmla="*/ 2552700 w 2552700"/>
              <a:gd name="connsiteY5" fmla="*/ 163909 h 2232950"/>
              <a:gd name="connsiteX0" fmla="*/ 0 w 2552700"/>
              <a:gd name="connsiteY0" fmla="*/ 2081609 h 2127116"/>
              <a:gd name="connsiteX1" fmla="*/ 241300 w 2552700"/>
              <a:gd name="connsiteY1" fmla="*/ 987027 h 2127116"/>
              <a:gd name="connsiteX2" fmla="*/ 584200 w 2552700"/>
              <a:gd name="connsiteY2" fmla="*/ 189309 h 2127116"/>
              <a:gd name="connsiteX3" fmla="*/ 1752600 w 2552700"/>
              <a:gd name="connsiteY3" fmla="*/ 2122883 h 2127116"/>
              <a:gd name="connsiteX4" fmla="*/ 2552700 w 2552700"/>
              <a:gd name="connsiteY4" fmla="*/ 163909 h 2127116"/>
              <a:gd name="connsiteX0" fmla="*/ 0 w 2552700"/>
              <a:gd name="connsiteY0" fmla="*/ 1917700 h 2117534"/>
              <a:gd name="connsiteX1" fmla="*/ 241300 w 2552700"/>
              <a:gd name="connsiteY1" fmla="*/ 823118 h 2117534"/>
              <a:gd name="connsiteX2" fmla="*/ 1193800 w 2552700"/>
              <a:gd name="connsiteY2" fmla="*/ 951359 h 2117534"/>
              <a:gd name="connsiteX3" fmla="*/ 1752600 w 2552700"/>
              <a:gd name="connsiteY3" fmla="*/ 1958974 h 2117534"/>
              <a:gd name="connsiteX4" fmla="*/ 2552700 w 2552700"/>
              <a:gd name="connsiteY4" fmla="*/ 0 h 2117534"/>
              <a:gd name="connsiteX0" fmla="*/ 0 w 2552700"/>
              <a:gd name="connsiteY0" fmla="*/ 2223236 h 2423070"/>
              <a:gd name="connsiteX1" fmla="*/ 241300 w 2552700"/>
              <a:gd name="connsiteY1" fmla="*/ 1128654 h 2423070"/>
              <a:gd name="connsiteX2" fmla="*/ 698500 w 2552700"/>
              <a:gd name="connsiteY2" fmla="*/ 21373 h 2423070"/>
              <a:gd name="connsiteX3" fmla="*/ 1193800 w 2552700"/>
              <a:gd name="connsiteY3" fmla="*/ 1256895 h 2423070"/>
              <a:gd name="connsiteX4" fmla="*/ 1752600 w 2552700"/>
              <a:gd name="connsiteY4" fmla="*/ 2264510 h 2423070"/>
              <a:gd name="connsiteX5" fmla="*/ 2552700 w 2552700"/>
              <a:gd name="connsiteY5" fmla="*/ 305536 h 2423070"/>
              <a:gd name="connsiteX0" fmla="*/ 0 w 2552700"/>
              <a:gd name="connsiteY0" fmla="*/ 2362920 h 2562754"/>
              <a:gd name="connsiteX1" fmla="*/ 698500 w 2552700"/>
              <a:gd name="connsiteY1" fmla="*/ 161057 h 2562754"/>
              <a:gd name="connsiteX2" fmla="*/ 1193800 w 2552700"/>
              <a:gd name="connsiteY2" fmla="*/ 1396579 h 2562754"/>
              <a:gd name="connsiteX3" fmla="*/ 1752600 w 2552700"/>
              <a:gd name="connsiteY3" fmla="*/ 2404194 h 2562754"/>
              <a:gd name="connsiteX4" fmla="*/ 2552700 w 2552700"/>
              <a:gd name="connsiteY4" fmla="*/ 445220 h 2562754"/>
              <a:gd name="connsiteX0" fmla="*/ 0 w 2755900"/>
              <a:gd name="connsiteY0" fmla="*/ 1183556 h 2412090"/>
              <a:gd name="connsiteX1" fmla="*/ 901700 w 2755900"/>
              <a:gd name="connsiteY1" fmla="*/ 10393 h 2412090"/>
              <a:gd name="connsiteX2" fmla="*/ 1397000 w 2755900"/>
              <a:gd name="connsiteY2" fmla="*/ 1245915 h 2412090"/>
              <a:gd name="connsiteX3" fmla="*/ 1955800 w 2755900"/>
              <a:gd name="connsiteY3" fmla="*/ 2253530 h 2412090"/>
              <a:gd name="connsiteX4" fmla="*/ 2755900 w 2755900"/>
              <a:gd name="connsiteY4" fmla="*/ 294556 h 2412090"/>
              <a:gd name="connsiteX0" fmla="*/ 0 w 2755900"/>
              <a:gd name="connsiteY0" fmla="*/ 1183556 h 2412090"/>
              <a:gd name="connsiteX1" fmla="*/ 901700 w 2755900"/>
              <a:gd name="connsiteY1" fmla="*/ 10393 h 2412090"/>
              <a:gd name="connsiteX2" fmla="*/ 1397000 w 2755900"/>
              <a:gd name="connsiteY2" fmla="*/ 1245915 h 2412090"/>
              <a:gd name="connsiteX3" fmla="*/ 1955800 w 2755900"/>
              <a:gd name="connsiteY3" fmla="*/ 2253530 h 2412090"/>
              <a:gd name="connsiteX4" fmla="*/ 2755900 w 2755900"/>
              <a:gd name="connsiteY4" fmla="*/ 294556 h 2412090"/>
              <a:gd name="connsiteX0" fmla="*/ 0 w 2755900"/>
              <a:gd name="connsiteY0" fmla="*/ 1367177 h 2595711"/>
              <a:gd name="connsiteX1" fmla="*/ 901700 w 2755900"/>
              <a:gd name="connsiteY1" fmla="*/ 194014 h 2595711"/>
              <a:gd name="connsiteX2" fmla="*/ 1066800 w 2755900"/>
              <a:gd name="connsiteY2" fmla="*/ 205920 h 2595711"/>
              <a:gd name="connsiteX3" fmla="*/ 1397000 w 2755900"/>
              <a:gd name="connsiteY3" fmla="*/ 1429536 h 2595711"/>
              <a:gd name="connsiteX4" fmla="*/ 1955800 w 2755900"/>
              <a:gd name="connsiteY4" fmla="*/ 2437151 h 2595711"/>
              <a:gd name="connsiteX5" fmla="*/ 2755900 w 2755900"/>
              <a:gd name="connsiteY5" fmla="*/ 478177 h 2595711"/>
              <a:gd name="connsiteX0" fmla="*/ 0 w 2755900"/>
              <a:gd name="connsiteY0" fmla="*/ 1367177 h 2595711"/>
              <a:gd name="connsiteX1" fmla="*/ 901700 w 2755900"/>
              <a:gd name="connsiteY1" fmla="*/ 194014 h 2595711"/>
              <a:gd name="connsiteX2" fmla="*/ 1066800 w 2755900"/>
              <a:gd name="connsiteY2" fmla="*/ 205920 h 2595711"/>
              <a:gd name="connsiteX3" fmla="*/ 1206500 w 2755900"/>
              <a:gd name="connsiteY3" fmla="*/ 399469 h 2595711"/>
              <a:gd name="connsiteX4" fmla="*/ 1397000 w 2755900"/>
              <a:gd name="connsiteY4" fmla="*/ 1429536 h 2595711"/>
              <a:gd name="connsiteX5" fmla="*/ 1955800 w 2755900"/>
              <a:gd name="connsiteY5" fmla="*/ 2437151 h 2595711"/>
              <a:gd name="connsiteX6" fmla="*/ 2755900 w 2755900"/>
              <a:gd name="connsiteY6" fmla="*/ 478177 h 2595711"/>
              <a:gd name="connsiteX0" fmla="*/ 0 w 2755900"/>
              <a:gd name="connsiteY0" fmla="*/ 1367177 h 2595711"/>
              <a:gd name="connsiteX1" fmla="*/ 901700 w 2755900"/>
              <a:gd name="connsiteY1" fmla="*/ 194014 h 2595711"/>
              <a:gd name="connsiteX2" fmla="*/ 1066800 w 2755900"/>
              <a:gd name="connsiteY2" fmla="*/ 205920 h 2595711"/>
              <a:gd name="connsiteX3" fmla="*/ 1206500 w 2755900"/>
              <a:gd name="connsiteY3" fmla="*/ 399469 h 2595711"/>
              <a:gd name="connsiteX4" fmla="*/ 1397000 w 2755900"/>
              <a:gd name="connsiteY4" fmla="*/ 1429536 h 2595711"/>
              <a:gd name="connsiteX5" fmla="*/ 1955800 w 2755900"/>
              <a:gd name="connsiteY5" fmla="*/ 2437151 h 2595711"/>
              <a:gd name="connsiteX6" fmla="*/ 2755900 w 2755900"/>
              <a:gd name="connsiteY6" fmla="*/ 478177 h 2595711"/>
              <a:gd name="connsiteX0" fmla="*/ 0 w 2755900"/>
              <a:gd name="connsiteY0" fmla="*/ 1367177 h 2595711"/>
              <a:gd name="connsiteX1" fmla="*/ 901700 w 2755900"/>
              <a:gd name="connsiteY1" fmla="*/ 194014 h 2595711"/>
              <a:gd name="connsiteX2" fmla="*/ 1066800 w 2755900"/>
              <a:gd name="connsiteY2" fmla="*/ 205920 h 2595711"/>
              <a:gd name="connsiteX3" fmla="*/ 1397000 w 2755900"/>
              <a:gd name="connsiteY3" fmla="*/ 1429536 h 2595711"/>
              <a:gd name="connsiteX4" fmla="*/ 1955800 w 2755900"/>
              <a:gd name="connsiteY4" fmla="*/ 2437151 h 2595711"/>
              <a:gd name="connsiteX5" fmla="*/ 2755900 w 2755900"/>
              <a:gd name="connsiteY5" fmla="*/ 478177 h 2595711"/>
              <a:gd name="connsiteX0" fmla="*/ 0 w 2755900"/>
              <a:gd name="connsiteY0" fmla="*/ 1171650 h 2400184"/>
              <a:gd name="connsiteX1" fmla="*/ 1066800 w 2755900"/>
              <a:gd name="connsiteY1" fmla="*/ 10393 h 2400184"/>
              <a:gd name="connsiteX2" fmla="*/ 1397000 w 2755900"/>
              <a:gd name="connsiteY2" fmla="*/ 1234009 h 2400184"/>
              <a:gd name="connsiteX3" fmla="*/ 1955800 w 2755900"/>
              <a:gd name="connsiteY3" fmla="*/ 2241624 h 2400184"/>
              <a:gd name="connsiteX4" fmla="*/ 2755900 w 2755900"/>
              <a:gd name="connsiteY4" fmla="*/ 282650 h 2400184"/>
              <a:gd name="connsiteX0" fmla="*/ 0 w 2755900"/>
              <a:gd name="connsiteY0" fmla="*/ 1202210 h 2430744"/>
              <a:gd name="connsiteX1" fmla="*/ 876300 w 2755900"/>
              <a:gd name="connsiteY1" fmla="*/ 1018853 h 2430744"/>
              <a:gd name="connsiteX2" fmla="*/ 1066800 w 2755900"/>
              <a:gd name="connsiteY2" fmla="*/ 40953 h 2430744"/>
              <a:gd name="connsiteX3" fmla="*/ 1397000 w 2755900"/>
              <a:gd name="connsiteY3" fmla="*/ 1264569 h 2430744"/>
              <a:gd name="connsiteX4" fmla="*/ 1955800 w 2755900"/>
              <a:gd name="connsiteY4" fmla="*/ 2272184 h 2430744"/>
              <a:gd name="connsiteX5" fmla="*/ 2755900 w 2755900"/>
              <a:gd name="connsiteY5" fmla="*/ 313210 h 2430744"/>
              <a:gd name="connsiteX0" fmla="*/ 0 w 1879600"/>
              <a:gd name="connsiteY0" fmla="*/ 1018853 h 2430744"/>
              <a:gd name="connsiteX1" fmla="*/ 190500 w 1879600"/>
              <a:gd name="connsiteY1" fmla="*/ 40953 h 2430744"/>
              <a:gd name="connsiteX2" fmla="*/ 520700 w 1879600"/>
              <a:gd name="connsiteY2" fmla="*/ 1264569 h 2430744"/>
              <a:gd name="connsiteX3" fmla="*/ 1079500 w 1879600"/>
              <a:gd name="connsiteY3" fmla="*/ 2272184 h 2430744"/>
              <a:gd name="connsiteX4" fmla="*/ 1879600 w 1879600"/>
              <a:gd name="connsiteY4" fmla="*/ 313210 h 2430744"/>
              <a:gd name="connsiteX0" fmla="*/ 0 w 2730500"/>
              <a:gd name="connsiteY0" fmla="*/ 1148393 h 2404836"/>
              <a:gd name="connsiteX1" fmla="*/ 1041400 w 2730500"/>
              <a:gd name="connsiteY1" fmla="*/ 15045 h 2404836"/>
              <a:gd name="connsiteX2" fmla="*/ 1371600 w 2730500"/>
              <a:gd name="connsiteY2" fmla="*/ 1238661 h 2404836"/>
              <a:gd name="connsiteX3" fmla="*/ 1930400 w 2730500"/>
              <a:gd name="connsiteY3" fmla="*/ 2246276 h 2404836"/>
              <a:gd name="connsiteX4" fmla="*/ 2730500 w 2730500"/>
              <a:gd name="connsiteY4" fmla="*/ 287302 h 2404836"/>
              <a:gd name="connsiteX0" fmla="*/ 0 w 2730500"/>
              <a:gd name="connsiteY0" fmla="*/ 1148393 h 2404836"/>
              <a:gd name="connsiteX1" fmla="*/ 1041400 w 2730500"/>
              <a:gd name="connsiteY1" fmla="*/ 15045 h 2404836"/>
              <a:gd name="connsiteX2" fmla="*/ 1371600 w 2730500"/>
              <a:gd name="connsiteY2" fmla="*/ 1238661 h 2404836"/>
              <a:gd name="connsiteX3" fmla="*/ 1930400 w 2730500"/>
              <a:gd name="connsiteY3" fmla="*/ 2246276 h 2404836"/>
              <a:gd name="connsiteX4" fmla="*/ 2730500 w 2730500"/>
              <a:gd name="connsiteY4" fmla="*/ 287302 h 2404836"/>
              <a:gd name="connsiteX0" fmla="*/ 0 w 2730500"/>
              <a:gd name="connsiteY0" fmla="*/ 1148393 h 2404836"/>
              <a:gd name="connsiteX1" fmla="*/ 1041400 w 2730500"/>
              <a:gd name="connsiteY1" fmla="*/ 15045 h 2404836"/>
              <a:gd name="connsiteX2" fmla="*/ 1371600 w 2730500"/>
              <a:gd name="connsiteY2" fmla="*/ 1238661 h 2404836"/>
              <a:gd name="connsiteX3" fmla="*/ 1930400 w 2730500"/>
              <a:gd name="connsiteY3" fmla="*/ 2246276 h 2404836"/>
              <a:gd name="connsiteX4" fmla="*/ 2730500 w 2730500"/>
              <a:gd name="connsiteY4" fmla="*/ 287302 h 2404836"/>
              <a:gd name="connsiteX0" fmla="*/ 0 w 2730500"/>
              <a:gd name="connsiteY0" fmla="*/ 1148393 h 2250509"/>
              <a:gd name="connsiteX1" fmla="*/ 1041400 w 2730500"/>
              <a:gd name="connsiteY1" fmla="*/ 15045 h 2250509"/>
              <a:gd name="connsiteX2" fmla="*/ 1371600 w 2730500"/>
              <a:gd name="connsiteY2" fmla="*/ 1238661 h 2250509"/>
              <a:gd name="connsiteX3" fmla="*/ 1930400 w 2730500"/>
              <a:gd name="connsiteY3" fmla="*/ 2246276 h 2250509"/>
              <a:gd name="connsiteX4" fmla="*/ 2730500 w 2730500"/>
              <a:gd name="connsiteY4" fmla="*/ 1213261 h 2250509"/>
              <a:gd name="connsiteX0" fmla="*/ 0 w 2730500"/>
              <a:gd name="connsiteY0" fmla="*/ 1148393 h 2250509"/>
              <a:gd name="connsiteX1" fmla="*/ 1041400 w 2730500"/>
              <a:gd name="connsiteY1" fmla="*/ 15045 h 2250509"/>
              <a:gd name="connsiteX2" fmla="*/ 1371600 w 2730500"/>
              <a:gd name="connsiteY2" fmla="*/ 1238661 h 2250509"/>
              <a:gd name="connsiteX3" fmla="*/ 1930400 w 2730500"/>
              <a:gd name="connsiteY3" fmla="*/ 2246276 h 2250509"/>
              <a:gd name="connsiteX4" fmla="*/ 2730500 w 2730500"/>
              <a:gd name="connsiteY4" fmla="*/ 1213261 h 2250509"/>
              <a:gd name="connsiteX0" fmla="*/ 0 w 2730500"/>
              <a:gd name="connsiteY0" fmla="*/ 1316328 h 2414211"/>
              <a:gd name="connsiteX1" fmla="*/ 1041400 w 2730500"/>
              <a:gd name="connsiteY1" fmla="*/ 182980 h 2414211"/>
              <a:gd name="connsiteX2" fmla="*/ 1930400 w 2730500"/>
              <a:gd name="connsiteY2" fmla="*/ 2414211 h 2414211"/>
              <a:gd name="connsiteX3" fmla="*/ 2730500 w 2730500"/>
              <a:gd name="connsiteY3" fmla="*/ 1381196 h 2414211"/>
              <a:gd name="connsiteX0" fmla="*/ 0 w 2730500"/>
              <a:gd name="connsiteY0" fmla="*/ 1316328 h 2443108"/>
              <a:gd name="connsiteX1" fmla="*/ 1041400 w 2730500"/>
              <a:gd name="connsiteY1" fmla="*/ 182980 h 2443108"/>
              <a:gd name="connsiteX2" fmla="*/ 1930400 w 2730500"/>
              <a:gd name="connsiteY2" fmla="*/ 2414211 h 2443108"/>
              <a:gd name="connsiteX3" fmla="*/ 2730500 w 2730500"/>
              <a:gd name="connsiteY3" fmla="*/ 1381196 h 2443108"/>
              <a:gd name="connsiteX0" fmla="*/ 0 w 2730500"/>
              <a:gd name="connsiteY0" fmla="*/ 1316328 h 2414211"/>
              <a:gd name="connsiteX1" fmla="*/ 1041400 w 2730500"/>
              <a:gd name="connsiteY1" fmla="*/ 182980 h 2414211"/>
              <a:gd name="connsiteX2" fmla="*/ 1930400 w 2730500"/>
              <a:gd name="connsiteY2" fmla="*/ 2414211 h 2414211"/>
              <a:gd name="connsiteX3" fmla="*/ 2730500 w 2730500"/>
              <a:gd name="connsiteY3" fmla="*/ 1381196 h 2414211"/>
              <a:gd name="connsiteX0" fmla="*/ 0 w 2730500"/>
              <a:gd name="connsiteY0" fmla="*/ 1342236 h 2595567"/>
              <a:gd name="connsiteX1" fmla="*/ 1041400 w 2730500"/>
              <a:gd name="connsiteY1" fmla="*/ 208888 h 2595567"/>
              <a:gd name="connsiteX2" fmla="*/ 1727200 w 2730500"/>
              <a:gd name="connsiteY2" fmla="*/ 2595567 h 2595567"/>
              <a:gd name="connsiteX3" fmla="*/ 2730500 w 2730500"/>
              <a:gd name="connsiteY3" fmla="*/ 1407104 h 259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500" h="2595567">
                <a:moveTo>
                  <a:pt x="0" y="1342236"/>
                </a:moveTo>
                <a:cubicBezTo>
                  <a:pt x="927100" y="1347923"/>
                  <a:pt x="753533" y="0"/>
                  <a:pt x="1041400" y="208888"/>
                </a:cubicBezTo>
                <a:cubicBezTo>
                  <a:pt x="1329267" y="417776"/>
                  <a:pt x="1466893" y="2586837"/>
                  <a:pt x="1727200" y="2595567"/>
                </a:cubicBezTo>
                <a:cubicBezTo>
                  <a:pt x="1953683" y="2591334"/>
                  <a:pt x="1903413" y="1412703"/>
                  <a:pt x="2730500" y="1407104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 rot="5400000" flipH="1" flipV="1">
            <a:off x="3890949" y="4365641"/>
            <a:ext cx="422305" cy="1588"/>
          </a:xfrm>
          <a:prstGeom prst="line">
            <a:avLst/>
          </a:prstGeom>
          <a:ln w="19050" cmpd="sng">
            <a:solidFill>
              <a:srgbClr val="0000FF"/>
            </a:solidFill>
            <a:prstDash val="sysDot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5400000" flipH="1" flipV="1">
            <a:off x="4591542" y="4366435"/>
            <a:ext cx="420717" cy="1588"/>
          </a:xfrm>
          <a:prstGeom prst="line">
            <a:avLst/>
          </a:prstGeom>
          <a:ln w="19050" cmpd="sng">
            <a:solidFill>
              <a:srgbClr val="0000FF"/>
            </a:solidFill>
            <a:prstDash val="sysDot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6070600" y="4559300"/>
            <a:ext cx="3073400" cy="1588"/>
          </a:xfrm>
          <a:prstGeom prst="line">
            <a:avLst/>
          </a:prstGeom>
          <a:ln w="28575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rot="5400000" flipH="1" flipV="1">
            <a:off x="6076950" y="4502150"/>
            <a:ext cx="2933700" cy="1588"/>
          </a:xfrm>
          <a:prstGeom prst="line">
            <a:avLst/>
          </a:prstGeom>
          <a:ln w="28575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28"/>
          <p:cNvSpPr txBox="1">
            <a:spLocks noChangeArrowheads="1"/>
          </p:cNvSpPr>
          <p:nvPr/>
        </p:nvSpPr>
        <p:spPr bwMode="auto">
          <a:xfrm>
            <a:off x="8516903" y="4575205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err="1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dx</a:t>
            </a:r>
            <a:endParaRPr lang="ja-JP" altLang="en-US" sz="2000" b="1" dirty="0">
              <a:solidFill>
                <a:srgbClr val="FF6600"/>
              </a:solidFill>
              <a:latin typeface="Corbe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37" name="フリーフォーム 36"/>
          <p:cNvSpPr/>
          <p:nvPr/>
        </p:nvSpPr>
        <p:spPr>
          <a:xfrm>
            <a:off x="6235700" y="3318901"/>
            <a:ext cx="2730500" cy="1227699"/>
          </a:xfrm>
          <a:custGeom>
            <a:avLst/>
            <a:gdLst>
              <a:gd name="connsiteX0" fmla="*/ 0 w 2552700"/>
              <a:gd name="connsiteY0" fmla="*/ 2042583 h 2042583"/>
              <a:gd name="connsiteX1" fmla="*/ 457200 w 2552700"/>
              <a:gd name="connsiteY1" fmla="*/ 315383 h 2042583"/>
              <a:gd name="connsiteX2" fmla="*/ 584200 w 2552700"/>
              <a:gd name="connsiteY2" fmla="*/ 150283 h 2042583"/>
              <a:gd name="connsiteX3" fmla="*/ 1676400 w 2552700"/>
              <a:gd name="connsiteY3" fmla="*/ 810683 h 2042583"/>
              <a:gd name="connsiteX4" fmla="*/ 2552700 w 2552700"/>
              <a:gd name="connsiteY4" fmla="*/ 124883 h 2042583"/>
              <a:gd name="connsiteX0" fmla="*/ 0 w 2552700"/>
              <a:gd name="connsiteY0" fmla="*/ 2023533 h 2023533"/>
              <a:gd name="connsiteX1" fmla="*/ 457200 w 2552700"/>
              <a:gd name="connsiteY1" fmla="*/ 296333 h 2023533"/>
              <a:gd name="connsiteX2" fmla="*/ 292100 w 2552700"/>
              <a:gd name="connsiteY2" fmla="*/ 400981 h 2023533"/>
              <a:gd name="connsiteX3" fmla="*/ 584200 w 2552700"/>
              <a:gd name="connsiteY3" fmla="*/ 131233 h 2023533"/>
              <a:gd name="connsiteX4" fmla="*/ 1676400 w 2552700"/>
              <a:gd name="connsiteY4" fmla="*/ 791633 h 2023533"/>
              <a:gd name="connsiteX5" fmla="*/ 2552700 w 2552700"/>
              <a:gd name="connsiteY5" fmla="*/ 105833 h 2023533"/>
              <a:gd name="connsiteX0" fmla="*/ 0 w 2552700"/>
              <a:gd name="connsiteY0" fmla="*/ 1957409 h 1957409"/>
              <a:gd name="connsiteX1" fmla="*/ 241300 w 2552700"/>
              <a:gd name="connsiteY1" fmla="*/ 862827 h 1957409"/>
              <a:gd name="connsiteX2" fmla="*/ 292100 w 2552700"/>
              <a:gd name="connsiteY2" fmla="*/ 334857 h 1957409"/>
              <a:gd name="connsiteX3" fmla="*/ 584200 w 2552700"/>
              <a:gd name="connsiteY3" fmla="*/ 65109 h 1957409"/>
              <a:gd name="connsiteX4" fmla="*/ 1676400 w 2552700"/>
              <a:gd name="connsiteY4" fmla="*/ 725509 h 1957409"/>
              <a:gd name="connsiteX5" fmla="*/ 2552700 w 2552700"/>
              <a:gd name="connsiteY5" fmla="*/ 39709 h 1957409"/>
              <a:gd name="connsiteX0" fmla="*/ 0 w 2552700"/>
              <a:gd name="connsiteY0" fmla="*/ 1917700 h 1917700"/>
              <a:gd name="connsiteX1" fmla="*/ 241300 w 2552700"/>
              <a:gd name="connsiteY1" fmla="*/ 823118 h 1917700"/>
              <a:gd name="connsiteX2" fmla="*/ 584200 w 2552700"/>
              <a:gd name="connsiteY2" fmla="*/ 25400 h 1917700"/>
              <a:gd name="connsiteX3" fmla="*/ 1676400 w 2552700"/>
              <a:gd name="connsiteY3" fmla="*/ 685800 h 1917700"/>
              <a:gd name="connsiteX4" fmla="*/ 2552700 w 2552700"/>
              <a:gd name="connsiteY4" fmla="*/ 0 h 1917700"/>
              <a:gd name="connsiteX0" fmla="*/ 0 w 2552700"/>
              <a:gd name="connsiteY0" fmla="*/ 2081609 h 2232950"/>
              <a:gd name="connsiteX1" fmla="*/ 241300 w 2552700"/>
              <a:gd name="connsiteY1" fmla="*/ 987027 h 2232950"/>
              <a:gd name="connsiteX2" fmla="*/ 584200 w 2552700"/>
              <a:gd name="connsiteY2" fmla="*/ 189309 h 2232950"/>
              <a:gd name="connsiteX3" fmla="*/ 1752600 w 2552700"/>
              <a:gd name="connsiteY3" fmla="*/ 2122883 h 2232950"/>
              <a:gd name="connsiteX4" fmla="*/ 1676400 w 2552700"/>
              <a:gd name="connsiteY4" fmla="*/ 849709 h 2232950"/>
              <a:gd name="connsiteX5" fmla="*/ 2552700 w 2552700"/>
              <a:gd name="connsiteY5" fmla="*/ 163909 h 2232950"/>
              <a:gd name="connsiteX0" fmla="*/ 0 w 2552700"/>
              <a:gd name="connsiteY0" fmla="*/ 2081609 h 2127116"/>
              <a:gd name="connsiteX1" fmla="*/ 241300 w 2552700"/>
              <a:gd name="connsiteY1" fmla="*/ 987027 h 2127116"/>
              <a:gd name="connsiteX2" fmla="*/ 584200 w 2552700"/>
              <a:gd name="connsiteY2" fmla="*/ 189309 h 2127116"/>
              <a:gd name="connsiteX3" fmla="*/ 1752600 w 2552700"/>
              <a:gd name="connsiteY3" fmla="*/ 2122883 h 2127116"/>
              <a:gd name="connsiteX4" fmla="*/ 2552700 w 2552700"/>
              <a:gd name="connsiteY4" fmla="*/ 163909 h 2127116"/>
              <a:gd name="connsiteX0" fmla="*/ 0 w 2552700"/>
              <a:gd name="connsiteY0" fmla="*/ 1917700 h 2117534"/>
              <a:gd name="connsiteX1" fmla="*/ 241300 w 2552700"/>
              <a:gd name="connsiteY1" fmla="*/ 823118 h 2117534"/>
              <a:gd name="connsiteX2" fmla="*/ 1193800 w 2552700"/>
              <a:gd name="connsiteY2" fmla="*/ 951359 h 2117534"/>
              <a:gd name="connsiteX3" fmla="*/ 1752600 w 2552700"/>
              <a:gd name="connsiteY3" fmla="*/ 1958974 h 2117534"/>
              <a:gd name="connsiteX4" fmla="*/ 2552700 w 2552700"/>
              <a:gd name="connsiteY4" fmla="*/ 0 h 2117534"/>
              <a:gd name="connsiteX0" fmla="*/ 0 w 2552700"/>
              <a:gd name="connsiteY0" fmla="*/ 2223236 h 2423070"/>
              <a:gd name="connsiteX1" fmla="*/ 241300 w 2552700"/>
              <a:gd name="connsiteY1" fmla="*/ 1128654 h 2423070"/>
              <a:gd name="connsiteX2" fmla="*/ 698500 w 2552700"/>
              <a:gd name="connsiteY2" fmla="*/ 21373 h 2423070"/>
              <a:gd name="connsiteX3" fmla="*/ 1193800 w 2552700"/>
              <a:gd name="connsiteY3" fmla="*/ 1256895 h 2423070"/>
              <a:gd name="connsiteX4" fmla="*/ 1752600 w 2552700"/>
              <a:gd name="connsiteY4" fmla="*/ 2264510 h 2423070"/>
              <a:gd name="connsiteX5" fmla="*/ 2552700 w 2552700"/>
              <a:gd name="connsiteY5" fmla="*/ 305536 h 2423070"/>
              <a:gd name="connsiteX0" fmla="*/ 0 w 2552700"/>
              <a:gd name="connsiteY0" fmla="*/ 2362920 h 2562754"/>
              <a:gd name="connsiteX1" fmla="*/ 698500 w 2552700"/>
              <a:gd name="connsiteY1" fmla="*/ 161057 h 2562754"/>
              <a:gd name="connsiteX2" fmla="*/ 1193800 w 2552700"/>
              <a:gd name="connsiteY2" fmla="*/ 1396579 h 2562754"/>
              <a:gd name="connsiteX3" fmla="*/ 1752600 w 2552700"/>
              <a:gd name="connsiteY3" fmla="*/ 2404194 h 2562754"/>
              <a:gd name="connsiteX4" fmla="*/ 2552700 w 2552700"/>
              <a:gd name="connsiteY4" fmla="*/ 445220 h 2562754"/>
              <a:gd name="connsiteX0" fmla="*/ 0 w 2755900"/>
              <a:gd name="connsiteY0" fmla="*/ 1183556 h 2412090"/>
              <a:gd name="connsiteX1" fmla="*/ 901700 w 2755900"/>
              <a:gd name="connsiteY1" fmla="*/ 10393 h 2412090"/>
              <a:gd name="connsiteX2" fmla="*/ 1397000 w 2755900"/>
              <a:gd name="connsiteY2" fmla="*/ 1245915 h 2412090"/>
              <a:gd name="connsiteX3" fmla="*/ 1955800 w 2755900"/>
              <a:gd name="connsiteY3" fmla="*/ 2253530 h 2412090"/>
              <a:gd name="connsiteX4" fmla="*/ 2755900 w 2755900"/>
              <a:gd name="connsiteY4" fmla="*/ 294556 h 2412090"/>
              <a:gd name="connsiteX0" fmla="*/ 0 w 2755900"/>
              <a:gd name="connsiteY0" fmla="*/ 1183556 h 2412090"/>
              <a:gd name="connsiteX1" fmla="*/ 901700 w 2755900"/>
              <a:gd name="connsiteY1" fmla="*/ 10393 h 2412090"/>
              <a:gd name="connsiteX2" fmla="*/ 1397000 w 2755900"/>
              <a:gd name="connsiteY2" fmla="*/ 1245915 h 2412090"/>
              <a:gd name="connsiteX3" fmla="*/ 1955800 w 2755900"/>
              <a:gd name="connsiteY3" fmla="*/ 2253530 h 2412090"/>
              <a:gd name="connsiteX4" fmla="*/ 2755900 w 2755900"/>
              <a:gd name="connsiteY4" fmla="*/ 294556 h 2412090"/>
              <a:gd name="connsiteX0" fmla="*/ 0 w 2755900"/>
              <a:gd name="connsiteY0" fmla="*/ 1367177 h 2595711"/>
              <a:gd name="connsiteX1" fmla="*/ 901700 w 2755900"/>
              <a:gd name="connsiteY1" fmla="*/ 194014 h 2595711"/>
              <a:gd name="connsiteX2" fmla="*/ 1066800 w 2755900"/>
              <a:gd name="connsiteY2" fmla="*/ 205920 h 2595711"/>
              <a:gd name="connsiteX3" fmla="*/ 1397000 w 2755900"/>
              <a:gd name="connsiteY3" fmla="*/ 1429536 h 2595711"/>
              <a:gd name="connsiteX4" fmla="*/ 1955800 w 2755900"/>
              <a:gd name="connsiteY4" fmla="*/ 2437151 h 2595711"/>
              <a:gd name="connsiteX5" fmla="*/ 2755900 w 2755900"/>
              <a:gd name="connsiteY5" fmla="*/ 478177 h 2595711"/>
              <a:gd name="connsiteX0" fmla="*/ 0 w 2755900"/>
              <a:gd name="connsiteY0" fmla="*/ 1367177 h 2595711"/>
              <a:gd name="connsiteX1" fmla="*/ 901700 w 2755900"/>
              <a:gd name="connsiteY1" fmla="*/ 194014 h 2595711"/>
              <a:gd name="connsiteX2" fmla="*/ 1066800 w 2755900"/>
              <a:gd name="connsiteY2" fmla="*/ 205920 h 2595711"/>
              <a:gd name="connsiteX3" fmla="*/ 1206500 w 2755900"/>
              <a:gd name="connsiteY3" fmla="*/ 399469 h 2595711"/>
              <a:gd name="connsiteX4" fmla="*/ 1397000 w 2755900"/>
              <a:gd name="connsiteY4" fmla="*/ 1429536 h 2595711"/>
              <a:gd name="connsiteX5" fmla="*/ 1955800 w 2755900"/>
              <a:gd name="connsiteY5" fmla="*/ 2437151 h 2595711"/>
              <a:gd name="connsiteX6" fmla="*/ 2755900 w 2755900"/>
              <a:gd name="connsiteY6" fmla="*/ 478177 h 2595711"/>
              <a:gd name="connsiteX0" fmla="*/ 0 w 2755900"/>
              <a:gd name="connsiteY0" fmla="*/ 1367177 h 2595711"/>
              <a:gd name="connsiteX1" fmla="*/ 901700 w 2755900"/>
              <a:gd name="connsiteY1" fmla="*/ 194014 h 2595711"/>
              <a:gd name="connsiteX2" fmla="*/ 1066800 w 2755900"/>
              <a:gd name="connsiteY2" fmla="*/ 205920 h 2595711"/>
              <a:gd name="connsiteX3" fmla="*/ 1206500 w 2755900"/>
              <a:gd name="connsiteY3" fmla="*/ 399469 h 2595711"/>
              <a:gd name="connsiteX4" fmla="*/ 1397000 w 2755900"/>
              <a:gd name="connsiteY4" fmla="*/ 1429536 h 2595711"/>
              <a:gd name="connsiteX5" fmla="*/ 1955800 w 2755900"/>
              <a:gd name="connsiteY5" fmla="*/ 2437151 h 2595711"/>
              <a:gd name="connsiteX6" fmla="*/ 2755900 w 2755900"/>
              <a:gd name="connsiteY6" fmla="*/ 478177 h 2595711"/>
              <a:gd name="connsiteX0" fmla="*/ 0 w 2755900"/>
              <a:gd name="connsiteY0" fmla="*/ 1367177 h 2595711"/>
              <a:gd name="connsiteX1" fmla="*/ 901700 w 2755900"/>
              <a:gd name="connsiteY1" fmla="*/ 194014 h 2595711"/>
              <a:gd name="connsiteX2" fmla="*/ 1066800 w 2755900"/>
              <a:gd name="connsiteY2" fmla="*/ 205920 h 2595711"/>
              <a:gd name="connsiteX3" fmla="*/ 1397000 w 2755900"/>
              <a:gd name="connsiteY3" fmla="*/ 1429536 h 2595711"/>
              <a:gd name="connsiteX4" fmla="*/ 1955800 w 2755900"/>
              <a:gd name="connsiteY4" fmla="*/ 2437151 h 2595711"/>
              <a:gd name="connsiteX5" fmla="*/ 2755900 w 2755900"/>
              <a:gd name="connsiteY5" fmla="*/ 478177 h 2595711"/>
              <a:gd name="connsiteX0" fmla="*/ 0 w 2755900"/>
              <a:gd name="connsiteY0" fmla="*/ 1171650 h 2400184"/>
              <a:gd name="connsiteX1" fmla="*/ 1066800 w 2755900"/>
              <a:gd name="connsiteY1" fmla="*/ 10393 h 2400184"/>
              <a:gd name="connsiteX2" fmla="*/ 1397000 w 2755900"/>
              <a:gd name="connsiteY2" fmla="*/ 1234009 h 2400184"/>
              <a:gd name="connsiteX3" fmla="*/ 1955800 w 2755900"/>
              <a:gd name="connsiteY3" fmla="*/ 2241624 h 2400184"/>
              <a:gd name="connsiteX4" fmla="*/ 2755900 w 2755900"/>
              <a:gd name="connsiteY4" fmla="*/ 282650 h 2400184"/>
              <a:gd name="connsiteX0" fmla="*/ 0 w 2755900"/>
              <a:gd name="connsiteY0" fmla="*/ 1202210 h 2430744"/>
              <a:gd name="connsiteX1" fmla="*/ 876300 w 2755900"/>
              <a:gd name="connsiteY1" fmla="*/ 1018853 h 2430744"/>
              <a:gd name="connsiteX2" fmla="*/ 1066800 w 2755900"/>
              <a:gd name="connsiteY2" fmla="*/ 40953 h 2430744"/>
              <a:gd name="connsiteX3" fmla="*/ 1397000 w 2755900"/>
              <a:gd name="connsiteY3" fmla="*/ 1264569 h 2430744"/>
              <a:gd name="connsiteX4" fmla="*/ 1955800 w 2755900"/>
              <a:gd name="connsiteY4" fmla="*/ 2272184 h 2430744"/>
              <a:gd name="connsiteX5" fmla="*/ 2755900 w 2755900"/>
              <a:gd name="connsiteY5" fmla="*/ 313210 h 2430744"/>
              <a:gd name="connsiteX0" fmla="*/ 0 w 1879600"/>
              <a:gd name="connsiteY0" fmla="*/ 1018853 h 2430744"/>
              <a:gd name="connsiteX1" fmla="*/ 190500 w 1879600"/>
              <a:gd name="connsiteY1" fmla="*/ 40953 h 2430744"/>
              <a:gd name="connsiteX2" fmla="*/ 520700 w 1879600"/>
              <a:gd name="connsiteY2" fmla="*/ 1264569 h 2430744"/>
              <a:gd name="connsiteX3" fmla="*/ 1079500 w 1879600"/>
              <a:gd name="connsiteY3" fmla="*/ 2272184 h 2430744"/>
              <a:gd name="connsiteX4" fmla="*/ 1879600 w 1879600"/>
              <a:gd name="connsiteY4" fmla="*/ 313210 h 2430744"/>
              <a:gd name="connsiteX0" fmla="*/ 0 w 2730500"/>
              <a:gd name="connsiteY0" fmla="*/ 1148393 h 2404836"/>
              <a:gd name="connsiteX1" fmla="*/ 1041400 w 2730500"/>
              <a:gd name="connsiteY1" fmla="*/ 15045 h 2404836"/>
              <a:gd name="connsiteX2" fmla="*/ 1371600 w 2730500"/>
              <a:gd name="connsiteY2" fmla="*/ 1238661 h 2404836"/>
              <a:gd name="connsiteX3" fmla="*/ 1930400 w 2730500"/>
              <a:gd name="connsiteY3" fmla="*/ 2246276 h 2404836"/>
              <a:gd name="connsiteX4" fmla="*/ 2730500 w 2730500"/>
              <a:gd name="connsiteY4" fmla="*/ 287302 h 2404836"/>
              <a:gd name="connsiteX0" fmla="*/ 0 w 2730500"/>
              <a:gd name="connsiteY0" fmla="*/ 1148393 h 2404836"/>
              <a:gd name="connsiteX1" fmla="*/ 1041400 w 2730500"/>
              <a:gd name="connsiteY1" fmla="*/ 15045 h 2404836"/>
              <a:gd name="connsiteX2" fmla="*/ 1371600 w 2730500"/>
              <a:gd name="connsiteY2" fmla="*/ 1238661 h 2404836"/>
              <a:gd name="connsiteX3" fmla="*/ 1930400 w 2730500"/>
              <a:gd name="connsiteY3" fmla="*/ 2246276 h 2404836"/>
              <a:gd name="connsiteX4" fmla="*/ 2730500 w 2730500"/>
              <a:gd name="connsiteY4" fmla="*/ 287302 h 2404836"/>
              <a:gd name="connsiteX0" fmla="*/ 0 w 2730500"/>
              <a:gd name="connsiteY0" fmla="*/ 1148393 h 2404836"/>
              <a:gd name="connsiteX1" fmla="*/ 1041400 w 2730500"/>
              <a:gd name="connsiteY1" fmla="*/ 15045 h 2404836"/>
              <a:gd name="connsiteX2" fmla="*/ 1371600 w 2730500"/>
              <a:gd name="connsiteY2" fmla="*/ 1238661 h 2404836"/>
              <a:gd name="connsiteX3" fmla="*/ 1930400 w 2730500"/>
              <a:gd name="connsiteY3" fmla="*/ 2246276 h 2404836"/>
              <a:gd name="connsiteX4" fmla="*/ 2730500 w 2730500"/>
              <a:gd name="connsiteY4" fmla="*/ 287302 h 2404836"/>
              <a:gd name="connsiteX0" fmla="*/ 0 w 2730500"/>
              <a:gd name="connsiteY0" fmla="*/ 1148393 h 2250509"/>
              <a:gd name="connsiteX1" fmla="*/ 1041400 w 2730500"/>
              <a:gd name="connsiteY1" fmla="*/ 15045 h 2250509"/>
              <a:gd name="connsiteX2" fmla="*/ 1371600 w 2730500"/>
              <a:gd name="connsiteY2" fmla="*/ 1238661 h 2250509"/>
              <a:gd name="connsiteX3" fmla="*/ 1930400 w 2730500"/>
              <a:gd name="connsiteY3" fmla="*/ 2246276 h 2250509"/>
              <a:gd name="connsiteX4" fmla="*/ 2730500 w 2730500"/>
              <a:gd name="connsiteY4" fmla="*/ 1213261 h 2250509"/>
              <a:gd name="connsiteX0" fmla="*/ 0 w 2730500"/>
              <a:gd name="connsiteY0" fmla="*/ 1148393 h 2250509"/>
              <a:gd name="connsiteX1" fmla="*/ 1041400 w 2730500"/>
              <a:gd name="connsiteY1" fmla="*/ 15045 h 2250509"/>
              <a:gd name="connsiteX2" fmla="*/ 1371600 w 2730500"/>
              <a:gd name="connsiteY2" fmla="*/ 1238661 h 2250509"/>
              <a:gd name="connsiteX3" fmla="*/ 1930400 w 2730500"/>
              <a:gd name="connsiteY3" fmla="*/ 2246276 h 2250509"/>
              <a:gd name="connsiteX4" fmla="*/ 2730500 w 2730500"/>
              <a:gd name="connsiteY4" fmla="*/ 1213261 h 2250509"/>
              <a:gd name="connsiteX0" fmla="*/ 0 w 2730500"/>
              <a:gd name="connsiteY0" fmla="*/ 1316328 h 2414211"/>
              <a:gd name="connsiteX1" fmla="*/ 1041400 w 2730500"/>
              <a:gd name="connsiteY1" fmla="*/ 182980 h 2414211"/>
              <a:gd name="connsiteX2" fmla="*/ 1930400 w 2730500"/>
              <a:gd name="connsiteY2" fmla="*/ 2414211 h 2414211"/>
              <a:gd name="connsiteX3" fmla="*/ 2730500 w 2730500"/>
              <a:gd name="connsiteY3" fmla="*/ 1381196 h 2414211"/>
              <a:gd name="connsiteX0" fmla="*/ 0 w 2730500"/>
              <a:gd name="connsiteY0" fmla="*/ 1316328 h 2443108"/>
              <a:gd name="connsiteX1" fmla="*/ 1041400 w 2730500"/>
              <a:gd name="connsiteY1" fmla="*/ 182980 h 2443108"/>
              <a:gd name="connsiteX2" fmla="*/ 1930400 w 2730500"/>
              <a:gd name="connsiteY2" fmla="*/ 2414211 h 2443108"/>
              <a:gd name="connsiteX3" fmla="*/ 2730500 w 2730500"/>
              <a:gd name="connsiteY3" fmla="*/ 1381196 h 2443108"/>
              <a:gd name="connsiteX0" fmla="*/ 0 w 2730500"/>
              <a:gd name="connsiteY0" fmla="*/ 1316328 h 2414211"/>
              <a:gd name="connsiteX1" fmla="*/ 1041400 w 2730500"/>
              <a:gd name="connsiteY1" fmla="*/ 182980 h 2414211"/>
              <a:gd name="connsiteX2" fmla="*/ 1930400 w 2730500"/>
              <a:gd name="connsiteY2" fmla="*/ 2414211 h 2414211"/>
              <a:gd name="connsiteX3" fmla="*/ 2730500 w 2730500"/>
              <a:gd name="connsiteY3" fmla="*/ 1381196 h 2414211"/>
              <a:gd name="connsiteX0" fmla="*/ 0 w 2730500"/>
              <a:gd name="connsiteY0" fmla="*/ 1342236 h 2595567"/>
              <a:gd name="connsiteX1" fmla="*/ 1041400 w 2730500"/>
              <a:gd name="connsiteY1" fmla="*/ 208888 h 2595567"/>
              <a:gd name="connsiteX2" fmla="*/ 1727200 w 2730500"/>
              <a:gd name="connsiteY2" fmla="*/ 2595567 h 2595567"/>
              <a:gd name="connsiteX3" fmla="*/ 2730500 w 2730500"/>
              <a:gd name="connsiteY3" fmla="*/ 1407104 h 2595567"/>
              <a:gd name="connsiteX0" fmla="*/ 0 w 2730500"/>
              <a:gd name="connsiteY0" fmla="*/ 1342236 h 2627206"/>
              <a:gd name="connsiteX1" fmla="*/ 1041400 w 2730500"/>
              <a:gd name="connsiteY1" fmla="*/ 208888 h 2627206"/>
              <a:gd name="connsiteX2" fmla="*/ 1727200 w 2730500"/>
              <a:gd name="connsiteY2" fmla="*/ 2595567 h 2627206"/>
              <a:gd name="connsiteX3" fmla="*/ 1871697 w 2730500"/>
              <a:gd name="connsiteY3" fmla="*/ 398725 h 2627206"/>
              <a:gd name="connsiteX4" fmla="*/ 2730500 w 2730500"/>
              <a:gd name="connsiteY4" fmla="*/ 1407104 h 2627206"/>
              <a:gd name="connsiteX0" fmla="*/ 0 w 2730500"/>
              <a:gd name="connsiteY0" fmla="*/ 1290600 h 1553567"/>
              <a:gd name="connsiteX1" fmla="*/ 1041400 w 2730500"/>
              <a:gd name="connsiteY1" fmla="*/ 157252 h 1553567"/>
              <a:gd name="connsiteX2" fmla="*/ 1871697 w 2730500"/>
              <a:gd name="connsiteY2" fmla="*/ 347089 h 1553567"/>
              <a:gd name="connsiteX3" fmla="*/ 2730500 w 2730500"/>
              <a:gd name="connsiteY3" fmla="*/ 1355468 h 1553567"/>
              <a:gd name="connsiteX0" fmla="*/ 0 w 2730500"/>
              <a:gd name="connsiteY0" fmla="*/ 1144159 h 1209027"/>
              <a:gd name="connsiteX1" fmla="*/ 1041400 w 2730500"/>
              <a:gd name="connsiteY1" fmla="*/ 10811 h 1209027"/>
              <a:gd name="connsiteX2" fmla="*/ 2730500 w 2730500"/>
              <a:gd name="connsiteY2" fmla="*/ 1209027 h 1209027"/>
              <a:gd name="connsiteX0" fmla="*/ 0 w 2730500"/>
              <a:gd name="connsiteY0" fmla="*/ 1346543 h 1411411"/>
              <a:gd name="connsiteX1" fmla="*/ 1041400 w 2730500"/>
              <a:gd name="connsiteY1" fmla="*/ 213195 h 1411411"/>
              <a:gd name="connsiteX2" fmla="*/ 1490697 w 2730500"/>
              <a:gd name="connsiteY2" fmla="*/ 199703 h 1411411"/>
              <a:gd name="connsiteX3" fmla="*/ 2730500 w 2730500"/>
              <a:gd name="connsiteY3" fmla="*/ 1411411 h 1411411"/>
              <a:gd name="connsiteX0" fmla="*/ 0 w 2730500"/>
              <a:gd name="connsiteY0" fmla="*/ 1477040 h 1541908"/>
              <a:gd name="connsiteX1" fmla="*/ 1041400 w 2730500"/>
              <a:gd name="connsiteY1" fmla="*/ 343692 h 1541908"/>
              <a:gd name="connsiteX2" fmla="*/ 1490697 w 2730500"/>
              <a:gd name="connsiteY2" fmla="*/ 330200 h 1541908"/>
              <a:gd name="connsiteX3" fmla="*/ 2730500 w 2730500"/>
              <a:gd name="connsiteY3" fmla="*/ 1541908 h 1541908"/>
              <a:gd name="connsiteX0" fmla="*/ 0 w 2730500"/>
              <a:gd name="connsiteY0" fmla="*/ 1477040 h 1541908"/>
              <a:gd name="connsiteX1" fmla="*/ 1041400 w 2730500"/>
              <a:gd name="connsiteY1" fmla="*/ 343692 h 1541908"/>
              <a:gd name="connsiteX2" fmla="*/ 1490697 w 2730500"/>
              <a:gd name="connsiteY2" fmla="*/ 330200 h 1541908"/>
              <a:gd name="connsiteX3" fmla="*/ 2730500 w 2730500"/>
              <a:gd name="connsiteY3" fmla="*/ 1541908 h 1541908"/>
              <a:gd name="connsiteX0" fmla="*/ 0 w 2730500"/>
              <a:gd name="connsiteY0" fmla="*/ 1324488 h 1389356"/>
              <a:gd name="connsiteX1" fmla="*/ 1041400 w 2730500"/>
              <a:gd name="connsiteY1" fmla="*/ 191140 h 1389356"/>
              <a:gd name="connsiteX2" fmla="*/ 1490697 w 2730500"/>
              <a:gd name="connsiteY2" fmla="*/ 177648 h 1389356"/>
              <a:gd name="connsiteX3" fmla="*/ 2730500 w 2730500"/>
              <a:gd name="connsiteY3" fmla="*/ 1389356 h 1389356"/>
              <a:gd name="connsiteX0" fmla="*/ 0 w 2730500"/>
              <a:gd name="connsiteY0" fmla="*/ 1162831 h 1227699"/>
              <a:gd name="connsiteX1" fmla="*/ 1490697 w 2730500"/>
              <a:gd name="connsiteY1" fmla="*/ 15991 h 1227699"/>
              <a:gd name="connsiteX2" fmla="*/ 2730500 w 2730500"/>
              <a:gd name="connsiteY2" fmla="*/ 1227699 h 1227699"/>
              <a:gd name="connsiteX0" fmla="*/ 0 w 2730500"/>
              <a:gd name="connsiteY0" fmla="*/ 1162831 h 1227699"/>
              <a:gd name="connsiteX1" fmla="*/ 1312897 w 2730500"/>
              <a:gd name="connsiteY1" fmla="*/ 15991 h 1227699"/>
              <a:gd name="connsiteX2" fmla="*/ 2730500 w 2730500"/>
              <a:gd name="connsiteY2" fmla="*/ 1227699 h 122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0500" h="1227699">
                <a:moveTo>
                  <a:pt x="0" y="1162831"/>
                </a:moveTo>
                <a:cubicBezTo>
                  <a:pt x="310562" y="923906"/>
                  <a:pt x="857814" y="5180"/>
                  <a:pt x="1312897" y="15991"/>
                </a:cubicBezTo>
                <a:cubicBezTo>
                  <a:pt x="1865865" y="0"/>
                  <a:pt x="2317232" y="823796"/>
                  <a:pt x="2730500" y="1227699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28"/>
          <p:cNvSpPr txBox="1">
            <a:spLocks noChangeArrowheads="1"/>
          </p:cNvSpPr>
          <p:nvPr/>
        </p:nvSpPr>
        <p:spPr bwMode="auto">
          <a:xfrm>
            <a:off x="7113520" y="2918791"/>
            <a:ext cx="3513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V</a:t>
            </a:r>
            <a:endParaRPr lang="ja-JP" altLang="en-US" sz="2000" b="1" dirty="0">
              <a:solidFill>
                <a:srgbClr val="FF6600"/>
              </a:solidFill>
              <a:latin typeface="Corbel" charset="0"/>
              <a:ea typeface="ＭＳ ゴシック" charset="-128"/>
              <a:cs typeface="ＭＳ 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Mirror motion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1828285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The mirrors of the interferometer is suspended</a:t>
            </a:r>
          </a:p>
          <a:p>
            <a:r>
              <a:rPr lang="en-US" altLang="ja-JP" sz="2800" dirty="0" smtClean="0"/>
              <a:t>At low frequency (</a:t>
            </a:r>
            <a:r>
              <a:rPr lang="en-US" altLang="ja-JP" sz="2800" dirty="0" err="1" smtClean="0"/>
              <a:t>f</a:t>
            </a:r>
            <a:r>
              <a:rPr lang="en-US" altLang="ja-JP" sz="2800" dirty="0" smtClean="0"/>
              <a:t>&lt;1Hz), the vibration isolation</a:t>
            </a:r>
          </a:p>
          <a:p>
            <a:pPr>
              <a:buNone/>
            </a:pPr>
            <a:r>
              <a:rPr lang="en-US" altLang="ja-JP" sz="2800" dirty="0" smtClean="0"/>
              <a:t>	is not effective</a:t>
            </a:r>
          </a:p>
          <a:p>
            <a:r>
              <a:rPr lang="en-US" altLang="ja-JP" sz="2800" dirty="0" smtClean="0"/>
              <a:t>Mirror swings an order of lambda (~um)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5816600" y="4330700"/>
            <a:ext cx="1257300" cy="81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754244"/>
            <a:ext cx="8216900" cy="3932305"/>
          </a:xfrm>
          <a:prstGeom prst="rect">
            <a:avLst/>
          </a:prstGeom>
        </p:spPr>
      </p:pic>
      <p:sp>
        <p:nvSpPr>
          <p:cNvPr id="52" name="テキスト ボックス 28"/>
          <p:cNvSpPr txBox="1">
            <a:spLocks noChangeArrowheads="1"/>
          </p:cNvSpPr>
          <p:nvPr/>
        </p:nvSpPr>
        <p:spPr bwMode="auto">
          <a:xfrm>
            <a:off x="8029506" y="6286439"/>
            <a:ext cx="69975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latin typeface="Corbel" charset="0"/>
                <a:ea typeface="ＭＳ ゴシック" charset="-128"/>
                <a:cs typeface="ＭＳ ゴシック" charset="-128"/>
              </a:rPr>
              <a:t>[sec]</a:t>
            </a:r>
            <a:endParaRPr lang="ja-JP" altLang="en-US" sz="2000" b="1" dirty="0">
              <a:latin typeface="Corbe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53" name="テキスト ボックス 28"/>
          <p:cNvSpPr txBox="1">
            <a:spLocks noChangeArrowheads="1"/>
          </p:cNvSpPr>
          <p:nvPr/>
        </p:nvSpPr>
        <p:spPr bwMode="auto">
          <a:xfrm>
            <a:off x="419100" y="2886045"/>
            <a:ext cx="6858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latin typeface="Corbel" charset="0"/>
                <a:ea typeface="ＭＳ ゴシック" charset="-128"/>
                <a:cs typeface="ＭＳ ゴシック" charset="-128"/>
              </a:rPr>
              <a:t>          </a:t>
            </a:r>
            <a:endParaRPr lang="ja-JP" altLang="en-US" sz="2000" b="1" dirty="0">
              <a:latin typeface="Corbel" charset="0"/>
              <a:ea typeface="ＭＳ ゴシック" charset="-128"/>
              <a:cs typeface="ＭＳ 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Asymptotically Linear Sensor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166484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Nonlinear sensor can also be used as a linear sensor</a:t>
            </a:r>
          </a:p>
          <a:p>
            <a:pPr>
              <a:buNone/>
            </a:pPr>
            <a:r>
              <a:rPr lang="en-US" altLang="ja-JP" sz="2800" dirty="0" smtClean="0"/>
              <a:t>	by utilizing feedback control</a:t>
            </a: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070100"/>
            <a:ext cx="4495800" cy="3657600"/>
          </a:xfrm>
          <a:prstGeom prst="rect">
            <a:avLst/>
          </a:prstGeom>
        </p:spPr>
      </p:pic>
      <p:sp>
        <p:nvSpPr>
          <p:cNvPr id="45" name="正方形/長方形 44"/>
          <p:cNvSpPr/>
          <p:nvPr/>
        </p:nvSpPr>
        <p:spPr>
          <a:xfrm>
            <a:off x="5816600" y="1803400"/>
            <a:ext cx="1257300" cy="119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5816600" y="4330700"/>
            <a:ext cx="1257300" cy="81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485900" y="2997200"/>
            <a:ext cx="2247900" cy="584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Servo Lock!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57200" y="2070100"/>
            <a:ext cx="2551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e.g. PDH signal</a:t>
            </a:r>
            <a:endParaRPr kumimoji="1" lang="ja-JP" altLang="en-US" sz="2800" b="1" dirty="0"/>
          </a:p>
        </p:txBody>
      </p:sp>
      <p:sp>
        <p:nvSpPr>
          <p:cNvPr id="49" name="コンテンツ プレースホルダ 2"/>
          <p:cNvSpPr txBox="1">
            <a:spLocks/>
          </p:cNvSpPr>
          <p:nvPr/>
        </p:nvSpPr>
        <p:spPr>
          <a:xfrm>
            <a:off x="228600" y="5727700"/>
            <a:ext cx="8915400" cy="101714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lang="en-US" altLang="ja-JP" sz="2800" dirty="0" smtClean="0">
                <a:latin typeface="Tahoma"/>
                <a:ea typeface="ＤＦＰ太丸ゴシック体"/>
              </a:rPr>
              <a:t>The IFO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ＤＦＰ太丸ゴシック体"/>
                <a:cs typeface="+mn-cs"/>
              </a:rPr>
              <a:t> is locked at its most sensitive</a:t>
            </a:r>
            <a:r>
              <a:rPr kumimoji="1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ＤＦＰ太丸ゴシック体"/>
                <a:cs typeface="+mn-cs"/>
              </a:rPr>
              <a:t> state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ＤＦＰ太丸ゴシック体"/>
              <a:cs typeface="+mn-c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889500" y="1960890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“error</a:t>
            </a:r>
            <a:r>
              <a:rPr kumimoji="1" lang="en-US" altLang="ja-JP" sz="2800" b="1" dirty="0" smtClean="0"/>
              <a:t> signal”</a:t>
            </a:r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Actuators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166484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In particular for the current GW IFO case, </a:t>
            </a:r>
          </a:p>
          <a:p>
            <a:pPr>
              <a:buNone/>
            </a:pPr>
            <a:r>
              <a:rPr lang="en-US" altLang="ja-JP" sz="2800" b="1" dirty="0" smtClean="0"/>
              <a:t>	coil-magnet pairs</a:t>
            </a:r>
            <a:r>
              <a:rPr lang="en-US" altLang="ja-JP" sz="2800" dirty="0" smtClean="0"/>
              <a:t> are used to actuate the position and angles of the mirrors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2308528"/>
            <a:ext cx="8585200" cy="4460571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006585" y="2346628"/>
            <a:ext cx="1384815" cy="461665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00FF"/>
                </a:solidFill>
              </a:rPr>
              <a:t>magnet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537720"/>
            <a:ext cx="6915150" cy="509803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Lock </a:t>
            </a:r>
            <a:r>
              <a:rPr lang="en-US" altLang="ja-JP" dirty="0" err="1" smtClean="0"/>
              <a:t>Acqusition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61176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The moment of lock acquisition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595375" y="4038600"/>
            <a:ext cx="137032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One arm</a:t>
            </a:r>
          </a:p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Locked!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90874" y="4038600"/>
            <a:ext cx="186562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Another arm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Locked!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-1232416" y="3505716"/>
            <a:ext cx="4069497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err="1" smtClean="0"/>
              <a:t>Intracavity</a:t>
            </a:r>
            <a:r>
              <a:rPr lang="en-US" altLang="ja-JP" sz="2400" b="1" dirty="0" smtClean="0"/>
              <a:t>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Block diagram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61176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If the sensor is linear we don’t need</a:t>
            </a:r>
            <a:r>
              <a:rPr lang="en-US" altLang="ja-JP" sz="2800" dirty="0" smtClean="0"/>
              <a:t> feedback</a:t>
            </a:r>
            <a:endParaRPr lang="en-US" altLang="ja-JP" sz="28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14859"/>
            <a:ext cx="5892800" cy="64745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927100" y="1453194"/>
            <a:ext cx="1814826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disturbance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78500" y="1537720"/>
            <a:ext cx="1814826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error signal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32200" y="1448820"/>
            <a:ext cx="1814826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sensor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25800" y="2908300"/>
            <a:ext cx="2552700" cy="830997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 smtClean="0"/>
              <a:t>Verr</a:t>
            </a:r>
            <a:r>
              <a:rPr kumimoji="1" lang="en-US" altLang="ja-JP" sz="2400" b="1" dirty="0" smtClean="0"/>
              <a:t> = H </a:t>
            </a:r>
            <a:r>
              <a:rPr kumimoji="1" lang="en-US" altLang="ja-JP" sz="2400" b="1" dirty="0" err="1" smtClean="0"/>
              <a:t>dx</a:t>
            </a:r>
            <a:endParaRPr kumimoji="1" lang="en-US" altLang="ja-JP" sz="2400" b="1" dirty="0" smtClean="0"/>
          </a:p>
          <a:p>
            <a:r>
              <a:rPr lang="en-US" altLang="ja-JP" sz="2400" b="1" dirty="0" smtClean="0"/>
              <a:t>i.e. </a:t>
            </a:r>
            <a:r>
              <a:rPr lang="en-US" altLang="ja-JP" sz="2400" b="1" dirty="0" err="1" smtClean="0"/>
              <a:t>dx</a:t>
            </a:r>
            <a:r>
              <a:rPr lang="en-US" altLang="ja-JP" sz="2400" b="1" dirty="0" smtClean="0"/>
              <a:t> = </a:t>
            </a:r>
            <a:r>
              <a:rPr lang="en-US" altLang="ja-JP" sz="2400" b="1" dirty="0" err="1" smtClean="0"/>
              <a:t>Verr</a:t>
            </a:r>
            <a:r>
              <a:rPr lang="en-US" altLang="ja-JP" sz="2400" b="1" dirty="0" smtClean="0"/>
              <a:t> / H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96" y="1262785"/>
            <a:ext cx="8379904" cy="51951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Block diagram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61176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When the feedback is applied: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27100" y="1453194"/>
            <a:ext cx="1814826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disturbance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98974" y="2304702"/>
            <a:ext cx="1814826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error signal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32200" y="2535535"/>
            <a:ext cx="1066800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sensor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78500" y="2870200"/>
            <a:ext cx="1600200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servo filter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7000" y="3101032"/>
            <a:ext cx="1814826" cy="830997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feedback</a:t>
            </a:r>
          </a:p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signal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7113" y="2535535"/>
            <a:ext cx="1315087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actuator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29200" y="4152900"/>
            <a:ext cx="4013200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Open loop transfer function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32200" y="1453194"/>
            <a:ext cx="4559300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FE"/>
                </a:solidFill>
              </a:rPr>
              <a:t>stabilized </a:t>
            </a:r>
            <a:r>
              <a:rPr kumimoji="1" lang="en-US" altLang="ja-JP" sz="2400" b="1" dirty="0" smtClean="0">
                <a:solidFill>
                  <a:srgbClr val="FF00FE"/>
                </a:solidFill>
              </a:rPr>
              <a:t>disturbance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Effect of a feedback to the signals</a:t>
            </a:r>
            <a:endParaRPr lang="ja-JP" altLang="en-US" dirty="0"/>
          </a:p>
        </p:txBody>
      </p:sp>
      <p:sp>
        <p:nvSpPr>
          <p:cNvPr id="21" name="コンテンツ プレースホルダ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Linear sensor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Response with feedback (error signal)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Response with feedback (feedback signal)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14859"/>
            <a:ext cx="5892800" cy="64745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27100" y="1453194"/>
            <a:ext cx="1814826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disturbance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78500" y="1537720"/>
            <a:ext cx="1814826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error signal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32200" y="1448820"/>
            <a:ext cx="1814826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sensor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3039584"/>
            <a:ext cx="5741674" cy="150066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003300" y="3063952"/>
            <a:ext cx="1814826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disturbance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54700" y="3078885"/>
            <a:ext cx="1814826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error signal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70300" y="2769620"/>
            <a:ext cx="4470400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sensor (incl.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the feedback loop)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00" y="5354401"/>
            <a:ext cx="5588000" cy="133849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927100" y="5161668"/>
            <a:ext cx="1814826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disturbance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03900" y="5263268"/>
            <a:ext cx="2832100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feedback signal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11826" y="4892735"/>
            <a:ext cx="4470400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sensor (incl.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the feedback loop)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03300" y="992656"/>
            <a:ext cx="6678926" cy="286232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rgbClr val="0000FF"/>
                </a:solidFill>
              </a:rPr>
              <a:t>the size 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of the signal depends</a:t>
            </a:r>
          </a:p>
          <a:p>
            <a:r>
              <a:rPr lang="en-US" altLang="ja-JP" sz="3600" b="1" dirty="0" smtClean="0">
                <a:solidFill>
                  <a:srgbClr val="0000FF"/>
                </a:solidFill>
              </a:rPr>
              <a:t>on the </a:t>
            </a:r>
            <a:r>
              <a:rPr lang="en-US" altLang="ja-JP" sz="3600" b="1" dirty="0" err="1" smtClean="0">
                <a:solidFill>
                  <a:srgbClr val="0000FF"/>
                </a:solidFill>
              </a:rPr>
              <a:t>fb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 gain (G)</a:t>
            </a:r>
          </a:p>
          <a:p>
            <a:endParaRPr lang="en-US" altLang="ja-JP" sz="3600" b="1" dirty="0" smtClean="0">
              <a:solidFill>
                <a:srgbClr val="0000FF"/>
              </a:solidFill>
            </a:endParaRPr>
          </a:p>
          <a:p>
            <a:r>
              <a:rPr lang="en-US" altLang="ja-JP" sz="3600" b="1" dirty="0" smtClean="0">
                <a:solidFill>
                  <a:srgbClr val="0000FF"/>
                </a:solidFill>
              </a:rPr>
              <a:t>G&lt;&lt;1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 the error 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signal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i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s 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good</a:t>
            </a:r>
          </a:p>
          <a:p>
            <a:r>
              <a:rPr lang="en-US" altLang="ja-JP" sz="3600" b="1" dirty="0" smtClean="0">
                <a:solidFill>
                  <a:srgbClr val="0000FF"/>
                </a:solidFill>
              </a:rPr>
              <a:t>G&gt;&gt;1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 the </a:t>
            </a:r>
            <a:r>
              <a:rPr lang="en-US" altLang="ja-JP" sz="3600" b="1" dirty="0" err="1" smtClean="0">
                <a:solidFill>
                  <a:srgbClr val="0000FF"/>
                </a:solidFill>
              </a:rPr>
              <a:t>fb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signal is good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537720"/>
            <a:ext cx="8813800" cy="437404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For stable feedback control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6117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800" dirty="0" smtClean="0"/>
              <a:t>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7987" y="2832100"/>
            <a:ext cx="1814826" cy="461665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disturbance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24374" y="2330102"/>
            <a:ext cx="1814826" cy="461665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error signal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24274" y="4650432"/>
            <a:ext cx="2538726" cy="1200328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servo filter</a:t>
            </a:r>
          </a:p>
          <a:p>
            <a:r>
              <a:rPr lang="en-US" altLang="ja-JP" sz="2400" b="1" dirty="0" smtClean="0">
                <a:solidFill>
                  <a:srgbClr val="0000FF"/>
                </a:solidFill>
              </a:rPr>
              <a:t>shape based on</a:t>
            </a:r>
          </a:p>
          <a:p>
            <a:r>
              <a:rPr lang="en-US" altLang="ja-JP" sz="2400" b="1" dirty="0" smtClean="0">
                <a:solidFill>
                  <a:srgbClr val="0000FF"/>
                </a:solidFill>
              </a:rPr>
              <a:t>a control theory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58900" y="4881265"/>
            <a:ext cx="1814826" cy="830997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feedback</a:t>
            </a:r>
          </a:p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signal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5100" y="3217565"/>
            <a:ext cx="2541274" cy="1200328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	actuator range</a:t>
            </a:r>
          </a:p>
          <a:p>
            <a:r>
              <a:rPr lang="en-US" altLang="ja-JP" sz="2400" b="1" dirty="0" smtClean="0">
                <a:solidFill>
                  <a:srgbClr val="0000FF"/>
                </a:solidFill>
              </a:rPr>
              <a:t>	to cancel the 	disturbance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53974" y="1462037"/>
            <a:ext cx="1954526" cy="830997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FE"/>
                </a:solidFill>
              </a:rPr>
              <a:t>stabilized </a:t>
            </a:r>
            <a:r>
              <a:rPr kumimoji="1" lang="en-US" altLang="ja-JP" sz="2400" b="1" dirty="0" smtClean="0">
                <a:solidFill>
                  <a:srgbClr val="FF00FE"/>
                </a:solidFill>
              </a:rPr>
              <a:t>disturbance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37426" y="1270000"/>
            <a:ext cx="3252474" cy="1200328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	linear range</a:t>
            </a:r>
          </a:p>
          <a:p>
            <a:r>
              <a:rPr lang="en-US" altLang="ja-JP" sz="2400" b="1" dirty="0" smtClean="0">
                <a:solidFill>
                  <a:srgbClr val="0000FF"/>
                </a:solidFill>
              </a:rPr>
              <a:t>	to </a:t>
            </a:r>
            <a:r>
              <a:rPr lang="en-US" altLang="ja-JP" sz="2400" b="1" dirty="0" err="1" smtClean="0">
                <a:solidFill>
                  <a:srgbClr val="0000FF"/>
                </a:solidFill>
              </a:rPr>
              <a:t>accomodate</a:t>
            </a:r>
            <a:endParaRPr lang="en-US" altLang="ja-JP" sz="2400" b="1" dirty="0" smtClean="0">
              <a:solidFill>
                <a:srgbClr val="0000FF"/>
              </a:solidFill>
            </a:endParaRPr>
          </a:p>
          <a:p>
            <a:r>
              <a:rPr lang="en-US" altLang="ja-JP" sz="2400" b="1" dirty="0" smtClean="0">
                <a:solidFill>
                  <a:srgbClr val="0000FF"/>
                </a:solidFill>
              </a:rPr>
              <a:t>	residual </a:t>
            </a:r>
            <a:r>
              <a:rPr lang="en-US" altLang="ja-JP" sz="2400" b="1" dirty="0" err="1" smtClean="0">
                <a:solidFill>
                  <a:srgbClr val="0000FF"/>
                </a:solidFill>
              </a:rPr>
              <a:t>dx</a:t>
            </a:r>
            <a:r>
              <a:rPr lang="en-US" altLang="ja-JP" sz="2400" b="1" baseline="-25000" dirty="0" err="1" smtClean="0">
                <a:solidFill>
                  <a:srgbClr val="0000FF"/>
                </a:solidFill>
              </a:rPr>
              <a:t>s</a:t>
            </a:r>
            <a:endParaRPr lang="en-US" altLang="ja-JP" sz="24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69037" y="2018943"/>
            <a:ext cx="6678926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rgbClr val="0000FF"/>
                </a:solidFill>
              </a:rPr>
              <a:t>Modeling of a control loop</a:t>
            </a:r>
          </a:p>
          <a:p>
            <a:r>
              <a:rPr lang="en-US" altLang="ja-JP" sz="3600" b="1" dirty="0" smtClean="0">
                <a:solidFill>
                  <a:srgbClr val="0000FF"/>
                </a:solidFill>
              </a:rPr>
              <a:t>helps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Gravitational wave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474841"/>
          </a:xfrm>
        </p:spPr>
        <p:txBody>
          <a:bodyPr/>
          <a:lstStyle/>
          <a:p>
            <a:r>
              <a:rPr lang="en-US" altLang="ja-JP" dirty="0" smtClean="0"/>
              <a:t>General Relativity</a:t>
            </a:r>
          </a:p>
          <a:p>
            <a:pPr lvl="1"/>
            <a:r>
              <a:rPr lang="en-US" altLang="ja-JP" dirty="0" smtClean="0"/>
              <a:t>Gravity = Spacetime curvature</a:t>
            </a:r>
          </a:p>
          <a:p>
            <a:pPr lvl="1"/>
            <a:r>
              <a:rPr lang="en-US" altLang="ja-JP" dirty="0" smtClean="0"/>
              <a:t>Gravitational Wave = Wave of spacetime curvature</a:t>
            </a:r>
          </a:p>
          <a:p>
            <a:r>
              <a:rPr lang="en-US" altLang="ja-JP" dirty="0" smtClean="0"/>
              <a:t>GW</a:t>
            </a:r>
          </a:p>
          <a:p>
            <a:pPr lvl="1"/>
            <a:r>
              <a:rPr lang="en-US" altLang="ja-JP" dirty="0" smtClean="0"/>
              <a:t>Generated by motion of massive objects</a:t>
            </a:r>
          </a:p>
          <a:p>
            <a:pPr lvl="1"/>
            <a:r>
              <a:rPr lang="en-US" altLang="ja-JP" dirty="0" smtClean="0"/>
              <a:t>Propagates with speed of light</a:t>
            </a:r>
          </a:p>
          <a:p>
            <a:pPr lvl="1"/>
            <a:r>
              <a:rPr lang="en-US" altLang="ja-JP" dirty="0" smtClean="0"/>
              <a:t>Cause quadrupole deformation</a:t>
            </a:r>
            <a:br>
              <a:rPr lang="en-US" altLang="ja-JP" dirty="0" smtClean="0"/>
            </a:br>
            <a:r>
              <a:rPr lang="en-US" altLang="ja-JP" dirty="0" smtClean="0"/>
              <a:t>of the spacetime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7962" y="3590925"/>
            <a:ext cx="3713163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7962" y="3589338"/>
            <a:ext cx="3713163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6962" y="3589338"/>
            <a:ext cx="44196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spect="1" noChangeArrowheads="1"/>
          </p:cNvSpPr>
          <p:nvPr/>
        </p:nvSpPr>
        <p:spPr bwMode="auto">
          <a:xfrm rot="5400000">
            <a:off x="7637462" y="3832226"/>
            <a:ext cx="414337" cy="481012"/>
          </a:xfrm>
          <a:custGeom>
            <a:avLst/>
            <a:gdLst>
              <a:gd name="T0" fmla="*/ 247432 w 21600"/>
              <a:gd name="T1" fmla="*/ 0 h 21600"/>
              <a:gd name="T2" fmla="*/ 0 w 21600"/>
              <a:gd name="T3" fmla="*/ 240506 h 21600"/>
              <a:gd name="T4" fmla="*/ 247432 w 21600"/>
              <a:gd name="T5" fmla="*/ 481012 h 21600"/>
              <a:gd name="T6" fmla="*/ 414337 w 21600"/>
              <a:gd name="T7" fmla="*/ 240506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3944 h 21600"/>
              <a:gd name="T14" fmla="*/ 16076 w 21600"/>
              <a:gd name="T15" fmla="*/ 1765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899" y="0"/>
                </a:moveTo>
                <a:lnTo>
                  <a:pt x="12899" y="3944"/>
                </a:lnTo>
                <a:lnTo>
                  <a:pt x="3375" y="3944"/>
                </a:lnTo>
                <a:lnTo>
                  <a:pt x="3375" y="17656"/>
                </a:lnTo>
                <a:lnTo>
                  <a:pt x="12899" y="17656"/>
                </a:lnTo>
                <a:lnTo>
                  <a:pt x="1289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944"/>
                </a:moveTo>
                <a:lnTo>
                  <a:pt x="1350" y="17656"/>
                </a:lnTo>
                <a:lnTo>
                  <a:pt x="2700" y="17656"/>
                </a:lnTo>
                <a:lnTo>
                  <a:pt x="2700" y="3944"/>
                </a:lnTo>
                <a:close/>
              </a:path>
              <a:path w="21600" h="21600">
                <a:moveTo>
                  <a:pt x="0" y="3944"/>
                </a:moveTo>
                <a:lnTo>
                  <a:pt x="0" y="17656"/>
                </a:lnTo>
                <a:lnTo>
                  <a:pt x="675" y="17656"/>
                </a:lnTo>
                <a:lnTo>
                  <a:pt x="675" y="3944"/>
                </a:lnTo>
                <a:close/>
              </a:path>
            </a:pathLst>
          </a:custGeom>
          <a:solidFill>
            <a:srgbClr val="FF99CC">
              <a:alpha val="50195"/>
            </a:srgbClr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Text Box 6"/>
          <p:cNvSpPr txBox="1">
            <a:spLocks noChangeAspect="1" noChangeArrowheads="1"/>
          </p:cNvSpPr>
          <p:nvPr/>
        </p:nvSpPr>
        <p:spPr bwMode="auto">
          <a:xfrm>
            <a:off x="7520122" y="3436938"/>
            <a:ext cx="738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C80000"/>
                </a:solidFill>
                <a:latin typeface="メイリオ" charset="-128"/>
                <a:ea typeface="メイリオ" charset="-128"/>
                <a:cs typeface="メイリオ" charset="-128"/>
              </a:rPr>
              <a:t>GW</a:t>
            </a:r>
            <a:endParaRPr lang="ja-JP" altLang="en-US" b="1" dirty="0">
              <a:solidFill>
                <a:srgbClr val="C80000"/>
              </a:solidFill>
              <a:latin typeface="メイリオ" charset="-128"/>
              <a:ea typeface="メイリオ" charset="-128"/>
              <a:cs typeface="メイリオ" charset="-128"/>
            </a:endParaRPr>
          </a:p>
        </p:txBody>
      </p:sp>
      <p:sp>
        <p:nvSpPr>
          <p:cNvPr id="14" name="Text Box 6"/>
          <p:cNvSpPr txBox="1">
            <a:spLocks noChangeAspect="1" noChangeArrowheads="1"/>
          </p:cNvSpPr>
          <p:nvPr/>
        </p:nvSpPr>
        <p:spPr bwMode="auto">
          <a:xfrm>
            <a:off x="4549775" y="4949593"/>
            <a:ext cx="919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C80000"/>
                </a:solidFill>
                <a:latin typeface="メイリオ" charset="-128"/>
                <a:ea typeface="メイリオ" charset="-128"/>
                <a:cs typeface="メイリオ" charset="-128"/>
              </a:rPr>
              <a:t>Free mass</a:t>
            </a:r>
            <a:endParaRPr lang="ja-JP" altLang="en-US" b="1" dirty="0">
              <a:solidFill>
                <a:srgbClr val="C80000"/>
              </a:solidFill>
              <a:latin typeface="メイリオ" charset="-128"/>
              <a:ea typeface="メイリオ" charset="-128"/>
              <a:cs typeface="メイリオ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Example of an open loop TF</a:t>
            </a:r>
            <a:endParaRPr lang="ja-JP" altLang="en-US" dirty="0"/>
          </a:p>
        </p:txBody>
      </p:sp>
      <p:sp>
        <p:nvSpPr>
          <p:cNvPr id="21" name="コンテンツ プレースホルダ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2252"/>
            <a:ext cx="8369300" cy="5430948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457700" y="1864667"/>
            <a:ext cx="3352800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Unity Gain Frequency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 rot="5400000">
            <a:off x="3265016" y="4027016"/>
            <a:ext cx="34013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092048" y="2628900"/>
            <a:ext cx="7558980" cy="230832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800" b="1" dirty="0" smtClean="0">
                <a:solidFill>
                  <a:srgbClr val="0000FF"/>
                </a:solidFill>
              </a:rPr>
              <a:t>bigger </a:t>
            </a:r>
            <a:r>
              <a:rPr lang="en-US" altLang="ja-JP" sz="4800" b="1" dirty="0" smtClean="0">
                <a:solidFill>
                  <a:srgbClr val="0000FF"/>
                </a:solidFill>
              </a:rPr>
              <a:t>gain at LF</a:t>
            </a:r>
            <a:endParaRPr lang="en-US" altLang="ja-JP" sz="4800" b="1" dirty="0" smtClean="0">
              <a:solidFill>
                <a:srgbClr val="0000FF"/>
              </a:solidFill>
            </a:endParaRPr>
          </a:p>
          <a:p>
            <a:r>
              <a:rPr lang="en-US" altLang="ja-JP" sz="4800" b="1" dirty="0" smtClean="0">
                <a:solidFill>
                  <a:srgbClr val="0000FF"/>
                </a:solidFill>
              </a:rPr>
              <a:t>bigger </a:t>
            </a:r>
            <a:r>
              <a:rPr lang="en-US" altLang="ja-JP" sz="4800" b="1" dirty="0" smtClean="0">
                <a:solidFill>
                  <a:srgbClr val="0000FF"/>
                </a:solidFill>
              </a:rPr>
              <a:t>phase margin at UGF</a:t>
            </a:r>
            <a:endParaRPr lang="en-US" altLang="ja-JP" sz="4800" b="1" dirty="0" smtClean="0">
              <a:solidFill>
                <a:srgbClr val="0000FF"/>
              </a:solidFill>
            </a:endParaRPr>
          </a:p>
          <a:p>
            <a:r>
              <a:rPr lang="en-US" altLang="ja-JP" sz="4800" b="1" dirty="0" smtClean="0">
                <a:solidFill>
                  <a:srgbClr val="0000FF"/>
                </a:solidFill>
              </a:rPr>
              <a:t>smaller</a:t>
            </a:r>
            <a:r>
              <a:rPr lang="en-US" altLang="ja-JP" sz="48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4800" b="1" dirty="0" smtClean="0">
                <a:solidFill>
                  <a:srgbClr val="0000FF"/>
                </a:solidFill>
              </a:rPr>
              <a:t>gain at HF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610100" y="5266829"/>
            <a:ext cx="2019300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Phase </a:t>
            </a:r>
            <a:r>
              <a:rPr lang="en-US" altLang="ja-JP" sz="2400" b="1" dirty="0" smtClean="0">
                <a:solidFill>
                  <a:srgbClr val="FF00FE"/>
                </a:solidFill>
              </a:rPr>
              <a:t>margin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err="1" smtClean="0"/>
              <a:t>Supression</a:t>
            </a:r>
            <a:r>
              <a:rPr lang="en-US" altLang="ja-JP" dirty="0" smtClean="0"/>
              <a:t> of the error signal</a:t>
            </a:r>
            <a:endParaRPr lang="ja-JP" altLang="en-US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39" y="1940714"/>
            <a:ext cx="7024061" cy="4879185"/>
          </a:xfrm>
          <a:prstGeom prst="rect">
            <a:avLst/>
          </a:prstGeom>
        </p:spPr>
      </p:pic>
      <p:sp>
        <p:nvSpPr>
          <p:cNvPr id="17" name="コンテンツ プレースホルダ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By knowing H, A, F, we can reproduce the </a:t>
            </a:r>
          </a:p>
          <a:p>
            <a:pPr>
              <a:buNone/>
            </a:pPr>
            <a:r>
              <a:rPr lang="en-US" altLang="ja-JP" sz="2800" dirty="0" smtClean="0"/>
              <a:t>	original disturbance level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849759"/>
            <a:ext cx="9144000" cy="5474841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With feedback control, we can treat a nonlinear</a:t>
            </a:r>
          </a:p>
          <a:p>
            <a:pPr>
              <a:buNone/>
            </a:pPr>
            <a:r>
              <a:rPr lang="en-US" altLang="ja-JP" dirty="0" smtClean="0"/>
              <a:t>	system as a linear system</a:t>
            </a:r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b="1" dirty="0" smtClean="0"/>
              <a:t>Feedback control is the key</a:t>
            </a:r>
            <a:r>
              <a:rPr lang="en-US" altLang="ja-JP" dirty="0" smtClean="0"/>
              <a:t> for</a:t>
            </a:r>
            <a:r>
              <a:rPr lang="en-US" altLang="ja-JP" dirty="0" smtClean="0"/>
              <a:t> GW </a:t>
            </a:r>
            <a:r>
              <a:rPr lang="en-US" altLang="ja-JP" dirty="0" smtClean="0"/>
              <a:t>interferometers to keep</a:t>
            </a:r>
            <a:r>
              <a:rPr lang="en-US" altLang="ja-JP" dirty="0" smtClean="0"/>
              <a:t> their performance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An </a:t>
            </a:r>
            <a:r>
              <a:rPr lang="en-US" altLang="ja-JP" dirty="0" err="1" smtClean="0"/>
              <a:t>openloop</a:t>
            </a:r>
            <a:r>
              <a:rPr lang="en-US" altLang="ja-JP" dirty="0" smtClean="0"/>
              <a:t> transfer function is to be designed</a:t>
            </a:r>
          </a:p>
          <a:p>
            <a:pPr>
              <a:buNone/>
            </a:pPr>
            <a:r>
              <a:rPr lang="en-US" altLang="ja-JP" dirty="0" smtClean="0"/>
              <a:t>	in each case.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Feedback control changes the signals from the system. Modeling always helps to understand</a:t>
            </a:r>
          </a:p>
          <a:p>
            <a:pPr>
              <a:buNone/>
            </a:pPr>
            <a:r>
              <a:rPr lang="en-US" altLang="ja-JP" dirty="0" smtClean="0"/>
              <a:t>	how the original signals are.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Interferometer GW detection</a:t>
            </a:r>
            <a:endParaRPr lang="ja-JP" altLang="en-US" dirty="0"/>
          </a:p>
        </p:txBody>
      </p:sp>
      <p:grpSp>
        <p:nvGrpSpPr>
          <p:cNvPr id="127" name="Group 2"/>
          <p:cNvGrpSpPr>
            <a:grpSpLocks/>
          </p:cNvGrpSpPr>
          <p:nvPr/>
        </p:nvGrpSpPr>
        <p:grpSpPr bwMode="auto">
          <a:xfrm rot="2627356">
            <a:off x="1748997" y="2184400"/>
            <a:ext cx="3421062" cy="641350"/>
            <a:chOff x="2370" y="1876"/>
            <a:chExt cx="2155" cy="404"/>
          </a:xfrm>
        </p:grpSpPr>
        <p:grpSp>
          <p:nvGrpSpPr>
            <p:cNvPr id="128" name="Group 3"/>
            <p:cNvGrpSpPr>
              <a:grpSpLocks/>
            </p:cNvGrpSpPr>
            <p:nvPr/>
          </p:nvGrpSpPr>
          <p:grpSpPr bwMode="auto">
            <a:xfrm>
              <a:off x="3447" y="1876"/>
              <a:ext cx="1078" cy="404"/>
              <a:chOff x="499" y="742"/>
              <a:chExt cx="4990" cy="1870"/>
            </a:xfrm>
          </p:grpSpPr>
          <p:grpSp>
            <p:nvGrpSpPr>
              <p:cNvPr id="151" name="Group 4"/>
              <p:cNvGrpSpPr>
                <a:grpSpLocks/>
              </p:cNvGrpSpPr>
              <p:nvPr/>
            </p:nvGrpSpPr>
            <p:grpSpPr bwMode="auto">
              <a:xfrm>
                <a:off x="499" y="742"/>
                <a:ext cx="4990" cy="509"/>
                <a:chOff x="555" y="742"/>
                <a:chExt cx="4990" cy="509"/>
              </a:xfrm>
            </p:grpSpPr>
            <p:grpSp>
              <p:nvGrpSpPr>
                <p:cNvPr id="166" name="Group 5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70" name="Freeform 6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71" name="Freeform 7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67" name="Group 8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68" name="Freeform 9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69" name="Freeform 10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52" name="Group 11"/>
              <p:cNvGrpSpPr>
                <a:grpSpLocks/>
              </p:cNvGrpSpPr>
              <p:nvPr/>
            </p:nvGrpSpPr>
            <p:grpSpPr bwMode="auto">
              <a:xfrm>
                <a:off x="499" y="1423"/>
                <a:ext cx="4990" cy="509"/>
                <a:chOff x="555" y="742"/>
                <a:chExt cx="4990" cy="509"/>
              </a:xfrm>
            </p:grpSpPr>
            <p:grpSp>
              <p:nvGrpSpPr>
                <p:cNvPr id="160" name="Group 12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64" name="Freeform 13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65" name="Freeform 14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61" name="Group 15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62" name="Freeform 16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63" name="Freeform 17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53" name="Group 18"/>
              <p:cNvGrpSpPr>
                <a:grpSpLocks/>
              </p:cNvGrpSpPr>
              <p:nvPr/>
            </p:nvGrpSpPr>
            <p:grpSpPr bwMode="auto">
              <a:xfrm>
                <a:off x="499" y="2103"/>
                <a:ext cx="4990" cy="509"/>
                <a:chOff x="555" y="742"/>
                <a:chExt cx="4990" cy="509"/>
              </a:xfrm>
            </p:grpSpPr>
            <p:grpSp>
              <p:nvGrpSpPr>
                <p:cNvPr id="154" name="Group 19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58" name="Freeform 20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59" name="Freeform 21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55" name="Group 22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56" name="Freeform 23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57" name="Freeform 24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</p:grpSp>
        <p:grpSp>
          <p:nvGrpSpPr>
            <p:cNvPr id="129" name="Group 25"/>
            <p:cNvGrpSpPr>
              <a:grpSpLocks/>
            </p:cNvGrpSpPr>
            <p:nvPr/>
          </p:nvGrpSpPr>
          <p:grpSpPr bwMode="auto">
            <a:xfrm>
              <a:off x="2370" y="1876"/>
              <a:ext cx="1078" cy="404"/>
              <a:chOff x="499" y="742"/>
              <a:chExt cx="4990" cy="1870"/>
            </a:xfrm>
          </p:grpSpPr>
          <p:grpSp>
            <p:nvGrpSpPr>
              <p:cNvPr id="130" name="Group 26"/>
              <p:cNvGrpSpPr>
                <a:grpSpLocks/>
              </p:cNvGrpSpPr>
              <p:nvPr/>
            </p:nvGrpSpPr>
            <p:grpSpPr bwMode="auto">
              <a:xfrm>
                <a:off x="499" y="742"/>
                <a:ext cx="4990" cy="509"/>
                <a:chOff x="555" y="742"/>
                <a:chExt cx="4990" cy="509"/>
              </a:xfrm>
            </p:grpSpPr>
            <p:grpSp>
              <p:nvGrpSpPr>
                <p:cNvPr id="145" name="Group 27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49" name="Freeform 28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50" name="Freeform 29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6" name="Group 30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47" name="Freeform 31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" name="Freeform 32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31" name="Group 33"/>
              <p:cNvGrpSpPr>
                <a:grpSpLocks/>
              </p:cNvGrpSpPr>
              <p:nvPr/>
            </p:nvGrpSpPr>
            <p:grpSpPr bwMode="auto">
              <a:xfrm>
                <a:off x="499" y="1423"/>
                <a:ext cx="4990" cy="509"/>
                <a:chOff x="555" y="742"/>
                <a:chExt cx="4990" cy="509"/>
              </a:xfrm>
            </p:grpSpPr>
            <p:grpSp>
              <p:nvGrpSpPr>
                <p:cNvPr id="139" name="Group 34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43" name="Freeform 35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" name="Freeform 36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0" name="Group 37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41" name="Freeform 38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42" name="Freeform 39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32" name="Group 40"/>
              <p:cNvGrpSpPr>
                <a:grpSpLocks/>
              </p:cNvGrpSpPr>
              <p:nvPr/>
            </p:nvGrpSpPr>
            <p:grpSpPr bwMode="auto">
              <a:xfrm>
                <a:off x="499" y="2103"/>
                <a:ext cx="4990" cy="509"/>
                <a:chOff x="555" y="742"/>
                <a:chExt cx="4990" cy="509"/>
              </a:xfrm>
            </p:grpSpPr>
            <p:grpSp>
              <p:nvGrpSpPr>
                <p:cNvPr id="133" name="Group 41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37" name="Freeform 42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38" name="Freeform 43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34" name="Group 44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35" name="Freeform 45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36" name="Freeform 46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</p:grpSp>
      </p:grpSp>
      <p:sp>
        <p:nvSpPr>
          <p:cNvPr id="172" name="Rectangle 47"/>
          <p:cNvSpPr>
            <a:spLocks noChangeArrowheads="1"/>
          </p:cNvSpPr>
          <p:nvPr/>
        </p:nvSpPr>
        <p:spPr bwMode="auto">
          <a:xfrm rot="2627356">
            <a:off x="1837897" y="1658938"/>
            <a:ext cx="2339975" cy="809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3" name="Rectangle 48"/>
          <p:cNvSpPr>
            <a:spLocks noChangeArrowheads="1"/>
          </p:cNvSpPr>
          <p:nvPr/>
        </p:nvSpPr>
        <p:spPr bwMode="auto">
          <a:xfrm rot="2627356">
            <a:off x="4444572" y="3684588"/>
            <a:ext cx="1349375" cy="809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74" name="Picture 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2434" y="2297113"/>
            <a:ext cx="1454150" cy="415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75" name="Line 51"/>
          <p:cNvSpPr>
            <a:spLocks noChangeShapeType="1"/>
          </p:cNvSpPr>
          <p:nvPr/>
        </p:nvSpPr>
        <p:spPr bwMode="auto">
          <a:xfrm>
            <a:off x="5243084" y="5526088"/>
            <a:ext cx="393700" cy="1460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6" name="Line 52"/>
          <p:cNvSpPr>
            <a:spLocks noChangeShapeType="1"/>
          </p:cNvSpPr>
          <p:nvPr/>
        </p:nvSpPr>
        <p:spPr bwMode="auto">
          <a:xfrm flipV="1">
            <a:off x="5185934" y="4462463"/>
            <a:ext cx="754063" cy="7604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7" name="Freeform 53"/>
          <p:cNvSpPr>
            <a:spLocks/>
          </p:cNvSpPr>
          <p:nvPr/>
        </p:nvSpPr>
        <p:spPr bwMode="auto">
          <a:xfrm>
            <a:off x="4957334" y="5081588"/>
            <a:ext cx="330200" cy="638175"/>
          </a:xfrm>
          <a:custGeom>
            <a:avLst/>
            <a:gdLst>
              <a:gd name="T0" fmla="*/ 0 w 208"/>
              <a:gd name="T1" fmla="*/ 45362813 h 402"/>
              <a:gd name="T2" fmla="*/ 350302513 w 208"/>
              <a:gd name="T3" fmla="*/ 0 h 402"/>
              <a:gd name="T4" fmla="*/ 524192500 w 208"/>
              <a:gd name="T5" fmla="*/ 466229700 h 402"/>
              <a:gd name="T6" fmla="*/ 486390950 w 208"/>
              <a:gd name="T7" fmla="*/ 965220638 h 402"/>
              <a:gd name="T8" fmla="*/ 131048125 w 208"/>
              <a:gd name="T9" fmla="*/ 1013102813 h 402"/>
              <a:gd name="T10" fmla="*/ 0 w 208"/>
              <a:gd name="T11" fmla="*/ 45362813 h 4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402"/>
              <a:gd name="T20" fmla="*/ 208 w 208"/>
              <a:gd name="T21" fmla="*/ 402 h 4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402">
                <a:moveTo>
                  <a:pt x="0" y="18"/>
                </a:moveTo>
                <a:lnTo>
                  <a:pt x="139" y="0"/>
                </a:lnTo>
                <a:lnTo>
                  <a:pt x="208" y="185"/>
                </a:lnTo>
                <a:lnTo>
                  <a:pt x="193" y="383"/>
                </a:lnTo>
                <a:lnTo>
                  <a:pt x="52" y="402"/>
                </a:lnTo>
                <a:lnTo>
                  <a:pt x="0" y="18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78" name="Group 54"/>
          <p:cNvGrpSpPr>
            <a:grpSpLocks/>
          </p:cNvGrpSpPr>
          <p:nvPr/>
        </p:nvGrpSpPr>
        <p:grpSpPr bwMode="auto">
          <a:xfrm>
            <a:off x="4920822" y="5070475"/>
            <a:ext cx="366712" cy="655638"/>
            <a:chOff x="948" y="3133"/>
            <a:chExt cx="231" cy="413"/>
          </a:xfrm>
        </p:grpSpPr>
        <p:grpSp>
          <p:nvGrpSpPr>
            <p:cNvPr id="179" name="Group 55"/>
            <p:cNvGrpSpPr>
              <a:grpSpLocks/>
            </p:cNvGrpSpPr>
            <p:nvPr/>
          </p:nvGrpSpPr>
          <p:grpSpPr bwMode="auto">
            <a:xfrm rot="-5869102">
              <a:off x="962" y="3304"/>
              <a:ext cx="390" cy="45"/>
              <a:chOff x="612" y="3237"/>
              <a:chExt cx="908" cy="454"/>
            </a:xfrm>
          </p:grpSpPr>
          <p:sp>
            <p:nvSpPr>
              <p:cNvPr id="183" name="Arc 56"/>
              <p:cNvSpPr>
                <a:spLocks/>
              </p:cNvSpPr>
              <p:nvPr/>
            </p:nvSpPr>
            <p:spPr bwMode="auto">
              <a:xfrm flipV="1">
                <a:off x="1066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Arc 57"/>
              <p:cNvSpPr>
                <a:spLocks/>
              </p:cNvSpPr>
              <p:nvPr/>
            </p:nvSpPr>
            <p:spPr bwMode="auto">
              <a:xfrm flipH="1" flipV="1">
                <a:off x="612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80" name="Oval 58"/>
            <p:cNvSpPr>
              <a:spLocks noChangeArrowheads="1"/>
            </p:cNvSpPr>
            <p:nvPr/>
          </p:nvSpPr>
          <p:spPr bwMode="auto">
            <a:xfrm rot="-5869102">
              <a:off x="798" y="3307"/>
              <a:ext cx="389" cy="9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Line 59"/>
            <p:cNvSpPr>
              <a:spLocks noChangeShapeType="1"/>
            </p:cNvSpPr>
            <p:nvPr/>
          </p:nvSpPr>
          <p:spPr bwMode="auto">
            <a:xfrm flipV="1">
              <a:off x="970" y="3139"/>
              <a:ext cx="14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Line 60"/>
            <p:cNvSpPr>
              <a:spLocks noChangeShapeType="1"/>
            </p:cNvSpPr>
            <p:nvPr/>
          </p:nvSpPr>
          <p:spPr bwMode="auto">
            <a:xfrm flipV="1">
              <a:off x="1021" y="3525"/>
              <a:ext cx="14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85" name="Line 61"/>
          <p:cNvSpPr>
            <a:spLocks noChangeShapeType="1"/>
          </p:cNvSpPr>
          <p:nvPr/>
        </p:nvSpPr>
        <p:spPr bwMode="auto">
          <a:xfrm flipV="1">
            <a:off x="5090684" y="4611688"/>
            <a:ext cx="0" cy="525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6" name="Line 62"/>
          <p:cNvSpPr>
            <a:spLocks noChangeShapeType="1"/>
          </p:cNvSpPr>
          <p:nvPr/>
        </p:nvSpPr>
        <p:spPr bwMode="auto">
          <a:xfrm flipV="1">
            <a:off x="4389009" y="5435600"/>
            <a:ext cx="593725" cy="5984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87" name="Group 63"/>
          <p:cNvGrpSpPr>
            <a:grpSpLocks/>
          </p:cNvGrpSpPr>
          <p:nvPr/>
        </p:nvGrpSpPr>
        <p:grpSpPr bwMode="auto">
          <a:xfrm>
            <a:off x="3846084" y="5957888"/>
            <a:ext cx="765175" cy="688975"/>
            <a:chOff x="1737" y="3415"/>
            <a:chExt cx="482" cy="434"/>
          </a:xfrm>
        </p:grpSpPr>
        <p:sp>
          <p:nvSpPr>
            <p:cNvPr id="188" name="AutoShape 64"/>
            <p:cNvSpPr>
              <a:spLocks noChangeArrowheads="1"/>
            </p:cNvSpPr>
            <p:nvPr/>
          </p:nvSpPr>
          <p:spPr bwMode="auto">
            <a:xfrm rot="5400000">
              <a:off x="1709" y="3670"/>
              <a:ext cx="207" cy="151"/>
            </a:xfrm>
            <a:prstGeom prst="parallelogram">
              <a:avLst>
                <a:gd name="adj" fmla="val 32450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AutoShape 65"/>
            <p:cNvSpPr>
              <a:spLocks noChangeArrowheads="1"/>
            </p:cNvSpPr>
            <p:nvPr/>
          </p:nvSpPr>
          <p:spPr bwMode="auto">
            <a:xfrm rot="-2618951">
              <a:off x="1790" y="3601"/>
              <a:ext cx="429" cy="114"/>
            </a:xfrm>
            <a:prstGeom prst="parallelogram">
              <a:avLst>
                <a:gd name="adj" fmla="val 96013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AutoShape 66"/>
            <p:cNvSpPr>
              <a:spLocks noChangeArrowheads="1"/>
            </p:cNvSpPr>
            <p:nvPr/>
          </p:nvSpPr>
          <p:spPr bwMode="auto">
            <a:xfrm rot="-9766122">
              <a:off x="1773" y="3415"/>
              <a:ext cx="313" cy="281"/>
            </a:xfrm>
            <a:prstGeom prst="parallelogram">
              <a:avLst>
                <a:gd name="adj" fmla="val 55034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91" name="AutoShape 67"/>
          <p:cNvSpPr>
            <a:spLocks noChangeArrowheads="1"/>
          </p:cNvSpPr>
          <p:nvPr/>
        </p:nvSpPr>
        <p:spPr bwMode="auto">
          <a:xfrm rot="1179822">
            <a:off x="4892247" y="4476750"/>
            <a:ext cx="414337" cy="227013"/>
          </a:xfrm>
          <a:prstGeom prst="parallelogram">
            <a:avLst>
              <a:gd name="adj" fmla="val 49651"/>
            </a:avLst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2" name="Line 68"/>
          <p:cNvSpPr>
            <a:spLocks noChangeShapeType="1"/>
          </p:cNvSpPr>
          <p:nvPr/>
        </p:nvSpPr>
        <p:spPr bwMode="auto">
          <a:xfrm>
            <a:off x="3501597" y="4884738"/>
            <a:ext cx="1484312" cy="5508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98" name="Group 74"/>
          <p:cNvGrpSpPr>
            <a:grpSpLocks/>
          </p:cNvGrpSpPr>
          <p:nvPr/>
        </p:nvGrpSpPr>
        <p:grpSpPr bwMode="auto">
          <a:xfrm>
            <a:off x="3026934" y="3863975"/>
            <a:ext cx="873125" cy="1287463"/>
            <a:chOff x="1630" y="2027"/>
            <a:chExt cx="550" cy="811"/>
          </a:xfrm>
        </p:grpSpPr>
        <p:grpSp>
          <p:nvGrpSpPr>
            <p:cNvPr id="199" name="Group 75"/>
            <p:cNvGrpSpPr>
              <a:grpSpLocks/>
            </p:cNvGrpSpPr>
            <p:nvPr/>
          </p:nvGrpSpPr>
          <p:grpSpPr bwMode="auto">
            <a:xfrm>
              <a:off x="1630" y="2027"/>
              <a:ext cx="280" cy="811"/>
              <a:chOff x="1630" y="2027"/>
              <a:chExt cx="280" cy="811"/>
            </a:xfrm>
          </p:grpSpPr>
          <p:grpSp>
            <p:nvGrpSpPr>
              <p:cNvPr id="201" name="Group 76"/>
              <p:cNvGrpSpPr>
                <a:grpSpLocks/>
              </p:cNvGrpSpPr>
              <p:nvPr/>
            </p:nvGrpSpPr>
            <p:grpSpPr bwMode="auto">
              <a:xfrm>
                <a:off x="1630" y="2370"/>
                <a:ext cx="280" cy="468"/>
                <a:chOff x="1620" y="2135"/>
                <a:chExt cx="280" cy="468"/>
              </a:xfrm>
            </p:grpSpPr>
            <p:sp>
              <p:nvSpPr>
                <p:cNvPr id="204" name="Freeform 77"/>
                <p:cNvSpPr>
                  <a:spLocks/>
                </p:cNvSpPr>
                <p:nvPr/>
              </p:nvSpPr>
              <p:spPr bwMode="auto">
                <a:xfrm>
                  <a:off x="1620" y="2162"/>
                  <a:ext cx="255" cy="427"/>
                </a:xfrm>
                <a:custGeom>
                  <a:avLst/>
                  <a:gdLst>
                    <a:gd name="T0" fmla="*/ 147 w 255"/>
                    <a:gd name="T1" fmla="*/ 0 h 427"/>
                    <a:gd name="T2" fmla="*/ 255 w 255"/>
                    <a:gd name="T3" fmla="*/ 37 h 427"/>
                    <a:gd name="T4" fmla="*/ 125 w 255"/>
                    <a:gd name="T5" fmla="*/ 427 h 427"/>
                    <a:gd name="T6" fmla="*/ 0 w 255"/>
                    <a:gd name="T7" fmla="*/ 382 h 427"/>
                    <a:gd name="T8" fmla="*/ 6 w 255"/>
                    <a:gd name="T9" fmla="*/ 162 h 427"/>
                    <a:gd name="T10" fmla="*/ 147 w 255"/>
                    <a:gd name="T11" fmla="*/ 0 h 4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5"/>
                    <a:gd name="T19" fmla="*/ 0 h 427"/>
                    <a:gd name="T20" fmla="*/ 255 w 255"/>
                    <a:gd name="T21" fmla="*/ 427 h 4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5" h="427">
                      <a:moveTo>
                        <a:pt x="147" y="0"/>
                      </a:moveTo>
                      <a:lnTo>
                        <a:pt x="255" y="37"/>
                      </a:lnTo>
                      <a:lnTo>
                        <a:pt x="125" y="427"/>
                      </a:lnTo>
                      <a:lnTo>
                        <a:pt x="0" y="382"/>
                      </a:lnTo>
                      <a:lnTo>
                        <a:pt x="6" y="162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grpSp>
              <p:nvGrpSpPr>
                <p:cNvPr id="205" name="Group 78"/>
                <p:cNvGrpSpPr>
                  <a:grpSpLocks/>
                </p:cNvGrpSpPr>
                <p:nvPr/>
              </p:nvGrpSpPr>
              <p:grpSpPr bwMode="auto">
                <a:xfrm>
                  <a:off x="1622" y="2135"/>
                  <a:ext cx="278" cy="468"/>
                  <a:chOff x="1009" y="1650"/>
                  <a:chExt cx="278" cy="468"/>
                </a:xfrm>
              </p:grpSpPr>
              <p:grpSp>
                <p:nvGrpSpPr>
                  <p:cNvPr id="206" name="Group 79"/>
                  <p:cNvGrpSpPr>
                    <a:grpSpLocks/>
                  </p:cNvGrpSpPr>
                  <p:nvPr/>
                </p:nvGrpSpPr>
                <p:grpSpPr bwMode="auto">
                  <a:xfrm rot="6654216">
                    <a:off x="845" y="1814"/>
                    <a:ext cx="412" cy="83"/>
                    <a:chOff x="612" y="3237"/>
                    <a:chExt cx="908" cy="454"/>
                  </a:xfrm>
                </p:grpSpPr>
                <p:sp>
                  <p:nvSpPr>
                    <p:cNvPr id="210" name="Arc 80"/>
                    <p:cNvSpPr>
                      <a:spLocks/>
                    </p:cNvSpPr>
                    <p:nvPr/>
                  </p:nvSpPr>
                  <p:spPr bwMode="auto">
                    <a:xfrm flipV="1">
                      <a:off x="1066" y="3237"/>
                      <a:ext cx="454" cy="45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CCFF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1" name="Arc 8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612" y="3237"/>
                      <a:ext cx="454" cy="45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CCFF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207" name="Oval 82"/>
                  <p:cNvSpPr>
                    <a:spLocks noChangeArrowheads="1"/>
                  </p:cNvSpPr>
                  <p:nvPr/>
                </p:nvSpPr>
                <p:spPr bwMode="auto">
                  <a:xfrm rot="6527689">
                    <a:off x="999" y="1829"/>
                    <a:ext cx="412" cy="165"/>
                  </a:xfrm>
                  <a:prstGeom prst="ellipse">
                    <a:avLst/>
                  </a:pr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08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155" y="1675"/>
                    <a:ext cx="119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09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015" y="2064"/>
                    <a:ext cx="119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202" name="Line 85"/>
              <p:cNvSpPr>
                <a:spLocks noChangeShapeType="1"/>
              </p:cNvSpPr>
              <p:nvPr/>
            </p:nvSpPr>
            <p:spPr bwMode="auto">
              <a:xfrm flipV="1">
                <a:off x="1776" y="2109"/>
                <a:ext cx="0" cy="3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" name="AutoShape 86"/>
              <p:cNvSpPr>
                <a:spLocks noChangeArrowheads="1"/>
              </p:cNvSpPr>
              <p:nvPr/>
            </p:nvSpPr>
            <p:spPr bwMode="auto">
              <a:xfrm rot="1179822">
                <a:off x="1648" y="2027"/>
                <a:ext cx="261" cy="143"/>
              </a:xfrm>
              <a:prstGeom prst="parallelogram">
                <a:avLst>
                  <a:gd name="adj" fmla="val 49652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00" name="Line 87"/>
            <p:cNvSpPr>
              <a:spLocks noChangeShapeType="1"/>
            </p:cNvSpPr>
            <p:nvPr/>
          </p:nvSpPr>
          <p:spPr bwMode="auto">
            <a:xfrm>
              <a:off x="1835" y="2637"/>
              <a:ext cx="345" cy="12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12" name="Group 88"/>
          <p:cNvGrpSpPr>
            <a:grpSpLocks/>
          </p:cNvGrpSpPr>
          <p:nvPr/>
        </p:nvGrpSpPr>
        <p:grpSpPr bwMode="auto">
          <a:xfrm>
            <a:off x="5547884" y="3517900"/>
            <a:ext cx="717550" cy="1339850"/>
            <a:chOff x="3151" y="1749"/>
            <a:chExt cx="452" cy="844"/>
          </a:xfrm>
        </p:grpSpPr>
        <p:grpSp>
          <p:nvGrpSpPr>
            <p:cNvPr id="213" name="Group 89"/>
            <p:cNvGrpSpPr>
              <a:grpSpLocks/>
            </p:cNvGrpSpPr>
            <p:nvPr/>
          </p:nvGrpSpPr>
          <p:grpSpPr bwMode="auto">
            <a:xfrm>
              <a:off x="3228" y="1749"/>
              <a:ext cx="375" cy="820"/>
              <a:chOff x="3228" y="1749"/>
              <a:chExt cx="375" cy="820"/>
            </a:xfrm>
          </p:grpSpPr>
          <p:sp>
            <p:nvSpPr>
              <p:cNvPr id="215" name="Freeform 90"/>
              <p:cNvSpPr>
                <a:spLocks/>
              </p:cNvSpPr>
              <p:nvPr/>
            </p:nvSpPr>
            <p:spPr bwMode="auto">
              <a:xfrm>
                <a:off x="3261" y="2145"/>
                <a:ext cx="342" cy="355"/>
              </a:xfrm>
              <a:custGeom>
                <a:avLst/>
                <a:gdLst>
                  <a:gd name="T0" fmla="*/ 0 w 342"/>
                  <a:gd name="T1" fmla="*/ 72 h 355"/>
                  <a:gd name="T2" fmla="*/ 73 w 342"/>
                  <a:gd name="T3" fmla="*/ 0 h 355"/>
                  <a:gd name="T4" fmla="*/ 312 w 342"/>
                  <a:gd name="T5" fmla="*/ 45 h 355"/>
                  <a:gd name="T6" fmla="*/ 342 w 342"/>
                  <a:gd name="T7" fmla="*/ 289 h 355"/>
                  <a:gd name="T8" fmla="*/ 268 w 342"/>
                  <a:gd name="T9" fmla="*/ 355 h 355"/>
                  <a:gd name="T10" fmla="*/ 0 w 342"/>
                  <a:gd name="T11" fmla="*/ 72 h 3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2"/>
                  <a:gd name="T19" fmla="*/ 0 h 355"/>
                  <a:gd name="T20" fmla="*/ 342 w 342"/>
                  <a:gd name="T21" fmla="*/ 355 h 3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2" h="355">
                    <a:moveTo>
                      <a:pt x="0" y="72"/>
                    </a:moveTo>
                    <a:lnTo>
                      <a:pt x="73" y="0"/>
                    </a:lnTo>
                    <a:lnTo>
                      <a:pt x="312" y="45"/>
                    </a:lnTo>
                    <a:lnTo>
                      <a:pt x="342" y="289"/>
                    </a:lnTo>
                    <a:lnTo>
                      <a:pt x="268" y="35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216" name="Group 91"/>
              <p:cNvGrpSpPr>
                <a:grpSpLocks/>
              </p:cNvGrpSpPr>
              <p:nvPr/>
            </p:nvGrpSpPr>
            <p:grpSpPr bwMode="auto">
              <a:xfrm rot="-212101">
                <a:off x="3228" y="2051"/>
                <a:ext cx="369" cy="518"/>
                <a:chOff x="3389" y="1056"/>
                <a:chExt cx="369" cy="518"/>
              </a:xfrm>
            </p:grpSpPr>
            <p:grpSp>
              <p:nvGrpSpPr>
                <p:cNvPr id="221" name="Group 92"/>
                <p:cNvGrpSpPr>
                  <a:grpSpLocks/>
                </p:cNvGrpSpPr>
                <p:nvPr/>
              </p:nvGrpSpPr>
              <p:grpSpPr bwMode="auto">
                <a:xfrm rot="-7825564">
                  <a:off x="3485" y="1178"/>
                  <a:ext cx="396" cy="151"/>
                  <a:chOff x="612" y="3237"/>
                  <a:chExt cx="908" cy="454"/>
                </a:xfrm>
              </p:grpSpPr>
              <p:sp>
                <p:nvSpPr>
                  <p:cNvPr id="223" name="Arc 93"/>
                  <p:cNvSpPr>
                    <a:spLocks/>
                  </p:cNvSpPr>
                  <p:nvPr/>
                </p:nvSpPr>
                <p:spPr bwMode="auto">
                  <a:xfrm flipV="1">
                    <a:off x="1066" y="3237"/>
                    <a:ext cx="454" cy="4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24" name="Arc 94"/>
                  <p:cNvSpPr>
                    <a:spLocks/>
                  </p:cNvSpPr>
                  <p:nvPr/>
                </p:nvSpPr>
                <p:spPr bwMode="auto">
                  <a:xfrm flipH="1" flipV="1">
                    <a:off x="612" y="3237"/>
                    <a:ext cx="454" cy="4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22" name="Oval 95"/>
                <p:cNvSpPr>
                  <a:spLocks noChangeArrowheads="1"/>
                </p:cNvSpPr>
                <p:nvPr/>
              </p:nvSpPr>
              <p:spPr bwMode="auto">
                <a:xfrm rot="-7825564">
                  <a:off x="3342" y="1226"/>
                  <a:ext cx="395" cy="301"/>
                </a:xfrm>
                <a:prstGeom prst="ellipse">
                  <a:avLst/>
                </a:pr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217" name="Line 96"/>
              <p:cNvSpPr>
                <a:spLocks noChangeShapeType="1"/>
              </p:cNvSpPr>
              <p:nvPr/>
            </p:nvSpPr>
            <p:spPr bwMode="auto">
              <a:xfrm flipV="1">
                <a:off x="3243" y="2148"/>
                <a:ext cx="86" cy="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Line 97"/>
              <p:cNvSpPr>
                <a:spLocks noChangeShapeType="1"/>
              </p:cNvSpPr>
              <p:nvPr/>
            </p:nvSpPr>
            <p:spPr bwMode="auto">
              <a:xfrm flipV="1">
                <a:off x="3517" y="2435"/>
                <a:ext cx="86" cy="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Line 98"/>
              <p:cNvSpPr>
                <a:spLocks noChangeShapeType="1"/>
              </p:cNvSpPr>
              <p:nvPr/>
            </p:nvSpPr>
            <p:spPr bwMode="auto">
              <a:xfrm flipV="1">
                <a:off x="3401" y="1830"/>
                <a:ext cx="0" cy="3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AutoShape 99"/>
              <p:cNvSpPr>
                <a:spLocks noChangeArrowheads="1"/>
              </p:cNvSpPr>
              <p:nvPr/>
            </p:nvSpPr>
            <p:spPr bwMode="auto">
              <a:xfrm rot="1179822">
                <a:off x="3270" y="1749"/>
                <a:ext cx="261" cy="143"/>
              </a:xfrm>
              <a:prstGeom prst="parallelogram">
                <a:avLst>
                  <a:gd name="adj" fmla="val 49652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14" name="Line 100"/>
            <p:cNvSpPr>
              <a:spLocks noChangeShapeType="1"/>
            </p:cNvSpPr>
            <p:nvPr/>
          </p:nvSpPr>
          <p:spPr bwMode="auto">
            <a:xfrm flipV="1">
              <a:off x="3151" y="2374"/>
              <a:ext cx="217" cy="21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25" name="Oval 101"/>
          <p:cNvSpPr>
            <a:spLocks noChangeArrowheads="1"/>
          </p:cNvSpPr>
          <p:nvPr/>
        </p:nvSpPr>
        <p:spPr bwMode="auto">
          <a:xfrm rot="1512623">
            <a:off x="6193997" y="5643563"/>
            <a:ext cx="215900" cy="544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26" name="Group 102"/>
          <p:cNvGrpSpPr>
            <a:grpSpLocks/>
          </p:cNvGrpSpPr>
          <p:nvPr/>
        </p:nvGrpSpPr>
        <p:grpSpPr bwMode="auto">
          <a:xfrm>
            <a:off x="5943172" y="5116513"/>
            <a:ext cx="719137" cy="1619250"/>
            <a:chOff x="3901" y="2954"/>
            <a:chExt cx="453" cy="1020"/>
          </a:xfrm>
        </p:grpSpPr>
        <p:sp>
          <p:nvSpPr>
            <p:cNvPr id="227" name="Freeform 103"/>
            <p:cNvSpPr>
              <a:spLocks/>
            </p:cNvSpPr>
            <p:nvPr/>
          </p:nvSpPr>
          <p:spPr bwMode="auto">
            <a:xfrm>
              <a:off x="3901" y="2954"/>
              <a:ext cx="453" cy="1020"/>
            </a:xfrm>
            <a:custGeom>
              <a:avLst/>
              <a:gdLst>
                <a:gd name="T0" fmla="*/ 0 w 227"/>
                <a:gd name="T1" fmla="*/ 2040 h 510"/>
                <a:gd name="T2" fmla="*/ 904 w 227"/>
                <a:gd name="T3" fmla="*/ 1132 h 510"/>
                <a:gd name="T4" fmla="*/ 904 w 227"/>
                <a:gd name="T5" fmla="*/ 0 h 510"/>
                <a:gd name="T6" fmla="*/ 0 w 227"/>
                <a:gd name="T7" fmla="*/ 908 h 510"/>
                <a:gd name="T8" fmla="*/ 0 w 227"/>
                <a:gd name="T9" fmla="*/ 204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510"/>
                <a:gd name="T17" fmla="*/ 227 w 227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510">
                  <a:moveTo>
                    <a:pt x="0" y="510"/>
                  </a:moveTo>
                  <a:lnTo>
                    <a:pt x="227" y="283"/>
                  </a:lnTo>
                  <a:lnTo>
                    <a:pt x="227" y="0"/>
                  </a:lnTo>
                  <a:lnTo>
                    <a:pt x="0" y="227"/>
                  </a:lnTo>
                  <a:lnTo>
                    <a:pt x="0" y="5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Line 104"/>
            <p:cNvSpPr>
              <a:spLocks noChangeShapeType="1"/>
            </p:cNvSpPr>
            <p:nvPr/>
          </p:nvSpPr>
          <p:spPr bwMode="auto">
            <a:xfrm>
              <a:off x="4127" y="3181"/>
              <a:ext cx="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Line 105"/>
            <p:cNvSpPr>
              <a:spLocks noChangeShapeType="1"/>
            </p:cNvSpPr>
            <p:nvPr/>
          </p:nvSpPr>
          <p:spPr bwMode="auto">
            <a:xfrm flipV="1">
              <a:off x="3901" y="3237"/>
              <a:ext cx="453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32" name="Group 108"/>
          <p:cNvGrpSpPr>
            <a:grpSpLocks/>
          </p:cNvGrpSpPr>
          <p:nvPr/>
        </p:nvGrpSpPr>
        <p:grpSpPr bwMode="auto">
          <a:xfrm>
            <a:off x="5622497" y="5530850"/>
            <a:ext cx="157162" cy="323850"/>
            <a:chOff x="2968" y="3229"/>
            <a:chExt cx="99" cy="204"/>
          </a:xfrm>
        </p:grpSpPr>
        <p:sp>
          <p:nvSpPr>
            <p:cNvPr id="233" name="Freeform 109"/>
            <p:cNvSpPr>
              <a:spLocks/>
            </p:cNvSpPr>
            <p:nvPr/>
          </p:nvSpPr>
          <p:spPr bwMode="auto">
            <a:xfrm>
              <a:off x="2968" y="3241"/>
              <a:ext cx="98" cy="185"/>
            </a:xfrm>
            <a:custGeom>
              <a:avLst/>
              <a:gdLst>
                <a:gd name="T0" fmla="*/ 67 w 98"/>
                <a:gd name="T1" fmla="*/ 0 h 185"/>
                <a:gd name="T2" fmla="*/ 98 w 98"/>
                <a:gd name="T3" fmla="*/ 13 h 185"/>
                <a:gd name="T4" fmla="*/ 32 w 98"/>
                <a:gd name="T5" fmla="*/ 185 h 185"/>
                <a:gd name="T6" fmla="*/ 0 w 98"/>
                <a:gd name="T7" fmla="*/ 176 h 185"/>
                <a:gd name="T8" fmla="*/ 3 w 98"/>
                <a:gd name="T9" fmla="*/ 75 h 185"/>
                <a:gd name="T10" fmla="*/ 67 w 98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185"/>
                <a:gd name="T20" fmla="*/ 98 w 98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185">
                  <a:moveTo>
                    <a:pt x="67" y="0"/>
                  </a:moveTo>
                  <a:lnTo>
                    <a:pt x="98" y="13"/>
                  </a:lnTo>
                  <a:lnTo>
                    <a:pt x="32" y="185"/>
                  </a:lnTo>
                  <a:lnTo>
                    <a:pt x="0" y="176"/>
                  </a:lnTo>
                  <a:lnTo>
                    <a:pt x="3" y="7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234" name="Group 110"/>
            <p:cNvGrpSpPr>
              <a:grpSpLocks/>
            </p:cNvGrpSpPr>
            <p:nvPr/>
          </p:nvGrpSpPr>
          <p:grpSpPr bwMode="auto">
            <a:xfrm rot="6654216">
              <a:off x="2892" y="3306"/>
              <a:ext cx="190" cy="38"/>
              <a:chOff x="612" y="3237"/>
              <a:chExt cx="908" cy="454"/>
            </a:xfrm>
          </p:grpSpPr>
          <p:sp>
            <p:nvSpPr>
              <p:cNvPr id="238" name="Arc 111"/>
              <p:cNvSpPr>
                <a:spLocks/>
              </p:cNvSpPr>
              <p:nvPr/>
            </p:nvSpPr>
            <p:spPr bwMode="auto">
              <a:xfrm flipV="1">
                <a:off x="1066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Arc 112"/>
              <p:cNvSpPr>
                <a:spLocks/>
              </p:cNvSpPr>
              <p:nvPr/>
            </p:nvSpPr>
            <p:spPr bwMode="auto">
              <a:xfrm flipH="1" flipV="1">
                <a:off x="612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35" name="Oval 113"/>
            <p:cNvSpPr>
              <a:spLocks noChangeArrowheads="1"/>
            </p:cNvSpPr>
            <p:nvPr/>
          </p:nvSpPr>
          <p:spPr bwMode="auto">
            <a:xfrm rot="6527689">
              <a:off x="2934" y="3301"/>
              <a:ext cx="189" cy="76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Line 114"/>
            <p:cNvSpPr>
              <a:spLocks noChangeShapeType="1"/>
            </p:cNvSpPr>
            <p:nvPr/>
          </p:nvSpPr>
          <p:spPr bwMode="auto">
            <a:xfrm>
              <a:off x="3036" y="3240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Line 115"/>
            <p:cNvSpPr>
              <a:spLocks noChangeShapeType="1"/>
            </p:cNvSpPr>
            <p:nvPr/>
          </p:nvSpPr>
          <p:spPr bwMode="auto">
            <a:xfrm>
              <a:off x="2972" y="3419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40" name="Line 116"/>
          <p:cNvSpPr>
            <a:spLocks noChangeShapeType="1"/>
          </p:cNvSpPr>
          <p:nvPr/>
        </p:nvSpPr>
        <p:spPr bwMode="auto">
          <a:xfrm flipV="1">
            <a:off x="5738384" y="5661025"/>
            <a:ext cx="666750" cy="222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1" name="Line 117"/>
          <p:cNvSpPr>
            <a:spLocks noChangeShapeType="1"/>
          </p:cNvSpPr>
          <p:nvPr/>
        </p:nvSpPr>
        <p:spPr bwMode="auto">
          <a:xfrm>
            <a:off x="5722509" y="5722938"/>
            <a:ext cx="461963" cy="44291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474841"/>
          </a:xfrm>
        </p:spPr>
        <p:txBody>
          <a:bodyPr/>
          <a:lstStyle/>
          <a:p>
            <a:r>
              <a:rPr lang="en-US" altLang="ja-JP" dirty="0" smtClean="0"/>
              <a:t>Michelson-type interferometers are used</a:t>
            </a:r>
          </a:p>
          <a:p>
            <a:r>
              <a:rPr lang="en-US" altLang="ja-JP" dirty="0" smtClean="0"/>
              <a:t>Differential change of the arm path lengths</a:t>
            </a:r>
          </a:p>
          <a:p>
            <a:pPr>
              <a:buNone/>
            </a:pPr>
            <a:r>
              <a:rPr lang="en-US" altLang="ja-JP" dirty="0" smtClean="0"/>
              <a:t>					     =&gt;change interference</a:t>
            </a:r>
          </a:p>
          <a:p>
            <a:pPr>
              <a:buNone/>
            </a:pPr>
            <a:r>
              <a:rPr lang="en-US" altLang="ja-JP" dirty="0" smtClean="0"/>
              <a:t>							condition	</a:t>
            </a:r>
          </a:p>
        </p:txBody>
      </p:sp>
      <p:sp>
        <p:nvSpPr>
          <p:cNvPr id="247" name="Text Box 71"/>
          <p:cNvSpPr txBox="1">
            <a:spLocks noChangeArrowheads="1"/>
          </p:cNvSpPr>
          <p:nvPr/>
        </p:nvSpPr>
        <p:spPr bwMode="auto">
          <a:xfrm>
            <a:off x="3113447" y="5257623"/>
            <a:ext cx="1592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 smtClean="0">
                <a:latin typeface="Times New Roman" charset="0"/>
              </a:rPr>
              <a:t>Beamsplitter</a:t>
            </a:r>
            <a:endParaRPr lang="ja-JP" altLang="en-US" sz="2000" b="1" dirty="0">
              <a:latin typeface="Times New Roman" charset="0"/>
            </a:endParaRPr>
          </a:p>
        </p:txBody>
      </p:sp>
      <p:sp>
        <p:nvSpPr>
          <p:cNvPr id="248" name="Text Box 72"/>
          <p:cNvSpPr txBox="1">
            <a:spLocks noChangeArrowheads="1"/>
          </p:cNvSpPr>
          <p:nvPr/>
        </p:nvSpPr>
        <p:spPr bwMode="auto">
          <a:xfrm>
            <a:off x="3415998" y="4415852"/>
            <a:ext cx="1395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 smtClean="0">
                <a:latin typeface="Times New Roman" charset="0"/>
              </a:rPr>
              <a:t>Mirror</a:t>
            </a:r>
            <a:endParaRPr lang="ja-JP" altLang="en-US" sz="2000" b="1" dirty="0">
              <a:latin typeface="Times New Roman" charset="0"/>
            </a:endParaRPr>
          </a:p>
        </p:txBody>
      </p:sp>
      <p:sp>
        <p:nvSpPr>
          <p:cNvPr id="249" name="Text Box 73"/>
          <p:cNvSpPr txBox="1">
            <a:spLocks noChangeArrowheads="1"/>
          </p:cNvSpPr>
          <p:nvPr/>
        </p:nvSpPr>
        <p:spPr bwMode="auto">
          <a:xfrm>
            <a:off x="6286422" y="4383525"/>
            <a:ext cx="1395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 smtClean="0">
                <a:latin typeface="Times New Roman" charset="0"/>
              </a:rPr>
              <a:t>Mirror</a:t>
            </a:r>
            <a:endParaRPr lang="ja-JP" altLang="en-US" sz="2000" b="1" dirty="0">
              <a:latin typeface="Times New Roman" charset="0"/>
            </a:endParaRPr>
          </a:p>
        </p:txBody>
      </p:sp>
      <p:sp>
        <p:nvSpPr>
          <p:cNvPr id="250" name="Text Box 69"/>
          <p:cNvSpPr txBox="1">
            <a:spLocks noChangeArrowheads="1"/>
          </p:cNvSpPr>
          <p:nvPr/>
        </p:nvSpPr>
        <p:spPr bwMode="auto">
          <a:xfrm>
            <a:off x="3090340" y="6084754"/>
            <a:ext cx="903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 smtClean="0">
                <a:latin typeface="Times New Roman" charset="0"/>
              </a:rPr>
              <a:t>Laser</a:t>
            </a:r>
            <a:endParaRPr lang="ja-JP" altLang="en-US" sz="2000" b="1" dirty="0">
              <a:latin typeface="Times New Roman" charset="0"/>
            </a:endParaRPr>
          </a:p>
        </p:txBody>
      </p:sp>
      <p:sp>
        <p:nvSpPr>
          <p:cNvPr id="251" name="Text Box 70"/>
          <p:cNvSpPr txBox="1">
            <a:spLocks noChangeArrowheads="1"/>
          </p:cNvSpPr>
          <p:nvPr/>
        </p:nvSpPr>
        <p:spPr bwMode="auto">
          <a:xfrm>
            <a:off x="6607972" y="5421418"/>
            <a:ext cx="194360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 smtClean="0">
                <a:latin typeface="Times New Roman" charset="0"/>
              </a:rPr>
              <a:t>Interference </a:t>
            </a:r>
          </a:p>
          <a:p>
            <a:pPr algn="l">
              <a:spcBef>
                <a:spcPct val="50000"/>
              </a:spcBef>
            </a:pPr>
            <a:r>
              <a:rPr lang="en-US" altLang="ja-JP" sz="2000" b="1" dirty="0" smtClean="0">
                <a:latin typeface="Times New Roman" charset="0"/>
              </a:rPr>
              <a:t>Fringe</a:t>
            </a:r>
            <a:endParaRPr lang="ja-JP" altLang="en-US" sz="2000" b="1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6.2963E-6 L 0.03281 0.01575 " pathEditMode="relative" ptsTypes="AA">
                                      <p:cBhvr>
                                        <p:cTn id="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-0.03657 L -1.38889E-6 -2.59259E-6 " pathEditMode="relative" rAng="0" ptsTypes="AA">
                                      <p:cBhvr>
                                        <p:cTn id="8" dur="500" spd="-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09948 0.1277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952500" y="4000500"/>
            <a:ext cx="6845300" cy="287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Amplitude of GWs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474841"/>
          </a:xfrm>
        </p:spPr>
        <p:txBody>
          <a:bodyPr/>
          <a:lstStyle/>
          <a:p>
            <a:r>
              <a:rPr lang="en-US" altLang="ja-JP" dirty="0" smtClean="0"/>
              <a:t>The effect of GW is very small</a:t>
            </a:r>
          </a:p>
          <a:p>
            <a:r>
              <a:rPr lang="en-US" altLang="ja-JP" dirty="0" err="1" smtClean="0"/>
              <a:t>h</a:t>
            </a:r>
            <a:r>
              <a:rPr lang="en-US" altLang="ja-JP" dirty="0" smtClean="0"/>
              <a:t> ~ 10</a:t>
            </a:r>
            <a:r>
              <a:rPr lang="en-US" altLang="ja-JP" baseline="30000" dirty="0" smtClean="0"/>
              <a:t>-21</a:t>
            </a:r>
            <a:r>
              <a:rPr lang="en-US" altLang="ja-JP" dirty="0" smtClean="0"/>
              <a:t> =&gt; distance of 1m changes 10</a:t>
            </a:r>
            <a:r>
              <a:rPr lang="en-US" altLang="ja-JP" baseline="30000" dirty="0" smtClean="0"/>
              <a:t>-21</a:t>
            </a:r>
            <a:r>
              <a:rPr lang="en-US" altLang="ja-JP" dirty="0" smtClean="0"/>
              <a:t>m</a:t>
            </a:r>
            <a:endParaRPr lang="en-US" altLang="ja-JP" baseline="30000" dirty="0" smtClean="0"/>
          </a:p>
          <a:p>
            <a:endParaRPr lang="en-US" altLang="ja-JP" baseline="30000" dirty="0" smtClean="0"/>
          </a:p>
          <a:p>
            <a:r>
              <a:rPr lang="en-US" altLang="ja-JP" dirty="0" smtClean="0"/>
              <a:t>Corresponds to:</a:t>
            </a:r>
          </a:p>
          <a:p>
            <a:pPr>
              <a:buNone/>
            </a:pPr>
            <a:r>
              <a:rPr lang="en-US" altLang="ja-JP" dirty="0" smtClean="0"/>
              <a:t>	change by </a:t>
            </a:r>
            <a:r>
              <a:rPr lang="en-US" altLang="ja-JP" b="1" dirty="0" smtClean="0"/>
              <a:t>~1 angstrom</a:t>
            </a:r>
            <a:r>
              <a:rPr lang="en-US" altLang="ja-JP" dirty="0" smtClean="0"/>
              <a:t> </a:t>
            </a:r>
            <a:r>
              <a:rPr lang="en-US" altLang="ja-JP" baseline="30000" dirty="0" smtClean="0"/>
              <a:t/>
            </a:r>
            <a:br>
              <a:rPr lang="en-US" altLang="ja-JP" baseline="30000" dirty="0" smtClean="0"/>
            </a:br>
            <a:r>
              <a:rPr lang="en-US" altLang="ja-JP" dirty="0" smtClean="0"/>
              <a:t>for distance between the sun and the earth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4000500"/>
            <a:ext cx="2882900" cy="28829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5206422"/>
            <a:ext cx="704850" cy="656552"/>
          </a:xfrm>
          <a:prstGeom prst="rect">
            <a:avLst/>
          </a:prstGeom>
        </p:spPr>
      </p:pic>
      <p:cxnSp>
        <p:nvCxnSpPr>
          <p:cNvPr id="8" name="直線矢印コネクタ 7"/>
          <p:cNvCxnSpPr>
            <a:stCxn id="4" idx="3"/>
          </p:cNvCxnSpPr>
          <p:nvPr/>
        </p:nvCxnSpPr>
        <p:spPr>
          <a:xfrm>
            <a:off x="4000500" y="5441950"/>
            <a:ext cx="2667000" cy="317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72"/>
          <p:cNvSpPr txBox="1">
            <a:spLocks noChangeArrowheads="1"/>
          </p:cNvSpPr>
          <p:nvPr/>
        </p:nvSpPr>
        <p:spPr bwMode="auto">
          <a:xfrm>
            <a:off x="2755900" y="4501512"/>
            <a:ext cx="47879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b="1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1.5 </a:t>
            </a:r>
            <a:r>
              <a:rPr lang="en-US" altLang="ja-JP" sz="2400" b="1" dirty="0" err="1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x</a:t>
            </a:r>
            <a:r>
              <a:rPr lang="en-US" altLang="ja-JP" sz="2400" b="1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 10</a:t>
            </a:r>
            <a:r>
              <a:rPr lang="en-US" altLang="ja-JP" sz="2400" b="1" baseline="30000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11</a:t>
            </a:r>
            <a:r>
              <a:rPr lang="en-US" altLang="ja-JP" sz="2400" b="1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 </a:t>
            </a:r>
            <a:r>
              <a:rPr lang="en-US" altLang="ja-JP" sz="2400" b="1" dirty="0" err="1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m</a:t>
            </a:r>
            <a:endParaRPr lang="en-US" altLang="ja-JP" sz="2400" b="1" dirty="0" smtClean="0">
              <a:solidFill>
                <a:schemeClr val="bg1">
                  <a:lumMod val="95000"/>
                </a:schemeClr>
              </a:solidFill>
              <a:latin typeface="Arial"/>
            </a:endParaRPr>
          </a:p>
          <a:p>
            <a:pPr algn="ctr">
              <a:spcBef>
                <a:spcPct val="50000"/>
              </a:spcBef>
            </a:pPr>
            <a:endParaRPr lang="en-US" altLang="ja-JP" sz="2400" b="1" dirty="0" smtClean="0">
              <a:solidFill>
                <a:schemeClr val="bg1">
                  <a:lumMod val="95000"/>
                </a:schemeClr>
              </a:solidFill>
              <a:latin typeface="Arial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2400" b="1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changes</a:t>
            </a:r>
          </a:p>
          <a:p>
            <a:pPr algn="ctr">
              <a:spcBef>
                <a:spcPct val="50000"/>
              </a:spcBef>
            </a:pPr>
            <a:r>
              <a:rPr lang="en-US" altLang="ja-JP" sz="2400" b="1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by a size of a H atom!</a:t>
            </a:r>
            <a:endParaRPr lang="ja-JP" altLang="en-US" sz="2400" b="1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22750" y="84900"/>
            <a:ext cx="7421250" cy="770511"/>
          </a:xfrm>
        </p:spPr>
        <p:txBody>
          <a:bodyPr/>
          <a:lstStyle/>
          <a:p>
            <a:r>
              <a:rPr lang="en-US" altLang="ja-JP" dirty="0" smtClean="0"/>
              <a:t>Size of interferometer GW detectors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79792" y="898460"/>
            <a:ext cx="6862886" cy="2943291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GW Detection = Length measurement</a:t>
            </a:r>
          </a:p>
          <a:p>
            <a:r>
              <a:rPr lang="en-US" altLang="ja-JP" sz="2800" dirty="0" smtClean="0"/>
              <a:t>The longer arms, the bigger the effect</a:t>
            </a:r>
          </a:p>
          <a:p>
            <a:pPr lvl="1"/>
            <a:r>
              <a:rPr lang="en-US" altLang="ja-JP" sz="2400" dirty="0" smtClean="0"/>
              <a:t>GW works as strain =&gt; </a:t>
            </a:r>
            <a:r>
              <a:rPr lang="en-US" altLang="ja-JP" sz="2400" dirty="0" err="1" smtClean="0"/>
              <a:t>dx</a:t>
            </a:r>
            <a:r>
              <a:rPr lang="en-US" altLang="ja-JP" sz="2400" dirty="0" smtClean="0"/>
              <a:t> = </a:t>
            </a:r>
            <a:r>
              <a:rPr lang="en-US" altLang="ja-JP" sz="2400" dirty="0" err="1" smtClean="0"/>
              <a:t>h</a:t>
            </a:r>
            <a:r>
              <a:rPr lang="en-US" altLang="ja-JP" sz="2400" baseline="-25000" dirty="0" err="1" smtClean="0"/>
              <a:t>GW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x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L</a:t>
            </a:r>
            <a:r>
              <a:rPr lang="en-US" altLang="ja-JP" sz="2400" baseline="-25000" dirty="0" err="1" smtClean="0"/>
              <a:t>arm</a:t>
            </a:r>
            <a:endParaRPr lang="en-US" altLang="ja-JP" sz="2400" baseline="-25000" dirty="0" smtClean="0"/>
          </a:p>
          <a:p>
            <a:pPr lvl="1"/>
            <a:r>
              <a:rPr lang="en-US" altLang="ja-JP" sz="2400" dirty="0" smtClean="0"/>
              <a:t>Until cancellation of the signal happens</a:t>
            </a:r>
          </a:p>
          <a:p>
            <a:pPr lvl="1">
              <a:buNone/>
            </a:pPr>
            <a:r>
              <a:rPr lang="en-US" altLang="ja-JP" sz="2400" dirty="0" smtClean="0"/>
              <a:t>	in the arms</a:t>
            </a:r>
          </a:p>
          <a:p>
            <a:pPr lvl="1"/>
            <a:r>
              <a:rPr lang="en-US" altLang="ja-JP" sz="2400" dirty="0" smtClean="0"/>
              <a:t>Optimum arm length</a:t>
            </a:r>
          </a:p>
          <a:p>
            <a:pPr lvl="1"/>
            <a:endParaRPr lang="en-US" altLang="ja-JP" sz="2400" dirty="0" smtClean="0"/>
          </a:p>
          <a:p>
            <a:pPr lvl="1"/>
            <a:endParaRPr lang="en-US" altLang="ja-JP" sz="2400" dirty="0" smtClean="0"/>
          </a:p>
          <a:p>
            <a:pPr lvl="1">
              <a:buNone/>
            </a:pPr>
            <a:endParaRPr lang="en-US" altLang="ja-JP" sz="1400" dirty="0" smtClean="0"/>
          </a:p>
          <a:p>
            <a:pPr lvl="1">
              <a:buNone/>
            </a:pPr>
            <a:endParaRPr lang="en-US" altLang="ja-JP" sz="2400" dirty="0" smtClean="0"/>
          </a:p>
          <a:p>
            <a:pPr lvl="1">
              <a:buNone/>
            </a:pPr>
            <a:endParaRPr lang="en-US" altLang="ja-JP" sz="2400" dirty="0" smtClean="0"/>
          </a:p>
        </p:txBody>
      </p:sp>
      <p:sp>
        <p:nvSpPr>
          <p:cNvPr id="126" name="Line 3"/>
          <p:cNvSpPr>
            <a:spLocks noChangeShapeType="1"/>
          </p:cNvSpPr>
          <p:nvPr/>
        </p:nvSpPr>
        <p:spPr bwMode="auto">
          <a:xfrm>
            <a:off x="835025" y="6096000"/>
            <a:ext cx="5092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7" name="Line 4"/>
          <p:cNvSpPr>
            <a:spLocks noChangeShapeType="1"/>
          </p:cNvSpPr>
          <p:nvPr/>
        </p:nvSpPr>
        <p:spPr bwMode="auto">
          <a:xfrm rot="16200000" flipH="1">
            <a:off x="-1172369" y="4088607"/>
            <a:ext cx="46243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28" name="Group 5"/>
          <p:cNvGrpSpPr>
            <a:grpSpLocks/>
          </p:cNvGrpSpPr>
          <p:nvPr/>
        </p:nvGrpSpPr>
        <p:grpSpPr bwMode="auto">
          <a:xfrm>
            <a:off x="987425" y="6400800"/>
            <a:ext cx="304800" cy="228600"/>
            <a:chOff x="816" y="3984"/>
            <a:chExt cx="192" cy="144"/>
          </a:xfrm>
        </p:grpSpPr>
        <p:sp>
          <p:nvSpPr>
            <p:cNvPr id="129" name="Rectangle 6"/>
            <p:cNvSpPr>
              <a:spLocks noChangeArrowheads="1"/>
            </p:cNvSpPr>
            <p:nvPr/>
          </p:nvSpPr>
          <p:spPr bwMode="auto">
            <a:xfrm>
              <a:off x="816" y="3984"/>
              <a:ext cx="192" cy="48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Rectangle 7"/>
            <p:cNvSpPr>
              <a:spLocks noChangeArrowheads="1"/>
            </p:cNvSpPr>
            <p:nvPr/>
          </p:nvSpPr>
          <p:spPr bwMode="auto">
            <a:xfrm>
              <a:off x="864" y="4032"/>
              <a:ext cx="96" cy="96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31" name="Text Box 8"/>
          <p:cNvSpPr txBox="1">
            <a:spLocks noChangeArrowheads="1"/>
          </p:cNvSpPr>
          <p:nvPr/>
        </p:nvSpPr>
        <p:spPr bwMode="auto">
          <a:xfrm>
            <a:off x="149225" y="55626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b="1" dirty="0" smtClean="0">
                <a:latin typeface="Times New Roman" charset="0"/>
              </a:rPr>
              <a:t>Laser</a:t>
            </a:r>
            <a:endParaRPr lang="ja-JP" altLang="en-US" sz="1600" b="1" dirty="0">
              <a:latin typeface="Times New Roman" charset="0"/>
            </a:endParaRPr>
          </a:p>
        </p:txBody>
      </p:sp>
      <p:sp>
        <p:nvSpPr>
          <p:cNvPr id="132" name="Text Box 9"/>
          <p:cNvSpPr txBox="1">
            <a:spLocks noChangeArrowheads="1"/>
          </p:cNvSpPr>
          <p:nvPr/>
        </p:nvSpPr>
        <p:spPr bwMode="auto">
          <a:xfrm>
            <a:off x="1292225" y="6324600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b="1" dirty="0" smtClean="0">
                <a:latin typeface="Times New Roman" charset="0"/>
              </a:rPr>
              <a:t>Photodetector</a:t>
            </a:r>
            <a:endParaRPr lang="ja-JP" altLang="en-US" sz="1600" b="1" dirty="0">
              <a:latin typeface="Times New Roman" charset="0"/>
            </a:endParaRPr>
          </a:p>
        </p:txBody>
      </p:sp>
      <p:sp>
        <p:nvSpPr>
          <p:cNvPr id="133" name="Text Box 10"/>
          <p:cNvSpPr txBox="1">
            <a:spLocks noChangeArrowheads="1"/>
          </p:cNvSpPr>
          <p:nvPr/>
        </p:nvSpPr>
        <p:spPr bwMode="auto">
          <a:xfrm>
            <a:off x="1212619" y="918326"/>
            <a:ext cx="911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b="1" dirty="0" smtClean="0">
                <a:latin typeface="Times New Roman" charset="0"/>
              </a:rPr>
              <a:t>Mirror</a:t>
            </a:r>
            <a:endParaRPr lang="ja-JP" altLang="en-US" sz="1600" b="1" dirty="0">
              <a:latin typeface="Times New Roman" charset="0"/>
            </a:endParaRPr>
          </a:p>
        </p:txBody>
      </p:sp>
      <p:sp>
        <p:nvSpPr>
          <p:cNvPr id="134" name="Text Box 11"/>
          <p:cNvSpPr txBox="1">
            <a:spLocks noChangeArrowheads="1"/>
          </p:cNvSpPr>
          <p:nvPr/>
        </p:nvSpPr>
        <p:spPr bwMode="auto">
          <a:xfrm>
            <a:off x="6151563" y="5384800"/>
            <a:ext cx="1008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b="1" dirty="0" smtClean="0">
                <a:latin typeface="Times New Roman" charset="0"/>
              </a:rPr>
              <a:t>Mirror</a:t>
            </a:r>
            <a:endParaRPr lang="ja-JP" altLang="en-US" sz="1600" b="1" dirty="0">
              <a:latin typeface="Times New Roman" charset="0"/>
            </a:endParaRPr>
          </a:p>
        </p:txBody>
      </p:sp>
      <p:sp>
        <p:nvSpPr>
          <p:cNvPr id="135" name="Line 12"/>
          <p:cNvSpPr>
            <a:spLocks noChangeShapeType="1"/>
          </p:cNvSpPr>
          <p:nvPr/>
        </p:nvSpPr>
        <p:spPr bwMode="auto">
          <a:xfrm>
            <a:off x="2273300" y="4978816"/>
            <a:ext cx="923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6" name="Line 13"/>
          <p:cNvSpPr>
            <a:spLocks noChangeShapeType="1"/>
          </p:cNvSpPr>
          <p:nvPr/>
        </p:nvSpPr>
        <p:spPr bwMode="auto">
          <a:xfrm rot="16200000">
            <a:off x="2139156" y="4844673"/>
            <a:ext cx="8778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37" name="Group 14"/>
          <p:cNvGrpSpPr>
            <a:grpSpLocks/>
          </p:cNvGrpSpPr>
          <p:nvPr/>
        </p:nvGrpSpPr>
        <p:grpSpPr bwMode="auto">
          <a:xfrm>
            <a:off x="2425700" y="5283616"/>
            <a:ext cx="304800" cy="228600"/>
            <a:chOff x="816" y="3984"/>
            <a:chExt cx="192" cy="144"/>
          </a:xfrm>
        </p:grpSpPr>
        <p:sp>
          <p:nvSpPr>
            <p:cNvPr id="138" name="Rectangle 15"/>
            <p:cNvSpPr>
              <a:spLocks noChangeArrowheads="1"/>
            </p:cNvSpPr>
            <p:nvPr/>
          </p:nvSpPr>
          <p:spPr bwMode="auto">
            <a:xfrm>
              <a:off x="816" y="3984"/>
              <a:ext cx="192" cy="48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Rectangle 16"/>
            <p:cNvSpPr>
              <a:spLocks noChangeArrowheads="1"/>
            </p:cNvSpPr>
            <p:nvPr/>
          </p:nvSpPr>
          <p:spPr bwMode="auto">
            <a:xfrm>
              <a:off x="864" y="4032"/>
              <a:ext cx="96" cy="96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40" name="Text Box 17"/>
          <p:cNvSpPr txBox="1">
            <a:spLocks noChangeArrowheads="1"/>
          </p:cNvSpPr>
          <p:nvPr/>
        </p:nvSpPr>
        <p:spPr bwMode="auto">
          <a:xfrm>
            <a:off x="1511300" y="4521616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b="1" dirty="0" smtClean="0">
                <a:latin typeface="Times New Roman" charset="0"/>
              </a:rPr>
              <a:t>Laser</a:t>
            </a:r>
            <a:endParaRPr lang="ja-JP" altLang="en-US" sz="1600" b="1" dirty="0">
              <a:latin typeface="Times New Roman" charset="0"/>
            </a:endParaRPr>
          </a:p>
        </p:txBody>
      </p:sp>
      <p:sp>
        <p:nvSpPr>
          <p:cNvPr id="141" name="Text Box 18"/>
          <p:cNvSpPr txBox="1">
            <a:spLocks noChangeArrowheads="1"/>
          </p:cNvSpPr>
          <p:nvPr/>
        </p:nvSpPr>
        <p:spPr bwMode="auto">
          <a:xfrm>
            <a:off x="2120899" y="5512216"/>
            <a:ext cx="1457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b="1" dirty="0" smtClean="0">
                <a:latin typeface="Times New Roman" charset="0"/>
              </a:rPr>
              <a:t>Photodetector</a:t>
            </a:r>
            <a:endParaRPr lang="ja-JP" altLang="en-US" sz="1600" b="1" dirty="0">
              <a:latin typeface="Times New Roman" charset="0"/>
            </a:endParaRPr>
          </a:p>
        </p:txBody>
      </p:sp>
      <p:sp>
        <p:nvSpPr>
          <p:cNvPr id="142" name="Text Box 19"/>
          <p:cNvSpPr txBox="1">
            <a:spLocks noChangeArrowheads="1"/>
          </p:cNvSpPr>
          <p:nvPr/>
        </p:nvSpPr>
        <p:spPr bwMode="auto">
          <a:xfrm>
            <a:off x="3330575" y="4289841"/>
            <a:ext cx="1009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b="1" dirty="0" smtClean="0">
                <a:latin typeface="Times New Roman" charset="0"/>
              </a:rPr>
              <a:t>Mirror</a:t>
            </a:r>
            <a:endParaRPr lang="ja-JP" altLang="en-US" sz="1600" b="1" dirty="0">
              <a:latin typeface="Times New Roman" charset="0"/>
            </a:endParaRPr>
          </a:p>
        </p:txBody>
      </p:sp>
      <p:sp>
        <p:nvSpPr>
          <p:cNvPr id="143" name="Text Box 20"/>
          <p:cNvSpPr txBox="1">
            <a:spLocks noChangeArrowheads="1"/>
          </p:cNvSpPr>
          <p:nvPr/>
        </p:nvSpPr>
        <p:spPr bwMode="auto">
          <a:xfrm>
            <a:off x="2871787" y="3907254"/>
            <a:ext cx="1087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b="1" dirty="0" smtClean="0">
                <a:latin typeface="Times New Roman" charset="0"/>
              </a:rPr>
              <a:t>Mirror</a:t>
            </a:r>
            <a:endParaRPr lang="ja-JP" altLang="en-US" sz="1600" b="1" dirty="0">
              <a:latin typeface="Times New Roman" charset="0"/>
            </a:endParaRPr>
          </a:p>
        </p:txBody>
      </p:sp>
      <p:sp>
        <p:nvSpPr>
          <p:cNvPr id="144" name="Rectangle 21"/>
          <p:cNvSpPr>
            <a:spLocks noChangeArrowheads="1"/>
          </p:cNvSpPr>
          <p:nvPr/>
        </p:nvSpPr>
        <p:spPr bwMode="auto">
          <a:xfrm>
            <a:off x="301625" y="5943600"/>
            <a:ext cx="5334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5" name="Line 22"/>
          <p:cNvSpPr>
            <a:spLocks noChangeShapeType="1"/>
          </p:cNvSpPr>
          <p:nvPr/>
        </p:nvSpPr>
        <p:spPr bwMode="auto">
          <a:xfrm flipH="1">
            <a:off x="987425" y="5943600"/>
            <a:ext cx="304800" cy="3048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6" name="Rectangle 23"/>
          <p:cNvSpPr>
            <a:spLocks noChangeArrowheads="1"/>
          </p:cNvSpPr>
          <p:nvPr/>
        </p:nvSpPr>
        <p:spPr bwMode="auto">
          <a:xfrm>
            <a:off x="1739900" y="4826416"/>
            <a:ext cx="5334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7" name="AutoShape 24"/>
          <p:cNvSpPr>
            <a:spLocks noChangeArrowheads="1"/>
          </p:cNvSpPr>
          <p:nvPr/>
        </p:nvSpPr>
        <p:spPr bwMode="auto">
          <a:xfrm>
            <a:off x="6088063" y="6530975"/>
            <a:ext cx="666750" cy="204788"/>
          </a:xfrm>
          <a:prstGeom prst="leftRightArrow">
            <a:avLst>
              <a:gd name="adj1" fmla="val 50000"/>
              <a:gd name="adj2" fmla="val 65116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8" name="AutoShape 25"/>
          <p:cNvSpPr>
            <a:spLocks noChangeArrowheads="1"/>
          </p:cNvSpPr>
          <p:nvPr/>
        </p:nvSpPr>
        <p:spPr bwMode="auto">
          <a:xfrm>
            <a:off x="3433763" y="5364579"/>
            <a:ext cx="220662" cy="204787"/>
          </a:xfrm>
          <a:prstGeom prst="leftRightArrow">
            <a:avLst>
              <a:gd name="adj1" fmla="val 50000"/>
              <a:gd name="adj2" fmla="val 2155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49" name="Group 26"/>
          <p:cNvGrpSpPr>
            <a:grpSpLocks/>
          </p:cNvGrpSpPr>
          <p:nvPr/>
        </p:nvGrpSpPr>
        <p:grpSpPr bwMode="auto">
          <a:xfrm>
            <a:off x="2947988" y="4674016"/>
            <a:ext cx="563562" cy="609600"/>
            <a:chOff x="2771" y="2442"/>
            <a:chExt cx="355" cy="384"/>
          </a:xfrm>
        </p:grpSpPr>
        <p:sp>
          <p:nvSpPr>
            <p:cNvPr id="150" name="Line 27"/>
            <p:cNvSpPr>
              <a:spLocks noChangeShapeType="1"/>
            </p:cNvSpPr>
            <p:nvPr/>
          </p:nvSpPr>
          <p:spPr bwMode="auto">
            <a:xfrm>
              <a:off x="2771" y="2634"/>
              <a:ext cx="25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Rectangle 28"/>
            <p:cNvSpPr>
              <a:spLocks noChangeArrowheads="1"/>
            </p:cNvSpPr>
            <p:nvPr/>
          </p:nvSpPr>
          <p:spPr bwMode="auto">
            <a:xfrm rot="-5400000">
              <a:off x="2886" y="2586"/>
              <a:ext cx="384" cy="96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52" name="Group 29"/>
          <p:cNvGrpSpPr>
            <a:grpSpLocks/>
          </p:cNvGrpSpPr>
          <p:nvPr/>
        </p:nvGrpSpPr>
        <p:grpSpPr bwMode="auto">
          <a:xfrm>
            <a:off x="2273300" y="3926304"/>
            <a:ext cx="609600" cy="596900"/>
            <a:chOff x="2346" y="1971"/>
            <a:chExt cx="384" cy="376"/>
          </a:xfrm>
        </p:grpSpPr>
        <p:sp>
          <p:nvSpPr>
            <p:cNvPr id="153" name="Line 30"/>
            <p:cNvSpPr>
              <a:spLocks noChangeShapeType="1"/>
            </p:cNvSpPr>
            <p:nvPr/>
          </p:nvSpPr>
          <p:spPr bwMode="auto">
            <a:xfrm rot="-5400000">
              <a:off x="2394" y="2203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Rectangle 31"/>
            <p:cNvSpPr>
              <a:spLocks noChangeArrowheads="1"/>
            </p:cNvSpPr>
            <p:nvPr/>
          </p:nvSpPr>
          <p:spPr bwMode="auto">
            <a:xfrm>
              <a:off x="2346" y="1971"/>
              <a:ext cx="384" cy="96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55" name="AutoShape 32"/>
          <p:cNvSpPr>
            <a:spLocks noChangeArrowheads="1"/>
          </p:cNvSpPr>
          <p:nvPr/>
        </p:nvSpPr>
        <p:spPr bwMode="auto">
          <a:xfrm rot="5400000">
            <a:off x="1981201" y="4010441"/>
            <a:ext cx="220662" cy="204787"/>
          </a:xfrm>
          <a:prstGeom prst="leftRightArrow">
            <a:avLst>
              <a:gd name="adj1" fmla="val 50000"/>
              <a:gd name="adj2" fmla="val 2155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56" name="Group 33"/>
          <p:cNvGrpSpPr>
            <a:grpSpLocks/>
          </p:cNvGrpSpPr>
          <p:nvPr/>
        </p:nvGrpSpPr>
        <p:grpSpPr bwMode="auto">
          <a:xfrm>
            <a:off x="4005263" y="5791200"/>
            <a:ext cx="2157412" cy="609600"/>
            <a:chOff x="2717" y="3600"/>
            <a:chExt cx="1359" cy="384"/>
          </a:xfrm>
        </p:grpSpPr>
        <p:sp>
          <p:nvSpPr>
            <p:cNvPr id="157" name="Line 34"/>
            <p:cNvSpPr>
              <a:spLocks noChangeShapeType="1"/>
            </p:cNvSpPr>
            <p:nvPr/>
          </p:nvSpPr>
          <p:spPr bwMode="auto">
            <a:xfrm>
              <a:off x="2717" y="3792"/>
              <a:ext cx="125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Rectangle 35"/>
            <p:cNvSpPr>
              <a:spLocks noChangeArrowheads="1"/>
            </p:cNvSpPr>
            <p:nvPr/>
          </p:nvSpPr>
          <p:spPr bwMode="auto">
            <a:xfrm rot="-5400000">
              <a:off x="3836" y="3744"/>
              <a:ext cx="384" cy="96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59" name="AutoShape 36"/>
          <p:cNvSpPr>
            <a:spLocks noChangeArrowheads="1"/>
          </p:cNvSpPr>
          <p:nvPr/>
        </p:nvSpPr>
        <p:spPr bwMode="auto">
          <a:xfrm rot="5400000">
            <a:off x="296069" y="846931"/>
            <a:ext cx="666750" cy="204788"/>
          </a:xfrm>
          <a:prstGeom prst="leftRightArrow">
            <a:avLst>
              <a:gd name="adj1" fmla="val 50000"/>
              <a:gd name="adj2" fmla="val 65116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60" name="Group 37"/>
          <p:cNvGrpSpPr>
            <a:grpSpLocks/>
          </p:cNvGrpSpPr>
          <p:nvPr/>
        </p:nvGrpSpPr>
        <p:grpSpPr bwMode="auto">
          <a:xfrm>
            <a:off x="835025" y="533400"/>
            <a:ext cx="609600" cy="1430338"/>
            <a:chOff x="720" y="288"/>
            <a:chExt cx="384" cy="901"/>
          </a:xfrm>
        </p:grpSpPr>
        <p:sp>
          <p:nvSpPr>
            <p:cNvPr id="161" name="Line 38"/>
            <p:cNvSpPr>
              <a:spLocks noChangeShapeType="1"/>
            </p:cNvSpPr>
            <p:nvPr/>
          </p:nvSpPr>
          <p:spPr bwMode="auto">
            <a:xfrm rot="16200000" flipH="1">
              <a:off x="511" y="788"/>
              <a:ext cx="8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Rectangle 39"/>
            <p:cNvSpPr>
              <a:spLocks noChangeArrowheads="1"/>
            </p:cNvSpPr>
            <p:nvPr/>
          </p:nvSpPr>
          <p:spPr bwMode="auto">
            <a:xfrm>
              <a:off x="720" y="288"/>
              <a:ext cx="384" cy="96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63" name="Line 40"/>
          <p:cNvSpPr>
            <a:spLocks noChangeShapeType="1"/>
          </p:cNvSpPr>
          <p:nvPr/>
        </p:nvSpPr>
        <p:spPr bwMode="auto">
          <a:xfrm flipH="1">
            <a:off x="2425700" y="4826416"/>
            <a:ext cx="304800" cy="3048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164" name="オブジェクト 163"/>
          <p:cNvGraphicFramePr>
            <a:graphicFrameLocks noChangeAspect="1"/>
          </p:cNvGraphicFramePr>
          <p:nvPr/>
        </p:nvGraphicFramePr>
        <p:xfrm>
          <a:off x="4574205" y="3841751"/>
          <a:ext cx="4141170" cy="530920"/>
        </p:xfrm>
        <a:graphic>
          <a:graphicData uri="http://schemas.openxmlformats.org/presentationml/2006/ole">
            <p:oleObj spid="_x0000_s19458" name="数式" r:id="rId3" imgW="1384300" imgH="177800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760911" y="4674015"/>
          <a:ext cx="5222875" cy="486645"/>
        </p:xfrm>
        <a:graphic>
          <a:graphicData uri="http://schemas.openxmlformats.org/presentationml/2006/ole">
            <p:oleObj spid="_x0000_s19459" name="数式" r:id="rId4" imgW="19050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2344 3.3333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1.38889E-6 0.0321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69 L 0.07657 0.0006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3.33333E-6 L 0.00035 0.0960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597080"/>
          </a:xfrm>
        </p:spPr>
        <p:txBody>
          <a:bodyPr/>
          <a:lstStyle/>
          <a:p>
            <a:r>
              <a:rPr lang="en-US" altLang="ja-JP" dirty="0" smtClean="0"/>
              <a:t>Size of interferometer GW detectors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0067" y="925960"/>
            <a:ext cx="8822265" cy="1272834"/>
          </a:xfrm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rgbClr val="FF0000"/>
              </a:buClr>
              <a:buFont typeface="Wingdings" charset="2"/>
              <a:buChar char="n"/>
            </a:pPr>
            <a:r>
              <a:rPr lang="en-US" altLang="ja-JP" sz="3000" b="1" dirty="0" smtClean="0">
                <a:solidFill>
                  <a:srgbClr val="FF0000"/>
                </a:solidFill>
                <a:latin typeface="メイリオ" charset="-128"/>
                <a:ea typeface="メイリオ" charset="-128"/>
                <a:cs typeface="メイリオ" charset="-128"/>
              </a:rPr>
              <a:t>LIGO Observatories</a:t>
            </a:r>
          </a:p>
          <a:p>
            <a:pPr marL="469900" indent="-469900">
              <a:spcBef>
                <a:spcPct val="20000"/>
              </a:spcBef>
              <a:buClr>
                <a:srgbClr val="FF0000"/>
              </a:buClr>
              <a:buNone/>
            </a:pPr>
            <a:r>
              <a:rPr lang="en-US" altLang="ja-JP" sz="2900" dirty="0" smtClean="0">
                <a:solidFill>
                  <a:schemeClr val="folHlink"/>
                </a:solidFill>
                <a:latin typeface="メイリオ" charset="-128"/>
                <a:ea typeface="メイリオ" charset="-128"/>
                <a:cs typeface="メイリオ" charset="-128"/>
              </a:rPr>
              <a:t>	Hanford (4km&amp;2km)	Livingston (4km)</a:t>
            </a:r>
            <a:endParaRPr lang="ja-JP" altLang="en-US" sz="1900" dirty="0" smtClean="0">
              <a:solidFill>
                <a:schemeClr val="folHlink"/>
              </a:solidFill>
              <a:latin typeface="メイリオ" charset="-128"/>
              <a:ea typeface="メイリオ" charset="-128"/>
              <a:cs typeface="メイリオ" charset="-128"/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sz="1400" dirty="0" smtClean="0"/>
              <a:t> \</a:t>
            </a:r>
          </a:p>
          <a:p>
            <a:pPr>
              <a:buNone/>
            </a:pPr>
            <a:endParaRPr lang="en-US" altLang="ja-JP" sz="1400" dirty="0" smtClean="0"/>
          </a:p>
          <a:p>
            <a:pPr>
              <a:buNone/>
            </a:pPr>
            <a:endParaRPr lang="en-US" altLang="ja-JP" sz="1400" dirty="0" smtClean="0"/>
          </a:p>
          <a:p>
            <a:pPr>
              <a:buNone/>
            </a:pPr>
            <a:endParaRPr lang="en-US" altLang="ja-JP" sz="1400" dirty="0" smtClean="0"/>
          </a:p>
          <a:p>
            <a:pPr>
              <a:buNone/>
            </a:pPr>
            <a:endParaRPr lang="en-US" altLang="ja-JP" sz="1400" dirty="0" smtClean="0"/>
          </a:p>
          <a:p>
            <a:pPr>
              <a:buNone/>
            </a:pPr>
            <a:endParaRPr lang="en-US" altLang="ja-JP" sz="1400" dirty="0" smtClean="0"/>
          </a:p>
          <a:p>
            <a:pPr>
              <a:buNone/>
            </a:pPr>
            <a:r>
              <a:rPr lang="en-US" altLang="ja-JP" sz="1400" dirty="0" smtClean="0"/>
              <a:t> </a:t>
            </a:r>
          </a:p>
          <a:p>
            <a:pPr>
              <a:buNone/>
            </a:pPr>
            <a:r>
              <a:rPr lang="en-US" altLang="ja-JP" sz="2200" dirty="0" smtClean="0"/>
              <a:t>c.f. Virgo (FRA/ITA) 3km, GEO (GER/GBR) 600m, TAMA (JPN) 300m</a:t>
            </a:r>
          </a:p>
        </p:txBody>
      </p:sp>
      <p:pic>
        <p:nvPicPr>
          <p:cNvPr id="4" name="Picture 3" descr="aerial_full_Hanf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22638"/>
            <a:ext cx="4859338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irPic01_livings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322638"/>
            <a:ext cx="4284662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643467" y="2208352"/>
            <a:ext cx="8043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Tahoma"/>
              </a:rPr>
              <a:t>Still shorter than the optimum length </a:t>
            </a:r>
          </a:p>
          <a:p>
            <a:r>
              <a:rPr lang="en-US" altLang="ja-JP" sz="2000" dirty="0" smtClean="0">
                <a:latin typeface="Tahoma"/>
              </a:rPr>
              <a:t>=&gt; Use optical cavity to increase life time of the photons in the arm</a:t>
            </a:r>
            <a:endParaRPr lang="ja-JP" altLang="en-US" sz="2000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57" y="1403701"/>
            <a:ext cx="8686800" cy="54543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Components of the interferometer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1657" y="925960"/>
            <a:ext cx="8229600" cy="857132"/>
          </a:xfrm>
        </p:spPr>
        <p:txBody>
          <a:bodyPr/>
          <a:lstStyle/>
          <a:p>
            <a:r>
              <a:rPr lang="en-US" altLang="ja-JP" dirty="0" smtClean="0"/>
              <a:t>“Still simplified” LIGO Interferometer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1586" y="5875852"/>
            <a:ext cx="72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</a:rPr>
              <a:t>Laser</a:t>
            </a:r>
            <a:endParaRPr kumimoji="1" lang="ja-JP" altLang="en-US" dirty="0">
              <a:latin typeface="Tahom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8188" y="5727887"/>
            <a:ext cx="95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</a:rPr>
              <a:t>Mode</a:t>
            </a:r>
          </a:p>
          <a:p>
            <a:r>
              <a:rPr lang="en-US" altLang="ja-JP" dirty="0" smtClean="0">
                <a:latin typeface="Tahoma"/>
              </a:rPr>
              <a:t>Cleaner</a:t>
            </a:r>
          </a:p>
          <a:p>
            <a:r>
              <a:rPr kumimoji="1" lang="en-US" altLang="ja-JP" dirty="0" smtClean="0">
                <a:latin typeface="Tahoma"/>
              </a:rPr>
              <a:t>L~12m</a:t>
            </a:r>
            <a:endParaRPr kumimoji="1" lang="ja-JP" altLang="en-US" dirty="0">
              <a:latin typeface="Tahom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98188" y="4800600"/>
            <a:ext cx="124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Recycling</a:t>
            </a:r>
          </a:p>
          <a:p>
            <a:r>
              <a:rPr lang="en-US" altLang="ja-JP" dirty="0" smtClean="0">
                <a:latin typeface="Tahoma"/>
              </a:rPr>
              <a:t>Mirror</a:t>
            </a:r>
            <a:endParaRPr lang="ja-JP" altLang="en-US" dirty="0">
              <a:latin typeface="Tahom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86457" y="4147066"/>
            <a:ext cx="145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latin typeface="Tahoma"/>
              </a:rPr>
              <a:t>Beamsplitter</a:t>
            </a:r>
            <a:endParaRPr lang="ja-JP" altLang="en-US" dirty="0">
              <a:latin typeface="Tahom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99704" y="2429933"/>
            <a:ext cx="1396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4km</a:t>
            </a:r>
          </a:p>
          <a:p>
            <a:r>
              <a:rPr lang="en-US" altLang="ja-JP" dirty="0" err="1" smtClean="0">
                <a:latin typeface="Tahoma"/>
              </a:rPr>
              <a:t>Fabry</a:t>
            </a:r>
            <a:r>
              <a:rPr lang="en-US" altLang="ja-JP" dirty="0" smtClean="0">
                <a:latin typeface="Tahoma"/>
              </a:rPr>
              <a:t>-Perot</a:t>
            </a:r>
          </a:p>
          <a:p>
            <a:r>
              <a:rPr lang="en-US" altLang="ja-JP" dirty="0" smtClean="0">
                <a:latin typeface="Tahoma"/>
              </a:rPr>
              <a:t>Cavity</a:t>
            </a:r>
            <a:endParaRPr lang="ja-JP" altLang="en-US" dirty="0">
              <a:latin typeface="Tahom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05836" y="3722595"/>
            <a:ext cx="2628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4km </a:t>
            </a:r>
            <a:r>
              <a:rPr lang="en-US" altLang="ja-JP" dirty="0" err="1" smtClean="0">
                <a:latin typeface="Tahoma"/>
              </a:rPr>
              <a:t>Fabry</a:t>
            </a:r>
            <a:r>
              <a:rPr lang="en-US" altLang="ja-JP" dirty="0" smtClean="0">
                <a:latin typeface="Tahoma"/>
              </a:rPr>
              <a:t>-Perot Cavity</a:t>
            </a:r>
            <a:endParaRPr lang="ja-JP" altLang="en-US" dirty="0">
              <a:latin typeface="Tahom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515180" y="2870200"/>
            <a:ext cx="2628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Vacuum Chamber / </a:t>
            </a:r>
          </a:p>
          <a:p>
            <a:r>
              <a:rPr lang="en-US" altLang="ja-JP" dirty="0" smtClean="0">
                <a:latin typeface="Tahoma"/>
              </a:rPr>
              <a:t>Beam tube</a:t>
            </a:r>
            <a:endParaRPr lang="ja-JP" altLang="en-US" dirty="0">
              <a:latin typeface="Tahom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399437" y="5052199"/>
            <a:ext cx="2628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latin typeface="Tahoma"/>
              </a:rPr>
              <a:t>Photodetector</a:t>
            </a:r>
            <a:endParaRPr lang="ja-JP" altLang="en-US" dirty="0">
              <a:latin typeface="Tahom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195304" y="6060518"/>
            <a:ext cx="2015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Data Acquisition</a:t>
            </a:r>
          </a:p>
          <a:p>
            <a:r>
              <a:rPr lang="en-US" altLang="ja-JP" dirty="0" smtClean="0">
                <a:latin typeface="Tahoma"/>
              </a:rPr>
              <a:t>/Analysis System</a:t>
            </a:r>
            <a:endParaRPr lang="ja-JP" altLang="en-US" dirty="0">
              <a:latin typeface="Tahom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944818" y="3777734"/>
            <a:ext cx="2019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Mirror Suspension</a:t>
            </a:r>
            <a:endParaRPr lang="ja-JP" altLang="en-US" dirty="0">
              <a:latin typeface="Tahom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104457" y="5446931"/>
            <a:ext cx="1141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Vibration</a:t>
            </a:r>
          </a:p>
          <a:p>
            <a:r>
              <a:rPr lang="en-US" altLang="ja-JP" dirty="0" smtClean="0">
                <a:latin typeface="Tahoma"/>
              </a:rPr>
              <a:t>Isolation</a:t>
            </a:r>
          </a:p>
          <a:p>
            <a:r>
              <a:rPr lang="en-US" altLang="ja-JP" dirty="0" smtClean="0">
                <a:latin typeface="Tahoma"/>
              </a:rPr>
              <a:t>System</a:t>
            </a:r>
            <a:endParaRPr lang="ja-JP" altLang="en-US" dirty="0">
              <a:latin typeface="Tahom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281475" y="5044855"/>
            <a:ext cx="810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Mirror</a:t>
            </a:r>
            <a:endParaRPr lang="ja-JP" altLang="en-US" dirty="0">
              <a:latin typeface="Tahoma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98" y="4292597"/>
            <a:ext cx="920786" cy="1325033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3537066" y="5543221"/>
            <a:ext cx="267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Digital Control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モジュール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モジュール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モジュール.thmx</Template>
  <TotalTime>1133</TotalTime>
  <Words>1678</Words>
  <Application>Microsoft Macintosh PowerPoint</Application>
  <PresentationFormat>画面に合わせる (4:3)</PresentationFormat>
  <Paragraphs>449</Paragraphs>
  <Slides>42</Slides>
  <Notes>4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42</vt:i4>
      </vt:variant>
    </vt:vector>
  </HeadingPairs>
  <TitlesOfParts>
    <vt:vector size="45" baseType="lpstr">
      <vt:lpstr>モジュール</vt:lpstr>
      <vt:lpstr>数式</vt:lpstr>
      <vt:lpstr>Equation</vt:lpstr>
      <vt:lpstr>Technologies of Gravitational Wave Detection</vt:lpstr>
      <vt:lpstr>Background  / Overview</vt:lpstr>
      <vt:lpstr>Interferometer GW detection</vt:lpstr>
      <vt:lpstr>Gravitational wave</vt:lpstr>
      <vt:lpstr>Interferometer GW detection</vt:lpstr>
      <vt:lpstr>Amplitude of GWs</vt:lpstr>
      <vt:lpstr>Size of interferometer GW detectors</vt:lpstr>
      <vt:lpstr>Size of interferometer GW detectors</vt:lpstr>
      <vt:lpstr>Components of the interferometer</vt:lpstr>
      <vt:lpstr>Components of the interferometer</vt:lpstr>
      <vt:lpstr>What can we do for the detection?</vt:lpstr>
      <vt:lpstr>Recent sensitivity of LIGO</vt:lpstr>
      <vt:lpstr>Summary</vt:lpstr>
      <vt:lpstr>Summary</vt:lpstr>
      <vt:lpstr>Interferometry</vt:lpstr>
      <vt:lpstr>Laser interferometry</vt:lpstr>
      <vt:lpstr>Gaussian beam</vt:lpstr>
      <vt:lpstr>Fringes</vt:lpstr>
      <vt:lpstr>Phase measurement</vt:lpstr>
      <vt:lpstr>Fringes</vt:lpstr>
      <vt:lpstr>Fabry-Perot Optical Resonator Cavities</vt:lpstr>
      <vt:lpstr>Fabry-Perot Optical Resonator Cavities</vt:lpstr>
      <vt:lpstr>FP circulating field</vt:lpstr>
      <vt:lpstr>Optical cavity</vt:lpstr>
      <vt:lpstr>Optical cavity</vt:lpstr>
      <vt:lpstr>Optical cavity</vt:lpstr>
      <vt:lpstr>Pound-Drever-Hall technique (PDH)</vt:lpstr>
      <vt:lpstr>Summary</vt:lpstr>
      <vt:lpstr>Sensing &amp; Control</vt:lpstr>
      <vt:lpstr>Sensing and Control</vt:lpstr>
      <vt:lpstr>Sensor</vt:lpstr>
      <vt:lpstr>Mirror motion</vt:lpstr>
      <vt:lpstr>Asymptotically Linear Sensor</vt:lpstr>
      <vt:lpstr>Actuators</vt:lpstr>
      <vt:lpstr>Lock Acqusition</vt:lpstr>
      <vt:lpstr>Block diagram</vt:lpstr>
      <vt:lpstr>Block diagram</vt:lpstr>
      <vt:lpstr>Effect of a feedback to the signals</vt:lpstr>
      <vt:lpstr>For stable feedback control</vt:lpstr>
      <vt:lpstr>Example of an open loop TF</vt:lpstr>
      <vt:lpstr>Supression of the error signal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Arai Koji</dc:creator>
  <cp:lastModifiedBy>Arai Koji</cp:lastModifiedBy>
  <cp:revision>24</cp:revision>
  <dcterms:created xsi:type="dcterms:W3CDTF">2010-06-17T21:13:06Z</dcterms:created>
  <dcterms:modified xsi:type="dcterms:W3CDTF">2010-06-17T21:40:58Z</dcterms:modified>
</cp:coreProperties>
</file>