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embeddings/Microsoft_Equation4.bin" ContentType="application/vnd.openxmlformats-officedocument.oleObject"/>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embeddings/Microsoft_Equation3.bin" ContentType="application/vnd.openxmlformats-officedocument.oleObject"/>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embeddings/Microsoft_Equation2.bin" ContentType="application/vnd.openxmlformats-officedocument.oleObject"/>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embeddings/Microsoft_Equation7.bin" ContentType="application/vnd.openxmlformats-officedocument.oleObject"/>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embeddings/Microsoft_Equation6.bin" ContentType="application/vnd.openxmlformats-officedocument.oleObject"/>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3"/>
  </p:notesMasterIdLst>
  <p:sldIdLst>
    <p:sldId id="289" r:id="rId2"/>
    <p:sldId id="315" r:id="rId3"/>
    <p:sldId id="342" r:id="rId4"/>
    <p:sldId id="352" r:id="rId5"/>
    <p:sldId id="334" r:id="rId6"/>
    <p:sldId id="351" r:id="rId7"/>
    <p:sldId id="339" r:id="rId8"/>
    <p:sldId id="343" r:id="rId9"/>
    <p:sldId id="329" r:id="rId10"/>
    <p:sldId id="347" r:id="rId11"/>
    <p:sldId id="353" r:id="rId12"/>
    <p:sldId id="354" r:id="rId13"/>
    <p:sldId id="355" r:id="rId14"/>
    <p:sldId id="349" r:id="rId15"/>
    <p:sldId id="345" r:id="rId16"/>
    <p:sldId id="328" r:id="rId17"/>
    <p:sldId id="261" r:id="rId18"/>
    <p:sldId id="269" r:id="rId19"/>
    <p:sldId id="348" r:id="rId20"/>
    <p:sldId id="322" r:id="rId21"/>
    <p:sldId id="346" r:id="rId22"/>
    <p:sldId id="319" r:id="rId23"/>
    <p:sldId id="323" r:id="rId24"/>
    <p:sldId id="324" r:id="rId25"/>
    <p:sldId id="326" r:id="rId26"/>
    <p:sldId id="341" r:id="rId27"/>
    <p:sldId id="314" r:id="rId28"/>
    <p:sldId id="266" r:id="rId29"/>
    <p:sldId id="308" r:id="rId30"/>
    <p:sldId id="344" r:id="rId31"/>
    <p:sldId id="356"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1" charset="0"/>
        <a:ea typeface="ＭＳ Ｐゴシック" pitchFamily="31" charset="-128"/>
        <a:cs typeface="ＭＳ Ｐゴシック" pitchFamily="31" charset="-128"/>
      </a:defRPr>
    </a:lvl1pPr>
    <a:lvl2pPr marL="457200" algn="l" rtl="0" eaLnBrk="0" fontAlgn="base" hangingPunct="0">
      <a:spcBef>
        <a:spcPct val="0"/>
      </a:spcBef>
      <a:spcAft>
        <a:spcPct val="0"/>
      </a:spcAft>
      <a:defRPr sz="2400" kern="1200">
        <a:solidFill>
          <a:schemeClr val="tx1"/>
        </a:solidFill>
        <a:latin typeface="Arial" pitchFamily="31" charset="0"/>
        <a:ea typeface="ＭＳ Ｐゴシック" pitchFamily="31" charset="-128"/>
        <a:cs typeface="ＭＳ Ｐゴシック" pitchFamily="31" charset="-128"/>
      </a:defRPr>
    </a:lvl2pPr>
    <a:lvl3pPr marL="914400" algn="l" rtl="0" eaLnBrk="0" fontAlgn="base" hangingPunct="0">
      <a:spcBef>
        <a:spcPct val="0"/>
      </a:spcBef>
      <a:spcAft>
        <a:spcPct val="0"/>
      </a:spcAft>
      <a:defRPr sz="2400" kern="1200">
        <a:solidFill>
          <a:schemeClr val="tx1"/>
        </a:solidFill>
        <a:latin typeface="Arial" pitchFamily="31" charset="0"/>
        <a:ea typeface="ＭＳ Ｐゴシック" pitchFamily="31" charset="-128"/>
        <a:cs typeface="ＭＳ Ｐゴシック" pitchFamily="31" charset="-128"/>
      </a:defRPr>
    </a:lvl3pPr>
    <a:lvl4pPr marL="1371600" algn="l" rtl="0" eaLnBrk="0" fontAlgn="base" hangingPunct="0">
      <a:spcBef>
        <a:spcPct val="0"/>
      </a:spcBef>
      <a:spcAft>
        <a:spcPct val="0"/>
      </a:spcAft>
      <a:defRPr sz="2400" kern="1200">
        <a:solidFill>
          <a:schemeClr val="tx1"/>
        </a:solidFill>
        <a:latin typeface="Arial" pitchFamily="31" charset="0"/>
        <a:ea typeface="ＭＳ Ｐゴシック" pitchFamily="31" charset="-128"/>
        <a:cs typeface="ＭＳ Ｐゴシック" pitchFamily="31" charset="-128"/>
      </a:defRPr>
    </a:lvl4pPr>
    <a:lvl5pPr marL="1828800" algn="l" rtl="0" eaLnBrk="0" fontAlgn="base" hangingPunct="0">
      <a:spcBef>
        <a:spcPct val="0"/>
      </a:spcBef>
      <a:spcAft>
        <a:spcPct val="0"/>
      </a:spcAft>
      <a:defRPr sz="2400" kern="1200">
        <a:solidFill>
          <a:schemeClr val="tx1"/>
        </a:solidFill>
        <a:latin typeface="Arial" pitchFamily="31" charset="0"/>
        <a:ea typeface="ＭＳ Ｐゴシック" pitchFamily="31" charset="-128"/>
        <a:cs typeface="ＭＳ Ｐゴシック" pitchFamily="31" charset="-128"/>
      </a:defRPr>
    </a:lvl5pPr>
    <a:lvl6pPr marL="2286000" algn="l" defTabSz="457200" rtl="0" eaLnBrk="1" latinLnBrk="0" hangingPunct="1">
      <a:defRPr sz="2400" kern="1200">
        <a:solidFill>
          <a:schemeClr val="tx1"/>
        </a:solidFill>
        <a:latin typeface="Arial" pitchFamily="31" charset="0"/>
        <a:ea typeface="ＭＳ Ｐゴシック" pitchFamily="31" charset="-128"/>
        <a:cs typeface="ＭＳ Ｐゴシック" pitchFamily="31" charset="-128"/>
      </a:defRPr>
    </a:lvl6pPr>
    <a:lvl7pPr marL="2743200" algn="l" defTabSz="457200" rtl="0" eaLnBrk="1" latinLnBrk="0" hangingPunct="1">
      <a:defRPr sz="2400" kern="1200">
        <a:solidFill>
          <a:schemeClr val="tx1"/>
        </a:solidFill>
        <a:latin typeface="Arial" pitchFamily="31" charset="0"/>
        <a:ea typeface="ＭＳ Ｐゴシック" pitchFamily="31" charset="-128"/>
        <a:cs typeface="ＭＳ Ｐゴシック" pitchFamily="31" charset="-128"/>
      </a:defRPr>
    </a:lvl7pPr>
    <a:lvl8pPr marL="3200400" algn="l" defTabSz="457200" rtl="0" eaLnBrk="1" latinLnBrk="0" hangingPunct="1">
      <a:defRPr sz="2400" kern="1200">
        <a:solidFill>
          <a:schemeClr val="tx1"/>
        </a:solidFill>
        <a:latin typeface="Arial" pitchFamily="31" charset="0"/>
        <a:ea typeface="ＭＳ Ｐゴシック" pitchFamily="31" charset="-128"/>
        <a:cs typeface="ＭＳ Ｐゴシック" pitchFamily="31" charset="-128"/>
      </a:defRPr>
    </a:lvl8pPr>
    <a:lvl9pPr marL="3657600" algn="l" defTabSz="457200" rtl="0" eaLnBrk="1" latinLnBrk="0" hangingPunct="1">
      <a:defRPr sz="2400" kern="1200">
        <a:solidFill>
          <a:schemeClr val="tx1"/>
        </a:solidFill>
        <a:latin typeface="Arial" pitchFamily="31" charset="0"/>
        <a:ea typeface="ＭＳ Ｐゴシック" pitchFamily="31" charset="-128"/>
        <a:cs typeface="ＭＳ Ｐゴシック" pitchFamily="3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AC252"/>
    <a:srgbClr val="A83EFF"/>
    <a:srgbClr val="FFFFFF"/>
    <a:srgbClr val="EEE2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65170" autoAdjust="0"/>
  </p:normalViewPr>
  <p:slideViewPr>
    <p:cSldViewPr>
      <p:cViewPr>
        <p:scale>
          <a:sx n="80" d="100"/>
          <a:sy n="80" d="100"/>
        </p:scale>
        <p:origin x="-9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8264"/>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7DF00FE-2868-724A-9A19-6E5D29B146F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1" charset="0"/>
        <a:ea typeface="ＭＳ Ｐゴシック" pitchFamily="31" charset="-128"/>
        <a:cs typeface="ＭＳ Ｐゴシック" pitchFamily="31" charset="-128"/>
      </a:defRPr>
    </a:lvl1pPr>
    <a:lvl2pPr marL="457200" algn="l" rtl="0" fontAlgn="base">
      <a:spcBef>
        <a:spcPct val="30000"/>
      </a:spcBef>
      <a:spcAft>
        <a:spcPct val="0"/>
      </a:spcAft>
      <a:defRPr sz="1200" kern="1200">
        <a:solidFill>
          <a:schemeClr val="tx1"/>
        </a:solidFill>
        <a:latin typeface="Arial" pitchFamily="31" charset="0"/>
        <a:ea typeface="ＭＳ Ｐゴシック" pitchFamily="31" charset="-128"/>
        <a:cs typeface="+mn-cs"/>
      </a:defRPr>
    </a:lvl2pPr>
    <a:lvl3pPr marL="914400" algn="l" rtl="0" fontAlgn="base">
      <a:spcBef>
        <a:spcPct val="30000"/>
      </a:spcBef>
      <a:spcAft>
        <a:spcPct val="0"/>
      </a:spcAft>
      <a:defRPr sz="1200" kern="1200">
        <a:solidFill>
          <a:schemeClr val="tx1"/>
        </a:solidFill>
        <a:latin typeface="Arial" pitchFamily="31" charset="0"/>
        <a:ea typeface="ＭＳ Ｐゴシック" pitchFamily="31" charset="-128"/>
        <a:cs typeface="+mn-cs"/>
      </a:defRPr>
    </a:lvl3pPr>
    <a:lvl4pPr marL="1371600" algn="l" rtl="0" fontAlgn="base">
      <a:spcBef>
        <a:spcPct val="30000"/>
      </a:spcBef>
      <a:spcAft>
        <a:spcPct val="0"/>
      </a:spcAft>
      <a:defRPr sz="1200" kern="1200">
        <a:solidFill>
          <a:schemeClr val="tx1"/>
        </a:solidFill>
        <a:latin typeface="Arial" pitchFamily="31" charset="0"/>
        <a:ea typeface="ＭＳ Ｐゴシック" pitchFamily="31" charset="-128"/>
        <a:cs typeface="+mn-cs"/>
      </a:defRPr>
    </a:lvl4pPr>
    <a:lvl5pPr marL="1828800" algn="l" rtl="0" fontAlgn="base">
      <a:spcBef>
        <a:spcPct val="30000"/>
      </a:spcBef>
      <a:spcAft>
        <a:spcPct val="0"/>
      </a:spcAft>
      <a:defRPr sz="1200" kern="1200">
        <a:solidFill>
          <a:schemeClr val="tx1"/>
        </a:solidFill>
        <a:latin typeface="Arial" pitchFamily="31" charset="0"/>
        <a:ea typeface="ＭＳ Ｐゴシック" pitchFamily="3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Probability_distribution" TargetMode="External"/><Relationship Id="rId4" Type="http://schemas.openxmlformats.org/officeDocument/2006/relationships/hyperlink" Target="http://en.wikipedia.org/wiki/Entropy_(information_theory)" TargetMode="External"/><Relationship Id="rId5" Type="http://schemas.openxmlformats.org/officeDocument/2006/relationships/hyperlink" Target="http://en.wikipedia.org/wiki/Logarithmic_scale" TargetMode="External"/><Relationship Id="rId6" Type="http://schemas.openxmlformats.org/officeDocument/2006/relationships/hyperlink" Target="http://en.wikipedia.org/wiki/Density_of_states"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7D6E3-A7F4-C64F-AAE6-6612C04BDAD0}" type="slidenum">
              <a:rPr lang="en-US"/>
              <a:pPr/>
              <a:t>1</a:t>
            </a:fld>
            <a:endParaRPr lang="en-US"/>
          </a:p>
        </p:txBody>
      </p:sp>
      <p:sp>
        <p:nvSpPr>
          <p:cNvPr id="112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70E91-533E-0F4B-88AE-DDE927EADD52}" type="slidenum">
              <a:rPr lang="en-US"/>
              <a:pPr/>
              <a:t>16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22DA8-ABF0-0C4B-9DEB-C971C15D618E}" type="slidenum">
              <a:rPr lang="en-US"/>
              <a:pPr/>
              <a:t>17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Not fair to call it an interferometer - the rub is that in the case of an interferometer your resolution goes inversely with the separation of your receivers.  With GWs you’re always sampling the same beam pattern.  Beam doesn’t get smaller.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E0D8F-7879-084B-AE19-70EBA7064DF4}" type="slidenum">
              <a:rPr lang="en-US"/>
              <a:pPr/>
              <a:t>18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Arial" pitchFamily="31" charset="0"/>
                <a:ea typeface="ＭＳ Ｐゴシック" pitchFamily="31" charset="-128"/>
                <a:cs typeface="ＭＳ Ｐゴシック" pitchFamily="31" charset="-128"/>
              </a:rPr>
              <a:t>The </a:t>
            </a:r>
            <a:r>
              <a:rPr lang="en-US" sz="1200" b="1" kern="1200" dirty="0" smtClean="0">
                <a:solidFill>
                  <a:schemeClr val="tx1"/>
                </a:solidFill>
                <a:latin typeface="Arial" pitchFamily="31" charset="0"/>
                <a:ea typeface="ＭＳ Ｐゴシック" pitchFamily="31" charset="-128"/>
                <a:cs typeface="ＭＳ Ｐゴシック" pitchFamily="31" charset="-128"/>
              </a:rPr>
              <a:t>principle of maximum entropy</a:t>
            </a:r>
            <a:r>
              <a:rPr lang="en-US" sz="1200" kern="1200" dirty="0" smtClean="0">
                <a:solidFill>
                  <a:schemeClr val="tx1"/>
                </a:solidFill>
                <a:latin typeface="Arial" pitchFamily="31" charset="0"/>
                <a:ea typeface="ＭＳ Ｐゴシック" pitchFamily="31" charset="-128"/>
                <a:cs typeface="ＭＳ Ｐゴシック" pitchFamily="31" charset="-128"/>
              </a:rPr>
              <a:t> states that, subject to known constraints, the </a:t>
            </a:r>
            <a:r>
              <a:rPr lang="en-US" sz="1200" u="sng" kern="1200" dirty="0" smtClean="0">
                <a:solidFill>
                  <a:schemeClr val="tx1"/>
                </a:solidFill>
                <a:latin typeface="Arial" pitchFamily="31" charset="0"/>
                <a:ea typeface="ＭＳ Ｐゴシック" pitchFamily="31" charset="-128"/>
                <a:cs typeface="ＭＳ Ｐゴシック" pitchFamily="31" charset="-128"/>
                <a:hlinkClick r:id="rId3"/>
              </a:rPr>
              <a:t>probability distribution</a:t>
            </a:r>
            <a:r>
              <a:rPr lang="en-US" sz="1200" kern="1200" dirty="0" smtClean="0">
                <a:solidFill>
                  <a:schemeClr val="tx1"/>
                </a:solidFill>
                <a:latin typeface="Arial" pitchFamily="31" charset="0"/>
                <a:ea typeface="ＭＳ Ｐゴシック" pitchFamily="31" charset="-128"/>
                <a:cs typeface="ＭＳ Ｐゴシック" pitchFamily="31" charset="-128"/>
              </a:rPr>
              <a:t> which best represents the current state of knowledge is the one with largest </a:t>
            </a:r>
            <a:r>
              <a:rPr lang="en-US" sz="1200" u="sng" kern="1200" dirty="0" smtClean="0">
                <a:solidFill>
                  <a:schemeClr val="tx1"/>
                </a:solidFill>
                <a:latin typeface="Arial" pitchFamily="31" charset="0"/>
                <a:ea typeface="ＭＳ Ｐゴシック" pitchFamily="31" charset="-128"/>
                <a:cs typeface="ＭＳ Ｐゴシック" pitchFamily="31" charset="-128"/>
                <a:hlinkClick r:id="rId4"/>
              </a:rPr>
              <a:t>entropy</a:t>
            </a:r>
            <a:r>
              <a:rPr lang="en-US" sz="1200" kern="1200" dirty="0" smtClean="0">
                <a:solidFill>
                  <a:schemeClr val="tx1"/>
                </a:solidFill>
                <a:latin typeface="Arial" pitchFamily="31" charset="0"/>
                <a:ea typeface="ＭＳ Ｐゴシック" pitchFamily="31" charset="-128"/>
                <a:cs typeface="ＭＳ Ｐゴシック" pitchFamily="31" charset="-128"/>
              </a:rPr>
              <a:t>.  </a:t>
            </a:r>
          </a:p>
          <a:p>
            <a:r>
              <a:rPr lang="en-US" sz="1200" kern="1200" dirty="0" smtClean="0">
                <a:solidFill>
                  <a:schemeClr val="tx1"/>
                </a:solidFill>
                <a:latin typeface="Arial" pitchFamily="31" charset="0"/>
                <a:ea typeface="ＭＳ Ｐゴシック" pitchFamily="31" charset="-128"/>
                <a:cs typeface="ＭＳ Ｐゴシック" pitchFamily="31" charset="-128"/>
              </a:rPr>
              <a:t>So if someone asks:</a:t>
            </a:r>
          </a:p>
          <a:p>
            <a:r>
              <a:rPr lang="en-US" sz="1200" kern="1200" dirty="0" smtClean="0">
                <a:solidFill>
                  <a:schemeClr val="tx1"/>
                </a:solidFill>
                <a:latin typeface="Arial" pitchFamily="31" charset="0"/>
                <a:ea typeface="ＭＳ Ｐゴシック" pitchFamily="31" charset="-128"/>
                <a:cs typeface="ＭＳ Ｐゴシック" pitchFamily="31" charset="-128"/>
              </a:rPr>
              <a:t>Well what does that mean? </a:t>
            </a:r>
          </a:p>
          <a:p>
            <a:r>
              <a:rPr lang="en-US" sz="1200" kern="1200" dirty="0" smtClean="0">
                <a:solidFill>
                  <a:schemeClr val="tx1"/>
                </a:solidFill>
                <a:latin typeface="Arial" pitchFamily="31" charset="0"/>
                <a:ea typeface="ＭＳ Ｐゴシック" pitchFamily="31" charset="-128"/>
                <a:cs typeface="ＭＳ Ｐゴシック" pitchFamily="31" charset="-128"/>
              </a:rPr>
              <a:t>Entropy is a logarithmic measure of the density of states:</a:t>
            </a:r>
          </a:p>
          <a:p>
            <a:r>
              <a:rPr lang="en-US" sz="1200" kern="1200" dirty="0" smtClean="0">
                <a:solidFill>
                  <a:schemeClr val="tx1"/>
                </a:solidFill>
                <a:latin typeface="Arial" pitchFamily="31" charset="0"/>
                <a:ea typeface="ＭＳ Ｐゴシック" pitchFamily="31" charset="-128"/>
                <a:cs typeface="ＭＳ Ｐゴシック" pitchFamily="31" charset="-128"/>
              </a:rPr>
              <a:t>entropy is a </a:t>
            </a:r>
            <a:r>
              <a:rPr lang="en-US" sz="1200" u="sng" kern="1200" dirty="0" smtClean="0">
                <a:solidFill>
                  <a:schemeClr val="tx1"/>
                </a:solidFill>
                <a:latin typeface="Arial" pitchFamily="31" charset="0"/>
                <a:ea typeface="ＭＳ Ｐゴシック" pitchFamily="31" charset="-128"/>
                <a:cs typeface="ＭＳ Ｐゴシック" pitchFamily="31" charset="-128"/>
                <a:hlinkClick r:id="rId5"/>
              </a:rPr>
              <a:t>logarithmic</a:t>
            </a:r>
            <a:r>
              <a:rPr lang="en-US" sz="1200" kern="1200" dirty="0" smtClean="0">
                <a:solidFill>
                  <a:schemeClr val="tx1"/>
                </a:solidFill>
                <a:latin typeface="Arial" pitchFamily="31" charset="0"/>
                <a:ea typeface="ＭＳ Ｐゴシック" pitchFamily="31" charset="-128"/>
                <a:cs typeface="ＭＳ Ｐゴシック" pitchFamily="31" charset="-128"/>
              </a:rPr>
              <a:t> measure of the </a:t>
            </a:r>
            <a:r>
              <a:rPr lang="en-US" sz="1200" u="sng" kern="1200" dirty="0" smtClean="0">
                <a:solidFill>
                  <a:schemeClr val="tx1"/>
                </a:solidFill>
                <a:latin typeface="Arial" pitchFamily="31" charset="0"/>
                <a:ea typeface="ＭＳ Ｐゴシック" pitchFamily="31" charset="-128"/>
                <a:cs typeface="ＭＳ Ｐゴシック" pitchFamily="31" charset="-128"/>
                <a:hlinkClick r:id="rId6"/>
              </a:rPr>
              <a:t>density of states</a:t>
            </a:r>
            <a:r>
              <a:rPr lang="en-US" sz="1200" kern="1200" dirty="0" smtClean="0">
                <a:solidFill>
                  <a:schemeClr val="tx1"/>
                </a:solidFill>
                <a:latin typeface="Arial" pitchFamily="31" charset="0"/>
                <a:ea typeface="ＭＳ Ｐゴシック" pitchFamily="31" charset="-128"/>
                <a:cs typeface="ＭＳ Ｐゴシック" pitchFamily="31" charset="-128"/>
              </a:rPr>
              <a:t>:</a:t>
            </a:r>
          </a:p>
          <a:p>
            <a:r>
              <a:rPr lang="en-US" sz="1200" kern="1200" dirty="0" smtClean="0">
                <a:solidFill>
                  <a:schemeClr val="tx1"/>
                </a:solidFill>
                <a:latin typeface="Arial" pitchFamily="31" charset="0"/>
                <a:ea typeface="ＭＳ Ｐゴシック" pitchFamily="31" charset="-128"/>
                <a:cs typeface="ＭＳ Ｐゴシック" pitchFamily="31" charset="-128"/>
              </a:rPr>
              <a:t>where the </a:t>
            </a:r>
            <a:r>
              <a:rPr lang="en-US" sz="1200" kern="1200" dirty="0" err="1" smtClean="0">
                <a:solidFill>
                  <a:schemeClr val="tx1"/>
                </a:solidFill>
                <a:latin typeface="Arial" pitchFamily="31" charset="0"/>
                <a:ea typeface="ＭＳ Ｐゴシック" pitchFamily="31" charset="-128"/>
                <a:cs typeface="ＭＳ Ｐゴシック" pitchFamily="31" charset="-128"/>
              </a:rPr>
              <a:t>P_i</a:t>
            </a:r>
            <a:r>
              <a:rPr lang="en-US" sz="1200" kern="1200" dirty="0" smtClean="0">
                <a:solidFill>
                  <a:schemeClr val="tx1"/>
                </a:solidFill>
                <a:latin typeface="Arial" pitchFamily="31" charset="0"/>
                <a:ea typeface="ＭＳ Ｐゴシック" pitchFamily="31" charset="-128"/>
                <a:cs typeface="ＭＳ Ｐゴシック" pitchFamily="31" charset="-128"/>
              </a:rPr>
              <a:t> is the probability of being in the </a:t>
            </a:r>
            <a:r>
              <a:rPr lang="en-US" sz="1200" kern="1200" dirty="0" err="1" smtClean="0">
                <a:solidFill>
                  <a:schemeClr val="tx1"/>
                </a:solidFill>
                <a:latin typeface="Arial" pitchFamily="31" charset="0"/>
                <a:ea typeface="ＭＳ Ｐゴシック" pitchFamily="31" charset="-128"/>
                <a:cs typeface="ＭＳ Ｐゴシック" pitchFamily="31" charset="-128"/>
              </a:rPr>
              <a:t>ith</a:t>
            </a:r>
            <a:r>
              <a:rPr lang="en-US" sz="1200" kern="1200" dirty="0" smtClean="0">
                <a:solidFill>
                  <a:schemeClr val="tx1"/>
                </a:solidFill>
                <a:latin typeface="Arial" pitchFamily="31" charset="0"/>
                <a:ea typeface="ＭＳ Ｐゴシック" pitchFamily="31" charset="-128"/>
                <a:cs typeface="ＭＳ Ｐゴシック" pitchFamily="31" charset="-128"/>
              </a:rPr>
              <a:t> state.  That’s a general law.</a:t>
            </a:r>
          </a:p>
          <a:p>
            <a:r>
              <a:rPr lang="en-US" sz="1200" kern="1200" dirty="0" smtClean="0">
                <a:solidFill>
                  <a:schemeClr val="tx1"/>
                </a:solidFill>
                <a:latin typeface="Arial" pitchFamily="31" charset="0"/>
                <a:ea typeface="ＭＳ Ｐゴシック" pitchFamily="31" charset="-128"/>
                <a:cs typeface="ＭＳ Ｐゴシック" pitchFamily="31" charset="-128"/>
              </a:rPr>
              <a:t>How does that apply to our situation?</a:t>
            </a:r>
          </a:p>
          <a:p>
            <a:r>
              <a:rPr lang="en-US" sz="1200" kern="1200" dirty="0" smtClean="0">
                <a:solidFill>
                  <a:schemeClr val="tx1"/>
                </a:solidFill>
                <a:latin typeface="Arial" pitchFamily="31" charset="0"/>
                <a:ea typeface="ＭＳ Ｐゴシック" pitchFamily="31" charset="-128"/>
                <a:cs typeface="ＭＳ Ｐゴシック" pitchFamily="31" charset="-128"/>
              </a:rPr>
              <a:t>In our case this is an integral rather than a sum, and we get the probability distribution by writing down the likelihood function the </a:t>
            </a:r>
            <a:r>
              <a:rPr lang="en-US" sz="1200" kern="1200" dirty="0" err="1" smtClean="0">
                <a:solidFill>
                  <a:schemeClr val="tx1"/>
                </a:solidFill>
                <a:latin typeface="Arial" pitchFamily="31" charset="0"/>
                <a:ea typeface="ＭＳ Ｐゴシック" pitchFamily="31" charset="-128"/>
                <a:cs typeface="ＭＳ Ｐゴシック" pitchFamily="31" charset="-128"/>
              </a:rPr>
              <a:t>d-Rh</a:t>
            </a:r>
            <a:r>
              <a:rPr lang="en-US" sz="1200" kern="1200" dirty="0" smtClean="0">
                <a:solidFill>
                  <a:schemeClr val="tx1"/>
                </a:solidFill>
                <a:latin typeface="Arial" pitchFamily="31" charset="0"/>
                <a:ea typeface="ＭＳ Ｐゴシック" pitchFamily="31" charset="-128"/>
                <a:cs typeface="ＭＳ Ｐゴシック" pitchFamily="31" charset="-128"/>
              </a:rPr>
              <a:t> is equal to detector noise, so you have to </a:t>
            </a:r>
            <a:r>
              <a:rPr lang="en-US" sz="1200" kern="1200" dirty="0" err="1" smtClean="0">
                <a:solidFill>
                  <a:schemeClr val="tx1"/>
                </a:solidFill>
                <a:latin typeface="Arial" pitchFamily="31" charset="0"/>
                <a:ea typeface="ＭＳ Ｐゴシック" pitchFamily="31" charset="-128"/>
                <a:cs typeface="ＭＳ Ｐゴシック" pitchFamily="31" charset="-128"/>
              </a:rPr>
              <a:t>characterise</a:t>
            </a:r>
            <a:r>
              <a:rPr lang="en-US" sz="1200" kern="1200" dirty="0" smtClean="0">
                <a:solidFill>
                  <a:schemeClr val="tx1"/>
                </a:solidFill>
                <a:latin typeface="Arial" pitchFamily="31" charset="0"/>
                <a:ea typeface="ＭＳ Ｐゴシック" pitchFamily="31" charset="-128"/>
                <a:cs typeface="ＭＳ Ｐゴシック" pitchFamily="31" charset="-128"/>
              </a:rPr>
              <a:t> your detector noise</a:t>
            </a:r>
          </a:p>
          <a:p>
            <a:r>
              <a:rPr lang="en-US" sz="1200" kern="1200" dirty="0" smtClean="0">
                <a:solidFill>
                  <a:schemeClr val="tx1"/>
                </a:solidFill>
                <a:latin typeface="Arial" pitchFamily="31" charset="0"/>
                <a:ea typeface="ＭＳ Ｐゴシック" pitchFamily="31" charset="-128"/>
                <a:cs typeface="ＭＳ Ｐゴシック" pitchFamily="31" charset="-128"/>
              </a:rPr>
              <a:t>Least presumptive model for the noise is that it’s a multivariate Gaussian (so if all you know is the distribution’s mean and covariance you can write that down)</a:t>
            </a:r>
          </a:p>
          <a:p>
            <a:r>
              <a:rPr lang="en-US" sz="1200" kern="1200" dirty="0" smtClean="0">
                <a:solidFill>
                  <a:schemeClr val="tx1"/>
                </a:solidFill>
                <a:latin typeface="Arial" pitchFamily="31" charset="0"/>
                <a:ea typeface="ＭＳ Ｐゴシック" pitchFamily="31" charset="-128"/>
                <a:cs typeface="ＭＳ Ｐゴシック" pitchFamily="31" charset="-128"/>
              </a:rPr>
              <a:t>And that’s when you get to write down the formula for the probability distribution that </a:t>
            </a:r>
            <a:r>
              <a:rPr lang="en-US" sz="1200" kern="1200" dirty="0" err="1" smtClean="0">
                <a:solidFill>
                  <a:schemeClr val="tx1"/>
                </a:solidFill>
                <a:latin typeface="Arial" pitchFamily="31" charset="0"/>
                <a:ea typeface="ＭＳ Ｐゴシック" pitchFamily="31" charset="-128"/>
                <a:cs typeface="ＭＳ Ｐゴシック" pitchFamily="31" charset="-128"/>
              </a:rPr>
              <a:t>d-Rh</a:t>
            </a:r>
            <a:r>
              <a:rPr lang="en-US" sz="1200" kern="1200" dirty="0" smtClean="0">
                <a:solidFill>
                  <a:schemeClr val="tx1"/>
                </a:solidFill>
                <a:latin typeface="Arial" pitchFamily="31" charset="0"/>
                <a:ea typeface="ＭＳ Ｐゴシック" pitchFamily="31" charset="-128"/>
                <a:cs typeface="ＭＳ Ｐゴシック" pitchFamily="31" charset="-128"/>
              </a:rPr>
              <a:t> is equal to detector noise (it’s the exponent of –xN-1x over the </a:t>
            </a:r>
            <a:r>
              <a:rPr lang="en-US" sz="1200" kern="1200" dirty="0" err="1" smtClean="0">
                <a:solidFill>
                  <a:schemeClr val="tx1"/>
                </a:solidFill>
                <a:latin typeface="Arial" pitchFamily="31" charset="0"/>
                <a:ea typeface="ＭＳ Ｐゴシック" pitchFamily="31" charset="-128"/>
                <a:cs typeface="ＭＳ Ｐゴシック" pitchFamily="31" charset="-128"/>
              </a:rPr>
              <a:t>sqrt</a:t>
            </a:r>
            <a:r>
              <a:rPr lang="en-US" sz="1200" kern="1200" dirty="0" smtClean="0">
                <a:solidFill>
                  <a:schemeClr val="tx1"/>
                </a:solidFill>
                <a:latin typeface="Arial" pitchFamily="31" charset="0"/>
                <a:ea typeface="ＭＳ Ｐゴシック" pitchFamily="31" charset="-128"/>
                <a:cs typeface="ＭＳ Ｐゴシック" pitchFamily="31" charset="-128"/>
              </a:rPr>
              <a:t> of some 2pi’s times the determinant of N where the N is the covariance of the noise.</a:t>
            </a:r>
          </a:p>
          <a:p>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16B3E-15CA-844A-BAFF-1559E53C5DDD}" type="slidenum">
              <a:rPr lang="en-US"/>
              <a:pPr/>
              <a:t>27</a:t>
            </a:fld>
            <a:endParaRPr lang="en-US"/>
          </a:p>
        </p:txBody>
      </p:sp>
      <p:sp>
        <p:nvSpPr>
          <p:cNvPr id="120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Alpha</a:t>
            </a:r>
          </a:p>
          <a:p>
            <a:r>
              <a:rPr lang="en-US"/>
              <a:t>-1 for relic (so omega_g independent of frequency)</a:t>
            </a:r>
          </a:p>
          <a:p>
            <a:r>
              <a:rPr lang="en-US"/>
              <a:t>-2/3 for SMBHB</a:t>
            </a:r>
          </a:p>
          <a:p>
            <a:r>
              <a:rPr lang="en-US"/>
              <a:t>-7/6 for cosmic strings</a:t>
            </a:r>
          </a:p>
          <a:p>
            <a:endParaRPr lang="en-US"/>
          </a:p>
          <a:p>
            <a:r>
              <a:rPr lang="en-US"/>
              <a:t>Ah wait so what is it I’m looking for - </a:t>
            </a:r>
          </a:p>
          <a:p>
            <a:r>
              <a:rPr lang="en-US"/>
              <a:t>Strain goes as rms/data length</a:t>
            </a:r>
          </a:p>
          <a:p>
            <a:r>
              <a:rPr lang="en-US"/>
              <a:t>Omega goes as the derivative of that squared per frequency interval which gets you data/length^5</a:t>
            </a:r>
          </a:p>
          <a:p>
            <a:r>
              <a:rPr lang="en-US"/>
              <a:t>Okay so what’s this measure?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7F956-BDD2-3A43-84E0-6066E3D046E3}" type="slidenum">
              <a:rPr lang="en-US"/>
              <a:pPr/>
              <a:t>28</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I’ve assumed that t_c is much greater than 0 and much less than t so we’re integrating over the whole gaussian basically.  If you want to consider the gaussian just beginning to influence the EM wave you get an error function here.  The point here is how the width of the burst, or the period of the sine wave influences the residual response.  So for the sake of maximum residual response, you don’t actually want a burst source that looks like those zoom-whirl waveforms.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9822A-6F61-2D44-9ACA-798E58663BC6}" type="slidenum">
              <a:rPr lang="en-US"/>
              <a:pPr/>
              <a:t>29</a:t>
            </a:fld>
            <a:endParaRPr lang="en-US"/>
          </a:p>
        </p:txBody>
      </p:sp>
      <p:sp>
        <p:nvSpPr>
          <p:cNvPr id="151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78F5161-D124-D444-A2D7-57D79234CBDF}" type="slidenum">
              <a:rPr lang="en-US"/>
              <a:pPr/>
              <a:t>31</a:t>
            </a:fld>
            <a:endParaRPr lang="en-US"/>
          </a:p>
        </p:txBody>
      </p:sp>
      <p:sp>
        <p:nvSpPr>
          <p:cNvPr id="56321"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56322" name="Text Box 2"/>
          <p:cNvSpPr txBox="1">
            <a:spLocks noChangeArrowheads="1"/>
          </p:cNvSpPr>
          <p:nvPr>
            <p:ph type="body"/>
          </p:nvPr>
        </p:nvSpPr>
        <p:spPr bwMode="auto">
          <a:xfrm>
            <a:off x="686360" y="4342535"/>
            <a:ext cx="5486681"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B3D934-EEBD-464E-9280-73D4BBFB8E57}" type="slidenum">
              <a:rPr lang="en-US"/>
              <a:pPr/>
              <a:t>2</a:t>
            </a:fld>
            <a:endParaRPr lang="en-US"/>
          </a:p>
        </p:txBody>
      </p:sp>
      <p:sp>
        <p:nvSpPr>
          <p:cNvPr id="114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\citet{detweiler:1979:ptm} made explicit the connection between the </a:t>
            </a:r>
            <a:r>
              <a:rPr lang="en-US" dirty="0" err="1" smtClean="0"/>
              <a:t>doppler</a:t>
            </a:r>
            <a:r>
              <a:rPr lang="en-US" dirty="0" smtClean="0"/>
              <a:t> data from spacecraft and pulsar timing residuals, and showed how timing residuals could be used to bound the contribution to the </a:t>
            </a:r>
            <a:r>
              <a:rPr lang="en-US" dirty="0" err="1" smtClean="0"/>
              <a:t>nanoHertz</a:t>
            </a:r>
            <a:r>
              <a:rPr lang="en-US" dirty="0" smtClean="0"/>
              <a:t>-band contribution to the stochastic gravitational wave background</a:t>
            </a:r>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make the point both here and on the burst slide, that</a:t>
            </a:r>
            <a:r>
              <a:rPr lang="en-US" baseline="0" dirty="0" smtClean="0"/>
              <a:t> we have 30 different detector arms in which to measure coincidence.</a:t>
            </a:r>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4D78C11-4710-D64C-8958-1C8A8F0CFF09}" type="slidenum">
              <a:rPr lang="en-US"/>
              <a:pPr/>
              <a:t>8</a:t>
            </a:fld>
            <a:endParaRPr lang="en-US"/>
          </a:p>
        </p:txBody>
      </p:sp>
      <p:sp>
        <p:nvSpPr>
          <p:cNvPr id="28675" name="Rectangle 2"/>
          <p:cNvSpPr>
            <a:spLocks noGrp="1" noRot="1" noChangeAspect="1" noChangeArrowheads="1" noTextEdit="1"/>
          </p:cNvSpPr>
          <p:nvPr>
            <p:ph type="sldImg"/>
          </p:nvPr>
        </p:nvSpPr>
        <p:spPr>
          <a:solidFill>
            <a:srgbClr val="FFFFFF"/>
          </a:solidFill>
          <a:ln/>
        </p:spPr>
      </p:sp>
      <p:sp>
        <p:nvSpPr>
          <p:cNvPr id="28676" name="Text Box 3"/>
          <p:cNvSpPr>
            <a:spLocks noGrp="1" noChangeArrowheads="1"/>
          </p:cNvSpPr>
          <p:nvPr>
            <p:ph type="body" idx="1"/>
          </p:nvPr>
        </p:nvSpPr>
        <p:spPr>
          <a:noFill/>
          <a:ln/>
        </p:spPr>
        <p:txBody>
          <a:bodyPr wrap="none" anchor="ct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D7546-3959-584D-8F58-1EAA1C6D780C}" type="slidenum">
              <a:rPr lang="en-US"/>
              <a:pPr/>
              <a:t>9</a:t>
            </a:fld>
            <a:endParaRPr lang="en-US"/>
          </a:p>
        </p:txBody>
      </p:sp>
      <p:sp>
        <p:nvSpPr>
          <p:cNvPr id="12288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22883" name="Text Box 3"/>
          <p:cNvSpPr txBox="1">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Log(5e-15) = -14.3</a:t>
            </a:r>
          </a:p>
          <a:p>
            <a:r>
              <a:rPr lang="en-US" dirty="0"/>
              <a:t>Log(1/20yrs) = -8.8</a:t>
            </a:r>
            <a:endParaRPr lang="en-US" dirty="0" smtClean="0"/>
          </a:p>
          <a:p>
            <a:endParaRPr lang="en-US" dirty="0" smtClean="0"/>
          </a:p>
          <a:p>
            <a:r>
              <a:rPr lang="en-US" sz="1200" kern="1200" dirty="0" smtClean="0">
                <a:solidFill>
                  <a:schemeClr val="tx1"/>
                </a:solidFill>
                <a:latin typeface="Arial" pitchFamily="31" charset="0"/>
                <a:ea typeface="ＭＳ Ｐゴシック" pitchFamily="31" charset="-128"/>
                <a:cs typeface="ＭＳ Ｐゴシック" pitchFamily="31" charset="-128"/>
              </a:rPr>
              <a:t>The green/current line is the limit we get from our current actual data, using the methods I described in my thesis.  Of course this is subject to the usual debate over how exactly to determine/define these limits, etc.. but that should only change things by a order unity factor (one would hope).  So this line represents 17 pulsars (12 GBT, 7 Arecibo, 2 overlap) timed monthly for ~5 years, with varying </a:t>
            </a:r>
            <a:r>
              <a:rPr lang="en-US" sz="1200" kern="1200" dirty="0" err="1" smtClean="0">
                <a:solidFill>
                  <a:schemeClr val="tx1"/>
                </a:solidFill>
                <a:latin typeface="Arial" pitchFamily="31" charset="0"/>
                <a:ea typeface="ＭＳ Ｐゴシック" pitchFamily="31" charset="-128"/>
                <a:cs typeface="ＭＳ Ｐゴシック" pitchFamily="31" charset="-128"/>
              </a:rPr>
              <a:t>RMS's</a:t>
            </a:r>
            <a:r>
              <a:rPr lang="en-US" sz="1200" kern="1200" dirty="0" smtClean="0">
                <a:solidFill>
                  <a:schemeClr val="tx1"/>
                </a:solidFill>
                <a:latin typeface="Arial" pitchFamily="31" charset="0"/>
                <a:ea typeface="ＭＳ Ｐゴシック" pitchFamily="31" charset="-128"/>
                <a:cs typeface="ＭＳ Ｐゴシック" pitchFamily="31" charset="-128"/>
              </a:rPr>
              <a:t> between ~100 ns and ~1 </a:t>
            </a:r>
            <a:r>
              <a:rPr lang="en-US" sz="1200" kern="1200" dirty="0" err="1" smtClean="0">
                <a:solidFill>
                  <a:schemeClr val="tx1"/>
                </a:solidFill>
                <a:latin typeface="Arial" pitchFamily="31" charset="0"/>
                <a:ea typeface="ＭＳ Ｐゴシック" pitchFamily="31" charset="-128"/>
                <a:cs typeface="ＭＳ Ｐゴシック" pitchFamily="31" charset="-128"/>
              </a:rPr>
              <a:t>us.The</a:t>
            </a:r>
            <a:r>
              <a:rPr lang="en-US" sz="1200" kern="1200" dirty="0" smtClean="0">
                <a:solidFill>
                  <a:schemeClr val="tx1"/>
                </a:solidFill>
                <a:latin typeface="Arial" pitchFamily="31" charset="0"/>
                <a:ea typeface="ＭＳ Ｐゴシック" pitchFamily="31" charset="-128"/>
                <a:cs typeface="ＭＳ Ｐゴシック" pitchFamily="31" charset="-128"/>
              </a:rPr>
              <a:t> other lines (except the 1855 line) all come from scaling the green line in various ways.  The blue "2015" line assumes we keep timing the same 17 pulsars for another ~5 years in exactly the same way we are now, and that we keep getting about the same RMS for each source.  I think this one is a fairly realistic </a:t>
            </a:r>
            <a:r>
              <a:rPr lang="en-US" sz="1200" kern="1200" dirty="0" err="1" smtClean="0">
                <a:solidFill>
                  <a:schemeClr val="tx1"/>
                </a:solidFill>
                <a:latin typeface="Arial" pitchFamily="31" charset="0"/>
                <a:ea typeface="ＭＳ Ｐゴシック" pitchFamily="31" charset="-128"/>
                <a:cs typeface="ＭＳ Ｐゴシック" pitchFamily="31" charset="-128"/>
              </a:rPr>
              <a:t>projection.The</a:t>
            </a:r>
            <a:r>
              <a:rPr lang="en-US" sz="1200" kern="1200" dirty="0" smtClean="0">
                <a:solidFill>
                  <a:schemeClr val="tx1"/>
                </a:solidFill>
                <a:latin typeface="Arial" pitchFamily="31" charset="0"/>
                <a:ea typeface="ＭＳ Ｐゴシック" pitchFamily="31" charset="-128"/>
                <a:cs typeface="ＭＳ Ｐゴシック" pitchFamily="31" charset="-128"/>
              </a:rPr>
              <a:t> lovely hot pink "2020" line comes from extending the current experiment out to 2020, then dividing the resulting limit by a (pretty arbitrary) factor of 4.  You can make up whatever story you like to justify the "4" .. </a:t>
            </a:r>
            <a:r>
              <a:rPr lang="en-US" sz="1200" kern="1200" dirty="0" err="1" smtClean="0">
                <a:solidFill>
                  <a:schemeClr val="tx1"/>
                </a:solidFill>
                <a:latin typeface="Arial" pitchFamily="31" charset="0"/>
                <a:ea typeface="ＭＳ Ｐゴシック" pitchFamily="31" charset="-128"/>
                <a:cs typeface="ＭＳ Ｐゴシック" pitchFamily="31" charset="-128"/>
              </a:rPr>
              <a:t>ie</a:t>
            </a:r>
            <a:r>
              <a:rPr lang="en-US" sz="1200" kern="1200" dirty="0" smtClean="0">
                <a:solidFill>
                  <a:schemeClr val="tx1"/>
                </a:solidFill>
                <a:latin typeface="Arial" pitchFamily="31" charset="0"/>
                <a:ea typeface="ＭＳ Ｐゴシック" pitchFamily="31" charset="-128"/>
                <a:cs typeface="ＭＳ Ｐゴシック" pitchFamily="31" charset="-128"/>
              </a:rPr>
              <a:t>, some appropriate combination of more </a:t>
            </a:r>
            <a:r>
              <a:rPr lang="en-US" sz="1200" kern="1200" dirty="0" err="1" smtClean="0">
                <a:solidFill>
                  <a:schemeClr val="tx1"/>
                </a:solidFill>
                <a:latin typeface="Arial" pitchFamily="31" charset="0"/>
                <a:ea typeface="ＭＳ Ｐゴシック" pitchFamily="31" charset="-128"/>
                <a:cs typeface="ＭＳ Ｐゴシック" pitchFamily="31" charset="-128"/>
              </a:rPr>
              <a:t>psrs</a:t>
            </a:r>
            <a:r>
              <a:rPr lang="en-US" sz="1200" kern="1200" dirty="0" smtClean="0">
                <a:solidFill>
                  <a:schemeClr val="tx1"/>
                </a:solidFill>
                <a:latin typeface="Arial" pitchFamily="31" charset="0"/>
                <a:ea typeface="ＭＳ Ｐゴシック" pitchFamily="31" charset="-128"/>
                <a:cs typeface="ＭＳ Ｐゴシック" pitchFamily="31" charset="-128"/>
              </a:rPr>
              <a:t>, telescope time, collecting area, etc.-Paul</a:t>
            </a:r>
          </a:p>
          <a:p>
            <a:endParaRPr lang="en-US" sz="1200" kern="1200" dirty="0" smtClean="0">
              <a:solidFill>
                <a:schemeClr val="tx1"/>
              </a:solidFill>
              <a:latin typeface="Arial" pitchFamily="31" charset="0"/>
              <a:ea typeface="ＭＳ Ｐゴシック" pitchFamily="31" charset="-128"/>
              <a:cs typeface="ＭＳ Ｐゴシック" pitchFamily="31" charset="-128"/>
            </a:endParaRPr>
          </a:p>
          <a:p>
            <a:r>
              <a:rPr lang="en-US" sz="1200" kern="1200" dirty="0" smtClean="0">
                <a:solidFill>
                  <a:schemeClr val="tx1"/>
                </a:solidFill>
                <a:latin typeface="Arial" pitchFamily="31" charset="0"/>
                <a:ea typeface="ＭＳ Ｐゴシック" pitchFamily="31" charset="-128"/>
                <a:cs typeface="ＭＳ Ｐゴシック" pitchFamily="31" charset="-128"/>
              </a:rPr>
              <a:t>The slope</a:t>
            </a:r>
            <a:r>
              <a:rPr lang="en-US" sz="1200" kern="1200" baseline="0" dirty="0" smtClean="0">
                <a:solidFill>
                  <a:schemeClr val="tx1"/>
                </a:solidFill>
                <a:latin typeface="Arial" pitchFamily="31" charset="0"/>
                <a:ea typeface="ＭＳ Ｐゴシック" pitchFamily="31" charset="-128"/>
                <a:cs typeface="ＭＳ Ｐゴシック" pitchFamily="31" charset="-128"/>
              </a:rPr>
              <a:t> on the right side is basically </a:t>
            </a:r>
            <a:r>
              <a:rPr lang="en-US" sz="1200" kern="1200" baseline="0" dirty="0" err="1" smtClean="0">
                <a:solidFill>
                  <a:schemeClr val="tx1"/>
                </a:solidFill>
                <a:latin typeface="Arial" pitchFamily="31" charset="0"/>
                <a:ea typeface="ＭＳ Ｐゴシック" pitchFamily="31" charset="-128"/>
                <a:cs typeface="ＭＳ Ｐゴシック" pitchFamily="31" charset="-128"/>
              </a:rPr>
              <a:t>h</a:t>
            </a:r>
            <a:r>
              <a:rPr lang="en-US" sz="1200" kern="1200" baseline="0" dirty="0" smtClean="0">
                <a:solidFill>
                  <a:schemeClr val="tx1"/>
                </a:solidFill>
                <a:latin typeface="Arial" pitchFamily="31" charset="0"/>
                <a:ea typeface="ＭＳ Ｐゴシック" pitchFamily="31" charset="-128"/>
                <a:cs typeface="ＭＳ Ｐゴシック" pitchFamily="31" charset="-128"/>
              </a:rPr>
              <a:t>=</a:t>
            </a:r>
            <a:r>
              <a:rPr lang="en-US" sz="1200" kern="1200" baseline="0" dirty="0" err="1" smtClean="0">
                <a:solidFill>
                  <a:schemeClr val="tx1"/>
                </a:solidFill>
                <a:latin typeface="Arial" pitchFamily="31" charset="0"/>
                <a:ea typeface="ＭＳ Ｐゴシック" pitchFamily="31" charset="-128"/>
                <a:cs typeface="ＭＳ Ｐゴシック" pitchFamily="31" charset="-128"/>
              </a:rPr>
              <a:t>rms</a:t>
            </a:r>
            <a:r>
              <a:rPr lang="en-US" sz="1200" kern="1200" baseline="0" dirty="0" smtClean="0">
                <a:solidFill>
                  <a:schemeClr val="tx1"/>
                </a:solidFill>
                <a:latin typeface="Arial" pitchFamily="31" charset="0"/>
                <a:ea typeface="ＭＳ Ｐゴシック" pitchFamily="31" charset="-128"/>
                <a:cs typeface="ＭＳ Ｐゴシック" pitchFamily="31" charset="-128"/>
              </a:rPr>
              <a:t>/P</a:t>
            </a:r>
          </a:p>
          <a:p>
            <a:r>
              <a:rPr lang="en-US" sz="1200" kern="1200" baseline="0" dirty="0" smtClean="0">
                <a:solidFill>
                  <a:schemeClr val="tx1"/>
                </a:solidFill>
                <a:latin typeface="Arial" pitchFamily="31" charset="0"/>
                <a:ea typeface="ＭＳ Ｐゴシック" pitchFamily="31" charset="-128"/>
                <a:cs typeface="ＭＳ Ｐゴシック" pitchFamily="31" charset="-128"/>
              </a:rPr>
              <a:t>The turnover is at 1/ the length of the dataset.  The slope is due to the fact that you are detecting fractions of periods. H goes as the period.  Same slope other direction.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2E0E1-EB94-2E4F-94FA-6673984DFB9B}" type="slidenum">
              <a:rPr lang="en-US"/>
              <a:pPr/>
              <a:t>14</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F00FE-2868-724A-9A19-6E5D29B146F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CE0BF26-DC93-F74F-AB81-C2AD392E92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03ADADB-F7A4-584F-A275-D7147794E0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E5D374B-365E-D24F-86CD-9AC2DB1F71C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EE6B431B-E106-F04D-8521-78F0690B985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A4BA51E-E47E-C344-AFFF-D32A8362490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9D95C68-D45F-8D4F-B5E9-0E69A0D18D5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1C39E3B-EC25-2143-A512-BE41A1DB65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7A9FE992-23D3-C24F-AD19-DCF3241356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B6378409-E280-274B-985F-6EB654990CB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12F9C75F-7DAC-AB48-BF6D-A885484A104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F5144DD-2B79-B143-A52D-087E21DDA15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1E089CE-C530-6741-AB51-0D866177ABB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E11D5B7-7FED-F74D-BD29-D5C2666CACD3}" type="slidenum">
              <a:rPr lang="en-US"/>
              <a:pPr/>
              <a:t>‹#›</a:t>
            </a:fld>
            <a:endParaRPr lang="en-US"/>
          </a:p>
        </p:txBody>
      </p:sp>
      <p:pic>
        <p:nvPicPr>
          <p:cNvPr id="7" name="Picture 10" descr="my_banner.jpg"/>
          <p:cNvPicPr>
            <a:picLocks noChangeAspect="1"/>
          </p:cNvPicPr>
          <p:nvPr userDrawn="1"/>
        </p:nvPicPr>
        <p:blipFill>
          <a:blip r:embed="rId14"/>
          <a:srcRect/>
          <a:stretch>
            <a:fillRect/>
          </a:stretch>
        </p:blipFill>
        <p:spPr bwMode="auto">
          <a:xfrm>
            <a:off x="2057400" y="0"/>
            <a:ext cx="4964113"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2pPr>
      <a:lvl3pPr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3pPr>
      <a:lvl4pPr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4pPr>
      <a:lvl5pPr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5pPr>
      <a:lvl6pPr marL="457200"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6pPr>
      <a:lvl7pPr marL="914400"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7pPr>
      <a:lvl8pPr marL="1371600"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8pPr>
      <a:lvl9pPr marL="1828800"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9.tiff"/><Relationship Id="rId5"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quation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video" Target="file://localhost/Users/andrealommen/Documents/Talks/Morgantown%20Public%20Talk/pulsar_final.mov.qt" TargetMode="External"/><Relationship Id="rId2" Type="http://schemas.openxmlformats.org/officeDocument/2006/relationships/slideLayout" Target="../slideLayouts/slideLayout2.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quation5.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quation6.bin"/><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Microsoft_Equation7.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21" name="Picture 5" descr="PTA"/>
          <p:cNvPicPr>
            <a:picLocks noChangeAspect="1" noChangeArrowheads="1"/>
          </p:cNvPicPr>
          <p:nvPr/>
        </p:nvPicPr>
        <p:blipFill>
          <a:blip r:embed="rId3"/>
          <a:srcRect/>
          <a:stretch>
            <a:fillRect/>
          </a:stretch>
        </p:blipFill>
        <p:spPr bwMode="auto">
          <a:xfrm>
            <a:off x="88900" y="66675"/>
            <a:ext cx="8966200" cy="6724650"/>
          </a:xfrm>
          <a:prstGeom prst="rect">
            <a:avLst/>
          </a:prstGeom>
          <a:noFill/>
        </p:spPr>
      </p:pic>
      <p:sp>
        <p:nvSpPr>
          <p:cNvPr id="111618" name="Rectangle 2"/>
          <p:cNvSpPr>
            <a:spLocks noGrp="1" noChangeArrowheads="1"/>
          </p:cNvSpPr>
          <p:nvPr>
            <p:ph type="ctrTitle"/>
          </p:nvPr>
        </p:nvSpPr>
        <p:spPr>
          <a:xfrm>
            <a:off x="533400" y="1752600"/>
            <a:ext cx="8229600" cy="1143000"/>
          </a:xfrm>
        </p:spPr>
        <p:txBody>
          <a:bodyPr/>
          <a:lstStyle/>
          <a:p>
            <a:r>
              <a:rPr lang="en-US" dirty="0" err="1" smtClean="0"/>
              <a:t>NANOGrav</a:t>
            </a:r>
            <a:r>
              <a:rPr lang="en-US" dirty="0" smtClean="0"/>
              <a:t>:  A Galactic Scale Gravitational </a:t>
            </a:r>
            <a:r>
              <a:rPr lang="en-US" smtClean="0"/>
              <a:t>Wave Observatory</a:t>
            </a:r>
            <a:endParaRPr lang="en-US" dirty="0"/>
          </a:p>
        </p:txBody>
      </p:sp>
      <p:sp>
        <p:nvSpPr>
          <p:cNvPr id="111619" name="Rectangle 3"/>
          <p:cNvSpPr>
            <a:spLocks noGrp="1" noChangeArrowheads="1"/>
          </p:cNvSpPr>
          <p:nvPr>
            <p:ph type="subTitle" idx="1"/>
          </p:nvPr>
        </p:nvSpPr>
        <p:spPr/>
        <p:txBody>
          <a:bodyPr anchor="ctr"/>
          <a:lstStyle/>
          <a:p>
            <a:r>
              <a:rPr lang="en-US" sz="2400" dirty="0"/>
              <a:t>Andrea N. Lommen</a:t>
            </a:r>
            <a:endParaRPr lang="en-US" sz="2400" dirty="0" smtClean="0"/>
          </a:p>
          <a:p>
            <a:r>
              <a:rPr lang="en-US" sz="1600" dirty="0" smtClean="0"/>
              <a:t>Chair, </a:t>
            </a:r>
            <a:r>
              <a:rPr lang="en-US" sz="1600" dirty="0" err="1" smtClean="0"/>
              <a:t>NANOGrav</a:t>
            </a:r>
            <a:endParaRPr lang="en-US" sz="1600" dirty="0" smtClean="0"/>
          </a:p>
          <a:p>
            <a:r>
              <a:rPr lang="en-US" sz="1600" dirty="0" smtClean="0"/>
              <a:t>Associate </a:t>
            </a:r>
            <a:r>
              <a:rPr lang="en-US" sz="1600" dirty="0"/>
              <a:t>Professor of Physics and Astronomy</a:t>
            </a:r>
          </a:p>
          <a:p>
            <a:r>
              <a:rPr lang="en-US" sz="1600" dirty="0"/>
              <a:t>Head of Astronomy Program</a:t>
            </a:r>
          </a:p>
          <a:p>
            <a:r>
              <a:rPr lang="en-US" sz="1600" dirty="0"/>
              <a:t>Director of Grundy Observatory</a:t>
            </a:r>
          </a:p>
          <a:p>
            <a:r>
              <a:rPr lang="en-US" sz="1600" dirty="0"/>
              <a:t>Franklin and Marshall College</a:t>
            </a:r>
          </a:p>
          <a:p>
            <a:r>
              <a:rPr lang="en-US" sz="1600" dirty="0"/>
              <a:t>Lancaster, PA</a:t>
            </a:r>
          </a:p>
          <a:p>
            <a:endParaRPr lang="en-US" sz="1600" dirty="0"/>
          </a:p>
          <a:p>
            <a:pPr>
              <a:lnSpc>
                <a:spcPct val="70000"/>
              </a:lnSpc>
            </a:pPr>
            <a:endParaRPr lang="en-US" sz="2400" dirty="0"/>
          </a:p>
        </p:txBody>
      </p:sp>
      <p:sp>
        <p:nvSpPr>
          <p:cNvPr id="111622" name="Text Box 6"/>
          <p:cNvSpPr txBox="1">
            <a:spLocks noChangeArrowheads="1"/>
          </p:cNvSpPr>
          <p:nvPr/>
        </p:nvSpPr>
        <p:spPr bwMode="auto">
          <a:xfrm>
            <a:off x="5791200" y="5791200"/>
            <a:ext cx="2538413" cy="274638"/>
          </a:xfrm>
          <a:prstGeom prst="rect">
            <a:avLst/>
          </a:prstGeom>
          <a:noFill/>
          <a:ln w="9525">
            <a:noFill/>
            <a:miter lim="800000"/>
            <a:headEnd/>
            <a:tailEnd/>
          </a:ln>
        </p:spPr>
        <p:txBody>
          <a:bodyPr wrap="none">
            <a:prstTxWarp prst="textNoShape">
              <a:avLst/>
            </a:prstTxWarp>
            <a:spAutoFit/>
          </a:bodyPr>
          <a:lstStyle/>
          <a:p>
            <a:r>
              <a:rPr lang="en-US" sz="1200"/>
              <a:t>Image Courtesy of Michael Kramer</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p:spPr>
        <p:txBody>
          <a:bodyPr/>
          <a:lstStyle/>
          <a:p>
            <a:r>
              <a:rPr lang="en-US" dirty="0" err="1" smtClean="0"/>
              <a:t>Sesana</a:t>
            </a:r>
            <a:r>
              <a:rPr lang="en-US" dirty="0" smtClean="0"/>
              <a:t>, </a:t>
            </a:r>
            <a:r>
              <a:rPr lang="en-US" dirty="0" err="1" smtClean="0"/>
              <a:t>Vecchio</a:t>
            </a:r>
            <a:r>
              <a:rPr lang="en-US" dirty="0" smtClean="0"/>
              <a:t> and </a:t>
            </a:r>
            <a:r>
              <a:rPr lang="en-US" dirty="0" err="1" smtClean="0"/>
              <a:t>Volunteri</a:t>
            </a:r>
            <a:r>
              <a:rPr lang="en-US" dirty="0" smtClean="0"/>
              <a:t> 2009</a:t>
            </a:r>
            <a:endParaRPr lang="en-US" dirty="0"/>
          </a:p>
        </p:txBody>
      </p:sp>
      <p:pic>
        <p:nvPicPr>
          <p:cNvPr id="4" name="Content Placeholder 3" descr="Sesana09.tiff"/>
          <p:cNvPicPr>
            <a:picLocks noGrp="1" noChangeAspect="1"/>
          </p:cNvPicPr>
          <p:nvPr>
            <p:ph idx="1"/>
          </p:nvPr>
        </p:nvPicPr>
        <p:blipFill>
          <a:blip r:embed="rId2"/>
          <a:srcRect l="-31779" r="-31779"/>
          <a:stretch>
            <a:fillRect/>
          </a:stretch>
        </p:blipFill>
        <p:spPr>
          <a:xfrm>
            <a:off x="685800" y="2362200"/>
            <a:ext cx="7772400" cy="4114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flyby_strain_residual.jpg"/>
          <p:cNvPicPr>
            <a:picLocks noChangeAspect="1"/>
          </p:cNvPicPr>
          <p:nvPr/>
        </p:nvPicPr>
        <p:blipFill>
          <a:blip r:embed="rId2"/>
          <a:stretch>
            <a:fillRect/>
          </a:stretch>
        </p:blipFill>
        <p:spPr>
          <a:xfrm>
            <a:off x="0" y="304800"/>
            <a:ext cx="9144000" cy="4018895"/>
          </a:xfrm>
          <a:prstGeom prst="rect">
            <a:avLst/>
          </a:prstGeom>
        </p:spPr>
      </p:pic>
      <p:sp>
        <p:nvSpPr>
          <p:cNvPr id="5" name="TextBox 4"/>
          <p:cNvSpPr txBox="1"/>
          <p:nvPr/>
        </p:nvSpPr>
        <p:spPr>
          <a:xfrm>
            <a:off x="914400" y="4549676"/>
            <a:ext cx="7315200" cy="2308324"/>
          </a:xfrm>
          <a:prstGeom prst="rect">
            <a:avLst/>
          </a:prstGeom>
          <a:noFill/>
        </p:spPr>
        <p:txBody>
          <a:bodyPr wrap="square" rtlCol="0">
            <a:spAutoFit/>
          </a:bodyPr>
          <a:lstStyle/>
          <a:p>
            <a:r>
              <a:rPr lang="en-US" dirty="0" smtClean="0"/>
              <a:t>2 10</a:t>
            </a:r>
            <a:r>
              <a:rPr lang="en-US" baseline="30000" dirty="0" smtClean="0"/>
              <a:t>9</a:t>
            </a:r>
            <a:r>
              <a:rPr lang="en-US" dirty="0" smtClean="0"/>
              <a:t> solar mass black holes flying by each other with a separation of 40 Schwarzschild Radii.  </a:t>
            </a:r>
          </a:p>
          <a:p>
            <a:r>
              <a:rPr lang="en-US" dirty="0" smtClean="0"/>
              <a:t>Distance:   100 </a:t>
            </a:r>
            <a:r>
              <a:rPr lang="en-US" dirty="0" err="1" smtClean="0"/>
              <a:t>Mpc</a:t>
            </a:r>
            <a:endParaRPr lang="en-US" dirty="0" smtClean="0"/>
          </a:p>
          <a:p>
            <a:r>
              <a:rPr lang="en-US" dirty="0" smtClean="0"/>
              <a:t>30 IPTA pulsars</a:t>
            </a:r>
          </a:p>
          <a:p>
            <a:r>
              <a:rPr lang="en-US" dirty="0" smtClean="0"/>
              <a:t>Using Maximum Entropy analysis (</a:t>
            </a:r>
            <a:r>
              <a:rPr lang="en-US" dirty="0" err="1" smtClean="0"/>
              <a:t>Summerscales</a:t>
            </a:r>
            <a:r>
              <a:rPr lang="en-US" dirty="0" smtClean="0"/>
              <a:t> et al 2008)</a:t>
            </a:r>
          </a:p>
        </p:txBody>
      </p:sp>
      <p:pic>
        <p:nvPicPr>
          <p:cNvPr id="6" name="Content Placeholder 3" descr="flyby_explnP.jpg"/>
          <p:cNvPicPr>
            <a:picLocks noChangeAspect="1"/>
          </p:cNvPicPr>
          <p:nvPr/>
        </p:nvPicPr>
        <p:blipFill>
          <a:blip r:embed="rId3"/>
          <a:srcRect t="-10122" b="-10122"/>
          <a:stretch>
            <a:fillRect/>
          </a:stretch>
        </p:blipFill>
        <p:spPr bwMode="auto">
          <a:xfrm>
            <a:off x="508000" y="0"/>
            <a:ext cx="8636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609600"/>
            <a:ext cx="3657600" cy="5257800"/>
          </a:xfrm>
        </p:spPr>
        <p:txBody>
          <a:bodyPr/>
          <a:lstStyle/>
          <a:p>
            <a:r>
              <a:rPr lang="en-US" dirty="0" smtClean="0"/>
              <a:t>The Advantage of New Wide-band Backend System at Green Bank “GUPPI”</a:t>
            </a:r>
            <a:endParaRPr lang="en-US" dirty="0"/>
          </a:p>
        </p:txBody>
      </p:sp>
      <p:pic>
        <p:nvPicPr>
          <p:cNvPr id="6" name="Content Placeholder 5" descr="gasp_bw.png"/>
          <p:cNvPicPr>
            <a:picLocks noGrp="1" noChangeAspect="1"/>
          </p:cNvPicPr>
          <p:nvPr>
            <p:ph idx="1"/>
          </p:nvPr>
        </p:nvPicPr>
        <p:blipFill>
          <a:blip r:embed="rId2"/>
          <a:srcRect l="-114869" r="-114869"/>
          <a:stretch>
            <a:fillRect/>
          </a:stretch>
        </p:blipFill>
        <p:spPr>
          <a:xfrm>
            <a:off x="-1828800" y="1143000"/>
            <a:ext cx="9931400" cy="5257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909_resids.png"/>
          <p:cNvPicPr>
            <a:picLocks noGrp="1" noChangeAspect="1"/>
          </p:cNvPicPr>
          <p:nvPr>
            <p:ph idx="1"/>
          </p:nvPr>
        </p:nvPicPr>
        <p:blipFill>
          <a:blip r:embed="rId2"/>
          <a:srcRect l="-20833" r="-20833"/>
          <a:stretch>
            <a:fillRect/>
          </a:stretch>
        </p:blipFill>
        <p:spPr>
          <a:xfrm>
            <a:off x="-249767" y="1219200"/>
            <a:ext cx="9643533" cy="5105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4" name="Picture 4" descr="PTA"/>
          <p:cNvPicPr>
            <a:picLocks noChangeAspect="1" noChangeArrowheads="1"/>
          </p:cNvPicPr>
          <p:nvPr/>
        </p:nvPicPr>
        <p:blipFill>
          <a:blip r:embed="rId3"/>
          <a:srcRect/>
          <a:stretch>
            <a:fillRect/>
          </a:stretch>
        </p:blipFill>
        <p:spPr bwMode="auto">
          <a:xfrm>
            <a:off x="88900" y="66675"/>
            <a:ext cx="8966200" cy="6724650"/>
          </a:xfrm>
          <a:prstGeom prst="rect">
            <a:avLst/>
          </a:prstGeom>
          <a:noFill/>
        </p:spPr>
      </p:pic>
      <p:sp>
        <p:nvSpPr>
          <p:cNvPr id="56322" name="Rectangle 2"/>
          <p:cNvSpPr>
            <a:spLocks noGrp="1" noChangeArrowheads="1"/>
          </p:cNvSpPr>
          <p:nvPr>
            <p:ph type="title"/>
          </p:nvPr>
        </p:nvSpPr>
        <p:spPr/>
        <p:txBody>
          <a:bodyPr/>
          <a:lstStyle/>
          <a:p>
            <a:r>
              <a:rPr lang="en-US"/>
              <a:t>Summary</a:t>
            </a:r>
          </a:p>
        </p:txBody>
      </p:sp>
      <p:sp>
        <p:nvSpPr>
          <p:cNvPr id="56323" name="Rectangle 3"/>
          <p:cNvSpPr>
            <a:spLocks noGrp="1" noChangeArrowheads="1"/>
          </p:cNvSpPr>
          <p:nvPr>
            <p:ph type="body" idx="1"/>
          </p:nvPr>
        </p:nvSpPr>
        <p:spPr/>
        <p:txBody>
          <a:bodyPr/>
          <a:lstStyle/>
          <a:p>
            <a:pPr>
              <a:lnSpc>
                <a:spcPct val="90000"/>
              </a:lnSpc>
            </a:pPr>
            <a:endParaRPr lang="en-US" sz="2300" dirty="0" smtClean="0"/>
          </a:p>
          <a:p>
            <a:pPr>
              <a:lnSpc>
                <a:spcPct val="90000"/>
              </a:lnSpc>
            </a:pPr>
            <a:r>
              <a:rPr lang="en-US" sz="2300" dirty="0" smtClean="0"/>
              <a:t>Pulsars make a galactic scale gravitational wave observatory which is poised to detect gravitational waves in 5-10 years.</a:t>
            </a:r>
          </a:p>
          <a:p>
            <a:pPr>
              <a:lnSpc>
                <a:spcPct val="90000"/>
              </a:lnSpc>
            </a:pPr>
            <a:r>
              <a:rPr lang="en-US" sz="2300" dirty="0" smtClean="0"/>
              <a:t>Individual and collections of super massive black hole binaries with year-long periods (10s of </a:t>
            </a:r>
            <a:r>
              <a:rPr lang="en-US" sz="2300" dirty="0" err="1" smtClean="0"/>
              <a:t>nHz</a:t>
            </a:r>
            <a:r>
              <a:rPr lang="en-US" sz="2300" dirty="0" smtClean="0"/>
              <a:t>) are our most considered source.</a:t>
            </a:r>
          </a:p>
          <a:p>
            <a:pPr>
              <a:lnSpc>
                <a:spcPct val="90000"/>
              </a:lnSpc>
            </a:pPr>
            <a:r>
              <a:rPr lang="en-US" sz="2300" dirty="0" smtClean="0"/>
              <a:t>In the burst work are pushing the sensitivity of the PTAs to higher GW frequencies (10</a:t>
            </a:r>
            <a:r>
              <a:rPr lang="en-US" sz="2300" baseline="30000" dirty="0" smtClean="0"/>
              <a:t>-5</a:t>
            </a:r>
            <a:r>
              <a:rPr lang="en-US" sz="2300" dirty="0" smtClean="0"/>
              <a:t> Hz).  We’ve shown that we can recover the waveform and the direction of the GW radiation.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provement_with_time.tiff"/>
          <p:cNvPicPr>
            <a:picLocks noGrp="1" noChangeAspect="1"/>
          </p:cNvPicPr>
          <p:nvPr>
            <p:ph idx="1"/>
          </p:nvPr>
        </p:nvPicPr>
        <p:blipFill>
          <a:blip r:embed="rId4"/>
          <a:srcRect l="-13575" r="-13575"/>
          <a:stretch>
            <a:fillRect/>
          </a:stretch>
        </p:blipFill>
        <p:spPr>
          <a:xfrm>
            <a:off x="-304800" y="1066800"/>
            <a:ext cx="9931400" cy="5257800"/>
          </a:xfrm>
        </p:spPr>
      </p:pic>
      <p:graphicFrame>
        <p:nvGraphicFramePr>
          <p:cNvPr id="5" name="Object 4"/>
          <p:cNvGraphicFramePr>
            <a:graphicFrameLocks noChangeAspect="1"/>
          </p:cNvGraphicFramePr>
          <p:nvPr/>
        </p:nvGraphicFramePr>
        <p:xfrm>
          <a:off x="4495800" y="3581400"/>
          <a:ext cx="3395382" cy="1143000"/>
        </p:xfrm>
        <a:graphic>
          <a:graphicData uri="http://schemas.openxmlformats.org/presentationml/2006/ole">
            <p:oleObj spid="_x0000_s237570" name="Equation" r:id="rId5" imgW="1282700" imgH="431800" progId="Equation.3">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066800"/>
            <a:ext cx="7772400" cy="1143000"/>
          </a:xfrm>
        </p:spPr>
        <p:txBody>
          <a:bodyPr/>
          <a:lstStyle/>
          <a:p>
            <a:r>
              <a:rPr lang="en-US" dirty="0" err="1"/>
              <a:t>Detectability</a:t>
            </a:r>
            <a:r>
              <a:rPr lang="en-US" dirty="0"/>
              <a:t> of a Waveform</a:t>
            </a:r>
          </a:p>
        </p:txBody>
      </p:sp>
      <p:graphicFrame>
        <p:nvGraphicFramePr>
          <p:cNvPr id="27652" name="Object 4"/>
          <p:cNvGraphicFramePr>
            <a:graphicFrameLocks noChangeAspect="1"/>
          </p:cNvGraphicFramePr>
          <p:nvPr/>
        </p:nvGraphicFramePr>
        <p:xfrm>
          <a:off x="914400" y="2590800"/>
          <a:ext cx="7462838" cy="3438525"/>
        </p:xfrm>
        <a:graphic>
          <a:graphicData uri="http://schemas.openxmlformats.org/presentationml/2006/ole">
            <p:oleObj spid="_x0000_s186370" name="Equation" r:id="rId4" imgW="4025900" imgH="1854200" progId="Equation.3">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The shape of the GW response</a:t>
            </a:r>
          </a:p>
        </p:txBody>
      </p:sp>
      <p:pic>
        <p:nvPicPr>
          <p:cNvPr id="16389" name="Picture 5" descr="pastedGraphic"/>
          <p:cNvPicPr>
            <a:picLocks noChangeAspect="1" noChangeArrowheads="1"/>
          </p:cNvPicPr>
          <p:nvPr/>
        </p:nvPicPr>
        <p:blipFill>
          <a:blip r:embed="rId3"/>
          <a:srcRect/>
          <a:stretch>
            <a:fillRect/>
          </a:stretch>
        </p:blipFill>
        <p:spPr bwMode="auto">
          <a:xfrm>
            <a:off x="2189163" y="2133600"/>
            <a:ext cx="4765675" cy="4295775"/>
          </a:xfrm>
          <a:prstGeom prst="rect">
            <a:avLst/>
          </a:prstGeom>
          <a:noFill/>
          <a:ln w="76200">
            <a:solidFill>
              <a:schemeClr val="tx2"/>
            </a:solidFill>
            <a:miter lim="800000"/>
            <a:headEnd/>
            <a:tailEnd/>
          </a:ln>
        </p:spPr>
      </p:pic>
      <p:sp>
        <p:nvSpPr>
          <p:cNvPr id="16390" name="Text Box 6"/>
          <p:cNvSpPr txBox="1">
            <a:spLocks noChangeArrowheads="1"/>
          </p:cNvSpPr>
          <p:nvPr/>
        </p:nvSpPr>
        <p:spPr bwMode="auto">
          <a:xfrm>
            <a:off x="7146925" y="6338888"/>
            <a:ext cx="1557338" cy="304800"/>
          </a:xfrm>
          <a:prstGeom prst="rect">
            <a:avLst/>
          </a:prstGeom>
          <a:noFill/>
          <a:ln w="9525">
            <a:noFill/>
            <a:miter lim="800000"/>
            <a:headEnd/>
            <a:tailEnd/>
          </a:ln>
        </p:spPr>
        <p:txBody>
          <a:bodyPr wrap="none">
            <a:prstTxWarp prst="textNoShape">
              <a:avLst/>
            </a:prstTxWarp>
            <a:spAutoFit/>
          </a:bodyPr>
          <a:lstStyle/>
          <a:p>
            <a:r>
              <a:rPr lang="en-US" sz="1400"/>
              <a:t>Thanks Bill Coles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50" name="Picture 10" descr="talk"/>
          <p:cNvPicPr>
            <a:picLocks noChangeAspect="1" noChangeArrowheads="1"/>
          </p:cNvPicPr>
          <p:nvPr/>
        </p:nvPicPr>
        <p:blipFill>
          <a:blip r:embed="rId3"/>
          <a:srcRect/>
          <a:stretch>
            <a:fillRect/>
          </a:stretch>
        </p:blipFill>
        <p:spPr bwMode="auto">
          <a:xfrm>
            <a:off x="865188" y="1600200"/>
            <a:ext cx="7412037" cy="5027613"/>
          </a:xfrm>
          <a:prstGeom prst="rect">
            <a:avLst/>
          </a:prstGeom>
          <a:noFill/>
          <a:ln w="76200">
            <a:solidFill>
              <a:schemeClr val="tx2"/>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657600" y="6324600"/>
            <a:ext cx="4478360" cy="461665"/>
          </a:xfrm>
          <a:prstGeom prst="rect">
            <a:avLst/>
          </a:prstGeom>
          <a:noFill/>
        </p:spPr>
        <p:txBody>
          <a:bodyPr wrap="none" rtlCol="0">
            <a:spAutoFit/>
          </a:bodyPr>
          <a:lstStyle/>
          <a:p>
            <a:r>
              <a:rPr lang="en-US" dirty="0" smtClean="0"/>
              <a:t>Graphic:  Penn State University</a:t>
            </a:r>
            <a:endParaRPr lang="en-US" dirty="0"/>
          </a:p>
        </p:txBody>
      </p:sp>
      <p:pic>
        <p:nvPicPr>
          <p:cNvPr id="7" name="pulsar_final.mov.qt">
            <a:hlinkClick r:id="" action="ppaction://media"/>
          </p:cNvPr>
          <p:cNvPicPr/>
          <p:nvPr>
            <p:ph idx="1"/>
            <a:videoFile r:link="rId1"/>
          </p:nvPr>
        </p:nvPicPr>
        <p:blipFill>
          <a:blip r:embed="rId3"/>
          <a:stretch>
            <a:fillRect/>
          </a:stretch>
        </p:blipFill>
        <p:spPr>
          <a:xfrm>
            <a:off x="685800" y="2871927"/>
            <a:ext cx="7772400" cy="2333346"/>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Talk represents work with:</a:t>
            </a:r>
            <a:endParaRPr lang="en-US" dirty="0"/>
          </a:p>
        </p:txBody>
      </p:sp>
      <p:sp>
        <p:nvSpPr>
          <p:cNvPr id="113667" name="Rectangle 3"/>
          <p:cNvSpPr>
            <a:spLocks noGrp="1" noChangeArrowheads="1"/>
          </p:cNvSpPr>
          <p:nvPr>
            <p:ph type="body" idx="1"/>
          </p:nvPr>
        </p:nvSpPr>
        <p:spPr>
          <a:xfrm>
            <a:off x="685800" y="1752600"/>
            <a:ext cx="7772400" cy="4343400"/>
          </a:xfrm>
        </p:spPr>
        <p:txBody>
          <a:bodyPr/>
          <a:lstStyle/>
          <a:p>
            <a:pPr>
              <a:lnSpc>
                <a:spcPct val="90000"/>
              </a:lnSpc>
            </a:pPr>
            <a:r>
              <a:rPr lang="en-US" sz="2400" dirty="0" err="1" smtClean="0"/>
              <a:t>NANOGrav</a:t>
            </a:r>
            <a:endParaRPr lang="en-US" sz="2400" dirty="0" smtClean="0"/>
          </a:p>
          <a:p>
            <a:pPr>
              <a:lnSpc>
                <a:spcPct val="90000"/>
              </a:lnSpc>
            </a:pPr>
            <a:r>
              <a:rPr lang="en-US" sz="2400" dirty="0" smtClean="0"/>
              <a:t>European Pulsar Timing Array</a:t>
            </a:r>
          </a:p>
          <a:p>
            <a:pPr>
              <a:lnSpc>
                <a:spcPct val="90000"/>
              </a:lnSpc>
            </a:pPr>
            <a:r>
              <a:rPr lang="en-US" sz="2400" dirty="0" err="1" smtClean="0"/>
              <a:t>Parkes</a:t>
            </a:r>
            <a:r>
              <a:rPr lang="en-US" sz="2400" dirty="0" smtClean="0"/>
              <a:t> Pulsar Timing Array</a:t>
            </a:r>
          </a:p>
        </p:txBody>
      </p:sp>
      <p:sp>
        <p:nvSpPr>
          <p:cNvPr id="5" name="Rectangle 2"/>
          <p:cNvSpPr txBox="1">
            <a:spLocks noChangeArrowheads="1"/>
          </p:cNvSpPr>
          <p:nvPr/>
        </p:nvSpPr>
        <p:spPr bwMode="auto">
          <a:xfrm>
            <a:off x="609600" y="3429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mj-lt"/>
                <a:ea typeface="+mj-ea"/>
                <a:cs typeface="+mj-cs"/>
              </a:rPr>
              <a:t>Thrilled with the work of:</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6" name="Rectangle 3"/>
          <p:cNvSpPr txBox="1">
            <a:spLocks noChangeArrowheads="1"/>
          </p:cNvSpPr>
          <p:nvPr/>
        </p:nvSpPr>
        <p:spPr bwMode="auto">
          <a:xfrm>
            <a:off x="762000" y="44196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a:t>
            </a:r>
            <a:r>
              <a:rPr kumimoji="0" lang="en-US" sz="2400" b="0" i="0" u="none" strike="noStrike" kern="0" cap="none" spc="0" normalizeH="0" noProof="0" dirty="0" smtClean="0">
                <a:ln>
                  <a:noFill/>
                </a:ln>
                <a:solidFill>
                  <a:schemeClr val="tx1"/>
                </a:solidFill>
                <a:effectLst/>
                <a:uLnTx/>
                <a:uFillTx/>
                <a:latin typeface="+mn-lt"/>
                <a:ea typeface="+mn-ea"/>
                <a:cs typeface="+mn-cs"/>
              </a:rPr>
              <a:t> </a:t>
            </a:r>
            <a:r>
              <a:rPr kumimoji="0" lang="en-US" sz="2400" b="0" i="0" u="none" strike="noStrike" kern="0" cap="none" spc="0" normalizeH="0" noProof="0" dirty="0" err="1" smtClean="0">
                <a:ln>
                  <a:noFill/>
                </a:ln>
                <a:solidFill>
                  <a:schemeClr val="tx1"/>
                </a:solidFill>
                <a:effectLst/>
                <a:uLnTx/>
                <a:uFillTx/>
                <a:latin typeface="+mn-lt"/>
                <a:ea typeface="+mn-ea"/>
                <a:cs typeface="+mn-cs"/>
              </a:rPr>
              <a:t>Sesana</a:t>
            </a:r>
            <a:r>
              <a:rPr kumimoji="0" lang="en-US" sz="2400" b="0" i="0" u="none" strike="noStrike" kern="0" cap="none" spc="0" normalizeH="0" noProof="0" dirty="0" smtClean="0">
                <a:ln>
                  <a:noFill/>
                </a:ln>
                <a:solidFill>
                  <a:schemeClr val="tx1"/>
                </a:solidFill>
                <a:effectLst/>
                <a:uLnTx/>
                <a:uFillTx/>
                <a:latin typeface="+mn-lt"/>
                <a:ea typeface="+mn-ea"/>
                <a:cs typeface="+mn-cs"/>
              </a:rPr>
              <a:t>, A. </a:t>
            </a:r>
            <a:r>
              <a:rPr kumimoji="0" lang="en-US" sz="2400" b="0" i="0" u="none" strike="noStrike" kern="0" cap="none" spc="0" normalizeH="0" noProof="0" dirty="0" err="1" smtClean="0">
                <a:ln>
                  <a:noFill/>
                </a:ln>
                <a:solidFill>
                  <a:schemeClr val="tx1"/>
                </a:solidFill>
                <a:effectLst/>
                <a:uLnTx/>
                <a:uFillTx/>
                <a:latin typeface="+mn-lt"/>
                <a:ea typeface="+mn-ea"/>
                <a:cs typeface="+mn-cs"/>
              </a:rPr>
              <a:t>Vecchio</a:t>
            </a:r>
            <a:r>
              <a:rPr kumimoji="0" lang="en-US" sz="2400" b="0" i="0" u="none" strike="noStrike" kern="0" cap="none" spc="0" normalizeH="0" noProof="0" dirty="0" smtClean="0">
                <a:ln>
                  <a:noFill/>
                </a:ln>
                <a:solidFill>
                  <a:schemeClr val="tx1"/>
                </a:solidFill>
                <a:effectLst/>
                <a:uLnTx/>
                <a:uFillTx/>
                <a:latin typeface="+mn-lt"/>
                <a:ea typeface="+mn-ea"/>
                <a:cs typeface="+mn-cs"/>
              </a:rPr>
              <a:t>, M. </a:t>
            </a:r>
            <a:r>
              <a:rPr kumimoji="0" lang="en-US" sz="2400" b="0" i="0" u="none" strike="noStrike" kern="0" cap="none" spc="0" normalizeH="0" noProof="0" dirty="0" err="1" smtClean="0">
                <a:ln>
                  <a:noFill/>
                </a:ln>
                <a:solidFill>
                  <a:schemeClr val="tx1"/>
                </a:solidFill>
                <a:effectLst/>
                <a:uLnTx/>
                <a:uFillTx/>
                <a:latin typeface="+mn-lt"/>
                <a:ea typeface="+mn-ea"/>
                <a:cs typeface="+mn-cs"/>
              </a:rPr>
              <a:t>Volunteri</a:t>
            </a:r>
            <a:r>
              <a:rPr kumimoji="0" lang="en-US" sz="2400" b="0" i="0" u="none" strike="noStrike" kern="0" cap="none" spc="0" normalizeH="0" noProof="0" dirty="0" smtClean="0">
                <a:ln>
                  <a:noFill/>
                </a:ln>
                <a:solidFill>
                  <a:schemeClr val="tx1"/>
                </a:solidFill>
                <a:effectLst/>
                <a:uLnTx/>
                <a:uFillTx/>
                <a:latin typeface="+mn-lt"/>
                <a:ea typeface="+mn-ea"/>
                <a:cs typeface="+mn-cs"/>
              </a:rPr>
              <a:t>, C. N. </a:t>
            </a:r>
            <a:r>
              <a:rPr kumimoji="0" lang="en-US" sz="2400" b="0" i="0" u="none" strike="noStrike" kern="0" cap="none" spc="0" normalizeH="0" noProof="0" dirty="0" err="1" smtClean="0">
                <a:ln>
                  <a:noFill/>
                </a:ln>
                <a:solidFill>
                  <a:schemeClr val="tx1"/>
                </a:solidFill>
                <a:effectLst/>
                <a:uLnTx/>
                <a:uFillTx/>
                <a:latin typeface="+mn-lt"/>
                <a:ea typeface="+mn-ea"/>
                <a:cs typeface="+mn-cs"/>
              </a:rPr>
              <a:t>Colacino</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Melissa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Anholm</a:t>
            </a:r>
            <a:r>
              <a:rPr kumimoji="0" lang="en-US" sz="2400" b="0" i="0" u="none" strike="noStrike" kern="0" cap="none" spc="0" normalizeH="0" baseline="0" noProof="0" dirty="0" smtClean="0">
                <a:ln>
                  <a:noFill/>
                </a:ln>
                <a:solidFill>
                  <a:schemeClr val="tx1"/>
                </a:solidFill>
                <a:effectLst/>
                <a:uLnTx/>
                <a:uFillTx/>
                <a:latin typeface="+mn-lt"/>
                <a:ea typeface="+mn-ea"/>
                <a:cs typeface="+mn-cs"/>
              </a:rPr>
              <a:t>, Xavier Siemens,</a:t>
            </a:r>
            <a:r>
              <a:rPr kumimoji="0" lang="en-US" sz="2400" b="0" i="0" u="none" strike="noStrike" kern="0" cap="none" spc="0" normalizeH="0" noProof="0" dirty="0" smtClean="0">
                <a:ln>
                  <a:noFill/>
                </a:ln>
                <a:solidFill>
                  <a:schemeClr val="tx1"/>
                </a:solidFill>
                <a:effectLst/>
                <a:uLnTx/>
                <a:uFillTx/>
                <a:latin typeface="+mn-lt"/>
                <a:ea typeface="+mn-ea"/>
                <a:cs typeface="+mn-cs"/>
              </a:rPr>
              <a:t> Larry Price, U. Milwaukee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kern="0" dirty="0" smtClean="0">
                <a:latin typeface="+mn-lt"/>
                <a:ea typeface="+mn-ea"/>
                <a:cs typeface="+mn-cs"/>
              </a:rPr>
              <a:t>Joe Romano, Graham </a:t>
            </a:r>
            <a:r>
              <a:rPr lang="en-US" kern="0" dirty="0" err="1" smtClean="0">
                <a:latin typeface="+mn-lt"/>
                <a:ea typeface="+mn-ea"/>
                <a:cs typeface="+mn-cs"/>
              </a:rPr>
              <a:t>Woan</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lang="en-US" kern="0" dirty="0" smtClean="0">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lang="en-US" kern="0" dirty="0" smtClean="0">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noProof="0" dirty="0" smtClean="0">
                <a:ln>
                  <a:noFill/>
                </a:ln>
                <a:solidFill>
                  <a:schemeClr val="tx1"/>
                </a:solidFill>
                <a:effectLst/>
                <a:uLnTx/>
                <a:uFillTx/>
                <a:latin typeface="+mn-lt"/>
                <a:ea typeface="+mn-ea"/>
                <a:cs typeface="+mn-cs"/>
              </a:rPr>
              <a:t>r3wkee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Rutger</a:t>
            </a:r>
            <a:r>
              <a:rPr kumimoji="0" lang="en-US" sz="2400" b="0" i="0" u="none" strike="noStrike" kern="0" cap="none" spc="0" normalizeH="0" baseline="0" noProof="0" dirty="0" smtClean="0">
                <a:ln>
                  <a:noFill/>
                </a:ln>
                <a:solidFill>
                  <a:schemeClr val="tx1"/>
                </a:solidFill>
                <a:effectLst/>
                <a:uLnTx/>
                <a:uFillTx/>
                <a:latin typeface="+mn-lt"/>
                <a:ea typeface="+mn-ea"/>
                <a:cs typeface="+mn-cs"/>
              </a:rPr>
              <a:t> van</a:t>
            </a:r>
            <a:r>
              <a:rPr kumimoji="0" lang="en-US" sz="2400" b="0" i="0" u="none" strike="noStrike" kern="0" cap="none" spc="0" normalizeH="0" noProof="0" dirty="0" smtClean="0">
                <a:ln>
                  <a:noFill/>
                </a:ln>
                <a:solidFill>
                  <a:schemeClr val="tx1"/>
                </a:solidFill>
                <a:effectLst/>
                <a:uLnTx/>
                <a:uFillTx/>
                <a:latin typeface="+mn-lt"/>
                <a:ea typeface="+mn-ea"/>
                <a:cs typeface="+mn-cs"/>
              </a:rPr>
              <a:t> </a:t>
            </a:r>
            <a:r>
              <a:rPr kumimoji="0" lang="en-US" sz="2400" b="0" i="0" u="none" strike="noStrike" kern="0" cap="none" spc="0" normalizeH="0" noProof="0" dirty="0" err="1" smtClean="0">
                <a:ln>
                  <a:noFill/>
                </a:ln>
                <a:solidFill>
                  <a:schemeClr val="tx1"/>
                </a:solidFill>
                <a:effectLst/>
                <a:uLnTx/>
                <a:uFillTx/>
                <a:latin typeface="+mn-lt"/>
                <a:ea typeface="+mn-ea"/>
                <a:cs typeface="+mn-cs"/>
              </a:rPr>
              <a:t>Haasteren</a:t>
            </a:r>
            <a:r>
              <a:rPr kumimoji="0" lang="en-US" sz="2400" b="0" i="0" u="none" strike="noStrike" kern="0" cap="none" spc="0" normalizeH="0" noProof="0" dirty="0" smtClean="0">
                <a:ln>
                  <a:noFill/>
                </a:ln>
                <a:solidFill>
                  <a:schemeClr val="tx1"/>
                </a:solidFill>
                <a:effectLst/>
                <a:uLnTx/>
                <a:uFillTx/>
                <a:latin typeface="+mn-lt"/>
                <a:ea typeface="+mn-ea"/>
                <a:cs typeface="+mn-cs"/>
              </a:rPr>
              <a:t>, Yuri Levin, U. Leiden</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bwMode="auto">
          <a:xfrm>
            <a:off x="2286000" y="1981200"/>
            <a:ext cx="4343400" cy="4419600"/>
          </a:xfrm>
          <a:prstGeom prst="rect">
            <a:avLst/>
          </a:prstGeom>
          <a:solidFill>
            <a:srgbClr val="468A4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2"/>
              </a:solidFill>
              <a:effectLst/>
              <a:latin typeface="Arial" pitchFamily="31" charset="0"/>
              <a:ea typeface="ＭＳ Ｐゴシック" pitchFamily="31" charset="-128"/>
              <a:cs typeface="ＭＳ Ｐゴシック" pitchFamily="31" charset="-128"/>
            </a:endParaRPr>
          </a:p>
        </p:txBody>
      </p:sp>
      <p:sp>
        <p:nvSpPr>
          <p:cNvPr id="2" name="Title 1"/>
          <p:cNvSpPr>
            <a:spLocks noGrp="1"/>
          </p:cNvSpPr>
          <p:nvPr>
            <p:ph type="title"/>
          </p:nvPr>
        </p:nvSpPr>
        <p:spPr/>
        <p:txBody>
          <a:bodyPr/>
          <a:lstStyle/>
          <a:p>
            <a:r>
              <a:rPr lang="en-US" dirty="0" smtClean="0"/>
              <a:t>Larger impact parameter is also more detectable</a:t>
            </a:r>
            <a:endParaRPr lang="en-US" dirty="0"/>
          </a:p>
        </p:txBody>
      </p:sp>
      <p:graphicFrame>
        <p:nvGraphicFramePr>
          <p:cNvPr id="4" name="Content Placeholder 3"/>
          <p:cNvGraphicFramePr>
            <a:graphicFrameLocks noChangeAspect="1"/>
          </p:cNvGraphicFramePr>
          <p:nvPr>
            <p:ph idx="1"/>
          </p:nvPr>
        </p:nvGraphicFramePr>
        <p:xfrm>
          <a:off x="3048000" y="2882900"/>
          <a:ext cx="2724150" cy="2451100"/>
        </p:xfrm>
        <a:graphic>
          <a:graphicData uri="http://schemas.openxmlformats.org/presentationml/2006/ole">
            <p:oleObj spid="_x0000_s180226" name="Equation" r:id="rId3" imgW="762000" imgH="685800" progId="Equation.3">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bwMode="auto">
          <a:xfrm>
            <a:off x="1676400" y="1752600"/>
            <a:ext cx="5791200" cy="4800600"/>
          </a:xfrm>
          <a:prstGeom prst="rect">
            <a:avLst/>
          </a:prstGeom>
          <a:solidFill>
            <a:srgbClr val="468A4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sp>
        <p:nvSpPr>
          <p:cNvPr id="2" name="Title 1"/>
          <p:cNvSpPr>
            <a:spLocks noGrp="1"/>
          </p:cNvSpPr>
          <p:nvPr>
            <p:ph type="title"/>
          </p:nvPr>
        </p:nvSpPr>
        <p:spPr/>
        <p:txBody>
          <a:bodyPr/>
          <a:lstStyle/>
          <a:p>
            <a:r>
              <a:rPr lang="en-US" dirty="0" smtClean="0"/>
              <a:t>Maximum Entropy</a:t>
            </a:r>
            <a:endParaRPr lang="en-US" dirty="0"/>
          </a:p>
        </p:txBody>
      </p:sp>
      <p:graphicFrame>
        <p:nvGraphicFramePr>
          <p:cNvPr id="4" name="Content Placeholder 3"/>
          <p:cNvGraphicFramePr>
            <a:graphicFrameLocks noChangeAspect="1"/>
          </p:cNvGraphicFramePr>
          <p:nvPr>
            <p:ph idx="1"/>
          </p:nvPr>
        </p:nvGraphicFramePr>
        <p:xfrm>
          <a:off x="2244725" y="2006600"/>
          <a:ext cx="4652963" cy="4064000"/>
        </p:xfrm>
        <a:graphic>
          <a:graphicData uri="http://schemas.openxmlformats.org/presentationml/2006/ole">
            <p:oleObj spid="_x0000_s278530" name="Equation" r:id="rId4" imgW="2108200" imgH="1841500" progId="Equation.3">
              <p:embed/>
            </p:oleObj>
          </a:graphicData>
        </a:graphic>
      </p:graphicFrame>
      <p:sp>
        <p:nvSpPr>
          <p:cNvPr id="6" name="TextBox 5"/>
          <p:cNvSpPr txBox="1"/>
          <p:nvPr/>
        </p:nvSpPr>
        <p:spPr>
          <a:xfrm>
            <a:off x="4572000" y="6096000"/>
            <a:ext cx="4164622" cy="338554"/>
          </a:xfrm>
          <a:prstGeom prst="rect">
            <a:avLst/>
          </a:prstGeom>
          <a:noFill/>
        </p:spPr>
        <p:txBody>
          <a:bodyPr wrap="none" rtlCol="0">
            <a:spAutoFit/>
          </a:bodyPr>
          <a:lstStyle/>
          <a:p>
            <a:r>
              <a:rPr lang="en-US" sz="1600" dirty="0" err="1" smtClean="0"/>
              <a:t>Summerscales</a:t>
            </a:r>
            <a:r>
              <a:rPr lang="en-US" sz="1600" dirty="0" smtClean="0"/>
              <a:t>, Burrows, Finn and </a:t>
            </a:r>
            <a:r>
              <a:rPr lang="en-US" sz="1600" dirty="0" err="1" smtClean="0"/>
              <a:t>Ott</a:t>
            </a:r>
            <a:r>
              <a:rPr lang="en-US" sz="1600" dirty="0" smtClean="0"/>
              <a:t> 2008</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smtClean="0"/>
              <a:t>A 5 </a:t>
            </a:r>
            <a:r>
              <a:rPr lang="en-US" sz="1800" dirty="0" err="1" smtClean="0"/>
              <a:t>x</a:t>
            </a:r>
            <a:r>
              <a:rPr lang="en-US" sz="1800" dirty="0" smtClean="0"/>
              <a:t> 10</a:t>
            </a:r>
            <a:r>
              <a:rPr lang="en-US" sz="1800" baseline="30000" dirty="0" smtClean="0"/>
              <a:t>9 </a:t>
            </a:r>
            <a:r>
              <a:rPr lang="en-US" sz="1800" dirty="0" smtClean="0"/>
              <a:t>solar-mass black hole binary coalescing 100 </a:t>
            </a:r>
            <a:r>
              <a:rPr lang="en-US" sz="1800" dirty="0" err="1" smtClean="0"/>
              <a:t>Mpc</a:t>
            </a:r>
            <a:r>
              <a:rPr lang="en-US" sz="1800" dirty="0" smtClean="0"/>
              <a:t> away. </a:t>
            </a:r>
            <a:br>
              <a:rPr lang="en-US" sz="1800" dirty="0" smtClean="0"/>
            </a:br>
            <a:r>
              <a:rPr lang="en-US" sz="1800" dirty="0" smtClean="0"/>
              <a:t>30 IPTA pulsars, improved by 10, sampled once a day.</a:t>
            </a:r>
            <a:br>
              <a:rPr lang="en-US" sz="1800" dirty="0" smtClean="0"/>
            </a:br>
            <a:endParaRPr lang="en-US" sz="1800" dirty="0"/>
          </a:p>
        </p:txBody>
      </p:sp>
      <p:pic>
        <p:nvPicPr>
          <p:cNvPr id="10" name="Content Placeholder 9" descr="Lousto_waveform_trio.jpg"/>
          <p:cNvPicPr>
            <a:picLocks noGrp="1" noChangeAspect="1"/>
          </p:cNvPicPr>
          <p:nvPr>
            <p:ph idx="1"/>
          </p:nvPr>
        </p:nvPicPr>
        <p:blipFill>
          <a:blip r:embed="rId2"/>
          <a:srcRect t="-7824" b="-7824"/>
          <a:stretch>
            <a:fillRect/>
          </a:stretch>
        </p:blipFill>
        <p:spPr>
          <a:xfrm>
            <a:off x="685800" y="1981200"/>
            <a:ext cx="7772400" cy="4114800"/>
          </a:xfrm>
        </p:spPr>
      </p:pic>
      <p:pic>
        <p:nvPicPr>
          <p:cNvPr id="12" name="Picture 11" descr="lousto_strain_recovered.jpg"/>
          <p:cNvPicPr>
            <a:picLocks noChangeAspect="1"/>
          </p:cNvPicPr>
          <p:nvPr/>
        </p:nvPicPr>
        <p:blipFill>
          <a:blip r:embed="rId3"/>
          <a:srcRect t="64660"/>
          <a:stretch>
            <a:fillRect/>
          </a:stretch>
        </p:blipFill>
        <p:spPr>
          <a:xfrm>
            <a:off x="685800" y="3276600"/>
            <a:ext cx="7772400" cy="1479290"/>
          </a:xfrm>
          <a:prstGeom prst="rect">
            <a:avLst/>
          </a:prstGeom>
        </p:spPr>
      </p:pic>
      <p:sp>
        <p:nvSpPr>
          <p:cNvPr id="13" name="TextBox 12"/>
          <p:cNvSpPr txBox="1"/>
          <p:nvPr/>
        </p:nvSpPr>
        <p:spPr>
          <a:xfrm>
            <a:off x="1295400" y="6096000"/>
            <a:ext cx="6494085" cy="461665"/>
          </a:xfrm>
          <a:prstGeom prst="rect">
            <a:avLst/>
          </a:prstGeom>
          <a:noFill/>
        </p:spPr>
        <p:txBody>
          <a:bodyPr wrap="none" rtlCol="0">
            <a:spAutoFit/>
          </a:bodyPr>
          <a:lstStyle/>
          <a:p>
            <a:r>
              <a:rPr lang="en-US" sz="1200" dirty="0" smtClean="0"/>
              <a:t>Thank you to Manuela </a:t>
            </a:r>
            <a:r>
              <a:rPr lang="en-US" sz="1200" dirty="0" err="1" smtClean="0"/>
              <a:t>Campanelli</a:t>
            </a:r>
            <a:r>
              <a:rPr lang="en-US" sz="1200" dirty="0" smtClean="0"/>
              <a:t>, Carlos O. </a:t>
            </a:r>
            <a:r>
              <a:rPr lang="en-US" sz="1200" dirty="0" err="1" smtClean="0"/>
              <a:t>Lousto</a:t>
            </a:r>
            <a:r>
              <a:rPr lang="en-US" sz="1200" dirty="0" smtClean="0"/>
              <a:t>, Hiroyuki Nakano, and </a:t>
            </a:r>
            <a:r>
              <a:rPr lang="en-US" sz="1200" dirty="0" err="1" smtClean="0"/>
              <a:t>Yosef</a:t>
            </a:r>
            <a:r>
              <a:rPr lang="en-US" sz="1200" dirty="0" smtClean="0"/>
              <a:t> </a:t>
            </a:r>
            <a:r>
              <a:rPr lang="en-US" sz="1200" dirty="0" err="1" smtClean="0"/>
              <a:t>Zlochower</a:t>
            </a:r>
            <a:endParaRPr lang="en-US" sz="1200" dirty="0" smtClean="0"/>
          </a:p>
          <a:p>
            <a:r>
              <a:rPr lang="en-US" sz="1200" dirty="0" smtClean="0"/>
              <a:t>for waveforms.  Phys.Rev.D79:084010 (2009). </a:t>
            </a:r>
            <a:r>
              <a:rPr lang="en-US" sz="1200" u="sng" dirty="0" smtClean="0"/>
              <a:t>http://</a:t>
            </a:r>
            <a:r>
              <a:rPr lang="en-US" sz="1200" u="sng" dirty="0" err="1" smtClean="0"/>
              <a:t>ccrg.rit.edu</a:t>
            </a:r>
            <a:r>
              <a:rPr lang="en-US" sz="1200" u="sng" dirty="0" smtClean="0"/>
              <a:t>/downloads/waveforms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density</a:t>
            </a:r>
            <a:endParaRPr lang="en-US" dirty="0"/>
          </a:p>
        </p:txBody>
      </p:sp>
      <p:pic>
        <p:nvPicPr>
          <p:cNvPr id="4" name="Content Placeholder 3" descr="explnP_lousto.jpg"/>
          <p:cNvPicPr>
            <a:picLocks noGrp="1" noChangeAspect="1"/>
          </p:cNvPicPr>
          <p:nvPr>
            <p:ph idx="1"/>
          </p:nvPr>
        </p:nvPicPr>
        <p:blipFill>
          <a:blip r:embed="rId2"/>
          <a:srcRect t="-10160" b="-10160"/>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of probability density</a:t>
            </a:r>
            <a:endParaRPr lang="en-US" dirty="0"/>
          </a:p>
        </p:txBody>
      </p:sp>
      <p:pic>
        <p:nvPicPr>
          <p:cNvPr id="4" name="Content Placeholder 3" descr="lnP_lousto.jpg"/>
          <p:cNvPicPr>
            <a:picLocks noGrp="1" noChangeAspect="1"/>
          </p:cNvPicPr>
          <p:nvPr>
            <p:ph idx="1"/>
          </p:nvPr>
        </p:nvPicPr>
        <p:blipFill>
          <a:blip r:embed="rId2"/>
          <a:srcRect t="-7824" b="-7824"/>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Log(probability</a:t>
            </a:r>
            <a:r>
              <a:rPr lang="en-US" dirty="0" smtClean="0"/>
              <a:t> density) as a function of sky position</a:t>
            </a:r>
            <a:endParaRPr lang="en-US" dirty="0"/>
          </a:p>
        </p:txBody>
      </p:sp>
      <p:pic>
        <p:nvPicPr>
          <p:cNvPr id="4" name="Content Placeholder 3" descr="Flyby_lnP.jpg"/>
          <p:cNvPicPr>
            <a:picLocks noGrp="1" noChangeAspect="1"/>
          </p:cNvPicPr>
          <p:nvPr>
            <p:ph idx="1"/>
          </p:nvPr>
        </p:nvPicPr>
        <p:blipFill>
          <a:blip r:embed="rId2"/>
          <a:srcRect t="-10160" b="-10160"/>
          <a:stretch>
            <a:fillRect/>
          </a:stretch>
        </p:blip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oHowDoWeImprove.tiff"/>
          <p:cNvPicPr>
            <a:picLocks noGrp="1" noChangeAspect="1"/>
          </p:cNvPicPr>
          <p:nvPr>
            <p:ph idx="1"/>
          </p:nvPr>
        </p:nvPicPr>
        <p:blipFill>
          <a:blip r:embed="rId3"/>
          <a:srcRect l="-17730" r="-17730"/>
          <a:stretch>
            <a:fillRect/>
          </a:stretch>
        </p:blipFill>
        <p:spPr>
          <a:xfrm>
            <a:off x="-228600" y="1066800"/>
            <a:ext cx="9643533" cy="51054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9810" name="Object 2"/>
          <p:cNvGraphicFramePr>
            <a:graphicFrameLocks/>
          </p:cNvGraphicFramePr>
          <p:nvPr/>
        </p:nvGraphicFramePr>
        <p:xfrm>
          <a:off x="379413" y="1506538"/>
          <a:ext cx="4116387" cy="4148137"/>
        </p:xfrm>
        <a:graphic>
          <a:graphicData uri="http://schemas.openxmlformats.org/presentationml/2006/ole">
            <p:oleObj spid="_x0000_s173058" name="Equation" r:id="rId4" imgW="1536700" imgH="1752600" progId="Equation.3">
              <p:embed/>
            </p:oleObj>
          </a:graphicData>
        </a:graphic>
      </p:graphicFrame>
      <p:sp>
        <p:nvSpPr>
          <p:cNvPr id="119812" name="Text Box 4"/>
          <p:cNvSpPr txBox="1">
            <a:spLocks noChangeArrowheads="1"/>
          </p:cNvSpPr>
          <p:nvPr/>
        </p:nvSpPr>
        <p:spPr bwMode="auto">
          <a:xfrm>
            <a:off x="609600" y="455613"/>
            <a:ext cx="8104188" cy="549275"/>
          </a:xfrm>
          <a:prstGeom prst="rect">
            <a:avLst/>
          </a:prstGeom>
          <a:noFill/>
          <a:ln w="9525">
            <a:noFill/>
            <a:miter lim="800000"/>
            <a:headEnd/>
            <a:tailEnd/>
          </a:ln>
        </p:spPr>
        <p:txBody>
          <a:bodyPr wrap="none">
            <a:prstTxWarp prst="textNoShape">
              <a:avLst/>
            </a:prstTxWarp>
            <a:spAutoFit/>
          </a:bodyPr>
          <a:lstStyle/>
          <a:p>
            <a:r>
              <a:rPr lang="en-US" sz="3000">
                <a:solidFill>
                  <a:schemeClr val="tx2"/>
                </a:solidFill>
              </a:rPr>
              <a:t>Rms and dataspan are the currency of the field</a:t>
            </a:r>
          </a:p>
        </p:txBody>
      </p:sp>
      <p:grpSp>
        <p:nvGrpSpPr>
          <p:cNvPr id="2" name="Group 5"/>
          <p:cNvGrpSpPr/>
          <p:nvPr/>
        </p:nvGrpSpPr>
        <p:grpSpPr>
          <a:xfrm>
            <a:off x="4572000" y="3429000"/>
            <a:ext cx="4419600" cy="1552575"/>
            <a:chOff x="4724400" y="1143000"/>
            <a:chExt cx="4419600" cy="1552575"/>
          </a:xfrm>
        </p:grpSpPr>
        <p:sp>
          <p:nvSpPr>
            <p:cNvPr id="119811" name="Text Box 3"/>
            <p:cNvSpPr txBox="1">
              <a:spLocks noChangeArrowheads="1"/>
            </p:cNvSpPr>
            <p:nvPr/>
          </p:nvSpPr>
          <p:spPr bwMode="auto">
            <a:xfrm>
              <a:off x="5181600" y="1143000"/>
              <a:ext cx="3962400" cy="1552575"/>
            </a:xfrm>
            <a:prstGeom prst="rect">
              <a:avLst/>
            </a:prstGeom>
            <a:noFill/>
            <a:ln w="9525">
              <a:noFill/>
              <a:miter lim="800000"/>
              <a:headEnd/>
              <a:tailEnd/>
            </a:ln>
            <a:effectLst/>
          </p:spPr>
          <p:txBody>
            <a:bodyPr>
              <a:prstTxWarp prst="textNoShape">
                <a:avLst/>
              </a:prstTxWarp>
              <a:spAutoFit/>
            </a:bodyPr>
            <a:lstStyle/>
            <a:p>
              <a:r>
                <a:rPr lang="en-US" dirty="0">
                  <a:solidFill>
                    <a:srgbClr val="FFFFFF"/>
                  </a:solidFill>
                  <a:latin typeface="Times New Roman" pitchFamily="31" charset="0"/>
                </a:rPr>
                <a:t>From </a:t>
              </a:r>
              <a:r>
                <a:rPr lang="en-US" dirty="0" err="1">
                  <a:solidFill>
                    <a:srgbClr val="FFFFFF"/>
                  </a:solidFill>
                  <a:latin typeface="Times New Roman" pitchFamily="31" charset="0"/>
                </a:rPr>
                <a:t>Jenet</a:t>
              </a:r>
              <a:r>
                <a:rPr lang="en-US" dirty="0">
                  <a:solidFill>
                    <a:srgbClr val="FFFFFF"/>
                  </a:solidFill>
                  <a:latin typeface="Times New Roman" pitchFamily="31" charset="0"/>
                </a:rPr>
                <a:t>, Hobbs, van </a:t>
              </a:r>
              <a:r>
                <a:rPr lang="en-US" dirty="0" err="1">
                  <a:solidFill>
                    <a:srgbClr val="FFFFFF"/>
                  </a:solidFill>
                  <a:latin typeface="Times New Roman" pitchFamily="31" charset="0"/>
                </a:rPr>
                <a:t>Straten</a:t>
              </a:r>
              <a:r>
                <a:rPr lang="en-US" dirty="0">
                  <a:solidFill>
                    <a:srgbClr val="FFFFFF"/>
                  </a:solidFill>
                  <a:latin typeface="Times New Roman" pitchFamily="31" charset="0"/>
                </a:rPr>
                <a:t>, Manchester, </a:t>
              </a:r>
              <a:r>
                <a:rPr lang="en-US" dirty="0" err="1">
                  <a:solidFill>
                    <a:srgbClr val="FFFFFF"/>
                  </a:solidFill>
                  <a:latin typeface="Times New Roman" pitchFamily="31" charset="0"/>
                </a:rPr>
                <a:t>Bailes</a:t>
              </a:r>
              <a:r>
                <a:rPr lang="en-US" dirty="0">
                  <a:solidFill>
                    <a:srgbClr val="FFFFFF"/>
                  </a:solidFill>
                  <a:latin typeface="Times New Roman" pitchFamily="31" charset="0"/>
                </a:rPr>
                <a:t>, </a:t>
              </a:r>
              <a:r>
                <a:rPr lang="en-US" dirty="0" err="1">
                  <a:solidFill>
                    <a:srgbClr val="FFFFFF"/>
                  </a:solidFill>
                  <a:latin typeface="Times New Roman" pitchFamily="31" charset="0"/>
                </a:rPr>
                <a:t>Verbiest</a:t>
              </a:r>
              <a:r>
                <a:rPr lang="en-US" dirty="0">
                  <a:solidFill>
                    <a:srgbClr val="FFFFFF"/>
                  </a:solidFill>
                  <a:latin typeface="Times New Roman" pitchFamily="31" charset="0"/>
                </a:rPr>
                <a:t>, Edwards, </a:t>
              </a:r>
              <a:r>
                <a:rPr lang="en-US" dirty="0" err="1">
                  <a:solidFill>
                    <a:srgbClr val="FFFFFF"/>
                  </a:solidFill>
                  <a:latin typeface="Times New Roman" pitchFamily="31" charset="0"/>
                </a:rPr>
                <a:t>Hotan</a:t>
              </a:r>
              <a:r>
                <a:rPr lang="en-US" dirty="0">
                  <a:solidFill>
                    <a:srgbClr val="FFFFFF"/>
                  </a:solidFill>
                  <a:latin typeface="Times New Roman" pitchFamily="31" charset="0"/>
                </a:rPr>
                <a:t>, </a:t>
              </a:r>
              <a:r>
                <a:rPr lang="en-US" dirty="0" err="1">
                  <a:solidFill>
                    <a:srgbClr val="FFFFFF"/>
                  </a:solidFill>
                  <a:latin typeface="Times New Roman" pitchFamily="31" charset="0"/>
                </a:rPr>
                <a:t>Sarkissian</a:t>
              </a:r>
              <a:r>
                <a:rPr lang="en-US" dirty="0">
                  <a:solidFill>
                    <a:srgbClr val="FFFFFF"/>
                  </a:solidFill>
                  <a:latin typeface="Times New Roman" pitchFamily="31" charset="0"/>
                </a:rPr>
                <a:t> &amp; </a:t>
              </a:r>
              <a:r>
                <a:rPr lang="en-US" dirty="0" err="1">
                  <a:solidFill>
                    <a:srgbClr val="FFFFFF"/>
                  </a:solidFill>
                  <a:latin typeface="Times New Roman" pitchFamily="31" charset="0"/>
                </a:rPr>
                <a:t>Ord</a:t>
              </a:r>
              <a:r>
                <a:rPr lang="en-US" dirty="0">
                  <a:solidFill>
                    <a:srgbClr val="FFFFFF"/>
                  </a:solidFill>
                  <a:latin typeface="Times New Roman" pitchFamily="31" charset="0"/>
                </a:rPr>
                <a:t> (2006)</a:t>
              </a:r>
            </a:p>
          </p:txBody>
        </p:sp>
        <p:sp>
          <p:nvSpPr>
            <p:cNvPr id="119813" name="Line 5"/>
            <p:cNvSpPr>
              <a:spLocks noChangeShapeType="1"/>
            </p:cNvSpPr>
            <p:nvPr/>
          </p:nvSpPr>
          <p:spPr bwMode="auto">
            <a:xfrm flipH="1">
              <a:off x="4724400" y="17526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Detectability of a Waveform (continued)</a:t>
            </a:r>
          </a:p>
        </p:txBody>
      </p:sp>
      <p:sp>
        <p:nvSpPr>
          <p:cNvPr id="29699" name="Rectangle 3"/>
          <p:cNvSpPr>
            <a:spLocks noGrp="1" noChangeArrowheads="1"/>
          </p:cNvSpPr>
          <p:nvPr>
            <p:ph type="body" idx="1"/>
          </p:nvPr>
        </p:nvSpPr>
        <p:spPr/>
        <p:txBody>
          <a:bodyPr/>
          <a:lstStyle/>
          <a:p>
            <a:pPr>
              <a:buFontTx/>
              <a:buNone/>
            </a:pPr>
            <a:r>
              <a:rPr lang="en-US"/>
              <a:t>So what matters is the integral of the waveform:</a:t>
            </a:r>
          </a:p>
          <a:p>
            <a:pPr>
              <a:buFontTx/>
              <a:buNone/>
            </a:pPr>
            <a:endParaRPr lang="en-US"/>
          </a:p>
        </p:txBody>
      </p:sp>
      <p:graphicFrame>
        <p:nvGraphicFramePr>
          <p:cNvPr id="29700" name="Object 4"/>
          <p:cNvGraphicFramePr>
            <a:graphicFrameLocks noChangeAspect="1"/>
          </p:cNvGraphicFramePr>
          <p:nvPr/>
        </p:nvGraphicFramePr>
        <p:xfrm>
          <a:off x="1866900" y="3200400"/>
          <a:ext cx="5410200" cy="3416300"/>
        </p:xfrm>
        <a:graphic>
          <a:graphicData uri="http://schemas.openxmlformats.org/presentationml/2006/ole">
            <p:oleObj spid="_x0000_s29700" name="Equation" r:id="rId4" imgW="2895600" imgH="1828800" progId="Equation.3">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228600" y="115888"/>
            <a:ext cx="8534400" cy="1200329"/>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600" b="1" dirty="0" smtClean="0">
                <a:solidFill>
                  <a:schemeClr val="accent2"/>
                </a:solidFill>
                <a:latin typeface="Times New Roman" pitchFamily="31" charset="0"/>
              </a:rPr>
              <a:t>Table from </a:t>
            </a:r>
            <a:r>
              <a:rPr lang="en-US" sz="3600" b="1" dirty="0" err="1" smtClean="0">
                <a:solidFill>
                  <a:schemeClr val="accent2"/>
                </a:solidFill>
                <a:latin typeface="Times New Roman" pitchFamily="31" charset="0"/>
              </a:rPr>
              <a:t>NANOGrav</a:t>
            </a:r>
            <a:r>
              <a:rPr lang="en-US" sz="3600" b="1" dirty="0" smtClean="0">
                <a:solidFill>
                  <a:schemeClr val="accent2"/>
                </a:solidFill>
                <a:latin typeface="Times New Roman" pitchFamily="31" charset="0"/>
              </a:rPr>
              <a:t> white paper (Demorest, Lazio &amp; Lommen, 2009)</a:t>
            </a:r>
            <a:endParaRPr lang="en-US" sz="3600" b="1" dirty="0">
              <a:solidFill>
                <a:schemeClr val="accent2"/>
              </a:solidFill>
              <a:latin typeface="Times New Roman" pitchFamily="31" charset="0"/>
            </a:endParaRPr>
          </a:p>
        </p:txBody>
      </p:sp>
      <p:pic>
        <p:nvPicPr>
          <p:cNvPr id="5" name="Picture 4" descr="table.tiff"/>
          <p:cNvPicPr>
            <a:picLocks noChangeAspect="1"/>
          </p:cNvPicPr>
          <p:nvPr/>
        </p:nvPicPr>
        <p:blipFill>
          <a:blip r:embed="rId3">
            <a:alphaModFix/>
          </a:blip>
          <a:stretch>
            <a:fillRect/>
          </a:stretch>
        </p:blipFill>
        <p:spPr>
          <a:xfrm>
            <a:off x="914400" y="1752600"/>
            <a:ext cx="7467600" cy="4853940"/>
          </a:xfrm>
          <a:prstGeom prst="rect">
            <a:avLst/>
          </a:prstGeom>
          <a:solidFill>
            <a:schemeClr val="bg1"/>
          </a:solid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1143000"/>
          </a:xfrm>
        </p:spPr>
        <p:txBody>
          <a:bodyPr/>
          <a:lstStyle/>
          <a:p>
            <a:r>
              <a:rPr lang="en-US" dirty="0" smtClean="0"/>
              <a:t>The International Pulsar Timing Array</a:t>
            </a:r>
            <a:endParaRPr lang="en-US" dirty="0"/>
          </a:p>
        </p:txBody>
      </p:sp>
      <p:pic>
        <p:nvPicPr>
          <p:cNvPr id="4" name="Content Placeholder 3" descr="scopes_alt_credits.png"/>
          <p:cNvPicPr>
            <a:picLocks noGrp="1" noChangeAspect="1"/>
          </p:cNvPicPr>
          <p:nvPr>
            <p:ph idx="1"/>
          </p:nvPr>
        </p:nvPicPr>
        <p:blipFill>
          <a:blip r:embed="rId2"/>
          <a:srcRect l="-27892" r="-27892"/>
          <a:stretch>
            <a:fillRect/>
          </a:stretch>
        </p:blipFill>
        <p:spPr>
          <a:xfrm>
            <a:off x="685800" y="2438400"/>
            <a:ext cx="7772400" cy="4114800"/>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rms_vs_time.tiff"/>
          <p:cNvPicPr>
            <a:picLocks noChangeAspect="1"/>
          </p:cNvPicPr>
          <p:nvPr/>
        </p:nvPicPr>
        <p:blipFill>
          <a:blip r:embed="rId2"/>
          <a:stretch>
            <a:fillRect/>
          </a:stretch>
        </p:blipFill>
        <p:spPr>
          <a:xfrm>
            <a:off x="0" y="1461356"/>
            <a:ext cx="9144000" cy="393528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19200" y="533400"/>
            <a:ext cx="7808699" cy="1145879"/>
          </a:xfrm>
          <a:ln/>
        </p:spPr>
        <p:txBody>
          <a:bodyPr tIns="32002"/>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a:t>Precision Timing Example</a:t>
            </a:r>
          </a:p>
        </p:txBody>
      </p:sp>
      <p:sp>
        <p:nvSpPr>
          <p:cNvPr id="14338" name="Rectangle 2"/>
          <p:cNvSpPr>
            <a:spLocks noGrp="1" noChangeArrowheads="1"/>
          </p:cNvSpPr>
          <p:nvPr>
            <p:ph type="body" idx="1"/>
          </p:nvPr>
        </p:nvSpPr>
        <p:spPr>
          <a:xfrm>
            <a:off x="204544" y="1285516"/>
            <a:ext cx="4021747" cy="3581592"/>
          </a:xfrm>
          <a:ln/>
        </p:spPr>
        <p:txBody>
          <a:bodyPr tIns="73606"/>
          <a:lstStyle/>
          <a:p>
            <a:pPr marL="292325" indent="-292325">
              <a:lnSpc>
                <a:spcPct val="77000"/>
              </a:lnSpc>
              <a:spcAft>
                <a:spcPts val="1282"/>
              </a:spcAft>
              <a:buClr>
                <a:srgbClr val="FFFFCC"/>
              </a:buClr>
              <a:buFont typeface="Times New Roman" charset="0"/>
              <a:buChar char="•"/>
              <a:tabLst>
                <a:tab pos="656650" algn="l"/>
                <a:tab pos="1313299" algn="l"/>
                <a:tab pos="1969949" algn="l"/>
                <a:tab pos="2626599" algn="l"/>
                <a:tab pos="3283248" algn="l"/>
                <a:tab pos="3939898" algn="l"/>
              </a:tabLst>
            </a:pPr>
            <a:r>
              <a:rPr lang="en-GB" sz="2500" dirty="0" err="1">
                <a:solidFill>
                  <a:srgbClr val="FFFFFF"/>
                </a:solidFill>
              </a:rPr>
              <a:t>Astrometric</a:t>
            </a:r>
            <a:r>
              <a:rPr lang="en-GB" sz="2500" dirty="0">
                <a:solidFill>
                  <a:srgbClr val="FFFFFF"/>
                </a:solidFill>
              </a:rPr>
              <a:t> </a:t>
            </a:r>
            <a:r>
              <a:rPr lang="en-GB" sz="2500" dirty="0" err="1">
                <a:solidFill>
                  <a:srgbClr val="FFFFFF"/>
                </a:solidFill>
              </a:rPr>
              <a:t>Params</a:t>
            </a:r>
            <a:endParaRPr lang="en-GB" sz="2500" dirty="0">
              <a:solidFill>
                <a:srgbClr val="FFFFFF"/>
              </a:solidFill>
            </a:endParaRPr>
          </a:p>
          <a:p>
            <a:pPr marL="1566743" lvl="1" indent="-519848">
              <a:lnSpc>
                <a:spcPct val="77000"/>
              </a:lnSpc>
              <a:buClr>
                <a:srgbClr val="FFFFFF"/>
              </a:buClr>
              <a:buSzPct val="75000"/>
              <a:buFont typeface="Symbol" charset="2"/>
              <a:buChar char=""/>
              <a:tabLst>
                <a:tab pos="656650" algn="l"/>
                <a:tab pos="1313299" algn="l"/>
                <a:tab pos="1969949" algn="l"/>
                <a:tab pos="2626599" algn="l"/>
                <a:tab pos="3283248" algn="l"/>
                <a:tab pos="3939898" algn="l"/>
              </a:tabLst>
            </a:pPr>
            <a:r>
              <a:rPr lang="en-GB" sz="2200" dirty="0">
                <a:solidFill>
                  <a:srgbClr val="FFFFFF"/>
                </a:solidFill>
              </a:rPr>
              <a:t>RA, DEC, </a:t>
            </a:r>
            <a:r>
              <a:rPr lang="en-GB" sz="2200" dirty="0" err="1">
                <a:solidFill>
                  <a:srgbClr val="FFFFFF"/>
                </a:solidFill>
                <a:ea typeface="Arial" charset="0"/>
                <a:cs typeface="Arial" charset="0"/>
              </a:rPr>
              <a:t>μ</a:t>
            </a:r>
            <a:r>
              <a:rPr lang="en-GB" sz="2200" dirty="0">
                <a:solidFill>
                  <a:srgbClr val="FFFFFF"/>
                </a:solidFill>
                <a:ea typeface="Arial" charset="0"/>
                <a:cs typeface="Arial" charset="0"/>
              </a:rPr>
              <a:t>, </a:t>
            </a:r>
            <a:r>
              <a:rPr lang="en-GB" sz="2200" dirty="0" err="1">
                <a:solidFill>
                  <a:srgbClr val="FFFFFF"/>
                </a:solidFill>
                <a:ea typeface="Arial" charset="0"/>
                <a:cs typeface="Arial" charset="0"/>
              </a:rPr>
              <a:t>π</a:t>
            </a:r>
            <a:endParaRPr lang="en-GB" sz="2200" dirty="0">
              <a:solidFill>
                <a:srgbClr val="FFFFFF"/>
              </a:solidFill>
              <a:ea typeface="Arial" charset="0"/>
              <a:cs typeface="Arial" charset="0"/>
            </a:endParaRPr>
          </a:p>
          <a:p>
            <a:pPr marL="292325" indent="-292325">
              <a:lnSpc>
                <a:spcPct val="77000"/>
              </a:lnSpc>
              <a:spcAft>
                <a:spcPts val="1282"/>
              </a:spcAft>
              <a:buClr>
                <a:srgbClr val="FFFFCC"/>
              </a:buClr>
              <a:buFont typeface="Times New Roman" charset="0"/>
              <a:buChar char="•"/>
              <a:tabLst>
                <a:tab pos="656650" algn="l"/>
                <a:tab pos="1313299" algn="l"/>
                <a:tab pos="1969949" algn="l"/>
                <a:tab pos="2626599" algn="l"/>
                <a:tab pos="3283248" algn="l"/>
                <a:tab pos="3939898" algn="l"/>
              </a:tabLst>
            </a:pPr>
            <a:r>
              <a:rPr lang="en-GB" sz="2500" dirty="0">
                <a:solidFill>
                  <a:srgbClr val="FFFFFF"/>
                </a:solidFill>
              </a:rPr>
              <a:t>Spin </a:t>
            </a:r>
            <a:r>
              <a:rPr lang="en-GB" sz="2500" dirty="0" err="1">
                <a:solidFill>
                  <a:srgbClr val="FFFFFF"/>
                </a:solidFill>
              </a:rPr>
              <a:t>Params</a:t>
            </a:r>
            <a:endParaRPr lang="en-GB" sz="2500" dirty="0">
              <a:solidFill>
                <a:srgbClr val="FFFFFF"/>
              </a:solidFill>
            </a:endParaRPr>
          </a:p>
          <a:p>
            <a:pPr marL="1566743" lvl="1" indent="-519848">
              <a:lnSpc>
                <a:spcPct val="77000"/>
              </a:lnSpc>
              <a:buClr>
                <a:srgbClr val="FFFFFF"/>
              </a:buClr>
              <a:buSzPct val="75000"/>
              <a:buFont typeface="Symbol" charset="2"/>
              <a:buChar char=""/>
              <a:tabLst>
                <a:tab pos="656650" algn="l"/>
                <a:tab pos="1313299" algn="l"/>
                <a:tab pos="1969949" algn="l"/>
                <a:tab pos="2626599" algn="l"/>
                <a:tab pos="3283248" algn="l"/>
                <a:tab pos="3939898" algn="l"/>
              </a:tabLst>
            </a:pPr>
            <a:r>
              <a:rPr lang="en-GB" sz="2200" dirty="0" err="1">
                <a:solidFill>
                  <a:srgbClr val="FFFFFF"/>
                </a:solidFill>
              </a:rPr>
              <a:t>P</a:t>
            </a:r>
            <a:r>
              <a:rPr lang="en-GB" sz="2200" baseline="-25000" dirty="0" err="1">
                <a:solidFill>
                  <a:srgbClr val="FFFFFF"/>
                </a:solidFill>
              </a:rPr>
              <a:t>spin</a:t>
            </a:r>
            <a:r>
              <a:rPr lang="en-GB" sz="2200" dirty="0">
                <a:solidFill>
                  <a:srgbClr val="FFFFFF"/>
                </a:solidFill>
              </a:rPr>
              <a:t>, </a:t>
            </a:r>
            <a:r>
              <a:rPr lang="en-GB" sz="2200" dirty="0" err="1">
                <a:solidFill>
                  <a:srgbClr val="FFFFFF"/>
                </a:solidFill>
              </a:rPr>
              <a:t>P</a:t>
            </a:r>
            <a:r>
              <a:rPr lang="en-GB" sz="2200" baseline="-25000" dirty="0" err="1">
                <a:solidFill>
                  <a:srgbClr val="FFFFFF"/>
                </a:solidFill>
              </a:rPr>
              <a:t>spin</a:t>
            </a:r>
            <a:endParaRPr lang="en-GB" sz="2200" baseline="-25000" dirty="0">
              <a:solidFill>
                <a:srgbClr val="FFFFFF"/>
              </a:solidFill>
            </a:endParaRPr>
          </a:p>
          <a:p>
            <a:pPr marL="292325" indent="-292325">
              <a:lnSpc>
                <a:spcPct val="77000"/>
              </a:lnSpc>
              <a:spcAft>
                <a:spcPts val="1282"/>
              </a:spcAft>
              <a:buClr>
                <a:srgbClr val="FFFFCC"/>
              </a:buClr>
              <a:buFont typeface="Times New Roman" charset="0"/>
              <a:buChar char="•"/>
              <a:tabLst>
                <a:tab pos="656650" algn="l"/>
                <a:tab pos="1313299" algn="l"/>
                <a:tab pos="1969949" algn="l"/>
                <a:tab pos="2626599" algn="l"/>
                <a:tab pos="3283248" algn="l"/>
                <a:tab pos="3939898" algn="l"/>
              </a:tabLst>
            </a:pPr>
            <a:r>
              <a:rPr lang="en-GB" sz="2500" dirty="0" err="1">
                <a:solidFill>
                  <a:srgbClr val="FFFFFF"/>
                </a:solidFill>
              </a:rPr>
              <a:t>Keplerian</a:t>
            </a:r>
            <a:r>
              <a:rPr lang="en-GB" sz="2500" dirty="0">
                <a:solidFill>
                  <a:srgbClr val="FFFFFF"/>
                </a:solidFill>
              </a:rPr>
              <a:t> Orbital </a:t>
            </a:r>
            <a:r>
              <a:rPr lang="en-GB" sz="2500" dirty="0" err="1">
                <a:solidFill>
                  <a:srgbClr val="FFFFFF"/>
                </a:solidFill>
              </a:rPr>
              <a:t>Params</a:t>
            </a:r>
            <a:endParaRPr lang="en-GB" sz="2500" dirty="0">
              <a:solidFill>
                <a:srgbClr val="FFFFFF"/>
              </a:solidFill>
            </a:endParaRPr>
          </a:p>
          <a:p>
            <a:pPr marL="1566743" lvl="1" indent="-519848">
              <a:lnSpc>
                <a:spcPct val="77000"/>
              </a:lnSpc>
              <a:buClr>
                <a:srgbClr val="FFFFFF"/>
              </a:buClr>
              <a:buSzPct val="75000"/>
              <a:buFont typeface="Symbol" charset="2"/>
              <a:buChar char=""/>
              <a:tabLst>
                <a:tab pos="656650" algn="l"/>
                <a:tab pos="1313299" algn="l"/>
                <a:tab pos="1969949" algn="l"/>
                <a:tab pos="2626599" algn="l"/>
                <a:tab pos="3283248" algn="l"/>
                <a:tab pos="3939898" algn="l"/>
              </a:tabLst>
            </a:pPr>
            <a:r>
              <a:rPr lang="en-GB" sz="2200" dirty="0" err="1">
                <a:solidFill>
                  <a:srgbClr val="FFFFFF"/>
                </a:solidFill>
              </a:rPr>
              <a:t>P</a:t>
            </a:r>
            <a:r>
              <a:rPr lang="en-GB" sz="2200" baseline="-25000" dirty="0" err="1">
                <a:solidFill>
                  <a:srgbClr val="FFFFFF"/>
                </a:solidFill>
              </a:rPr>
              <a:t>orb</a:t>
            </a:r>
            <a:r>
              <a:rPr lang="en-GB" sz="2200" dirty="0">
                <a:solidFill>
                  <a:srgbClr val="FFFFFF"/>
                </a:solidFill>
              </a:rPr>
              <a:t>, </a:t>
            </a:r>
            <a:r>
              <a:rPr lang="en-GB" sz="2200" dirty="0" err="1">
                <a:solidFill>
                  <a:srgbClr val="FFFFFF"/>
                </a:solidFill>
              </a:rPr>
              <a:t>x</a:t>
            </a:r>
            <a:r>
              <a:rPr lang="en-GB" sz="2200" dirty="0">
                <a:solidFill>
                  <a:srgbClr val="FFFFFF"/>
                </a:solidFill>
              </a:rPr>
              <a:t>, </a:t>
            </a:r>
            <a:r>
              <a:rPr lang="en-GB" sz="2200" dirty="0" err="1">
                <a:solidFill>
                  <a:srgbClr val="FFFFFF"/>
                </a:solidFill>
              </a:rPr>
              <a:t>e</a:t>
            </a:r>
            <a:r>
              <a:rPr lang="en-GB" sz="2200" dirty="0">
                <a:solidFill>
                  <a:srgbClr val="FFFFFF"/>
                </a:solidFill>
              </a:rPr>
              <a:t>, </a:t>
            </a:r>
            <a:r>
              <a:rPr lang="en-GB" sz="2200" dirty="0" err="1">
                <a:solidFill>
                  <a:srgbClr val="FFFFFF"/>
                </a:solidFill>
                <a:ea typeface="Arial" charset="0"/>
                <a:cs typeface="Arial" charset="0"/>
              </a:rPr>
              <a:t>ω</a:t>
            </a:r>
            <a:r>
              <a:rPr lang="en-GB" sz="2200" dirty="0">
                <a:solidFill>
                  <a:srgbClr val="FFFFFF"/>
                </a:solidFill>
              </a:rPr>
              <a:t>, T</a:t>
            </a:r>
            <a:r>
              <a:rPr lang="en-GB" sz="2200" baseline="-25000" dirty="0">
                <a:solidFill>
                  <a:srgbClr val="FFFFFF"/>
                </a:solidFill>
              </a:rPr>
              <a:t>0</a:t>
            </a:r>
          </a:p>
          <a:p>
            <a:pPr marL="292325" indent="-292325">
              <a:lnSpc>
                <a:spcPct val="77000"/>
              </a:lnSpc>
              <a:spcAft>
                <a:spcPts val="1282"/>
              </a:spcAft>
              <a:buClr>
                <a:srgbClr val="FFFFCC"/>
              </a:buClr>
              <a:buFont typeface="Times New Roman" charset="0"/>
              <a:buChar char="•"/>
              <a:tabLst>
                <a:tab pos="656650" algn="l"/>
                <a:tab pos="1313299" algn="l"/>
                <a:tab pos="1969949" algn="l"/>
                <a:tab pos="2626599" algn="l"/>
                <a:tab pos="3283248" algn="l"/>
                <a:tab pos="3939898" algn="l"/>
              </a:tabLst>
            </a:pPr>
            <a:r>
              <a:rPr lang="en-GB" sz="2500" dirty="0">
                <a:solidFill>
                  <a:srgbClr val="FFFFFF"/>
                </a:solidFill>
              </a:rPr>
              <a:t>Post-</a:t>
            </a:r>
            <a:r>
              <a:rPr lang="en-GB" sz="2500" dirty="0" err="1">
                <a:solidFill>
                  <a:srgbClr val="FFFFFF"/>
                </a:solidFill>
              </a:rPr>
              <a:t>Keplerian</a:t>
            </a:r>
            <a:r>
              <a:rPr lang="en-GB" sz="2500" dirty="0">
                <a:solidFill>
                  <a:srgbClr val="FFFFFF"/>
                </a:solidFill>
              </a:rPr>
              <a:t> </a:t>
            </a:r>
            <a:r>
              <a:rPr lang="en-GB" sz="2500" dirty="0" err="1">
                <a:solidFill>
                  <a:srgbClr val="FFFFFF"/>
                </a:solidFill>
              </a:rPr>
              <a:t>Params</a:t>
            </a:r>
            <a:endParaRPr lang="en-GB" sz="2500" dirty="0">
              <a:solidFill>
                <a:srgbClr val="FFFFFF"/>
              </a:solidFill>
            </a:endParaRPr>
          </a:p>
          <a:p>
            <a:pPr marL="1566743" lvl="1" indent="-519848">
              <a:lnSpc>
                <a:spcPct val="77000"/>
              </a:lnSpc>
              <a:buClr>
                <a:srgbClr val="FFFFFF"/>
              </a:buClr>
              <a:buSzPct val="75000"/>
              <a:buFont typeface="Symbol" charset="2"/>
              <a:buChar char=""/>
              <a:tabLst>
                <a:tab pos="656650" algn="l"/>
                <a:tab pos="1313299" algn="l"/>
                <a:tab pos="1969949" algn="l"/>
                <a:tab pos="2626599" algn="l"/>
                <a:tab pos="3283248" algn="l"/>
                <a:tab pos="3939898" algn="l"/>
              </a:tabLst>
            </a:pPr>
            <a:r>
              <a:rPr lang="en-GB" sz="2200" dirty="0" err="1">
                <a:solidFill>
                  <a:srgbClr val="FFFFFF"/>
                </a:solidFill>
                <a:ea typeface="Arial" charset="0"/>
                <a:cs typeface="Arial" charset="0"/>
              </a:rPr>
              <a:t>ω</a:t>
            </a:r>
            <a:r>
              <a:rPr lang="en-GB" sz="2200" dirty="0">
                <a:solidFill>
                  <a:srgbClr val="FFFFFF"/>
                </a:solidFill>
              </a:rPr>
              <a:t>, </a:t>
            </a:r>
            <a:r>
              <a:rPr lang="en-GB" sz="2200" dirty="0" err="1">
                <a:solidFill>
                  <a:srgbClr val="FFFFFF"/>
                </a:solidFill>
                <a:ea typeface="Arial" charset="0"/>
                <a:cs typeface="Arial" charset="0"/>
              </a:rPr>
              <a:t>γ</a:t>
            </a:r>
            <a:r>
              <a:rPr lang="en-GB" sz="2200" dirty="0">
                <a:solidFill>
                  <a:srgbClr val="FFFFFF"/>
                </a:solidFill>
                <a:ea typeface="Arial" charset="0"/>
                <a:cs typeface="Arial" charset="0"/>
              </a:rPr>
              <a:t>,</a:t>
            </a:r>
            <a:r>
              <a:rPr lang="en-GB" sz="2200" dirty="0">
                <a:solidFill>
                  <a:srgbClr val="FFFFFF"/>
                </a:solidFill>
              </a:rPr>
              <a:t> </a:t>
            </a:r>
            <a:r>
              <a:rPr lang="en-GB" sz="2200" dirty="0" err="1">
                <a:solidFill>
                  <a:srgbClr val="FFFFFF"/>
                </a:solidFill>
              </a:rPr>
              <a:t>P</a:t>
            </a:r>
            <a:r>
              <a:rPr lang="en-GB" sz="2200" baseline="-25000" dirty="0" err="1">
                <a:solidFill>
                  <a:srgbClr val="FFFFFF"/>
                </a:solidFill>
              </a:rPr>
              <a:t>orb</a:t>
            </a:r>
            <a:r>
              <a:rPr lang="en-GB" sz="2200" dirty="0">
                <a:solidFill>
                  <a:srgbClr val="FFFFFF"/>
                </a:solidFill>
              </a:rPr>
              <a:t>, </a:t>
            </a:r>
            <a:r>
              <a:rPr lang="en-GB" sz="2200" dirty="0" err="1">
                <a:solidFill>
                  <a:srgbClr val="FFFFFF"/>
                </a:solidFill>
              </a:rPr>
              <a:t>r</a:t>
            </a:r>
            <a:r>
              <a:rPr lang="en-GB" sz="2200" dirty="0">
                <a:solidFill>
                  <a:srgbClr val="FFFFFF"/>
                </a:solidFill>
              </a:rPr>
              <a:t> , </a:t>
            </a:r>
            <a:r>
              <a:rPr lang="en-GB" sz="2200" dirty="0" err="1">
                <a:solidFill>
                  <a:srgbClr val="FFFFFF"/>
                </a:solidFill>
              </a:rPr>
              <a:t>s</a:t>
            </a:r>
            <a:endParaRPr lang="en-GB" sz="2200" dirty="0">
              <a:solidFill>
                <a:srgbClr val="FFFFFF"/>
              </a:solidFill>
            </a:endParaRPr>
          </a:p>
        </p:txBody>
      </p:sp>
      <p:sp>
        <p:nvSpPr>
          <p:cNvPr id="14339" name="AutoShape 3"/>
          <p:cNvSpPr>
            <a:spLocks noChangeArrowheads="1"/>
          </p:cNvSpPr>
          <p:nvPr/>
        </p:nvSpPr>
        <p:spPr bwMode="auto">
          <a:xfrm>
            <a:off x="1585940" y="2520647"/>
            <a:ext cx="69142" cy="69098"/>
          </a:xfrm>
          <a:prstGeom prst="octagon">
            <a:avLst>
              <a:gd name="adj" fmla="val 23148"/>
            </a:avLst>
          </a:prstGeom>
          <a:solidFill>
            <a:srgbClr val="FFFFFF"/>
          </a:solidFill>
          <a:ln w="9360">
            <a:solidFill>
              <a:srgbClr val="000000"/>
            </a:solidFill>
            <a:miter lim="800000"/>
            <a:headEnd/>
            <a:tailEnd/>
          </a:ln>
          <a:effectLst/>
        </p:spPr>
        <p:txBody>
          <a:bodyPr wrap="none" lIns="82945" tIns="41473" rIns="82945" bIns="41473" anchor="ctr">
            <a:prstTxWarp prst="textNoShape">
              <a:avLst/>
            </a:prstTxWarp>
          </a:bodyPr>
          <a:lstStyle/>
          <a:p>
            <a:endParaRPr lang="en-US"/>
          </a:p>
        </p:txBody>
      </p:sp>
      <p:pic>
        <p:nvPicPr>
          <p:cNvPr id="14340" name="Picture 4"/>
          <p:cNvPicPr>
            <a:picLocks noChangeAspect="1" noChangeArrowheads="1"/>
          </p:cNvPicPr>
          <p:nvPr/>
        </p:nvPicPr>
        <p:blipFill>
          <a:blip r:embed="rId3"/>
          <a:srcRect/>
          <a:stretch>
            <a:fillRect/>
          </a:stretch>
        </p:blipFill>
        <p:spPr bwMode="auto">
          <a:xfrm>
            <a:off x="4789509" y="1600200"/>
            <a:ext cx="4354491" cy="4307123"/>
          </a:xfrm>
          <a:prstGeom prst="rect">
            <a:avLst/>
          </a:prstGeom>
          <a:noFill/>
          <a:ln w="9525">
            <a:noFill/>
            <a:round/>
            <a:headEnd/>
            <a:tailEnd/>
          </a:ln>
          <a:effectLst/>
        </p:spPr>
      </p:pic>
      <p:sp>
        <p:nvSpPr>
          <p:cNvPr id="14341" name="Text Box 5"/>
          <p:cNvSpPr txBox="1">
            <a:spLocks noChangeArrowheads="1"/>
          </p:cNvSpPr>
          <p:nvPr/>
        </p:nvSpPr>
        <p:spPr bwMode="auto">
          <a:xfrm>
            <a:off x="566725" y="4777856"/>
            <a:ext cx="3222482" cy="1103703"/>
          </a:xfrm>
          <a:prstGeom prst="rect">
            <a:avLst/>
          </a:prstGeom>
          <a:noFill/>
          <a:ln w="9525">
            <a:noFill/>
            <a:round/>
            <a:headEnd/>
            <a:tailEnd/>
          </a:ln>
          <a:effectLst/>
        </p:spPr>
        <p:txBody>
          <a:bodyPr wrap="none" lIns="81639" tIns="54795" rIns="81639" bIns="42452">
            <a:prstTxWarp prst="textNoShape">
              <a:avLst/>
            </a:prstTxWarp>
            <a:spAutoFit/>
          </a:bodyPr>
          <a:lstStyle/>
          <a:p>
            <a:pPr algn="ctr">
              <a:lnSpc>
                <a:spcPct val="98000"/>
              </a:lnSpc>
              <a:tabLst>
                <a:tab pos="656650" algn="l"/>
                <a:tab pos="1313299" algn="l"/>
                <a:tab pos="1969949" algn="l"/>
                <a:tab pos="2626599" algn="l"/>
                <a:tab pos="3283248" algn="l"/>
              </a:tabLst>
            </a:pPr>
            <a:r>
              <a:rPr lang="en-US" sz="3300" dirty="0">
                <a:solidFill>
                  <a:srgbClr val="00FF00"/>
                </a:solidFill>
                <a:ea typeface="Bitstream Vera Sans" charset="0"/>
                <a:cs typeface="Bitstream Vera Sans" charset="0"/>
              </a:rPr>
              <a:t>~100 ns RMS</a:t>
            </a:r>
          </a:p>
          <a:p>
            <a:pPr algn="ctr">
              <a:tabLst>
                <a:tab pos="656650" algn="l"/>
                <a:tab pos="1313299" algn="l"/>
                <a:tab pos="1969949" algn="l"/>
                <a:tab pos="2626599" algn="l"/>
                <a:tab pos="3283248" algn="l"/>
              </a:tabLst>
            </a:pPr>
            <a:r>
              <a:rPr lang="en-US" sz="3300" dirty="0">
                <a:solidFill>
                  <a:srgbClr val="00FF00"/>
                </a:solidFill>
                <a:ea typeface="Bitstream Vera Sans" charset="0"/>
                <a:cs typeface="Bitstream Vera Sans" charset="0"/>
              </a:rPr>
              <a:t>timing residuals!</a:t>
            </a:r>
          </a:p>
        </p:txBody>
      </p:sp>
      <p:sp>
        <p:nvSpPr>
          <p:cNvPr id="14342" name="Rectangle 6"/>
          <p:cNvSpPr>
            <a:spLocks noChangeArrowheads="1"/>
          </p:cNvSpPr>
          <p:nvPr/>
        </p:nvSpPr>
        <p:spPr bwMode="auto">
          <a:xfrm>
            <a:off x="6447471" y="5791200"/>
            <a:ext cx="2696529" cy="829179"/>
          </a:xfrm>
          <a:prstGeom prst="rect">
            <a:avLst/>
          </a:prstGeom>
          <a:solidFill>
            <a:srgbClr val="FFCC99"/>
          </a:solidFill>
          <a:ln w="9525">
            <a:solidFill>
              <a:srgbClr val="000000"/>
            </a:solidFill>
            <a:round/>
            <a:headEnd/>
            <a:tailEnd/>
          </a:ln>
          <a:effectLst/>
        </p:spPr>
        <p:txBody>
          <a:bodyPr wrap="none" lIns="81639" tIns="56821" rIns="81639" bIns="40820" anchor="ctr">
            <a:prstTxWarp prst="textNoShape">
              <a:avLst/>
            </a:prstTxWarp>
          </a:bodyPr>
          <a:lstStyle/>
          <a:p>
            <a:pPr algn="ctr">
              <a:lnSpc>
                <a:spcPct val="93000"/>
              </a:lnSpc>
              <a:tabLst>
                <a:tab pos="656650" algn="l"/>
                <a:tab pos="1313299" algn="l"/>
                <a:tab pos="1969949" algn="l"/>
                <a:tab pos="2626599" algn="l"/>
              </a:tabLst>
            </a:pPr>
            <a:r>
              <a:rPr lang="en-US" sz="1800" dirty="0">
                <a:solidFill>
                  <a:srgbClr val="000000"/>
                </a:solidFill>
                <a:latin typeface="Arial" charset="0"/>
                <a:ea typeface="Bitstream Vera Sans" charset="0"/>
                <a:cs typeface="Bitstream Vera Sans" charset="0"/>
              </a:rPr>
              <a:t>van </a:t>
            </a:r>
            <a:r>
              <a:rPr lang="en-US" sz="1800" dirty="0" err="1">
                <a:solidFill>
                  <a:srgbClr val="000000"/>
                </a:solidFill>
                <a:latin typeface="Arial" charset="0"/>
                <a:ea typeface="Bitstream Vera Sans" charset="0"/>
                <a:cs typeface="Bitstream Vera Sans" charset="0"/>
              </a:rPr>
              <a:t>Straten</a:t>
            </a:r>
            <a:r>
              <a:rPr lang="en-US" sz="1800" dirty="0">
                <a:solidFill>
                  <a:srgbClr val="000000"/>
                </a:solidFill>
                <a:latin typeface="Arial" charset="0"/>
                <a:ea typeface="Bitstream Vera Sans" charset="0"/>
                <a:cs typeface="Bitstream Vera Sans" charset="0"/>
              </a:rPr>
              <a:t> et al., 2001 </a:t>
            </a:r>
          </a:p>
          <a:p>
            <a:pPr algn="ctr">
              <a:lnSpc>
                <a:spcPct val="93000"/>
              </a:lnSpc>
              <a:tabLst>
                <a:tab pos="656650" algn="l"/>
                <a:tab pos="1313299" algn="l"/>
                <a:tab pos="1969949" algn="l"/>
                <a:tab pos="2626599" algn="l"/>
              </a:tabLst>
            </a:pPr>
            <a:r>
              <a:rPr lang="en-US" sz="1800" dirty="0">
                <a:solidFill>
                  <a:srgbClr val="000000"/>
                </a:solidFill>
                <a:latin typeface="Arial" charset="0"/>
                <a:ea typeface="Bitstream Vera Sans" charset="0"/>
                <a:cs typeface="Bitstream Vera Sans" charset="0"/>
              </a:rPr>
              <a:t>Nature, 412, 158</a:t>
            </a:r>
          </a:p>
        </p:txBody>
      </p:sp>
      <p:sp>
        <p:nvSpPr>
          <p:cNvPr id="14343" name="AutoShape 7"/>
          <p:cNvSpPr>
            <a:spLocks noChangeArrowheads="1"/>
          </p:cNvSpPr>
          <p:nvPr/>
        </p:nvSpPr>
        <p:spPr bwMode="auto">
          <a:xfrm>
            <a:off x="1585940" y="4315761"/>
            <a:ext cx="69142" cy="69098"/>
          </a:xfrm>
          <a:prstGeom prst="octagon">
            <a:avLst>
              <a:gd name="adj" fmla="val 23148"/>
            </a:avLst>
          </a:prstGeom>
          <a:solidFill>
            <a:srgbClr val="FFFFFF"/>
          </a:solidFill>
          <a:ln w="9360">
            <a:solidFill>
              <a:srgbClr val="000000"/>
            </a:solidFill>
            <a:miter lim="800000"/>
            <a:headEnd/>
            <a:tailEnd/>
          </a:ln>
          <a:effectLst/>
        </p:spPr>
        <p:txBody>
          <a:bodyPr wrap="none" lIns="82945" tIns="41473" rIns="82945" bIns="41473" anchor="ctr">
            <a:prstTxWarp prst="textNoShape">
              <a:avLst/>
            </a:prstTxWarp>
          </a:bodyPr>
          <a:lstStyle/>
          <a:p>
            <a:endParaRPr lang="en-US"/>
          </a:p>
        </p:txBody>
      </p:sp>
      <p:sp>
        <p:nvSpPr>
          <p:cNvPr id="14344" name="AutoShape 8"/>
          <p:cNvSpPr>
            <a:spLocks noChangeArrowheads="1"/>
          </p:cNvSpPr>
          <p:nvPr/>
        </p:nvSpPr>
        <p:spPr bwMode="auto">
          <a:xfrm>
            <a:off x="2239906" y="4284091"/>
            <a:ext cx="69142" cy="69098"/>
          </a:xfrm>
          <a:prstGeom prst="octagon">
            <a:avLst>
              <a:gd name="adj" fmla="val 23148"/>
            </a:avLst>
          </a:prstGeom>
          <a:solidFill>
            <a:srgbClr val="FFFFFF"/>
          </a:solidFill>
          <a:ln w="9360">
            <a:solidFill>
              <a:srgbClr val="000000"/>
            </a:solidFill>
            <a:miter lim="800000"/>
            <a:headEnd/>
            <a:tailEnd/>
          </a:ln>
          <a:effectLst/>
        </p:spPr>
        <p:txBody>
          <a:bodyPr wrap="none" lIns="82945" tIns="41473" rIns="82945" bIns="41473" anchor="ctr">
            <a:prstTxWarp prst="textNoShape">
              <a:avLst/>
            </a:prstTxWarp>
          </a:bodyPr>
          <a:lstStyle/>
          <a:p>
            <a:endParaRPr lang="en-US"/>
          </a:p>
        </p:txBody>
      </p:sp>
      <p:sp>
        <p:nvSpPr>
          <p:cNvPr id="14345" name="Text Box 9"/>
          <p:cNvSpPr txBox="1">
            <a:spLocks noChangeArrowheads="1"/>
          </p:cNvSpPr>
          <p:nvPr/>
        </p:nvSpPr>
        <p:spPr bwMode="auto">
          <a:xfrm>
            <a:off x="218949" y="5925174"/>
            <a:ext cx="5498212" cy="649236"/>
          </a:xfrm>
          <a:prstGeom prst="rect">
            <a:avLst/>
          </a:prstGeom>
          <a:noFill/>
          <a:ln w="9525">
            <a:noFill/>
            <a:round/>
            <a:headEnd/>
            <a:tailEnd/>
          </a:ln>
          <a:effectLst/>
        </p:spPr>
        <p:txBody>
          <a:bodyPr wrap="none" lIns="81639" tIns="58420" rIns="81639" bIns="40820">
            <a:prstTxWarp prst="textNoShape">
              <a:avLst/>
            </a:prstTxWarp>
          </a:bodyPr>
          <a:lstStyle/>
          <a:p>
            <a:pPr>
              <a:lnSpc>
                <a:spcPct val="93000"/>
              </a:lnSpc>
              <a:tabLst>
                <a:tab pos="656650" algn="l"/>
                <a:tab pos="1313299" algn="l"/>
                <a:tab pos="1969949" algn="l"/>
                <a:tab pos="2626599" algn="l"/>
                <a:tab pos="3283248" algn="l"/>
                <a:tab pos="3939898" algn="l"/>
                <a:tab pos="4596548" algn="l"/>
                <a:tab pos="5253198" algn="l"/>
              </a:tabLst>
            </a:pPr>
            <a:r>
              <a:rPr lang="en-US" sz="2000" dirty="0">
                <a:solidFill>
                  <a:srgbClr val="00FFFF"/>
                </a:solidFill>
                <a:latin typeface="Arial" charset="0"/>
                <a:ea typeface="Bitstream Vera Sans" charset="0"/>
                <a:cs typeface="Bitstream Vera Sans" charset="0"/>
              </a:rPr>
              <a:t>Recent work (e.g. </a:t>
            </a:r>
            <a:r>
              <a:rPr lang="en-US" sz="2000" dirty="0" err="1">
                <a:solidFill>
                  <a:srgbClr val="00FFFF"/>
                </a:solidFill>
                <a:latin typeface="Arial" charset="0"/>
                <a:ea typeface="Bitstream Vera Sans" charset="0"/>
                <a:cs typeface="Bitstream Vera Sans" charset="0"/>
              </a:rPr>
              <a:t>Verbiest</a:t>
            </a:r>
            <a:r>
              <a:rPr lang="en-US" sz="2000" dirty="0">
                <a:solidFill>
                  <a:srgbClr val="00FFFF"/>
                </a:solidFill>
                <a:latin typeface="Arial" charset="0"/>
                <a:ea typeface="Bitstream Vera Sans" charset="0"/>
                <a:cs typeface="Bitstream Vera Sans" charset="0"/>
              </a:rPr>
              <a:t> et al 2009) shows</a:t>
            </a:r>
          </a:p>
          <a:p>
            <a:pPr>
              <a:lnSpc>
                <a:spcPct val="93000"/>
              </a:lnSpc>
              <a:tabLst>
                <a:tab pos="656650" algn="l"/>
                <a:tab pos="1313299" algn="l"/>
                <a:tab pos="1969949" algn="l"/>
                <a:tab pos="2626599" algn="l"/>
                <a:tab pos="3283248" algn="l"/>
                <a:tab pos="3939898" algn="l"/>
                <a:tab pos="4596548" algn="l"/>
                <a:tab pos="5253198" algn="l"/>
              </a:tabLst>
            </a:pPr>
            <a:r>
              <a:rPr lang="en-US" sz="2000" dirty="0">
                <a:solidFill>
                  <a:srgbClr val="00FFFF"/>
                </a:solidFill>
                <a:latin typeface="Arial" charset="0"/>
                <a:ea typeface="Bitstream Vera Sans" charset="0"/>
                <a:cs typeface="Bitstream Vera Sans" charset="0"/>
              </a:rPr>
              <a:t>this is sustainable over 5+ yrs for several </a:t>
            </a:r>
            <a:r>
              <a:rPr lang="en-US" sz="2000" dirty="0" err="1">
                <a:solidFill>
                  <a:srgbClr val="00FFFF"/>
                </a:solidFill>
                <a:latin typeface="Arial" charset="0"/>
                <a:ea typeface="Bitstream Vera Sans" charset="0"/>
                <a:cs typeface="Bitstream Vera Sans" charset="0"/>
              </a:rPr>
              <a:t>MSPs</a:t>
            </a:r>
            <a:endParaRPr lang="en-US" sz="2000" dirty="0">
              <a:solidFill>
                <a:srgbClr val="00FFFF"/>
              </a:solidFill>
              <a:latin typeface="Arial" charset="0"/>
              <a:ea typeface="Bitstream Vera Sans" charset="0"/>
              <a:cs typeface="Bitstream Vera Sans"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Using Pulsars to Detect Gravitational Radiation</a:t>
            </a:r>
            <a:endParaRPr lang="en-US" dirty="0"/>
          </a:p>
        </p:txBody>
      </p:sp>
      <p:sp>
        <p:nvSpPr>
          <p:cNvPr id="3" name="Content Placeholder 2"/>
          <p:cNvSpPr>
            <a:spLocks noGrp="1"/>
          </p:cNvSpPr>
          <p:nvPr>
            <p:ph idx="1"/>
          </p:nvPr>
        </p:nvSpPr>
        <p:spPr/>
        <p:txBody>
          <a:bodyPr/>
          <a:lstStyle/>
          <a:p>
            <a:r>
              <a:rPr lang="en-US" sz="2800" dirty="0" smtClean="0"/>
              <a:t>Imprint on Pulsar timing residuals</a:t>
            </a:r>
          </a:p>
          <a:p>
            <a:pPr lvl="1"/>
            <a:r>
              <a:rPr lang="en-US" sz="2400" dirty="0" err="1" smtClean="0"/>
              <a:t>Sazhin</a:t>
            </a:r>
            <a:r>
              <a:rPr lang="en-US" sz="2400" dirty="0" smtClean="0"/>
              <a:t> 1978</a:t>
            </a:r>
          </a:p>
          <a:p>
            <a:r>
              <a:rPr lang="en-US" sz="2800" dirty="0" smtClean="0"/>
              <a:t>Explicit connection between Doppler data from spacecraft and pulsar timing data</a:t>
            </a:r>
          </a:p>
          <a:p>
            <a:pPr lvl="1"/>
            <a:r>
              <a:rPr lang="en-US" sz="2400" dirty="0" err="1" smtClean="0"/>
              <a:t>Detweiler</a:t>
            </a:r>
            <a:r>
              <a:rPr lang="en-US" sz="2400" dirty="0" smtClean="0"/>
              <a:t> 1979</a:t>
            </a:r>
          </a:p>
          <a:p>
            <a:r>
              <a:rPr lang="en-US" sz="2800" dirty="0" smtClean="0"/>
              <a:t>Concept of a Pulsar Timing Array</a:t>
            </a:r>
          </a:p>
          <a:p>
            <a:pPr lvl="1"/>
            <a:r>
              <a:rPr lang="en-US" sz="2400" dirty="0" smtClean="0"/>
              <a:t>Foster and Backer 1990</a:t>
            </a:r>
          </a:p>
          <a:p>
            <a:r>
              <a:rPr lang="en-US" sz="2800" dirty="0" smtClean="0"/>
              <a:t>First limit on stochastic GW background</a:t>
            </a:r>
          </a:p>
          <a:p>
            <a:pPr lvl="1"/>
            <a:r>
              <a:rPr lang="en-US" sz="2400" dirty="0" err="1" smtClean="0"/>
              <a:t>Stinebring</a:t>
            </a:r>
            <a:r>
              <a:rPr lang="en-US" sz="2400" dirty="0" smtClean="0"/>
              <a:t>, </a:t>
            </a:r>
            <a:r>
              <a:rPr lang="en-US" sz="2400" dirty="0" err="1" smtClean="0"/>
              <a:t>Ryba</a:t>
            </a:r>
            <a:r>
              <a:rPr lang="en-US" sz="2400" dirty="0" smtClean="0"/>
              <a:t>, Taylor, &amp; Romani 1990</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of the clocks</a:t>
            </a:r>
            <a:endParaRPr lang="en-US" dirty="0"/>
          </a:p>
        </p:txBody>
      </p:sp>
      <p:pic>
        <p:nvPicPr>
          <p:cNvPr id="4" name="Content Placeholder 3" descr="long_term_fitting1.tiff"/>
          <p:cNvPicPr>
            <a:picLocks noGrp="1" noChangeAspect="1"/>
          </p:cNvPicPr>
          <p:nvPr>
            <p:ph idx="1"/>
          </p:nvPr>
        </p:nvPicPr>
        <p:blipFill>
          <a:blip r:embed="rId2"/>
          <a:srcRect l="-21561" r="-21561"/>
          <a:stretch>
            <a:fillRect/>
          </a:stretch>
        </p:blipFill>
        <p:spPr/>
      </p:pic>
      <p:pic>
        <p:nvPicPr>
          <p:cNvPr id="5" name="Picture 4" descr="long_term_fitting2.tiff"/>
          <p:cNvPicPr>
            <a:picLocks noChangeAspect="1"/>
          </p:cNvPicPr>
          <p:nvPr/>
        </p:nvPicPr>
        <p:blipFill>
          <a:blip r:embed="rId3"/>
          <a:stretch>
            <a:fillRect/>
          </a:stretch>
        </p:blipFill>
        <p:spPr>
          <a:xfrm>
            <a:off x="0" y="2049051"/>
            <a:ext cx="9144000" cy="27598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BBH-wave-trimmed.jpg"/>
          <p:cNvPicPr>
            <a:picLocks noGrp="1" noChangeAspect="1"/>
          </p:cNvPicPr>
          <p:nvPr>
            <p:ph idx="1"/>
          </p:nvPr>
        </p:nvPicPr>
        <p:blipFill>
          <a:blip r:embed="rId3"/>
          <a:srcRect l="-16679" r="-16679"/>
          <a:stretch>
            <a:fillRect/>
          </a:stretch>
        </p:blipFill>
        <p:spPr>
          <a:xfrm>
            <a:off x="-1905000" y="0"/>
            <a:ext cx="12954000" cy="6858000"/>
          </a:xfrm>
        </p:spPr>
      </p:pic>
      <p:grpSp>
        <p:nvGrpSpPr>
          <p:cNvPr id="30" name="Group 29"/>
          <p:cNvGrpSpPr/>
          <p:nvPr/>
        </p:nvGrpSpPr>
        <p:grpSpPr>
          <a:xfrm>
            <a:off x="1371600" y="3733800"/>
            <a:ext cx="6172200" cy="2442865"/>
            <a:chOff x="1371600" y="3733800"/>
            <a:chExt cx="6172200" cy="2442865"/>
          </a:xfrm>
        </p:grpSpPr>
        <p:sp>
          <p:nvSpPr>
            <p:cNvPr id="16" name="5-Point Star 15"/>
            <p:cNvSpPr/>
            <p:nvPr/>
          </p:nvSpPr>
          <p:spPr bwMode="auto">
            <a:xfrm>
              <a:off x="7239000" y="4114800"/>
              <a:ext cx="304800" cy="3810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grpSp>
          <p:nvGrpSpPr>
            <p:cNvPr id="29" name="Group 28"/>
            <p:cNvGrpSpPr/>
            <p:nvPr/>
          </p:nvGrpSpPr>
          <p:grpSpPr>
            <a:xfrm>
              <a:off x="1371600" y="3733800"/>
              <a:ext cx="6019800" cy="2442865"/>
              <a:chOff x="1371600" y="3733800"/>
              <a:chExt cx="6019800" cy="2442865"/>
            </a:xfrm>
          </p:grpSpPr>
          <p:grpSp>
            <p:nvGrpSpPr>
              <p:cNvPr id="28" name="Group 27"/>
              <p:cNvGrpSpPr/>
              <p:nvPr/>
            </p:nvGrpSpPr>
            <p:grpSpPr>
              <a:xfrm>
                <a:off x="1371600" y="3733800"/>
                <a:ext cx="6019800" cy="2442865"/>
                <a:chOff x="1371600" y="3733800"/>
                <a:chExt cx="6019800" cy="2442865"/>
              </a:xfrm>
            </p:grpSpPr>
            <p:sp>
              <p:nvSpPr>
                <p:cNvPr id="15" name="5-Point Star 14"/>
                <p:cNvSpPr/>
                <p:nvPr/>
              </p:nvSpPr>
              <p:spPr bwMode="auto">
                <a:xfrm>
                  <a:off x="1371600" y="3962400"/>
                  <a:ext cx="304800" cy="3810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sp>
              <p:nvSpPr>
                <p:cNvPr id="18" name="Oval 17"/>
                <p:cNvSpPr/>
                <p:nvPr/>
              </p:nvSpPr>
              <p:spPr bwMode="auto">
                <a:xfrm>
                  <a:off x="4800600" y="5715000"/>
                  <a:ext cx="3810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sp>
              <p:nvSpPr>
                <p:cNvPr id="19" name="TextBox 18"/>
                <p:cNvSpPr txBox="1"/>
                <p:nvPr/>
              </p:nvSpPr>
              <p:spPr>
                <a:xfrm>
                  <a:off x="6019800" y="3962400"/>
                  <a:ext cx="1228221" cy="461665"/>
                </a:xfrm>
                <a:prstGeom prst="rect">
                  <a:avLst/>
                </a:prstGeom>
                <a:noFill/>
              </p:spPr>
              <p:txBody>
                <a:bodyPr wrap="none" rtlCol="0">
                  <a:spAutoFit/>
                </a:bodyPr>
                <a:lstStyle/>
                <a:p>
                  <a:r>
                    <a:rPr lang="en-US" dirty="0" smtClean="0"/>
                    <a:t>Pulsar2</a:t>
                  </a:r>
                  <a:endParaRPr lang="en-US" dirty="0"/>
                </a:p>
              </p:txBody>
            </p:sp>
            <p:sp>
              <p:nvSpPr>
                <p:cNvPr id="21" name="TextBox 20"/>
                <p:cNvSpPr txBox="1"/>
                <p:nvPr/>
              </p:nvSpPr>
              <p:spPr>
                <a:xfrm>
                  <a:off x="1828800" y="3733800"/>
                  <a:ext cx="1228221" cy="461665"/>
                </a:xfrm>
                <a:prstGeom prst="rect">
                  <a:avLst/>
                </a:prstGeom>
                <a:noFill/>
              </p:spPr>
              <p:txBody>
                <a:bodyPr wrap="none" rtlCol="0">
                  <a:spAutoFit/>
                </a:bodyPr>
                <a:lstStyle/>
                <a:p>
                  <a:r>
                    <a:rPr lang="en-US" dirty="0" smtClean="0"/>
                    <a:t>Pulsar1</a:t>
                  </a:r>
                  <a:endParaRPr lang="en-US" dirty="0"/>
                </a:p>
              </p:txBody>
            </p:sp>
            <p:sp>
              <p:nvSpPr>
                <p:cNvPr id="22" name="TextBox 21"/>
                <p:cNvSpPr txBox="1"/>
                <p:nvPr/>
              </p:nvSpPr>
              <p:spPr>
                <a:xfrm>
                  <a:off x="3651706" y="5715000"/>
                  <a:ext cx="920294" cy="461665"/>
                </a:xfrm>
                <a:prstGeom prst="rect">
                  <a:avLst/>
                </a:prstGeom>
                <a:noFill/>
              </p:spPr>
              <p:txBody>
                <a:bodyPr wrap="none" rtlCol="0">
                  <a:spAutoFit/>
                </a:bodyPr>
                <a:lstStyle/>
                <a:p>
                  <a:r>
                    <a:rPr lang="en-US" dirty="0" smtClean="0"/>
                    <a:t>Earth</a:t>
                  </a:r>
                  <a:endParaRPr lang="en-US" dirty="0"/>
                </a:p>
              </p:txBody>
            </p:sp>
            <p:cxnSp>
              <p:nvCxnSpPr>
                <p:cNvPr id="9" name="Straight Connector 8"/>
                <p:cNvCxnSpPr/>
                <p:nvPr/>
              </p:nvCxnSpPr>
              <p:spPr bwMode="auto">
                <a:xfrm flipV="1">
                  <a:off x="4953000" y="4343400"/>
                  <a:ext cx="2438400" cy="160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7" name="Straight Connector 6"/>
              <p:cNvCxnSpPr/>
              <p:nvPr/>
            </p:nvCxnSpPr>
            <p:spPr bwMode="auto">
              <a:xfrm>
                <a:off x="1524000" y="4191000"/>
                <a:ext cx="3505200" cy="17526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7" name="Group 26"/>
          <p:cNvGrpSpPr/>
          <p:nvPr/>
        </p:nvGrpSpPr>
        <p:grpSpPr>
          <a:xfrm>
            <a:off x="1219200" y="2438400"/>
            <a:ext cx="6280935" cy="4192524"/>
            <a:chOff x="1219200" y="2438400"/>
            <a:chExt cx="6280935" cy="4192524"/>
          </a:xfrm>
        </p:grpSpPr>
        <p:pic>
          <p:nvPicPr>
            <p:cNvPr id="23" name="Picture 22" descr="VIR-PIC-PIS-1100-11.jpg"/>
            <p:cNvPicPr>
              <a:picLocks noChangeAspect="1"/>
            </p:cNvPicPr>
            <p:nvPr/>
          </p:nvPicPr>
          <p:blipFill>
            <a:blip r:embed="rId4"/>
            <a:stretch>
              <a:fillRect/>
            </a:stretch>
          </p:blipFill>
          <p:spPr>
            <a:xfrm>
              <a:off x="1219200" y="2438400"/>
              <a:ext cx="6280935" cy="4192524"/>
            </a:xfrm>
            <a:prstGeom prst="rect">
              <a:avLst/>
            </a:prstGeom>
          </p:spPr>
        </p:pic>
        <p:sp>
          <p:nvSpPr>
            <p:cNvPr id="26" name="TextBox 25"/>
            <p:cNvSpPr txBox="1"/>
            <p:nvPr/>
          </p:nvSpPr>
          <p:spPr>
            <a:xfrm>
              <a:off x="3962400" y="2590800"/>
              <a:ext cx="3446677" cy="461665"/>
            </a:xfrm>
            <a:prstGeom prst="rect">
              <a:avLst/>
            </a:prstGeom>
            <a:noFill/>
          </p:spPr>
          <p:txBody>
            <a:bodyPr wrap="none" rtlCol="0">
              <a:spAutoFit/>
            </a:bodyPr>
            <a:lstStyle/>
            <a:p>
              <a:r>
                <a:rPr lang="en-US" dirty="0" smtClean="0"/>
                <a:t>Photo Courtesy of Virgo</a:t>
              </a:r>
              <a:endParaRPr lang="en-US" dirty="0"/>
            </a:p>
          </p:txBody>
        </p:sp>
      </p:grpSp>
      <p:sp>
        <p:nvSpPr>
          <p:cNvPr id="2" name="Title 1"/>
          <p:cNvSpPr>
            <a:spLocks noGrp="1"/>
          </p:cNvSpPr>
          <p:nvPr>
            <p:ph type="title"/>
          </p:nvPr>
        </p:nvSpPr>
        <p:spPr/>
        <p:txBody>
          <a:bodyPr/>
          <a:lstStyle/>
          <a:p>
            <a:endParaRPr lang="en-US"/>
          </a:p>
        </p:txBody>
      </p:sp>
      <p:sp>
        <p:nvSpPr>
          <p:cNvPr id="5" name="TextBox 4"/>
          <p:cNvSpPr txBox="1"/>
          <p:nvPr/>
        </p:nvSpPr>
        <p:spPr>
          <a:xfrm>
            <a:off x="5336748" y="6396335"/>
            <a:ext cx="3807252" cy="461665"/>
          </a:xfrm>
          <a:prstGeom prst="rect">
            <a:avLst/>
          </a:prstGeom>
          <a:noFill/>
        </p:spPr>
        <p:txBody>
          <a:bodyPr wrap="none" rtlCol="0">
            <a:spAutoFit/>
          </a:bodyPr>
          <a:lstStyle/>
          <a:p>
            <a:r>
              <a:rPr lang="en-US" dirty="0" smtClean="0"/>
              <a:t>Adapted from NASA figure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7"/>
                                        </p:tgtEl>
                                      </p:cBhvr>
                                    </p:animEffect>
                                    <p:set>
                                      <p:cBhvr>
                                        <p:cTn id="7" dur="1" fill="hold">
                                          <p:stCondLst>
                                            <p:cond delay="19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27"/>
                                        </p:tgtEl>
                                      </p:cBhvr>
                                    </p:animEffect>
                                    <p:set>
                                      <p:cBhvr>
                                        <p:cTn id="17"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bwMode="auto">
          <a:xfrm>
            <a:off x="2133600" y="2057400"/>
            <a:ext cx="4648200" cy="4572000"/>
          </a:xfrm>
          <a:prstGeom prst="rect">
            <a:avLst/>
          </a:prstGeom>
          <a:solidFill>
            <a:srgbClr val="468A4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2"/>
              </a:solidFill>
              <a:effectLst/>
              <a:latin typeface="Arial" pitchFamily="31" charset="0"/>
              <a:ea typeface="ＭＳ Ｐゴシック" pitchFamily="31" charset="-128"/>
              <a:cs typeface="ＭＳ Ｐゴシック" pitchFamily="31" charset="-128"/>
            </a:endParaRPr>
          </a:p>
        </p:txBody>
      </p:sp>
      <p:sp>
        <p:nvSpPr>
          <p:cNvPr id="2" name="Title 1"/>
          <p:cNvSpPr>
            <a:spLocks noGrp="1"/>
          </p:cNvSpPr>
          <p:nvPr>
            <p:ph type="title"/>
          </p:nvPr>
        </p:nvSpPr>
        <p:spPr>
          <a:xfrm>
            <a:off x="685800" y="990600"/>
            <a:ext cx="7772400" cy="1143000"/>
          </a:xfrm>
        </p:spPr>
        <p:txBody>
          <a:bodyPr/>
          <a:lstStyle/>
          <a:p>
            <a:r>
              <a:rPr lang="en-US" sz="3200" dirty="0" smtClean="0"/>
              <a:t>Most obvious GW source:  </a:t>
            </a:r>
            <a:r>
              <a:rPr lang="en-US" sz="3200" dirty="0" err="1" smtClean="0"/>
              <a:t>SuperMassive</a:t>
            </a:r>
            <a:r>
              <a:rPr lang="en-US" sz="3200" dirty="0" smtClean="0"/>
              <a:t> Black Hole Binaries</a:t>
            </a:r>
            <a:endParaRPr lang="en-US" sz="3200" dirty="0"/>
          </a:p>
        </p:txBody>
      </p:sp>
      <p:graphicFrame>
        <p:nvGraphicFramePr>
          <p:cNvPr id="27650" name="Content Placeholder 3"/>
          <p:cNvGraphicFramePr>
            <a:graphicFrameLocks noChangeAspect="1"/>
          </p:cNvGraphicFramePr>
          <p:nvPr/>
        </p:nvGraphicFramePr>
        <p:xfrm>
          <a:off x="2362200" y="2286000"/>
          <a:ext cx="4089400" cy="4214813"/>
        </p:xfrm>
        <a:graphic>
          <a:graphicData uri="http://schemas.openxmlformats.org/presentationml/2006/ole">
            <p:oleObj spid="_x0000_s27650" name="Equation" r:id="rId4" imgW="2082800" imgH="21463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04800" y="2438400"/>
            <a:ext cx="8001000" cy="92392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i="1" dirty="0">
                <a:solidFill>
                  <a:srgbClr val="468A4B"/>
                </a:solidFill>
              </a:rPr>
              <a:t>Constraining the Properties of </a:t>
            </a:r>
            <a:r>
              <a:rPr lang="en-US" sz="1800" b="1" i="1" dirty="0" err="1">
                <a:solidFill>
                  <a:srgbClr val="468A4B"/>
                </a:solidFill>
              </a:rPr>
              <a:t>Supermassive</a:t>
            </a:r>
            <a:r>
              <a:rPr lang="en-US" sz="1800" b="1" i="1" dirty="0">
                <a:solidFill>
                  <a:srgbClr val="468A4B"/>
                </a:solidFill>
              </a:rPr>
              <a:t> Black Hole Systems Using Pulsar Timing:  Application to 3C 66b</a:t>
            </a:r>
            <a:r>
              <a:rPr lang="en-US" sz="1800" b="1" dirty="0">
                <a:solidFill>
                  <a:srgbClr val="468A4B"/>
                </a:solidFill>
              </a:rPr>
              <a:t>, </a:t>
            </a:r>
            <a:r>
              <a:rPr lang="en-US" sz="1800" b="1" dirty="0" err="1">
                <a:solidFill>
                  <a:srgbClr val="468A4B"/>
                </a:solidFill>
              </a:rPr>
              <a:t>Jenet</a:t>
            </a:r>
            <a:r>
              <a:rPr lang="en-US" sz="1800" b="1" dirty="0">
                <a:solidFill>
                  <a:srgbClr val="468A4B"/>
                </a:solidFill>
              </a:rPr>
              <a:t>, Lommen, Larson and </a:t>
            </a:r>
            <a:r>
              <a:rPr lang="en-US" sz="1800" b="1" dirty="0" err="1">
                <a:solidFill>
                  <a:srgbClr val="468A4B"/>
                </a:solidFill>
              </a:rPr>
              <a:t>Wen</a:t>
            </a:r>
            <a:r>
              <a:rPr lang="en-US" sz="1800" b="1" dirty="0">
                <a:solidFill>
                  <a:srgbClr val="468A4B"/>
                </a:solidFill>
              </a:rPr>
              <a:t> (2004) </a:t>
            </a:r>
            <a:r>
              <a:rPr lang="en-US" sz="1800" b="1" dirty="0" err="1">
                <a:solidFill>
                  <a:srgbClr val="468A4B"/>
                </a:solidFill>
              </a:rPr>
              <a:t>ApJ</a:t>
            </a:r>
            <a:r>
              <a:rPr lang="en-US" sz="1800" b="1" dirty="0">
                <a:solidFill>
                  <a:srgbClr val="468A4B"/>
                </a:solidFill>
              </a:rPr>
              <a:t> 606:799-803.</a:t>
            </a:r>
          </a:p>
        </p:txBody>
      </p:sp>
      <p:sp>
        <p:nvSpPr>
          <p:cNvPr id="27651" name="TextBox 4"/>
          <p:cNvSpPr txBox="1">
            <a:spLocks noChangeArrowheads="1"/>
          </p:cNvSpPr>
          <p:nvPr/>
        </p:nvSpPr>
        <p:spPr bwMode="auto">
          <a:xfrm>
            <a:off x="4800600" y="5410200"/>
            <a:ext cx="4019049" cy="369332"/>
          </a:xfrm>
          <a:prstGeom prst="rect">
            <a:avLst/>
          </a:prstGeom>
          <a:noFill/>
          <a:ln w="9525">
            <a:noFill/>
            <a:miter lim="800000"/>
            <a:headEnd/>
            <a:tailEnd/>
          </a:ln>
        </p:spPr>
        <p:txBody>
          <a:bodyPr wrap="none">
            <a:prstTxWarp prst="textNoShape">
              <a:avLst/>
            </a:prstTxWarp>
            <a:spAutoFit/>
          </a:bodyPr>
          <a:lstStyle/>
          <a:p>
            <a:pPr eaLnBrk="0" hangingPunct="0"/>
            <a:r>
              <a:rPr lang="en-US" sz="1800" b="1" dirty="0" smtClean="0">
                <a:solidFill>
                  <a:srgbClr val="468A4B"/>
                </a:solidFill>
              </a:rPr>
              <a:t>Data </a:t>
            </a:r>
            <a:r>
              <a:rPr lang="en-US" sz="1800" b="1" dirty="0">
                <a:solidFill>
                  <a:srgbClr val="468A4B"/>
                </a:solidFill>
              </a:rPr>
              <a:t>from </a:t>
            </a:r>
            <a:r>
              <a:rPr lang="en-US" sz="1800" b="1" dirty="0" err="1">
                <a:solidFill>
                  <a:srgbClr val="468A4B"/>
                </a:solidFill>
              </a:rPr>
              <a:t>Kaspi</a:t>
            </a:r>
            <a:r>
              <a:rPr lang="en-US" sz="1800" b="1" dirty="0">
                <a:solidFill>
                  <a:srgbClr val="468A4B"/>
                </a:solidFill>
              </a:rPr>
              <a:t>, Taylor, </a:t>
            </a:r>
            <a:r>
              <a:rPr lang="en-US" sz="1800" b="1" dirty="0" err="1">
                <a:solidFill>
                  <a:srgbClr val="468A4B"/>
                </a:solidFill>
              </a:rPr>
              <a:t>Ryba</a:t>
            </a:r>
            <a:r>
              <a:rPr lang="en-US" sz="1800" b="1" dirty="0">
                <a:solidFill>
                  <a:srgbClr val="468A4B"/>
                </a:solidFill>
              </a:rPr>
              <a:t> 1994</a:t>
            </a:r>
          </a:p>
        </p:txBody>
      </p:sp>
      <p:pic>
        <p:nvPicPr>
          <p:cNvPr id="27652" name="Picture 5" descr="putative.tiff"/>
          <p:cNvPicPr>
            <a:picLocks noChangeAspect="1"/>
          </p:cNvPicPr>
          <p:nvPr/>
        </p:nvPicPr>
        <p:blipFill>
          <a:blip r:embed="rId3"/>
          <a:srcRect b="50813"/>
          <a:stretch>
            <a:fillRect/>
          </a:stretch>
        </p:blipFill>
        <p:spPr bwMode="auto">
          <a:xfrm>
            <a:off x="304800" y="3810000"/>
            <a:ext cx="4114800" cy="1490663"/>
          </a:xfrm>
          <a:prstGeom prst="rect">
            <a:avLst/>
          </a:prstGeom>
          <a:noFill/>
          <a:ln w="9525">
            <a:noFill/>
            <a:miter lim="800000"/>
            <a:headEnd/>
            <a:tailEnd/>
          </a:ln>
        </p:spPr>
      </p:pic>
      <p:pic>
        <p:nvPicPr>
          <p:cNvPr id="27653" name="Picture 6" descr="kaspidata.tiff"/>
          <p:cNvPicPr>
            <a:picLocks noChangeAspect="1"/>
          </p:cNvPicPr>
          <p:nvPr/>
        </p:nvPicPr>
        <p:blipFill>
          <a:blip r:embed="rId4"/>
          <a:srcRect b="51225"/>
          <a:stretch>
            <a:fillRect/>
          </a:stretch>
        </p:blipFill>
        <p:spPr bwMode="auto">
          <a:xfrm>
            <a:off x="4648200" y="3810000"/>
            <a:ext cx="4070350" cy="14859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982505-D035-9944-8994-8CF67A881A77}"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US"/>
          </a:p>
        </p:txBody>
      </p:sp>
      <p:sp>
        <p:nvSpPr>
          <p:cNvPr id="27655" name="Rectangle 6"/>
          <p:cNvSpPr>
            <a:spLocks noChangeArrowheads="1"/>
          </p:cNvSpPr>
          <p:nvPr/>
        </p:nvSpPr>
        <p:spPr bwMode="auto">
          <a:xfrm>
            <a:off x="304800" y="1371600"/>
            <a:ext cx="7772400" cy="1200150"/>
          </a:xfrm>
          <a:prstGeom prst="rect">
            <a:avLst/>
          </a:prstGeom>
          <a:noFill/>
          <a:ln w="9525">
            <a:noFill/>
            <a:miter lim="800000"/>
            <a:headEnd/>
            <a:tailEnd/>
          </a:ln>
        </p:spPr>
        <p:txBody>
          <a:bodyPr>
            <a:prstTxWarp prst="textNoShape">
              <a:avLst/>
            </a:prstTxWarp>
            <a:spAutoFit/>
          </a:bodyPr>
          <a:lstStyle/>
          <a:p>
            <a:pPr eaLnBrk="0" hangingPunct="0">
              <a:buClr>
                <a:srgbClr val="FFFFFF"/>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468A4B"/>
                </a:solidFill>
                <a:ea typeface="HG Mincho Light J" charset="0"/>
                <a:cs typeface="HG Mincho Light J" charset="0"/>
              </a:rPr>
              <a:t>Orbital Motion in the Radio Galaxy 3C 66B: Evidence for a </a:t>
            </a:r>
            <a:r>
              <a:rPr lang="en-GB" sz="1800" b="1" i="1" dirty="0" err="1">
                <a:solidFill>
                  <a:srgbClr val="468A4B"/>
                </a:solidFill>
                <a:ea typeface="HG Mincho Light J" charset="0"/>
                <a:cs typeface="HG Mincho Light J" charset="0"/>
              </a:rPr>
              <a:t>Supermassive</a:t>
            </a:r>
            <a:r>
              <a:rPr lang="en-GB" sz="1800" b="1" i="1" dirty="0">
                <a:solidFill>
                  <a:srgbClr val="468A4B"/>
                </a:solidFill>
                <a:ea typeface="HG Mincho Light J" charset="0"/>
                <a:cs typeface="HG Mincho Light J" charset="0"/>
              </a:rPr>
              <a:t> Black Hole Binary  </a:t>
            </a:r>
            <a:r>
              <a:rPr lang="en-GB" sz="1800" b="1" dirty="0" err="1">
                <a:solidFill>
                  <a:srgbClr val="468A4B"/>
                </a:solidFill>
                <a:ea typeface="HG Mincho Light J" charset="0"/>
                <a:cs typeface="HG Mincho Light J" charset="0"/>
              </a:rPr>
              <a:t>Sudou</a:t>
            </a:r>
            <a:r>
              <a:rPr lang="en-GB" sz="1800" b="1" dirty="0">
                <a:solidFill>
                  <a:srgbClr val="468A4B"/>
                </a:solidFill>
                <a:ea typeface="HG Mincho Light J" charset="0"/>
                <a:cs typeface="HG Mincho Light J" charset="0"/>
              </a:rPr>
              <a:t>, Iguchi, Murata, Taniguchi (2003) Science 300: 1263-1265. </a:t>
            </a:r>
          </a:p>
          <a:p>
            <a:pPr eaLnBrk="0" hangingPunct="0">
              <a:buClr>
                <a:srgbClr val="FFFFFF"/>
              </a:buClr>
              <a:buSzPct val="66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1" dirty="0">
              <a:solidFill>
                <a:srgbClr val="468A4B"/>
              </a:solidFill>
              <a:latin typeface="Times New Roman" charset="0"/>
              <a:ea typeface="HG Mincho Light J" charset="0"/>
              <a:cs typeface="HG Mincho Light J" charset="0"/>
            </a:endParaRPr>
          </a:p>
        </p:txBody>
      </p:sp>
      <p:grpSp>
        <p:nvGrpSpPr>
          <p:cNvPr id="12" name="Group 11"/>
          <p:cNvGrpSpPr/>
          <p:nvPr/>
        </p:nvGrpSpPr>
        <p:grpSpPr>
          <a:xfrm>
            <a:off x="335579" y="3725883"/>
            <a:ext cx="731221" cy="1629498"/>
            <a:chOff x="335579" y="3725883"/>
            <a:chExt cx="731221" cy="1629498"/>
          </a:xfrm>
        </p:grpSpPr>
        <p:sp>
          <p:nvSpPr>
            <p:cNvPr id="8" name="TextBox 7"/>
            <p:cNvSpPr txBox="1"/>
            <p:nvPr/>
          </p:nvSpPr>
          <p:spPr>
            <a:xfrm rot="16200000">
              <a:off x="-279115" y="4340577"/>
              <a:ext cx="1629498" cy="400110"/>
            </a:xfrm>
            <a:prstGeom prst="rect">
              <a:avLst/>
            </a:prstGeom>
            <a:noFill/>
          </p:spPr>
          <p:txBody>
            <a:bodyPr wrap="none" rtlCol="0">
              <a:spAutoFit/>
            </a:bodyPr>
            <a:lstStyle/>
            <a:p>
              <a:r>
                <a:rPr lang="en-US" sz="2000" dirty="0" err="1" smtClean="0">
                  <a:solidFill>
                    <a:schemeClr val="bg1"/>
                  </a:solidFill>
                </a:rPr>
                <a:t>Residual(</a:t>
              </a:r>
              <a:r>
                <a:rPr lang="en-US" sz="2000" dirty="0" err="1" smtClean="0">
                  <a:solidFill>
                    <a:schemeClr val="bg1"/>
                  </a:solidFill>
                  <a:latin typeface="Symbol" charset="2"/>
                  <a:cs typeface="Symbol" charset="2"/>
                </a:rPr>
                <a:t>m</a:t>
              </a:r>
              <a:r>
                <a:rPr lang="en-US" sz="2000" dirty="0" err="1" smtClean="0">
                  <a:solidFill>
                    <a:schemeClr val="bg1"/>
                  </a:solidFill>
                  <a:latin typeface="Arial"/>
                  <a:cs typeface="Arial"/>
                </a:rPr>
                <a:t>s</a:t>
              </a:r>
              <a:r>
                <a:rPr lang="en-US" sz="2000" dirty="0" smtClean="0">
                  <a:solidFill>
                    <a:schemeClr val="bg1"/>
                  </a:solidFill>
                  <a:latin typeface="Arial"/>
                  <a:cs typeface="Arial"/>
                </a:rPr>
                <a:t>)</a:t>
              </a:r>
              <a:endParaRPr lang="en-US" sz="2000" dirty="0">
                <a:solidFill>
                  <a:schemeClr val="bg1"/>
                </a:solidFill>
              </a:endParaRPr>
            </a:p>
          </p:txBody>
        </p:sp>
        <p:sp>
          <p:nvSpPr>
            <p:cNvPr id="9" name="TextBox 8"/>
            <p:cNvSpPr txBox="1"/>
            <p:nvPr/>
          </p:nvSpPr>
          <p:spPr>
            <a:xfrm>
              <a:off x="618356" y="4721423"/>
              <a:ext cx="444152" cy="307777"/>
            </a:xfrm>
            <a:prstGeom prst="rect">
              <a:avLst/>
            </a:prstGeom>
            <a:noFill/>
          </p:spPr>
          <p:txBody>
            <a:bodyPr wrap="none" rtlCol="0">
              <a:spAutoFit/>
            </a:bodyPr>
            <a:lstStyle/>
            <a:p>
              <a:r>
                <a:rPr lang="en-US" sz="1400" dirty="0" smtClean="0">
                  <a:solidFill>
                    <a:srgbClr val="000000"/>
                  </a:solidFill>
                </a:rPr>
                <a:t>-10</a:t>
              </a:r>
              <a:endParaRPr lang="en-US" sz="1400" dirty="0">
                <a:solidFill>
                  <a:srgbClr val="000000"/>
                </a:solidFill>
              </a:endParaRPr>
            </a:p>
          </p:txBody>
        </p:sp>
        <p:sp>
          <p:nvSpPr>
            <p:cNvPr id="10" name="TextBox 9"/>
            <p:cNvSpPr txBox="1"/>
            <p:nvPr/>
          </p:nvSpPr>
          <p:spPr>
            <a:xfrm>
              <a:off x="682435" y="3810000"/>
              <a:ext cx="384365" cy="307777"/>
            </a:xfrm>
            <a:prstGeom prst="rect">
              <a:avLst/>
            </a:prstGeom>
            <a:noFill/>
          </p:spPr>
          <p:txBody>
            <a:bodyPr wrap="none" rtlCol="0">
              <a:spAutoFit/>
            </a:bodyPr>
            <a:lstStyle/>
            <a:p>
              <a:r>
                <a:rPr lang="en-US" sz="1400" dirty="0" smtClean="0">
                  <a:solidFill>
                    <a:srgbClr val="000000"/>
                  </a:solidFill>
                </a:rPr>
                <a:t>10</a:t>
              </a:r>
              <a:endParaRPr lang="en-US" sz="1400" dirty="0">
                <a:solidFill>
                  <a:srgbClr val="000000"/>
                </a:solidFill>
              </a:endParaRPr>
            </a:p>
          </p:txBody>
        </p:sp>
        <p:sp>
          <p:nvSpPr>
            <p:cNvPr id="11" name="TextBox 10"/>
            <p:cNvSpPr txBox="1"/>
            <p:nvPr/>
          </p:nvSpPr>
          <p:spPr>
            <a:xfrm>
              <a:off x="782285" y="4267200"/>
              <a:ext cx="284515" cy="307777"/>
            </a:xfrm>
            <a:prstGeom prst="rect">
              <a:avLst/>
            </a:prstGeom>
            <a:noFill/>
          </p:spPr>
          <p:txBody>
            <a:bodyPr wrap="none" rtlCol="0">
              <a:spAutoFit/>
            </a:bodyPr>
            <a:lstStyle/>
            <a:p>
              <a:r>
                <a:rPr lang="en-US" sz="1400" dirty="0" smtClean="0">
                  <a:solidFill>
                    <a:srgbClr val="000000"/>
                  </a:solidFill>
                </a:rPr>
                <a:t>0</a:t>
              </a:r>
              <a:endParaRPr lang="en-US" sz="1400" dirty="0">
                <a:solidFill>
                  <a:srgbClr val="000000"/>
                </a:solidFill>
              </a:endParaRPr>
            </a:p>
          </p:txBody>
        </p:sp>
      </p:grpSp>
      <p:grpSp>
        <p:nvGrpSpPr>
          <p:cNvPr id="23" name="Group 22"/>
          <p:cNvGrpSpPr/>
          <p:nvPr/>
        </p:nvGrpSpPr>
        <p:grpSpPr>
          <a:xfrm>
            <a:off x="4572000" y="3733801"/>
            <a:ext cx="838200" cy="1629498"/>
            <a:chOff x="4419600" y="3581401"/>
            <a:chExt cx="838200" cy="1629498"/>
          </a:xfrm>
        </p:grpSpPr>
        <p:sp>
          <p:nvSpPr>
            <p:cNvPr id="24" name="TextBox 23"/>
            <p:cNvSpPr txBox="1"/>
            <p:nvPr/>
          </p:nvSpPr>
          <p:spPr>
            <a:xfrm rot="16200000">
              <a:off x="3804906" y="4196095"/>
              <a:ext cx="1629498" cy="400110"/>
            </a:xfrm>
            <a:prstGeom prst="rect">
              <a:avLst/>
            </a:prstGeom>
            <a:noFill/>
          </p:spPr>
          <p:txBody>
            <a:bodyPr wrap="none" rtlCol="0">
              <a:spAutoFit/>
            </a:bodyPr>
            <a:lstStyle/>
            <a:p>
              <a:r>
                <a:rPr lang="en-US" sz="2000" dirty="0" err="1" smtClean="0">
                  <a:solidFill>
                    <a:schemeClr val="bg1"/>
                  </a:solidFill>
                </a:rPr>
                <a:t>Residual(</a:t>
              </a:r>
              <a:r>
                <a:rPr lang="en-US" sz="2000" dirty="0" err="1" smtClean="0">
                  <a:solidFill>
                    <a:schemeClr val="bg1"/>
                  </a:solidFill>
                  <a:latin typeface="Symbol" charset="2"/>
                  <a:cs typeface="Symbol" charset="2"/>
                </a:rPr>
                <a:t>m</a:t>
              </a:r>
              <a:r>
                <a:rPr lang="en-US" sz="2000" dirty="0" err="1" smtClean="0">
                  <a:solidFill>
                    <a:schemeClr val="bg1"/>
                  </a:solidFill>
                  <a:latin typeface="Arial"/>
                  <a:cs typeface="Arial"/>
                </a:rPr>
                <a:t>s</a:t>
              </a:r>
              <a:r>
                <a:rPr lang="en-US" sz="2000" dirty="0" smtClean="0">
                  <a:solidFill>
                    <a:schemeClr val="bg1"/>
                  </a:solidFill>
                  <a:latin typeface="Arial"/>
                  <a:cs typeface="Arial"/>
                </a:rPr>
                <a:t>)</a:t>
              </a:r>
              <a:endParaRPr lang="en-US" sz="2000" dirty="0">
                <a:solidFill>
                  <a:schemeClr val="bg1"/>
                </a:solidFill>
              </a:endParaRPr>
            </a:p>
          </p:txBody>
        </p:sp>
        <p:sp>
          <p:nvSpPr>
            <p:cNvPr id="25" name="TextBox 24"/>
            <p:cNvSpPr txBox="1"/>
            <p:nvPr/>
          </p:nvSpPr>
          <p:spPr>
            <a:xfrm>
              <a:off x="4809356" y="4569023"/>
              <a:ext cx="444152" cy="307777"/>
            </a:xfrm>
            <a:prstGeom prst="rect">
              <a:avLst/>
            </a:prstGeom>
            <a:noFill/>
          </p:spPr>
          <p:txBody>
            <a:bodyPr wrap="none" rtlCol="0">
              <a:spAutoFit/>
            </a:bodyPr>
            <a:lstStyle/>
            <a:p>
              <a:r>
                <a:rPr lang="en-US" sz="1400" dirty="0" smtClean="0">
                  <a:solidFill>
                    <a:srgbClr val="000000"/>
                  </a:solidFill>
                </a:rPr>
                <a:t>-10</a:t>
              </a:r>
              <a:endParaRPr lang="en-US" sz="1400" dirty="0">
                <a:solidFill>
                  <a:srgbClr val="000000"/>
                </a:solidFill>
              </a:endParaRPr>
            </a:p>
          </p:txBody>
        </p:sp>
        <p:sp>
          <p:nvSpPr>
            <p:cNvPr id="26" name="TextBox 25"/>
            <p:cNvSpPr txBox="1"/>
            <p:nvPr/>
          </p:nvSpPr>
          <p:spPr>
            <a:xfrm>
              <a:off x="4873435" y="3657600"/>
              <a:ext cx="384365" cy="307777"/>
            </a:xfrm>
            <a:prstGeom prst="rect">
              <a:avLst/>
            </a:prstGeom>
            <a:noFill/>
          </p:spPr>
          <p:txBody>
            <a:bodyPr wrap="none" rtlCol="0">
              <a:spAutoFit/>
            </a:bodyPr>
            <a:lstStyle/>
            <a:p>
              <a:r>
                <a:rPr lang="en-US" sz="1400" dirty="0" smtClean="0">
                  <a:solidFill>
                    <a:srgbClr val="000000"/>
                  </a:solidFill>
                </a:rPr>
                <a:t>10</a:t>
              </a:r>
              <a:endParaRPr lang="en-US" sz="1400" dirty="0">
                <a:solidFill>
                  <a:srgbClr val="000000"/>
                </a:solidFill>
              </a:endParaRPr>
            </a:p>
          </p:txBody>
        </p:sp>
        <p:sp>
          <p:nvSpPr>
            <p:cNvPr id="27" name="TextBox 26"/>
            <p:cNvSpPr txBox="1"/>
            <p:nvPr/>
          </p:nvSpPr>
          <p:spPr>
            <a:xfrm>
              <a:off x="4973285" y="4114800"/>
              <a:ext cx="284515" cy="307777"/>
            </a:xfrm>
            <a:prstGeom prst="rect">
              <a:avLst/>
            </a:prstGeom>
            <a:noFill/>
          </p:spPr>
          <p:txBody>
            <a:bodyPr wrap="none" rtlCol="0">
              <a:spAutoFit/>
            </a:bodyPr>
            <a:lstStyle/>
            <a:p>
              <a:r>
                <a:rPr lang="en-US" sz="1400" dirty="0" smtClean="0">
                  <a:solidFill>
                    <a:srgbClr val="000000"/>
                  </a:solidFill>
                </a:rPr>
                <a:t>0</a:t>
              </a:r>
              <a:endParaRPr lang="en-US" sz="1400" dirty="0">
                <a:solidFill>
                  <a:srgbClr val="000000"/>
                </a:solidFill>
              </a:endParaRPr>
            </a:p>
          </p:txBody>
        </p:sp>
      </p:grpSp>
      <p:sp>
        <p:nvSpPr>
          <p:cNvPr id="28" name="TextBox 4"/>
          <p:cNvSpPr txBox="1">
            <a:spLocks noChangeArrowheads="1"/>
          </p:cNvSpPr>
          <p:nvPr/>
        </p:nvSpPr>
        <p:spPr bwMode="auto">
          <a:xfrm>
            <a:off x="381000" y="5410200"/>
            <a:ext cx="3840677" cy="369332"/>
          </a:xfrm>
          <a:prstGeom prst="rect">
            <a:avLst/>
          </a:prstGeom>
          <a:noFill/>
          <a:ln w="9525">
            <a:noFill/>
            <a:miter lim="800000"/>
            <a:headEnd/>
            <a:tailEnd/>
          </a:ln>
        </p:spPr>
        <p:txBody>
          <a:bodyPr wrap="none">
            <a:prstTxWarp prst="textNoShape">
              <a:avLst/>
            </a:prstTxWarp>
            <a:spAutoFit/>
          </a:bodyPr>
          <a:lstStyle/>
          <a:p>
            <a:pPr eaLnBrk="0" hangingPunct="0"/>
            <a:r>
              <a:rPr lang="en-US" sz="1800" b="1" dirty="0" smtClean="0">
                <a:solidFill>
                  <a:srgbClr val="468A4B"/>
                </a:solidFill>
              </a:rPr>
              <a:t>Simulated residuals due to 3c66b</a:t>
            </a:r>
            <a:endParaRPr lang="en-US" sz="1800" b="1" dirty="0">
              <a:solidFill>
                <a:srgbClr val="468A4B"/>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subTitle" idx="1"/>
          </p:nvPr>
        </p:nvSpPr>
        <p:spPr>
          <a:xfrm>
            <a:off x="1524000" y="5867400"/>
            <a:ext cx="6400800" cy="685800"/>
          </a:xfrm>
        </p:spPr>
        <p:txBody>
          <a:bodyPr/>
          <a:lstStyle/>
          <a:p>
            <a:r>
              <a:rPr lang="en-US" dirty="0"/>
              <a:t>Figure</a:t>
            </a:r>
            <a:r>
              <a:rPr lang="en-US" dirty="0" smtClean="0"/>
              <a:t> by Paul Demorest (see arXiv:0902.2968)</a:t>
            </a:r>
            <a:endParaRPr lang="en-US" dirty="0"/>
          </a:p>
        </p:txBody>
      </p:sp>
      <p:pic>
        <p:nvPicPr>
          <p:cNvPr id="5" name="Picture 4" descr="gw_spectrum.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85800" y="304800"/>
            <a:ext cx="7658100" cy="5105400"/>
          </a:xfrm>
          <a:prstGeom prst="rect">
            <a:avLst/>
          </a:prstGeom>
        </p:spPr>
      </p:pic>
      <p:sp>
        <p:nvSpPr>
          <p:cNvPr id="4" name="TextBox 3"/>
          <p:cNvSpPr txBox="1"/>
          <p:nvPr/>
        </p:nvSpPr>
        <p:spPr>
          <a:xfrm rot="2591256">
            <a:off x="4077555" y="3238859"/>
            <a:ext cx="1398149" cy="276999"/>
          </a:xfrm>
          <a:prstGeom prst="rect">
            <a:avLst/>
          </a:prstGeom>
          <a:solidFill>
            <a:srgbClr val="468A4B"/>
          </a:solidFill>
        </p:spPr>
        <p:txBody>
          <a:bodyPr wrap="square" rtlCol="0">
            <a:spAutoFit/>
          </a:bodyPr>
          <a:lstStyle/>
          <a:p>
            <a:r>
              <a:rPr lang="en-US" sz="1200" dirty="0" smtClean="0">
                <a:solidFill>
                  <a:schemeClr val="bg1"/>
                </a:solidFill>
              </a:rPr>
              <a:t>MBH-</a:t>
            </a:r>
            <a:r>
              <a:rPr lang="en-US" sz="1200" dirty="0" smtClean="0">
                <a:solidFill>
                  <a:schemeClr val="bg1">
                    <a:alpha val="46000"/>
                  </a:schemeClr>
                </a:solidFill>
              </a:rPr>
              <a:t>MBH</a:t>
            </a:r>
            <a:r>
              <a:rPr lang="en-US" sz="1200" dirty="0" smtClean="0">
                <a:solidFill>
                  <a:schemeClr val="bg1"/>
                </a:solidFill>
              </a:rPr>
              <a:t> (</a:t>
            </a:r>
            <a:r>
              <a:rPr lang="en-US" sz="1200" dirty="0" err="1" smtClean="0">
                <a:solidFill>
                  <a:schemeClr val="bg1"/>
                </a:solidFill>
              </a:rPr>
              <a:t>indiv</a:t>
            </a:r>
            <a:r>
              <a:rPr lang="en-US" sz="1200" dirty="0" smtClean="0">
                <a:solidFill>
                  <a:schemeClr val="bg1"/>
                </a:solidFill>
              </a:rPr>
              <a:t>)</a:t>
            </a:r>
            <a:endParaRPr lang="en-US" sz="1200" dirty="0">
              <a:solidFill>
                <a:schemeClr val="bg1"/>
              </a:solidFill>
            </a:endParaRPr>
          </a:p>
        </p:txBody>
      </p:sp>
      <p:sp>
        <p:nvSpPr>
          <p:cNvPr id="8" name="TextBox 7"/>
          <p:cNvSpPr txBox="1"/>
          <p:nvPr/>
        </p:nvSpPr>
        <p:spPr>
          <a:xfrm rot="2591256">
            <a:off x="4067375" y="3522182"/>
            <a:ext cx="1049987" cy="276999"/>
          </a:xfrm>
          <a:prstGeom prst="rect">
            <a:avLst/>
          </a:prstGeom>
          <a:solidFill>
            <a:srgbClr val="A83EFF"/>
          </a:solidFill>
        </p:spPr>
        <p:txBody>
          <a:bodyPr wrap="square" rtlCol="0">
            <a:spAutoFit/>
          </a:bodyPr>
          <a:lstStyle/>
          <a:p>
            <a:r>
              <a:rPr lang="en-US" sz="1200" dirty="0" smtClean="0">
                <a:solidFill>
                  <a:schemeClr val="bg1"/>
                </a:solidFill>
              </a:rPr>
              <a:t>Gal NS/</a:t>
            </a:r>
            <a:r>
              <a:rPr lang="en-US" sz="1200" dirty="0" smtClean="0">
                <a:solidFill>
                  <a:schemeClr val="bg1">
                    <a:alpha val="47000"/>
                  </a:schemeClr>
                </a:solidFill>
              </a:rPr>
              <a:t>BH</a:t>
            </a:r>
            <a:endParaRPr lang="en-US" sz="1200" dirty="0">
              <a:solidFill>
                <a:schemeClr val="bg1">
                  <a:alpha val="47000"/>
                </a:schemeClr>
              </a:solidFill>
            </a:endParaRPr>
          </a:p>
        </p:txBody>
      </p:sp>
      <p:sp>
        <p:nvSpPr>
          <p:cNvPr id="9" name="TextBox 8"/>
          <p:cNvSpPr txBox="1"/>
          <p:nvPr/>
        </p:nvSpPr>
        <p:spPr>
          <a:xfrm rot="991892">
            <a:off x="6643874" y="4052116"/>
            <a:ext cx="1206438" cy="276999"/>
          </a:xfrm>
          <a:prstGeom prst="rect">
            <a:avLst/>
          </a:prstGeom>
          <a:solidFill>
            <a:srgbClr val="DAC252">
              <a:alpha val="53000"/>
            </a:srgbClr>
          </a:solidFill>
        </p:spPr>
        <p:txBody>
          <a:bodyPr wrap="square" rtlCol="0">
            <a:spAutoFit/>
          </a:bodyPr>
          <a:lstStyle/>
          <a:p>
            <a:r>
              <a:rPr lang="en-US" sz="1200" dirty="0" smtClean="0">
                <a:solidFill>
                  <a:schemeClr val="bg1"/>
                </a:solidFill>
              </a:rPr>
              <a:t>BH-BH (</a:t>
            </a:r>
            <a:r>
              <a:rPr lang="en-US" sz="1200" dirty="0" err="1" smtClean="0">
                <a:solidFill>
                  <a:schemeClr val="bg1"/>
                </a:solidFill>
              </a:rPr>
              <a:t>indiv</a:t>
            </a:r>
            <a:r>
              <a:rPr lang="en-US" sz="1200" dirty="0" smtClean="0">
                <a:solidFill>
                  <a:schemeClr val="bg1"/>
                </a:solidFill>
              </a:rPr>
              <a:t>)</a:t>
            </a:r>
            <a:endParaRPr lang="en-US" sz="1200" dirty="0">
              <a:solidFill>
                <a:schemeClr val="bg1"/>
              </a:solidFill>
            </a:endParaRPr>
          </a:p>
        </p:txBody>
      </p:sp>
      <p:sp>
        <p:nvSpPr>
          <p:cNvPr id="10" name="TextBox 9"/>
          <p:cNvSpPr txBox="1"/>
          <p:nvPr/>
        </p:nvSpPr>
        <p:spPr>
          <a:xfrm rot="20348251">
            <a:off x="7037718" y="3768054"/>
            <a:ext cx="671300" cy="276999"/>
          </a:xfrm>
          <a:prstGeom prst="rect">
            <a:avLst/>
          </a:prstGeom>
          <a:solidFill>
            <a:srgbClr val="B8CFFF">
              <a:alpha val="60000"/>
            </a:srgbClr>
          </a:solidFill>
        </p:spPr>
        <p:txBody>
          <a:bodyPr wrap="square" rtlCol="0">
            <a:spAutoFit/>
          </a:bodyPr>
          <a:lstStyle/>
          <a:p>
            <a:r>
              <a:rPr lang="en-US" sz="1200" dirty="0" err="1" smtClean="0">
                <a:solidFill>
                  <a:schemeClr val="bg1"/>
                </a:solidFill>
              </a:rPr>
              <a:t>PSRs</a:t>
            </a:r>
            <a:endParaRPr lang="en-US" sz="12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336699"/>
      </a:dk1>
      <a:lt1>
        <a:srgbClr val="FFFFFF"/>
      </a:lt1>
      <a:dk2>
        <a:srgbClr val="000000"/>
      </a:dk2>
      <a:lt2>
        <a:srgbClr val="008040"/>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29911</TotalTime>
  <Words>1535</Words>
  <Application>Microsoft Macintosh PowerPoint</Application>
  <PresentationFormat>On-screen Show (4:3)</PresentationFormat>
  <Paragraphs>149</Paragraphs>
  <Slides>31</Slides>
  <Notes>18</Notes>
  <HiddenSlides>0</HiddenSlides>
  <MMClips>1</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Blank Presentation</vt:lpstr>
      <vt:lpstr>Equation</vt:lpstr>
      <vt:lpstr>NANOGrav:  A Galactic Scale Gravitational Wave Observatory</vt:lpstr>
      <vt:lpstr>Talk represents work with:</vt:lpstr>
      <vt:lpstr>The International Pulsar Timing Array</vt:lpstr>
      <vt:lpstr>Concept of Using Pulsars to Detect Gravitational Radiation</vt:lpstr>
      <vt:lpstr>Stability of the clocks</vt:lpstr>
      <vt:lpstr>Slide 6</vt:lpstr>
      <vt:lpstr>Most obvious GW source:  SuperMassive Black Hole Binaries</vt:lpstr>
      <vt:lpstr>Slide 8</vt:lpstr>
      <vt:lpstr>Slide 9</vt:lpstr>
      <vt:lpstr>Sesana, Vecchio and Volunteri 2009</vt:lpstr>
      <vt:lpstr>Slide 11</vt:lpstr>
      <vt:lpstr>The Advantage of New Wide-band Backend System at Green Bank “GUPPI”</vt:lpstr>
      <vt:lpstr>Slide 13</vt:lpstr>
      <vt:lpstr>Summary</vt:lpstr>
      <vt:lpstr>Slide 15</vt:lpstr>
      <vt:lpstr>Detectability of a Waveform</vt:lpstr>
      <vt:lpstr>The shape of the GW response</vt:lpstr>
      <vt:lpstr>Slide 18</vt:lpstr>
      <vt:lpstr>Slide 19</vt:lpstr>
      <vt:lpstr>Larger impact parameter is also more detectable</vt:lpstr>
      <vt:lpstr>Maximum Entropy</vt:lpstr>
      <vt:lpstr>A 5 x 109 solar-mass black hole binary coalescing 100 Mpc away.  30 IPTA pulsars, improved by 10, sampled once a day. </vt:lpstr>
      <vt:lpstr>Probability density</vt:lpstr>
      <vt:lpstr>Log of probability density</vt:lpstr>
      <vt:lpstr>Log(probability density) as a function of sky position</vt:lpstr>
      <vt:lpstr>Slide 26</vt:lpstr>
      <vt:lpstr>Slide 27</vt:lpstr>
      <vt:lpstr>Detectability of a Waveform (continued)</vt:lpstr>
      <vt:lpstr>Slide 29</vt:lpstr>
      <vt:lpstr>Slide 30</vt:lpstr>
      <vt:lpstr>Precision Timing Example</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Gravitational Wave Burst Detection</dc:title>
  <dc:creator>Office 2004 Test Drive User</dc:creator>
  <cp:lastModifiedBy>Andrea Lommen</cp:lastModifiedBy>
  <cp:revision>214</cp:revision>
  <dcterms:created xsi:type="dcterms:W3CDTF">2010-03-16T17:37:45Z</dcterms:created>
  <dcterms:modified xsi:type="dcterms:W3CDTF">2010-03-16T18:08:35Z</dcterms:modified>
</cp:coreProperties>
</file>