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s/slide22.xml" ContentType="application/vnd.openxmlformats-officedocument.presentationml.slide+xml"/>
  <Override PartName="/ppt/theme/theme2.xml" ContentType="application/vnd.openxmlformats-officedocument.theme+xml"/>
  <Override PartName="/ppt/slides/slide2.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18.xml" ContentType="application/vnd.openxmlformats-officedocument.presentationml.slide+xml"/>
  <Override PartName="/ppt/theme/theme3.xml" ContentType="application/vnd.openxmlformats-officedocument.them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viewProps.xml" ContentType="application/vnd.openxmlformats-officedocument.presentationml.viewProps+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notesSlides/notesSlide4.xml" ContentType="application/vnd.openxmlformats-officedocument.presentationml.notesSlide+xml"/>
  <Override PartName="/ppt/handoutMasters/handoutMaster1.xml" ContentType="application/vnd.openxmlformats-officedocument.presentationml.handoutMaster+xml"/>
  <Override PartName="/ppt/slides/slide13.xml" ContentType="application/vnd.openxmlformats-officedocument.presentationml.slide+xml"/>
  <Override PartName="/ppt/slides/slide14.xml" ContentType="application/vnd.openxmlformats-officedocument.presentationml.slide+xml"/>
  <Default Extension="pict" ContentType="image/pict"/>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vml" ContentType="application/vnd.openxmlformats-officedocument.vmlDrawing"/>
  <Default Extension="jpeg" ContentType="image/jpeg"/>
  <Override PartName="/ppt/commentAuthors.xml" ContentType="application/vnd.openxmlformats-officedocument.presentationml.commentAuthors+xml"/>
  <Override PartName="/ppt/slides/slide3.xml" ContentType="application/vnd.openxmlformats-officedocument.presentationml.slide+xml"/>
  <Override PartName="/ppt/slides/slide4.xml" ContentType="application/vnd.openxmlformats-officedocument.presentationml.slide+xml"/>
  <Default Extension="png" ContentType="image/png"/>
  <Override PartName="/ppt/slideLayouts/slideLayout11.xml" ContentType="application/vnd.openxmlformats-officedocument.presentationml.slideLayout+xml"/>
  <Override PartName="/docProps/core.xml" ContentType="application/vnd.openxmlformats-package.core-properties+xml"/>
  <Override PartName="/ppt/slides/slide8.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Default Extension="rels" ContentType="application/vnd.openxmlformats-package.relationships+xml"/>
  <Override PartName="/ppt/slides/slide9.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Default Extension="pdf" ContentType="application/pdf"/>
  <Override PartName="/ppt/slides/slide19.xml" ContentType="application/vnd.openxmlformats-officedocument.presentationml.slide+xml"/>
  <Override PartName="/ppt/slides/slide12.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25"/>
  </p:notesMasterIdLst>
  <p:handoutMasterIdLst>
    <p:handoutMasterId r:id="rId26"/>
  </p:handoutMasterIdLst>
  <p:sldIdLst>
    <p:sldId id="256" r:id="rId2"/>
    <p:sldId id="267" r:id="rId3"/>
    <p:sldId id="268" r:id="rId4"/>
    <p:sldId id="284" r:id="rId5"/>
    <p:sldId id="285" r:id="rId6"/>
    <p:sldId id="269" r:id="rId7"/>
    <p:sldId id="270" r:id="rId8"/>
    <p:sldId id="281" r:id="rId9"/>
    <p:sldId id="264" r:id="rId10"/>
    <p:sldId id="282" r:id="rId11"/>
    <p:sldId id="258" r:id="rId12"/>
    <p:sldId id="265" r:id="rId13"/>
    <p:sldId id="271" r:id="rId14"/>
    <p:sldId id="286" r:id="rId15"/>
    <p:sldId id="274" r:id="rId16"/>
    <p:sldId id="276" r:id="rId17"/>
    <p:sldId id="287" r:id="rId18"/>
    <p:sldId id="289" r:id="rId19"/>
    <p:sldId id="288" r:id="rId20"/>
    <p:sldId id="262" r:id="rId21"/>
    <p:sldId id="259" r:id="rId22"/>
    <p:sldId id="290" r:id="rId23"/>
    <p:sldId id="279"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Author id="0" name="Tara Chalermsongsak" initials="TC" lastIdx="1" clrIdx="0"/>
  <p:cmAuthor id="1" name="Tara" initials="T" lastIdx="8" clrIdx="1"/>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88870" autoAdjust="0"/>
  </p:normalViewPr>
  <p:slideViewPr>
    <p:cSldViewPr snapToObjects="1">
      <p:cViewPr>
        <p:scale>
          <a:sx n="100" d="100"/>
          <a:sy n="100" d="100"/>
        </p:scale>
        <p:origin x="-584" y="-8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1" Type="http://schemas.openxmlformats.org/officeDocument/2006/relationships/theme" Target="theme/theme1.xml"/><Relationship Id="rId7" Type="http://schemas.openxmlformats.org/officeDocument/2006/relationships/slide" Target="slides/slide6.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notesMaster" Target="notesMasters/notesMaster1.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printerSettings" Target="printerSettings/printerSettings1.bin"/><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commentAuthors" Target="commentAuthors.xml"/><Relationship Id="rId26" Type="http://schemas.openxmlformats.org/officeDocument/2006/relationships/handoutMaster" Target="handoutMasters/handoutMaster1.xml"/><Relationship Id="rId30" Type="http://schemas.openxmlformats.org/officeDocument/2006/relationships/viewProps" Target="viewProps.xml"/><Relationship Id="rId11" Type="http://schemas.openxmlformats.org/officeDocument/2006/relationships/slide" Target="slides/slide10.xml"/><Relationship Id="rId29" Type="http://schemas.openxmlformats.org/officeDocument/2006/relationships/presProps" Target="presProps.xml"/><Relationship Id="rId6" Type="http://schemas.openxmlformats.org/officeDocument/2006/relationships/slide" Target="slides/slide5.xml"/><Relationship Id="rId16" Type="http://schemas.openxmlformats.org/officeDocument/2006/relationships/slide" Target="slides/slide15.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ict"/></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pict"/></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pict"/></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pict"/></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3.pict"/><Relationship Id="rId1" Type="http://schemas.openxmlformats.org/officeDocument/2006/relationships/image" Target="../media/image12.pict"/></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7.pict"/><Relationship Id="rId1" Type="http://schemas.openxmlformats.org/officeDocument/2006/relationships/image" Target="../media/image16.pict"/></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9.pict"/></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1D9AB46-9F9C-AD43-A2AB-BE90D5A62AAF}" type="datetimeFigureOut">
              <a:rPr lang="en-US" smtClean="0"/>
              <a:pPr/>
              <a:t>3/15/10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A3644F2-FB75-7941-A1DE-0BA43421572C}"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098B1A-5166-0749-A37A-736958A6C3A3}" type="datetimeFigureOut">
              <a:rPr lang="en-US" smtClean="0"/>
              <a:pPr/>
              <a:t>3/15/10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2AF10E-1227-DA4B-902F-D315D2680205}"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62AF10E-1227-DA4B-902F-D315D2680205}"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th-TH" dirty="0" smtClean="0"/>
              <a:t>Once we get the slope, spot size</a:t>
            </a:r>
          </a:p>
          <a:p>
            <a:r>
              <a:rPr lang="en-US" dirty="0" smtClean="0"/>
              <a:t>C</a:t>
            </a:r>
            <a:r>
              <a:rPr lang="th-TH" dirty="0" smtClean="0"/>
              <a:t>an be calculated.</a:t>
            </a:r>
          </a:p>
          <a:p>
            <a:endParaRPr lang="en-US" dirty="0"/>
          </a:p>
        </p:txBody>
      </p:sp>
      <p:sp>
        <p:nvSpPr>
          <p:cNvPr id="4" name="Slide Number Placeholder 3"/>
          <p:cNvSpPr>
            <a:spLocks noGrp="1"/>
          </p:cNvSpPr>
          <p:nvPr>
            <p:ph type="sldNum" sz="quarter" idx="10"/>
          </p:nvPr>
        </p:nvSpPr>
        <p:spPr/>
        <p:txBody>
          <a:bodyPr/>
          <a:lstStyle/>
          <a:p>
            <a:fld id="{E62AF10E-1227-DA4B-902F-D315D2680205}"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th-TH" dirty="0" smtClean="0"/>
              <a:t>R</a:t>
            </a:r>
            <a:r>
              <a:rPr lang="en-US" dirty="0" err="1" smtClean="0"/>
              <a:t>eflection</a:t>
            </a:r>
            <a:r>
              <a:rPr lang="en-US" dirty="0" smtClean="0"/>
              <a:t> of light back to the laser and cause it to mode jump</a:t>
            </a:r>
          </a:p>
          <a:p>
            <a:endParaRPr lang="en-US" dirty="0"/>
          </a:p>
        </p:txBody>
      </p:sp>
      <p:sp>
        <p:nvSpPr>
          <p:cNvPr id="4" name="Slide Number Placeholder 3"/>
          <p:cNvSpPr>
            <a:spLocks noGrp="1"/>
          </p:cNvSpPr>
          <p:nvPr>
            <p:ph type="sldNum" sz="quarter" idx="10"/>
          </p:nvPr>
        </p:nvSpPr>
        <p:spPr/>
        <p:txBody>
          <a:bodyPr/>
          <a:lstStyle/>
          <a:p>
            <a:fld id="{E62AF10E-1227-DA4B-902F-D315D2680205}"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th-TH" dirty="0" smtClean="0"/>
              <a:t>PC sum sees</a:t>
            </a:r>
            <a:r>
              <a:rPr lang="th-TH" baseline="0" dirty="0" smtClean="0"/>
              <a:t> the fluctuation, but its signal does not because it is at the center </a:t>
            </a:r>
            <a:endParaRPr lang="en-US" dirty="0"/>
          </a:p>
        </p:txBody>
      </p:sp>
      <p:sp>
        <p:nvSpPr>
          <p:cNvPr id="4" name="Slide Number Placeholder 3"/>
          <p:cNvSpPr>
            <a:spLocks noGrp="1"/>
          </p:cNvSpPr>
          <p:nvPr>
            <p:ph type="sldNum" sz="quarter" idx="10"/>
          </p:nvPr>
        </p:nvSpPr>
        <p:spPr/>
        <p:txBody>
          <a:bodyPr/>
          <a:lstStyle/>
          <a:p>
            <a:fld id="{E62AF10E-1227-DA4B-902F-D315D2680205}" type="slidenum">
              <a:rPr lang="en-US" smtClean="0"/>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th-TH" dirty="0" smtClean="0">
                <a:solidFill>
                  <a:srgbClr val="FF0000"/>
                </a:solidFill>
              </a:rPr>
              <a:t>It</a:t>
            </a:r>
            <a:r>
              <a:rPr lang="th-TH" baseline="0" dirty="0" smtClean="0">
                <a:solidFill>
                  <a:srgbClr val="FF0000"/>
                </a:solidFill>
              </a:rPr>
              <a:t> seems that there is mode hopping in the laser, </a:t>
            </a:r>
            <a:r>
              <a:rPr lang="en-US" dirty="0" smtClean="0">
                <a:solidFill>
                  <a:srgbClr val="FF0000"/>
                </a:solidFill>
              </a:rPr>
              <a:t>S</a:t>
            </a:r>
            <a:r>
              <a:rPr lang="th-TH" dirty="0" smtClean="0">
                <a:solidFill>
                  <a:srgbClr val="FF0000"/>
                </a:solidFill>
              </a:rPr>
              <a:t>o</a:t>
            </a:r>
            <a:r>
              <a:rPr lang="th-TH" baseline="0" dirty="0" smtClean="0">
                <a:solidFill>
                  <a:srgbClr val="FF0000"/>
                </a:solidFill>
              </a:rPr>
              <a:t> we decide to find a new light source.</a:t>
            </a:r>
            <a:endParaRPr lang="en-US" dirty="0" smtClean="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E62AF10E-1227-DA4B-902F-D315D2680205}" type="slidenum">
              <a:rPr lang="en-US" smtClean="0"/>
              <a:pPr/>
              <a:t>10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62AF10E-1227-DA4B-902F-D315D2680205}" type="slidenum">
              <a:rPr lang="en-US" smtClean="0"/>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a:t>
            </a:r>
            <a:r>
              <a:rPr lang="th-TH" dirty="0" smtClean="0"/>
              <a:t> perfect</a:t>
            </a:r>
            <a:r>
              <a:rPr lang="th-TH" baseline="0" dirty="0" smtClean="0"/>
              <a:t> gaussian beam should grow linearly with powre, the deviation can beseen when the spot is close to the center, away from the center, the spot grow linearly for both laser and SLED</a:t>
            </a:r>
            <a:endParaRPr lang="en-US" dirty="0"/>
          </a:p>
        </p:txBody>
      </p:sp>
      <p:sp>
        <p:nvSpPr>
          <p:cNvPr id="4" name="Slide Number Placeholder 3"/>
          <p:cNvSpPr>
            <a:spLocks noGrp="1"/>
          </p:cNvSpPr>
          <p:nvPr>
            <p:ph type="sldNum" sz="quarter" idx="10"/>
          </p:nvPr>
        </p:nvSpPr>
        <p:spPr/>
        <p:txBody>
          <a:bodyPr/>
          <a:lstStyle/>
          <a:p>
            <a:fld id="{E62AF10E-1227-DA4B-902F-D315D2680205}"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3/15/10</a:t>
            </a:r>
            <a:endParaRPr lang="en-US"/>
          </a:p>
        </p:txBody>
      </p:sp>
      <p:sp>
        <p:nvSpPr>
          <p:cNvPr id="5" name="Footer Placeholder 4"/>
          <p:cNvSpPr>
            <a:spLocks noGrp="1"/>
          </p:cNvSpPr>
          <p:nvPr>
            <p:ph type="ftr" sz="quarter" idx="11"/>
          </p:nvPr>
        </p:nvSpPr>
        <p:spPr/>
        <p:txBody>
          <a:bodyPr/>
          <a:lstStyle/>
          <a:p>
            <a:r>
              <a:rPr lang="en-US" smtClean="0"/>
              <a:t>LSC-Virgo Meeting in Arcadia</a:t>
            </a:r>
            <a:endParaRPr lang="en-US"/>
          </a:p>
        </p:txBody>
      </p:sp>
      <p:sp>
        <p:nvSpPr>
          <p:cNvPr id="6" name="Slide Number Placeholder 5"/>
          <p:cNvSpPr>
            <a:spLocks noGrp="1"/>
          </p:cNvSpPr>
          <p:nvPr>
            <p:ph type="sldNum" sz="quarter" idx="12"/>
          </p:nvPr>
        </p:nvSpPr>
        <p:spPr/>
        <p:txBody>
          <a:bodyPr/>
          <a:lstStyle/>
          <a:p>
            <a:fld id="{2B652340-FF4B-8D41-91E0-7A6BA3C2FF4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3/15/10</a:t>
            </a:r>
            <a:endParaRPr lang="en-US"/>
          </a:p>
        </p:txBody>
      </p:sp>
      <p:sp>
        <p:nvSpPr>
          <p:cNvPr id="5" name="Footer Placeholder 4"/>
          <p:cNvSpPr>
            <a:spLocks noGrp="1"/>
          </p:cNvSpPr>
          <p:nvPr>
            <p:ph type="ftr" sz="quarter" idx="11"/>
          </p:nvPr>
        </p:nvSpPr>
        <p:spPr/>
        <p:txBody>
          <a:bodyPr/>
          <a:lstStyle/>
          <a:p>
            <a:r>
              <a:rPr lang="en-US" smtClean="0"/>
              <a:t>LSC-Virgo Meeting in Arcadia</a:t>
            </a:r>
            <a:endParaRPr lang="en-US"/>
          </a:p>
        </p:txBody>
      </p:sp>
      <p:sp>
        <p:nvSpPr>
          <p:cNvPr id="6" name="Slide Number Placeholder 5"/>
          <p:cNvSpPr>
            <a:spLocks noGrp="1"/>
          </p:cNvSpPr>
          <p:nvPr>
            <p:ph type="sldNum" sz="quarter" idx="12"/>
          </p:nvPr>
        </p:nvSpPr>
        <p:spPr/>
        <p:txBody>
          <a:bodyPr/>
          <a:lstStyle/>
          <a:p>
            <a:fld id="{2B652340-FF4B-8D41-91E0-7A6BA3C2FF4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3/15/10</a:t>
            </a:r>
            <a:endParaRPr lang="en-US"/>
          </a:p>
        </p:txBody>
      </p:sp>
      <p:sp>
        <p:nvSpPr>
          <p:cNvPr id="5" name="Footer Placeholder 4"/>
          <p:cNvSpPr>
            <a:spLocks noGrp="1"/>
          </p:cNvSpPr>
          <p:nvPr>
            <p:ph type="ftr" sz="quarter" idx="11"/>
          </p:nvPr>
        </p:nvSpPr>
        <p:spPr/>
        <p:txBody>
          <a:bodyPr/>
          <a:lstStyle/>
          <a:p>
            <a:r>
              <a:rPr lang="en-US" smtClean="0"/>
              <a:t>LSC-Virgo Meeting in Arcadia</a:t>
            </a:r>
            <a:endParaRPr lang="en-US"/>
          </a:p>
        </p:txBody>
      </p:sp>
      <p:sp>
        <p:nvSpPr>
          <p:cNvPr id="6" name="Slide Number Placeholder 5"/>
          <p:cNvSpPr>
            <a:spLocks noGrp="1"/>
          </p:cNvSpPr>
          <p:nvPr>
            <p:ph type="sldNum" sz="quarter" idx="12"/>
          </p:nvPr>
        </p:nvSpPr>
        <p:spPr/>
        <p:txBody>
          <a:bodyPr/>
          <a:lstStyle/>
          <a:p>
            <a:fld id="{2B652340-FF4B-8D41-91E0-7A6BA3C2FF4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3/15/10</a:t>
            </a:r>
            <a:endParaRPr lang="en-US"/>
          </a:p>
        </p:txBody>
      </p:sp>
      <p:sp>
        <p:nvSpPr>
          <p:cNvPr id="5" name="Footer Placeholder 4"/>
          <p:cNvSpPr>
            <a:spLocks noGrp="1"/>
          </p:cNvSpPr>
          <p:nvPr>
            <p:ph type="ftr" sz="quarter" idx="11"/>
          </p:nvPr>
        </p:nvSpPr>
        <p:spPr/>
        <p:txBody>
          <a:bodyPr/>
          <a:lstStyle/>
          <a:p>
            <a:r>
              <a:rPr lang="en-US" smtClean="0"/>
              <a:t>LSC-Virgo Meeting in Arcadia</a:t>
            </a:r>
            <a:endParaRPr lang="en-US"/>
          </a:p>
        </p:txBody>
      </p:sp>
      <p:sp>
        <p:nvSpPr>
          <p:cNvPr id="6" name="Slide Number Placeholder 5"/>
          <p:cNvSpPr>
            <a:spLocks noGrp="1"/>
          </p:cNvSpPr>
          <p:nvPr>
            <p:ph type="sldNum" sz="quarter" idx="12"/>
          </p:nvPr>
        </p:nvSpPr>
        <p:spPr/>
        <p:txBody>
          <a:bodyPr/>
          <a:lstStyle/>
          <a:p>
            <a:fld id="{2B652340-FF4B-8D41-91E0-7A6BA3C2FF4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3/15/10</a:t>
            </a:r>
            <a:endParaRPr lang="en-US"/>
          </a:p>
        </p:txBody>
      </p:sp>
      <p:sp>
        <p:nvSpPr>
          <p:cNvPr id="5" name="Footer Placeholder 4"/>
          <p:cNvSpPr>
            <a:spLocks noGrp="1"/>
          </p:cNvSpPr>
          <p:nvPr>
            <p:ph type="ftr" sz="quarter" idx="11"/>
          </p:nvPr>
        </p:nvSpPr>
        <p:spPr/>
        <p:txBody>
          <a:bodyPr/>
          <a:lstStyle/>
          <a:p>
            <a:r>
              <a:rPr lang="en-US" smtClean="0"/>
              <a:t>LSC-Virgo Meeting in Arcadia</a:t>
            </a:r>
            <a:endParaRPr lang="en-US"/>
          </a:p>
        </p:txBody>
      </p:sp>
      <p:sp>
        <p:nvSpPr>
          <p:cNvPr id="6" name="Slide Number Placeholder 5"/>
          <p:cNvSpPr>
            <a:spLocks noGrp="1"/>
          </p:cNvSpPr>
          <p:nvPr>
            <p:ph type="sldNum" sz="quarter" idx="12"/>
          </p:nvPr>
        </p:nvSpPr>
        <p:spPr/>
        <p:txBody>
          <a:bodyPr/>
          <a:lstStyle/>
          <a:p>
            <a:fld id="{2B652340-FF4B-8D41-91E0-7A6BA3C2FF4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3/15/10</a:t>
            </a:r>
            <a:endParaRPr lang="en-US"/>
          </a:p>
        </p:txBody>
      </p:sp>
      <p:sp>
        <p:nvSpPr>
          <p:cNvPr id="6" name="Footer Placeholder 5"/>
          <p:cNvSpPr>
            <a:spLocks noGrp="1"/>
          </p:cNvSpPr>
          <p:nvPr>
            <p:ph type="ftr" sz="quarter" idx="11"/>
          </p:nvPr>
        </p:nvSpPr>
        <p:spPr/>
        <p:txBody>
          <a:bodyPr/>
          <a:lstStyle/>
          <a:p>
            <a:r>
              <a:rPr lang="en-US" smtClean="0"/>
              <a:t>LSC-Virgo Meeting in Arcadia</a:t>
            </a:r>
            <a:endParaRPr lang="en-US"/>
          </a:p>
        </p:txBody>
      </p:sp>
      <p:sp>
        <p:nvSpPr>
          <p:cNvPr id="7" name="Slide Number Placeholder 6"/>
          <p:cNvSpPr>
            <a:spLocks noGrp="1"/>
          </p:cNvSpPr>
          <p:nvPr>
            <p:ph type="sldNum" sz="quarter" idx="12"/>
          </p:nvPr>
        </p:nvSpPr>
        <p:spPr/>
        <p:txBody>
          <a:bodyPr/>
          <a:lstStyle/>
          <a:p>
            <a:fld id="{2B652340-FF4B-8D41-91E0-7A6BA3C2FF4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3/15/10</a:t>
            </a:r>
            <a:endParaRPr lang="en-US"/>
          </a:p>
        </p:txBody>
      </p:sp>
      <p:sp>
        <p:nvSpPr>
          <p:cNvPr id="8" name="Footer Placeholder 7"/>
          <p:cNvSpPr>
            <a:spLocks noGrp="1"/>
          </p:cNvSpPr>
          <p:nvPr>
            <p:ph type="ftr" sz="quarter" idx="11"/>
          </p:nvPr>
        </p:nvSpPr>
        <p:spPr/>
        <p:txBody>
          <a:bodyPr/>
          <a:lstStyle/>
          <a:p>
            <a:r>
              <a:rPr lang="en-US" smtClean="0"/>
              <a:t>LSC-Virgo Meeting in Arcadia</a:t>
            </a:r>
            <a:endParaRPr lang="en-US"/>
          </a:p>
        </p:txBody>
      </p:sp>
      <p:sp>
        <p:nvSpPr>
          <p:cNvPr id="9" name="Slide Number Placeholder 8"/>
          <p:cNvSpPr>
            <a:spLocks noGrp="1"/>
          </p:cNvSpPr>
          <p:nvPr>
            <p:ph type="sldNum" sz="quarter" idx="12"/>
          </p:nvPr>
        </p:nvSpPr>
        <p:spPr/>
        <p:txBody>
          <a:bodyPr/>
          <a:lstStyle/>
          <a:p>
            <a:fld id="{2B652340-FF4B-8D41-91E0-7A6BA3C2FF4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3/15/10</a:t>
            </a:r>
            <a:endParaRPr lang="en-US"/>
          </a:p>
        </p:txBody>
      </p:sp>
      <p:sp>
        <p:nvSpPr>
          <p:cNvPr id="4" name="Footer Placeholder 3"/>
          <p:cNvSpPr>
            <a:spLocks noGrp="1"/>
          </p:cNvSpPr>
          <p:nvPr>
            <p:ph type="ftr" sz="quarter" idx="11"/>
          </p:nvPr>
        </p:nvSpPr>
        <p:spPr/>
        <p:txBody>
          <a:bodyPr/>
          <a:lstStyle/>
          <a:p>
            <a:r>
              <a:rPr lang="en-US" smtClean="0"/>
              <a:t>LSC-Virgo Meeting in Arcadia</a:t>
            </a:r>
            <a:endParaRPr lang="en-US"/>
          </a:p>
        </p:txBody>
      </p:sp>
      <p:sp>
        <p:nvSpPr>
          <p:cNvPr id="5" name="Slide Number Placeholder 4"/>
          <p:cNvSpPr>
            <a:spLocks noGrp="1"/>
          </p:cNvSpPr>
          <p:nvPr>
            <p:ph type="sldNum" sz="quarter" idx="12"/>
          </p:nvPr>
        </p:nvSpPr>
        <p:spPr/>
        <p:txBody>
          <a:bodyPr/>
          <a:lstStyle/>
          <a:p>
            <a:fld id="{2B652340-FF4B-8D41-91E0-7A6BA3C2FF4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3/15/10</a:t>
            </a:r>
            <a:endParaRPr lang="en-US"/>
          </a:p>
        </p:txBody>
      </p:sp>
      <p:sp>
        <p:nvSpPr>
          <p:cNvPr id="3" name="Footer Placeholder 2"/>
          <p:cNvSpPr>
            <a:spLocks noGrp="1"/>
          </p:cNvSpPr>
          <p:nvPr>
            <p:ph type="ftr" sz="quarter" idx="11"/>
          </p:nvPr>
        </p:nvSpPr>
        <p:spPr/>
        <p:txBody>
          <a:bodyPr/>
          <a:lstStyle/>
          <a:p>
            <a:r>
              <a:rPr lang="en-US" smtClean="0"/>
              <a:t>LSC-Virgo Meeting in Arcadia</a:t>
            </a:r>
            <a:endParaRPr lang="en-US"/>
          </a:p>
        </p:txBody>
      </p:sp>
      <p:sp>
        <p:nvSpPr>
          <p:cNvPr id="4" name="Slide Number Placeholder 3"/>
          <p:cNvSpPr>
            <a:spLocks noGrp="1"/>
          </p:cNvSpPr>
          <p:nvPr>
            <p:ph type="sldNum" sz="quarter" idx="12"/>
          </p:nvPr>
        </p:nvSpPr>
        <p:spPr/>
        <p:txBody>
          <a:bodyPr/>
          <a:lstStyle/>
          <a:p>
            <a:fld id="{2B652340-FF4B-8D41-91E0-7A6BA3C2FF4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3/15/10</a:t>
            </a:r>
            <a:endParaRPr lang="en-US"/>
          </a:p>
        </p:txBody>
      </p:sp>
      <p:sp>
        <p:nvSpPr>
          <p:cNvPr id="6" name="Footer Placeholder 5"/>
          <p:cNvSpPr>
            <a:spLocks noGrp="1"/>
          </p:cNvSpPr>
          <p:nvPr>
            <p:ph type="ftr" sz="quarter" idx="11"/>
          </p:nvPr>
        </p:nvSpPr>
        <p:spPr/>
        <p:txBody>
          <a:bodyPr/>
          <a:lstStyle/>
          <a:p>
            <a:r>
              <a:rPr lang="en-US" smtClean="0"/>
              <a:t>LSC-Virgo Meeting in Arcadia</a:t>
            </a:r>
            <a:endParaRPr lang="en-US"/>
          </a:p>
        </p:txBody>
      </p:sp>
      <p:sp>
        <p:nvSpPr>
          <p:cNvPr id="7" name="Slide Number Placeholder 6"/>
          <p:cNvSpPr>
            <a:spLocks noGrp="1"/>
          </p:cNvSpPr>
          <p:nvPr>
            <p:ph type="sldNum" sz="quarter" idx="12"/>
          </p:nvPr>
        </p:nvSpPr>
        <p:spPr/>
        <p:txBody>
          <a:bodyPr/>
          <a:lstStyle/>
          <a:p>
            <a:fld id="{2B652340-FF4B-8D41-91E0-7A6BA3C2FF4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3/15/10</a:t>
            </a:r>
            <a:endParaRPr lang="en-US"/>
          </a:p>
        </p:txBody>
      </p:sp>
      <p:sp>
        <p:nvSpPr>
          <p:cNvPr id="6" name="Footer Placeholder 5"/>
          <p:cNvSpPr>
            <a:spLocks noGrp="1"/>
          </p:cNvSpPr>
          <p:nvPr>
            <p:ph type="ftr" sz="quarter" idx="11"/>
          </p:nvPr>
        </p:nvSpPr>
        <p:spPr/>
        <p:txBody>
          <a:bodyPr/>
          <a:lstStyle/>
          <a:p>
            <a:r>
              <a:rPr lang="en-US" smtClean="0"/>
              <a:t>LSC-Virgo Meeting in Arcadia</a:t>
            </a:r>
            <a:endParaRPr lang="en-US"/>
          </a:p>
        </p:txBody>
      </p:sp>
      <p:sp>
        <p:nvSpPr>
          <p:cNvPr id="7" name="Slide Number Placeholder 6"/>
          <p:cNvSpPr>
            <a:spLocks noGrp="1"/>
          </p:cNvSpPr>
          <p:nvPr>
            <p:ph type="sldNum" sz="quarter" idx="12"/>
          </p:nvPr>
        </p:nvSpPr>
        <p:spPr/>
        <p:txBody>
          <a:bodyPr/>
          <a:lstStyle/>
          <a:p>
            <a:fld id="{2B652340-FF4B-8D41-91E0-7A6BA3C2FF4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3/15/10</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LSC-Virgo Meeting in Arcadia</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652340-FF4B-8D41-91E0-7A6BA3C2FF4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4" Type="http://schemas.openxmlformats.org/officeDocument/2006/relationships/image" Target="../media/image8.png"/><Relationship Id="rId1" Type="http://schemas.openxmlformats.org/officeDocument/2006/relationships/video" Target="file://localhost/Users/tarachalermsongsak/Desktop/LSC%20MEETING%20PPT/MVI_0924.AVI" TargetMode="External"/><Relationship Id="rId2" Type="http://schemas.openxmlformats.org/officeDocument/2006/relationships/slideLayout" Target="../slideLayouts/slideLayout2.xml"/><Relationship Id="rId3"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4" Type="http://schemas.openxmlformats.org/officeDocument/2006/relationships/oleObject" Target="Macintosh%20HD:Users:tarachalermsongsak:Desktop:technical%20paper:T-paper:SLED%20test%20for%20OPlev:SLED%20as%20oplev%20light%20source_final.doc!OLE_LINK1" TargetMode="External"/><Relationship Id="rId1" Type="http://schemas.openxmlformats.org/officeDocument/2006/relationships/vmlDrawing" Target="../drawings/vmlDrawing3.vml"/><Relationship Id="rId2" Type="http://schemas.openxmlformats.org/officeDocument/2006/relationships/slideLayout" Target="../slideLayouts/slideLayout2.xml"/><Relationship Id="rId3" Type="http://schemas.openxmlformats.org/officeDocument/2006/relationships/image" Target="../media/image10.jpeg"/></Relationships>
</file>

<file path=ppt/slides/_rels/slide12.xml.rels><?xml version="1.0" encoding="UTF-8" standalone="yes"?>
<Relationships xmlns="http://schemas.openxmlformats.org/package/2006/relationships"><Relationship Id="rId4" Type="http://schemas.openxmlformats.org/officeDocument/2006/relationships/oleObject" Target="Macintosh%20HD:Users:tarachalermsongsak:Desktop:technical%20paper:T-paper:Power%20fluctuation%20vs%20instability:pwr%20vs%20instability_final.doc!OLE_LINK1" TargetMode="External"/><Relationship Id="rId1" Type="http://schemas.openxmlformats.org/officeDocument/2006/relationships/vmlDrawing" Target="../drawings/vmlDrawing4.vml"/><Relationship Id="rId2" Type="http://schemas.openxmlformats.org/officeDocument/2006/relationships/slideLayout" Target="../slideLayouts/slideLayout2.xml"/><Relationship Id="rId3"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4" Type="http://schemas.openxmlformats.org/officeDocument/2006/relationships/oleObject" Target="Macintosh%20HD:Users:tarachalermsongsak:Desktop:technical%20paper:T-paper:SLED%20test%20for%20OPlev:SLED%20as%20oplev%20light%20source_final.doc!OLE_LINK3" TargetMode="External"/><Relationship Id="rId1" Type="http://schemas.openxmlformats.org/officeDocument/2006/relationships/vmlDrawing" Target="../drawings/vmlDrawing5.vml"/><Relationship Id="rId2" Type="http://schemas.openxmlformats.org/officeDocument/2006/relationships/slideLayout" Target="../slideLayouts/slideLayout2.xml"/><Relationship Id="rId3" Type="http://schemas.openxmlformats.org/officeDocument/2006/relationships/oleObject" Target="Macintosh%20HD:Users:tarachalermsongsak:Desktop:technical%20paper:T-paper:Power%20fluctuation%20vs%20instability:pwr%20vs%20instability_final.doc!OLE_LINK2"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3"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4" Type="http://schemas.openxmlformats.org/officeDocument/2006/relationships/oleObject" Target="Macintosh%20HD:Users:tarachalermsongsak:Desktop:technical%20paper:T-paper:SLED%20test%20for%20OPlev:SLED%20as%20oplev%20light%20source_final.doc!OLE_LINK10" TargetMode="External"/><Relationship Id="rId1" Type="http://schemas.openxmlformats.org/officeDocument/2006/relationships/vmlDrawing" Target="../drawings/vmlDrawing6.vml"/><Relationship Id="rId2" Type="http://schemas.openxmlformats.org/officeDocument/2006/relationships/slideLayout" Target="../slideLayouts/slideLayout2.xml"/><Relationship Id="rId3" Type="http://schemas.openxmlformats.org/officeDocument/2006/relationships/notesSlide" Target="../notesSlides/notesSlide7.xml"/><Relationship Id="rId5" Type="http://schemas.openxmlformats.org/officeDocument/2006/relationships/oleObject" Target="Macintosh%20HD:Users:tarachalermsongsak:Desktop:technical%20paper:T-paper:SLED%20test%20for%20OPlev:SLED%20as%20oplev%20light%20source_final.doc!OLE_LINK11" TargetMode="Externa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3" Type="http://schemas.openxmlformats.org/officeDocument/2006/relationships/image" Target="../media/image18.png"/><Relationship Id="rId1" Type="http://schemas.openxmlformats.org/officeDocument/2006/relationships/video" Target="file://localhost/Users/tarachalermsongsak/Desktop/MVI_0815.AVI"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df"/><Relationship Id="rId3"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image" Target="../media/image23.jpeg"/><Relationship Id="rId3" Type="http://schemas.openxmlformats.org/officeDocument/2006/relationships/image" Target="../media/image24.jpeg"/><Relationship Id="rId5" Type="http://schemas.openxmlformats.org/officeDocument/2006/relationships/image" Target="../media/image26.jpeg"/></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3"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3" Type="http://schemas.openxmlformats.org/officeDocument/2006/relationships/oleObject" Target="???" TargetMode="External"/><Relationship Id="rId1" Type="http://schemas.openxmlformats.org/officeDocument/2006/relationships/vmlDrawing" Target="../drawings/vmlDrawing7.v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4" Type="http://schemas.openxmlformats.org/officeDocument/2006/relationships/oleObject" Target="Macintosh%20HD:Users:tarachalermsongsak:Desktop:technical%20paper:T-paper:dynamic%20range:oplev_dynamicrange_draf1.doc!OLE_LINK1" TargetMode="External"/><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notesSlide" Target="../notesSlides/notesSlide2.xml"/><Relationship Id="rId5"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3"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3" Type="http://schemas.openxmlformats.org/officeDocument/2006/relationships/image" Target="../media/image4.png"/><Relationship Id="rId1" Type="http://schemas.openxmlformats.org/officeDocument/2006/relationships/video" Target="NULL" TargetMode="External"/></Relationships>
</file>

<file path=ppt/slides/_rels/slide8.xml.rels><?xml version="1.0" encoding="UTF-8" standalone="yes"?>
<Relationships xmlns="http://schemas.openxmlformats.org/package/2006/relationships"><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3" Type="http://schemas.openxmlformats.org/officeDocument/2006/relationships/oleObject" Target="Macintosh%20HD:Users:tarachalermsongsak:Desktop:technical%20paper:T-paper:shaking%20APC%20PC:t%20note%20for%20shaking%20fiber_final.doc!OLE_LINK1" TargetMode="External"/><Relationship Id="rId1" Type="http://schemas.openxmlformats.org/officeDocument/2006/relationships/vmlDrawing" Target="../drawings/vmlDrawing2.v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Advanced-LIGO optical lever progress</a:t>
            </a:r>
            <a:endParaRPr lang="en-US" dirty="0"/>
          </a:p>
        </p:txBody>
      </p:sp>
      <p:sp>
        <p:nvSpPr>
          <p:cNvPr id="3" name="Subtitle 2"/>
          <p:cNvSpPr>
            <a:spLocks noGrp="1"/>
          </p:cNvSpPr>
          <p:nvPr>
            <p:ph type="subTitle" idx="1"/>
          </p:nvPr>
        </p:nvSpPr>
        <p:spPr/>
        <p:txBody>
          <a:bodyPr>
            <a:normAutofit fontScale="62500" lnSpcReduction="20000"/>
          </a:bodyPr>
          <a:lstStyle/>
          <a:p>
            <a:r>
              <a:rPr lang="en-US" dirty="0" smtClean="0">
                <a:solidFill>
                  <a:schemeClr val="tx1"/>
                </a:solidFill>
              </a:rPr>
              <a:t>Richard Abbott, Eric Black, </a:t>
            </a:r>
            <a:r>
              <a:rPr lang="en-US" b="1" dirty="0" smtClean="0">
                <a:solidFill>
                  <a:schemeClr val="tx1"/>
                </a:solidFill>
              </a:rPr>
              <a:t>Tara Chalermsongsak</a:t>
            </a:r>
            <a:r>
              <a:rPr lang="en-US" dirty="0" smtClean="0">
                <a:solidFill>
                  <a:schemeClr val="tx1"/>
                </a:solidFill>
              </a:rPr>
              <a:t>, Craig Conley, Vladimir </a:t>
            </a:r>
            <a:r>
              <a:rPr lang="en-US" dirty="0" err="1" smtClean="0">
                <a:solidFill>
                  <a:schemeClr val="tx1"/>
                </a:solidFill>
              </a:rPr>
              <a:t>Dergachev</a:t>
            </a:r>
            <a:r>
              <a:rPr lang="en-US" dirty="0" smtClean="0">
                <a:solidFill>
                  <a:schemeClr val="tx1"/>
                </a:solidFill>
              </a:rPr>
              <a:t>, </a:t>
            </a:r>
          </a:p>
          <a:p>
            <a:r>
              <a:rPr lang="en-US" dirty="0" smtClean="0">
                <a:solidFill>
                  <a:schemeClr val="tx1"/>
                </a:solidFill>
              </a:rPr>
              <a:t>Doug Cook, </a:t>
            </a:r>
            <a:r>
              <a:rPr lang="en-US" dirty="0" err="1" smtClean="0">
                <a:solidFill>
                  <a:schemeClr val="tx1"/>
                </a:solidFill>
              </a:rPr>
              <a:t>Riccardo</a:t>
            </a:r>
            <a:r>
              <a:rPr lang="en-US" dirty="0" smtClean="0">
                <a:solidFill>
                  <a:schemeClr val="tx1"/>
                </a:solidFill>
              </a:rPr>
              <a:t> </a:t>
            </a:r>
            <a:r>
              <a:rPr lang="en-US" dirty="0" err="1" smtClean="0">
                <a:solidFill>
                  <a:schemeClr val="tx1"/>
                </a:solidFill>
              </a:rPr>
              <a:t>DeSalvo</a:t>
            </a:r>
            <a:r>
              <a:rPr lang="en-US" dirty="0" smtClean="0">
                <a:solidFill>
                  <a:schemeClr val="tx1"/>
                </a:solidFill>
              </a:rPr>
              <a:t>, Andrea </a:t>
            </a:r>
            <a:r>
              <a:rPr lang="en-US" dirty="0" err="1" smtClean="0">
                <a:solidFill>
                  <a:schemeClr val="tx1"/>
                </a:solidFill>
              </a:rPr>
              <a:t>Lottarini</a:t>
            </a:r>
            <a:r>
              <a:rPr lang="en-US" dirty="0" smtClean="0">
                <a:solidFill>
                  <a:schemeClr val="tx1"/>
                </a:solidFill>
              </a:rPr>
              <a:t>, Gerardo Moreno, </a:t>
            </a:r>
            <a:r>
              <a:rPr lang="en-US" dirty="0" err="1" smtClean="0">
                <a:solidFill>
                  <a:schemeClr val="tx1"/>
                </a:solidFill>
              </a:rPr>
              <a:t>Mohana</a:t>
            </a:r>
            <a:r>
              <a:rPr lang="en-US" dirty="0" smtClean="0">
                <a:solidFill>
                  <a:schemeClr val="tx1"/>
                </a:solidFill>
              </a:rPr>
              <a:t> </a:t>
            </a:r>
            <a:r>
              <a:rPr lang="en-US" dirty="0" err="1" smtClean="0">
                <a:solidFill>
                  <a:schemeClr val="tx1"/>
                </a:solidFill>
              </a:rPr>
              <a:t>Mageswaran</a:t>
            </a:r>
            <a:r>
              <a:rPr lang="en-US" dirty="0" smtClean="0">
                <a:solidFill>
                  <a:schemeClr val="tx1"/>
                </a:solidFill>
              </a:rPr>
              <a:t>, </a:t>
            </a:r>
          </a:p>
          <a:p>
            <a:r>
              <a:rPr lang="en-US" dirty="0" smtClean="0">
                <a:solidFill>
                  <a:schemeClr val="tx1"/>
                </a:solidFill>
              </a:rPr>
              <a:t>Rick Savage, Robert Schofield, Michael Smith, Cheryl </a:t>
            </a:r>
            <a:r>
              <a:rPr lang="en-US" dirty="0" err="1" smtClean="0">
                <a:solidFill>
                  <a:schemeClr val="tx1"/>
                </a:solidFill>
              </a:rPr>
              <a:t>Vorvick</a:t>
            </a:r>
            <a:r>
              <a:rPr lang="en-US" dirty="0" smtClean="0">
                <a:solidFill>
                  <a:schemeClr val="tx1"/>
                </a:solidFill>
              </a:rPr>
              <a:t>, </a:t>
            </a:r>
            <a:r>
              <a:rPr lang="en-US" dirty="0" err="1" smtClean="0">
                <a:solidFill>
                  <a:schemeClr val="tx1"/>
                </a:solidFill>
              </a:rPr>
              <a:t>Hiro</a:t>
            </a:r>
            <a:r>
              <a:rPr lang="en-US" dirty="0" smtClean="0">
                <a:solidFill>
                  <a:schemeClr val="tx1"/>
                </a:solidFill>
              </a:rPr>
              <a:t> Yamamoto </a:t>
            </a:r>
            <a:endParaRPr lang="en-US" dirty="0">
              <a:solidFill>
                <a:schemeClr val="tx1"/>
              </a:solidFill>
            </a:endParaRPr>
          </a:p>
        </p:txBody>
      </p:sp>
      <p:sp>
        <p:nvSpPr>
          <p:cNvPr id="7" name="Date Placeholder 6"/>
          <p:cNvSpPr>
            <a:spLocks noGrp="1"/>
          </p:cNvSpPr>
          <p:nvPr>
            <p:ph type="dt" sz="half" idx="10"/>
          </p:nvPr>
        </p:nvSpPr>
        <p:spPr/>
        <p:txBody>
          <a:bodyPr/>
          <a:lstStyle/>
          <a:p>
            <a:r>
              <a:rPr lang="en-US" smtClean="0"/>
              <a:t>3/15/10</a:t>
            </a:r>
            <a:endParaRPr lang="en-US"/>
          </a:p>
        </p:txBody>
      </p:sp>
      <p:sp>
        <p:nvSpPr>
          <p:cNvPr id="8" name="Slide Number Placeholder 7"/>
          <p:cNvSpPr>
            <a:spLocks noGrp="1"/>
          </p:cNvSpPr>
          <p:nvPr>
            <p:ph type="sldNum" sz="quarter" idx="12"/>
          </p:nvPr>
        </p:nvSpPr>
        <p:spPr/>
        <p:txBody>
          <a:bodyPr/>
          <a:lstStyle/>
          <a:p>
            <a:fld id="{2B652340-FF4B-8D41-91E0-7A6BA3C2FF48}" type="slidenum">
              <a:rPr lang="en-US" smtClean="0"/>
              <a:pPr/>
              <a:t>1</a:t>
            </a:fld>
            <a:endParaRPr lang="en-US"/>
          </a:p>
        </p:txBody>
      </p:sp>
      <p:sp>
        <p:nvSpPr>
          <p:cNvPr id="9" name="Footer Placeholder 8"/>
          <p:cNvSpPr>
            <a:spLocks noGrp="1"/>
          </p:cNvSpPr>
          <p:nvPr>
            <p:ph type="ftr" sz="quarter" idx="11"/>
          </p:nvPr>
        </p:nvSpPr>
        <p:spPr/>
        <p:txBody>
          <a:bodyPr/>
          <a:lstStyle/>
          <a:p>
            <a:r>
              <a:rPr lang="en-US" smtClean="0"/>
              <a:t>LSC-Virgo Meeting in Arcadia</a:t>
            </a:r>
            <a:endParaRPr lang="en-US"/>
          </a:p>
        </p:txBody>
      </p:sp>
      <p:sp>
        <p:nvSpPr>
          <p:cNvPr id="10" name="TextBox 9"/>
          <p:cNvSpPr txBox="1"/>
          <p:nvPr/>
        </p:nvSpPr>
        <p:spPr>
          <a:xfrm>
            <a:off x="457200" y="685800"/>
            <a:ext cx="2015796" cy="369332"/>
          </a:xfrm>
          <a:prstGeom prst="rect">
            <a:avLst/>
          </a:prstGeom>
          <a:noFill/>
        </p:spPr>
        <p:txBody>
          <a:bodyPr wrap="none" rtlCol="0">
            <a:spAutoFit/>
          </a:bodyPr>
          <a:lstStyle/>
          <a:p>
            <a:r>
              <a:rPr lang="th-TH" dirty="0" smtClean="0"/>
              <a:t>LIGO-G1000309</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h-TH" dirty="0" smtClean="0"/>
              <a:t>Another Instabilities </a:t>
            </a:r>
            <a:endParaRPr lang="en-US" dirty="0"/>
          </a:p>
        </p:txBody>
      </p:sp>
      <p:pic>
        <p:nvPicPr>
          <p:cNvPr id="7" name="MVI_0924.AVI">
            <a:hlinkClick r:id="" action="ppaction://media"/>
          </p:cNvPr>
          <p:cNvPicPr/>
          <p:nvPr>
            <p:ph idx="1"/>
            <a:videoFile r:link="rId1"/>
          </p:nvPr>
        </p:nvPicPr>
        <p:blipFill>
          <a:blip r:embed="rId4"/>
          <a:stretch>
            <a:fillRect/>
          </a:stretch>
        </p:blipFill>
        <p:spPr>
          <a:xfrm>
            <a:off x="457200" y="1417638"/>
            <a:ext cx="4064000" cy="3048000"/>
          </a:xfrm>
        </p:spPr>
      </p:pic>
      <p:sp>
        <p:nvSpPr>
          <p:cNvPr id="4" name="Date Placeholder 3"/>
          <p:cNvSpPr>
            <a:spLocks noGrp="1"/>
          </p:cNvSpPr>
          <p:nvPr>
            <p:ph type="dt" sz="half" idx="10"/>
          </p:nvPr>
        </p:nvSpPr>
        <p:spPr/>
        <p:txBody>
          <a:bodyPr/>
          <a:lstStyle/>
          <a:p>
            <a:r>
              <a:rPr lang="en-US" smtClean="0"/>
              <a:t>3/15/10</a:t>
            </a:r>
            <a:endParaRPr lang="en-US"/>
          </a:p>
        </p:txBody>
      </p:sp>
      <p:sp>
        <p:nvSpPr>
          <p:cNvPr id="5" name="Footer Placeholder 4"/>
          <p:cNvSpPr>
            <a:spLocks noGrp="1"/>
          </p:cNvSpPr>
          <p:nvPr>
            <p:ph type="ftr" sz="quarter" idx="11"/>
          </p:nvPr>
        </p:nvSpPr>
        <p:spPr/>
        <p:txBody>
          <a:bodyPr/>
          <a:lstStyle/>
          <a:p>
            <a:r>
              <a:rPr lang="en-US" smtClean="0"/>
              <a:t>LSC-Virgo Meeting in Arcadia</a:t>
            </a:r>
            <a:endParaRPr lang="en-US"/>
          </a:p>
        </p:txBody>
      </p:sp>
      <p:sp>
        <p:nvSpPr>
          <p:cNvPr id="6" name="Slide Number Placeholder 5"/>
          <p:cNvSpPr>
            <a:spLocks noGrp="1"/>
          </p:cNvSpPr>
          <p:nvPr>
            <p:ph type="sldNum" sz="quarter" idx="12"/>
          </p:nvPr>
        </p:nvSpPr>
        <p:spPr/>
        <p:txBody>
          <a:bodyPr/>
          <a:lstStyle/>
          <a:p>
            <a:fld id="{2B652340-FF4B-8D41-91E0-7A6BA3C2FF48}" type="slidenum">
              <a:rPr lang="en-US" smtClean="0"/>
              <a:pPr/>
              <a:t>10</a:t>
            </a:fld>
            <a:endParaRPr lang="en-US"/>
          </a:p>
        </p:txBody>
      </p:sp>
      <p:sp>
        <p:nvSpPr>
          <p:cNvPr id="8" name="TextBox 7"/>
          <p:cNvSpPr txBox="1"/>
          <p:nvPr/>
        </p:nvSpPr>
        <p:spPr>
          <a:xfrm>
            <a:off x="5105400" y="1905000"/>
            <a:ext cx="3599158" cy="923330"/>
          </a:xfrm>
          <a:prstGeom prst="rect">
            <a:avLst/>
          </a:prstGeom>
          <a:noFill/>
        </p:spPr>
        <p:txBody>
          <a:bodyPr wrap="none" rtlCol="0">
            <a:spAutoFit/>
          </a:bodyPr>
          <a:lstStyle/>
          <a:p>
            <a:r>
              <a:rPr lang="th-TH" dirty="0" smtClean="0"/>
              <a:t>The oscilloscope is in x-y mode</a:t>
            </a:r>
          </a:p>
          <a:p>
            <a:r>
              <a:rPr lang="en-US" dirty="0" smtClean="0"/>
              <a:t>X</a:t>
            </a:r>
            <a:r>
              <a:rPr lang="th-TH" dirty="0" smtClean="0"/>
              <a:t> axis -&gt; R </a:t>
            </a:r>
            <a:r>
              <a:rPr lang="en-US" dirty="0" smtClean="0"/>
              <a:t>–</a:t>
            </a:r>
            <a:r>
              <a:rPr lang="th-TH" dirty="0" smtClean="0"/>
              <a:t> L  (hirozontal)</a:t>
            </a:r>
          </a:p>
          <a:p>
            <a:r>
              <a:rPr lang="th-TH" dirty="0" smtClean="0"/>
              <a:t>Y axis -&gt; T </a:t>
            </a:r>
            <a:r>
              <a:rPr lang="en-US" dirty="0" smtClean="0"/>
              <a:t>–</a:t>
            </a:r>
            <a:r>
              <a:rPr lang="th-TH" dirty="0" smtClean="0"/>
              <a:t> B  (vertical)</a:t>
            </a:r>
            <a:endParaRPr lang="en-US" dirty="0"/>
          </a:p>
        </p:txBody>
      </p:sp>
      <p:sp>
        <p:nvSpPr>
          <p:cNvPr id="9" name="TextBox 8"/>
          <p:cNvSpPr txBox="1"/>
          <p:nvPr/>
        </p:nvSpPr>
        <p:spPr>
          <a:xfrm>
            <a:off x="5105400" y="3429000"/>
            <a:ext cx="3405090" cy="2031325"/>
          </a:xfrm>
          <a:prstGeom prst="rect">
            <a:avLst/>
          </a:prstGeom>
          <a:noFill/>
        </p:spPr>
        <p:txBody>
          <a:bodyPr wrap="none" rtlCol="0">
            <a:spAutoFit/>
          </a:bodyPr>
          <a:lstStyle/>
          <a:p>
            <a:r>
              <a:rPr lang="th-TH" dirty="0" smtClean="0"/>
              <a:t>At certain areas, the apparent</a:t>
            </a:r>
          </a:p>
          <a:p>
            <a:r>
              <a:rPr lang="th-TH" dirty="0" smtClean="0"/>
              <a:t>beam position fluctuates.</a:t>
            </a:r>
          </a:p>
          <a:p>
            <a:endParaRPr lang="th-TH" dirty="0" smtClean="0"/>
          </a:p>
          <a:p>
            <a:r>
              <a:rPr lang="th-TH" dirty="0" smtClean="0"/>
              <a:t>The fluctuation subsides as </a:t>
            </a:r>
          </a:p>
          <a:p>
            <a:r>
              <a:rPr lang="en-US" dirty="0" smtClean="0"/>
              <a:t>T</a:t>
            </a:r>
            <a:r>
              <a:rPr lang="th-TH" dirty="0" smtClean="0"/>
              <a:t>he beam goes to the center</a:t>
            </a:r>
          </a:p>
          <a:p>
            <a:r>
              <a:rPr lang="en-US" dirty="0" smtClean="0"/>
              <a:t>O</a:t>
            </a:r>
            <a:r>
              <a:rPr lang="th-TH" dirty="0" smtClean="0"/>
              <a:t>r far away in one quad</a:t>
            </a:r>
          </a:p>
          <a:p>
            <a:endParaRPr lang="en-US" dirty="0"/>
          </a:p>
        </p:txBody>
      </p:sp>
      <p:grpSp>
        <p:nvGrpSpPr>
          <p:cNvPr id="10" name="Group 9"/>
          <p:cNvGrpSpPr/>
          <p:nvPr/>
        </p:nvGrpSpPr>
        <p:grpSpPr>
          <a:xfrm>
            <a:off x="1752604" y="4740755"/>
            <a:ext cx="1295395" cy="1293158"/>
            <a:chOff x="5181601" y="4447283"/>
            <a:chExt cx="695817" cy="734774"/>
          </a:xfrm>
        </p:grpSpPr>
        <p:sp>
          <p:nvSpPr>
            <p:cNvPr id="11" name="Oval 10"/>
            <p:cNvSpPr/>
            <p:nvPr/>
          </p:nvSpPr>
          <p:spPr>
            <a:xfrm>
              <a:off x="5191618" y="4447283"/>
              <a:ext cx="685800" cy="734321"/>
            </a:xfrm>
            <a:prstGeom prst="ellipse">
              <a:avLst/>
            </a:prstGeom>
            <a:solidFill>
              <a:schemeClr val="tx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Connector 11"/>
            <p:cNvCxnSpPr>
              <a:stCxn id="11" idx="0"/>
              <a:endCxn id="11" idx="4"/>
            </p:cNvCxnSpPr>
            <p:nvPr/>
          </p:nvCxnSpPr>
          <p:spPr>
            <a:xfrm rot="16200000" flipH="1">
              <a:off x="5167358" y="4814470"/>
              <a:ext cx="734321" cy="853"/>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10800000" flipH="1">
              <a:off x="5181601" y="4785172"/>
              <a:ext cx="685800" cy="158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sp>
        <p:nvSpPr>
          <p:cNvPr id="14" name="Oval 13"/>
          <p:cNvSpPr/>
          <p:nvPr/>
        </p:nvSpPr>
        <p:spPr>
          <a:xfrm>
            <a:off x="2268871" y="4989301"/>
            <a:ext cx="550529" cy="573299"/>
          </a:xfrm>
          <a:prstGeom prst="ellipse">
            <a:avLst/>
          </a:prstGeom>
          <a:solidFill>
            <a:srgbClr val="FF0000">
              <a:alpha val="57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h-TH" dirty="0" smtClean="0"/>
              <a:t>2) SLED as a Light Source</a:t>
            </a:r>
            <a:endParaRPr lang="en-US" dirty="0"/>
          </a:p>
        </p:txBody>
      </p:sp>
      <p:sp>
        <p:nvSpPr>
          <p:cNvPr id="3" name="Content Placeholder 2"/>
          <p:cNvSpPr>
            <a:spLocks noGrp="1"/>
          </p:cNvSpPr>
          <p:nvPr>
            <p:ph idx="1"/>
          </p:nvPr>
        </p:nvSpPr>
        <p:spPr/>
        <p:txBody>
          <a:bodyPr>
            <a:normAutofit/>
          </a:bodyPr>
          <a:lstStyle/>
          <a:p>
            <a:r>
              <a:rPr lang="en-US" sz="1800" dirty="0" smtClean="0"/>
              <a:t>C</a:t>
            </a:r>
            <a:r>
              <a:rPr lang="th-TH" sz="1800" dirty="0" smtClean="0"/>
              <a:t>urrent/temperature fluctuation -&gt; mode hopping -&gt; position fluctuation</a:t>
            </a:r>
            <a:endParaRPr lang="en-US" sz="1800" dirty="0" smtClean="0"/>
          </a:p>
          <a:p>
            <a:r>
              <a:rPr lang="th-TH" sz="1800" dirty="0" smtClean="0"/>
              <a:t>With SLED -&gt; no mode hopping -&gt; no current-fluctuation induced instability</a:t>
            </a:r>
          </a:p>
        </p:txBody>
      </p:sp>
      <p:pic>
        <p:nvPicPr>
          <p:cNvPr id="4" name="Picture 3" descr="IMG_0746"/>
          <p:cNvPicPr/>
          <p:nvPr/>
        </p:nvPicPr>
        <p:blipFill>
          <a:blip r:embed="rId3"/>
          <a:srcRect/>
          <a:stretch>
            <a:fillRect/>
          </a:stretch>
        </p:blipFill>
        <p:spPr bwMode="auto">
          <a:xfrm>
            <a:off x="1572030" y="3352800"/>
            <a:ext cx="2618970" cy="1965960"/>
          </a:xfrm>
          <a:prstGeom prst="rect">
            <a:avLst/>
          </a:prstGeom>
          <a:noFill/>
          <a:ln w="9525">
            <a:noFill/>
            <a:miter lim="800000"/>
            <a:headEnd/>
            <a:tailEnd/>
          </a:ln>
        </p:spPr>
      </p:pic>
      <p:sp>
        <p:nvSpPr>
          <p:cNvPr id="6" name="Rectangle 5"/>
          <p:cNvSpPr/>
          <p:nvPr/>
        </p:nvSpPr>
        <p:spPr>
          <a:xfrm>
            <a:off x="1143000" y="5380672"/>
            <a:ext cx="7543800" cy="830997"/>
          </a:xfrm>
          <a:prstGeom prst="rect">
            <a:avLst/>
          </a:prstGeom>
        </p:spPr>
        <p:txBody>
          <a:bodyPr wrap="square">
            <a:spAutoFit/>
          </a:bodyPr>
          <a:lstStyle/>
          <a:p>
            <a:r>
              <a:rPr lang="en-US" sz="1600" dirty="0" smtClean="0"/>
              <a:t>Q-photonics Super-luminescent Diodes, pigtail single mode fiber 14-Pin DIL, typically driven by a ITC502-IEEE remote control - </a:t>
            </a:r>
            <a:r>
              <a:rPr lang="en-US" sz="1600" dirty="0" err="1" smtClean="0"/>
              <a:t>Benchtop</a:t>
            </a:r>
            <a:r>
              <a:rPr lang="en-US" sz="1600" dirty="0" smtClean="0"/>
              <a:t> Laser Diode and Temperature Controller ±200 </a:t>
            </a:r>
            <a:r>
              <a:rPr lang="en-US" sz="1600" dirty="0" err="1" smtClean="0"/>
              <a:t>mA</a:t>
            </a:r>
            <a:r>
              <a:rPr lang="en-US" sz="1600" dirty="0" smtClean="0"/>
              <a:t> / 16 W </a:t>
            </a:r>
            <a:endParaRPr lang="en-US" sz="1600" dirty="0"/>
          </a:p>
        </p:txBody>
      </p:sp>
      <p:sp>
        <p:nvSpPr>
          <p:cNvPr id="10" name="Date Placeholder 9"/>
          <p:cNvSpPr>
            <a:spLocks noGrp="1"/>
          </p:cNvSpPr>
          <p:nvPr>
            <p:ph type="dt" sz="half" idx="10"/>
          </p:nvPr>
        </p:nvSpPr>
        <p:spPr/>
        <p:txBody>
          <a:bodyPr/>
          <a:lstStyle/>
          <a:p>
            <a:r>
              <a:rPr lang="en-US" smtClean="0"/>
              <a:t>3/15/10</a:t>
            </a:r>
            <a:endParaRPr lang="en-US"/>
          </a:p>
        </p:txBody>
      </p:sp>
      <p:sp>
        <p:nvSpPr>
          <p:cNvPr id="11" name="Slide Number Placeholder 10"/>
          <p:cNvSpPr>
            <a:spLocks noGrp="1"/>
          </p:cNvSpPr>
          <p:nvPr>
            <p:ph type="sldNum" sz="quarter" idx="12"/>
          </p:nvPr>
        </p:nvSpPr>
        <p:spPr/>
        <p:txBody>
          <a:bodyPr/>
          <a:lstStyle/>
          <a:p>
            <a:fld id="{2B652340-FF4B-8D41-91E0-7A6BA3C2FF48}" type="slidenum">
              <a:rPr lang="en-US" smtClean="0"/>
              <a:pPr/>
              <a:t>11</a:t>
            </a:fld>
            <a:endParaRPr lang="en-US"/>
          </a:p>
        </p:txBody>
      </p:sp>
      <p:sp>
        <p:nvSpPr>
          <p:cNvPr id="12" name="Footer Placeholder 11"/>
          <p:cNvSpPr>
            <a:spLocks noGrp="1"/>
          </p:cNvSpPr>
          <p:nvPr>
            <p:ph type="ftr" sz="quarter" idx="11"/>
          </p:nvPr>
        </p:nvSpPr>
        <p:spPr/>
        <p:txBody>
          <a:bodyPr/>
          <a:lstStyle/>
          <a:p>
            <a:r>
              <a:rPr lang="en-US" smtClean="0"/>
              <a:t>LSC-Virgo Meeting in Arcadia</a:t>
            </a:r>
            <a:endParaRPr lang="en-US"/>
          </a:p>
        </p:txBody>
      </p:sp>
      <p:graphicFrame>
        <p:nvGraphicFramePr>
          <p:cNvPr id="104451" name="Object 3"/>
          <p:cNvGraphicFramePr>
            <a:graphicFrameLocks noChangeAspect="1"/>
          </p:cNvGraphicFramePr>
          <p:nvPr/>
        </p:nvGraphicFramePr>
        <p:xfrm>
          <a:off x="4648200" y="2819400"/>
          <a:ext cx="2779366" cy="2561272"/>
        </p:xfrm>
        <a:graphic>
          <a:graphicData uri="http://schemas.openxmlformats.org/presentationml/2006/ole">
            <p:oleObj spid="_x0000_s104451" name="Document" r:id="rId4" imgW="4419600" imgH="5003800" progId="Word.Document.12">
              <p:link updateAutomatic="1"/>
            </p:oleObj>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77200" cy="868362"/>
          </a:xfrm>
        </p:spPr>
        <p:txBody>
          <a:bodyPr/>
          <a:lstStyle/>
          <a:p>
            <a:r>
              <a:rPr lang="th-TH" dirty="0" smtClean="0"/>
              <a:t>Current Modulation</a:t>
            </a:r>
            <a:endParaRPr lang="en-US" dirty="0"/>
          </a:p>
        </p:txBody>
      </p:sp>
      <p:graphicFrame>
        <p:nvGraphicFramePr>
          <p:cNvPr id="25602" name="Object 2"/>
          <p:cNvGraphicFramePr>
            <a:graphicFrameLocks noChangeAspect="1"/>
          </p:cNvGraphicFramePr>
          <p:nvPr/>
        </p:nvGraphicFramePr>
        <p:xfrm>
          <a:off x="1428750" y="1619250"/>
          <a:ext cx="6286500" cy="3619500"/>
        </p:xfrm>
        <a:graphic>
          <a:graphicData uri="http://schemas.openxmlformats.org/presentationml/2006/ole">
            <p:oleObj spid="_x0000_s25602" name="Document" r:id="rId4" imgW="6286500" imgH="3619500" progId="Word.Document.12">
              <p:link updateAutomatic="1"/>
            </p:oleObj>
          </a:graphicData>
        </a:graphic>
      </p:graphicFrame>
      <p:sp>
        <p:nvSpPr>
          <p:cNvPr id="6" name="TextBox 5"/>
          <p:cNvSpPr txBox="1"/>
          <p:nvPr/>
        </p:nvSpPr>
        <p:spPr>
          <a:xfrm>
            <a:off x="3352800" y="4879022"/>
            <a:ext cx="4053722" cy="646331"/>
          </a:xfrm>
          <a:prstGeom prst="rect">
            <a:avLst/>
          </a:prstGeom>
          <a:noFill/>
        </p:spPr>
        <p:txBody>
          <a:bodyPr wrap="none" rtlCol="0">
            <a:spAutoFit/>
          </a:bodyPr>
          <a:lstStyle/>
          <a:p>
            <a:r>
              <a:rPr lang="th-TH" dirty="0" smtClean="0"/>
              <a:t>CCD will measure x-y positions and</a:t>
            </a:r>
          </a:p>
          <a:p>
            <a:r>
              <a:rPr lang="th-TH" dirty="0" smtClean="0"/>
              <a:t>spot size. </a:t>
            </a:r>
          </a:p>
        </p:txBody>
      </p:sp>
      <p:grpSp>
        <p:nvGrpSpPr>
          <p:cNvPr id="19" name="Group 18"/>
          <p:cNvGrpSpPr/>
          <p:nvPr/>
        </p:nvGrpSpPr>
        <p:grpSpPr>
          <a:xfrm>
            <a:off x="2667000" y="1619250"/>
            <a:ext cx="1219200" cy="742950"/>
            <a:chOff x="152400" y="4362450"/>
            <a:chExt cx="1219200" cy="742950"/>
          </a:xfrm>
        </p:grpSpPr>
        <p:sp>
          <p:nvSpPr>
            <p:cNvPr id="16" name="Rectangle 15"/>
            <p:cNvSpPr/>
            <p:nvPr/>
          </p:nvSpPr>
          <p:spPr>
            <a:xfrm>
              <a:off x="152400" y="4362450"/>
              <a:ext cx="1219200" cy="74295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8" name="Straight Connector 7"/>
            <p:cNvCxnSpPr/>
            <p:nvPr/>
          </p:nvCxnSpPr>
          <p:spPr>
            <a:xfrm rot="5400000" flipH="1" flipV="1">
              <a:off x="304800" y="4572000"/>
              <a:ext cx="381000" cy="22860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6200000" flipV="1">
              <a:off x="533400" y="4572000"/>
              <a:ext cx="381000" cy="2286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5400000" flipH="1" flipV="1">
              <a:off x="790575" y="4543425"/>
              <a:ext cx="381000" cy="285750"/>
            </a:xfrm>
            <a:prstGeom prst="line">
              <a:avLst/>
            </a:prstGeom>
          </p:spPr>
          <p:style>
            <a:lnRef idx="2">
              <a:schemeClr val="accent1"/>
            </a:lnRef>
            <a:fillRef idx="0">
              <a:schemeClr val="accent1"/>
            </a:fillRef>
            <a:effectRef idx="1">
              <a:schemeClr val="accent1"/>
            </a:effectRef>
            <a:fontRef idx="minor">
              <a:schemeClr val="tx1"/>
            </a:fontRef>
          </p:style>
        </p:cxnSp>
      </p:grpSp>
      <p:cxnSp>
        <p:nvCxnSpPr>
          <p:cNvPr id="18" name="Straight Arrow Connector 17"/>
          <p:cNvCxnSpPr/>
          <p:nvPr/>
        </p:nvCxnSpPr>
        <p:spPr>
          <a:xfrm rot="5400000">
            <a:off x="2000250" y="1924050"/>
            <a:ext cx="838200" cy="4953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76200" y="1417638"/>
            <a:ext cx="2286000" cy="923330"/>
          </a:xfrm>
          <a:prstGeom prst="rect">
            <a:avLst/>
          </a:prstGeom>
          <a:noFill/>
        </p:spPr>
        <p:txBody>
          <a:bodyPr wrap="square" rtlCol="0">
            <a:spAutoFit/>
          </a:bodyPr>
          <a:lstStyle/>
          <a:p>
            <a:r>
              <a:rPr lang="en-US" dirty="0" smtClean="0"/>
              <a:t>Triangular function 32+/- 2mA </a:t>
            </a:r>
            <a:r>
              <a:rPr lang="th-TH" dirty="0" smtClean="0"/>
              <a:t> period  of 1000 seconds</a:t>
            </a:r>
            <a:endParaRPr lang="en-US" dirty="0"/>
          </a:p>
        </p:txBody>
      </p:sp>
      <p:sp>
        <p:nvSpPr>
          <p:cNvPr id="17" name="Date Placeholder 16"/>
          <p:cNvSpPr>
            <a:spLocks noGrp="1"/>
          </p:cNvSpPr>
          <p:nvPr>
            <p:ph type="dt" sz="half" idx="10"/>
          </p:nvPr>
        </p:nvSpPr>
        <p:spPr/>
        <p:txBody>
          <a:bodyPr/>
          <a:lstStyle/>
          <a:p>
            <a:r>
              <a:rPr lang="en-US" smtClean="0"/>
              <a:t>3/15/10</a:t>
            </a:r>
            <a:endParaRPr lang="en-US"/>
          </a:p>
        </p:txBody>
      </p:sp>
      <p:sp>
        <p:nvSpPr>
          <p:cNvPr id="20" name="Slide Number Placeholder 19"/>
          <p:cNvSpPr>
            <a:spLocks noGrp="1"/>
          </p:cNvSpPr>
          <p:nvPr>
            <p:ph type="sldNum" sz="quarter" idx="12"/>
          </p:nvPr>
        </p:nvSpPr>
        <p:spPr/>
        <p:txBody>
          <a:bodyPr/>
          <a:lstStyle/>
          <a:p>
            <a:fld id="{2B652340-FF4B-8D41-91E0-7A6BA3C2FF48}" type="slidenum">
              <a:rPr lang="en-US" smtClean="0"/>
              <a:pPr/>
              <a:t>12</a:t>
            </a:fld>
            <a:endParaRPr lang="en-US"/>
          </a:p>
        </p:txBody>
      </p:sp>
      <p:sp>
        <p:nvSpPr>
          <p:cNvPr id="21" name="Footer Placeholder 20"/>
          <p:cNvSpPr>
            <a:spLocks noGrp="1"/>
          </p:cNvSpPr>
          <p:nvPr>
            <p:ph type="ftr" sz="quarter" idx="11"/>
          </p:nvPr>
        </p:nvSpPr>
        <p:spPr/>
        <p:txBody>
          <a:bodyPr/>
          <a:lstStyle/>
          <a:p>
            <a:r>
              <a:rPr lang="en-US" smtClean="0"/>
              <a:t>LSC-Virgo Meeting in Arcadia</a:t>
            </a:r>
            <a:endParaRPr lang="en-US"/>
          </a:p>
        </p:txBody>
      </p:sp>
      <p:sp>
        <p:nvSpPr>
          <p:cNvPr id="26" name="TextBox 25"/>
          <p:cNvSpPr txBox="1"/>
          <p:nvPr/>
        </p:nvSpPr>
        <p:spPr>
          <a:xfrm>
            <a:off x="4267200" y="2133600"/>
            <a:ext cx="1185341" cy="338554"/>
          </a:xfrm>
          <a:prstGeom prst="rect">
            <a:avLst/>
          </a:prstGeom>
          <a:noFill/>
        </p:spPr>
        <p:txBody>
          <a:bodyPr wrap="none" rtlCol="0">
            <a:spAutoFit/>
          </a:bodyPr>
          <a:lstStyle/>
          <a:p>
            <a:r>
              <a:rPr lang="th-TH" sz="1600" dirty="0" smtClean="0"/>
              <a:t>collimator</a:t>
            </a:r>
            <a:endParaRPr lang="en-US" sz="1600" dirty="0"/>
          </a:p>
        </p:txBody>
      </p:sp>
      <p:grpSp>
        <p:nvGrpSpPr>
          <p:cNvPr id="22" name="Group 21"/>
          <p:cNvGrpSpPr/>
          <p:nvPr/>
        </p:nvGrpSpPr>
        <p:grpSpPr>
          <a:xfrm>
            <a:off x="6620329" y="2438400"/>
            <a:ext cx="771071" cy="769739"/>
            <a:chOff x="5181601" y="4447283"/>
            <a:chExt cx="695817" cy="734774"/>
          </a:xfrm>
        </p:grpSpPr>
        <p:sp>
          <p:nvSpPr>
            <p:cNvPr id="23" name="Oval 22"/>
            <p:cNvSpPr/>
            <p:nvPr/>
          </p:nvSpPr>
          <p:spPr>
            <a:xfrm>
              <a:off x="5191618" y="4447283"/>
              <a:ext cx="685800" cy="734321"/>
            </a:xfrm>
            <a:prstGeom prst="ellipse">
              <a:avLst/>
            </a:prstGeom>
            <a:solidFill>
              <a:schemeClr val="tx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 name="Straight Connector 23"/>
            <p:cNvCxnSpPr>
              <a:stCxn id="23" idx="0"/>
              <a:endCxn id="23" idx="4"/>
            </p:cNvCxnSpPr>
            <p:nvPr/>
          </p:nvCxnSpPr>
          <p:spPr>
            <a:xfrm rot="16200000" flipH="1">
              <a:off x="5167358" y="4814470"/>
              <a:ext cx="734321" cy="853"/>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rot="10800000" flipH="1">
              <a:off x="5181601" y="4785172"/>
              <a:ext cx="685800" cy="158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sp>
        <p:nvSpPr>
          <p:cNvPr id="27" name="Oval 26"/>
          <p:cNvSpPr/>
          <p:nvPr/>
        </p:nvSpPr>
        <p:spPr>
          <a:xfrm>
            <a:off x="6934200" y="2590800"/>
            <a:ext cx="327697" cy="341251"/>
          </a:xfrm>
          <a:prstGeom prst="ellipse">
            <a:avLst/>
          </a:prstGeom>
          <a:solidFill>
            <a:srgbClr val="FF0000">
              <a:alpha val="57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Autofit/>
          </a:bodyPr>
          <a:lstStyle/>
          <a:p>
            <a:r>
              <a:rPr lang="th-TH" sz="2800" dirty="0" smtClean="0"/>
              <a:t>Sum Voltage readout vs Time During Current Modulation</a:t>
            </a:r>
            <a:endParaRPr lang="en-US" sz="2800" dirty="0"/>
          </a:p>
        </p:txBody>
      </p:sp>
      <p:graphicFrame>
        <p:nvGraphicFramePr>
          <p:cNvPr id="38914" name="Object 2"/>
          <p:cNvGraphicFramePr>
            <a:graphicFrameLocks noChangeAspect="1"/>
          </p:cNvGraphicFramePr>
          <p:nvPr/>
        </p:nvGraphicFramePr>
        <p:xfrm>
          <a:off x="4648200" y="1219200"/>
          <a:ext cx="4191000" cy="4191000"/>
        </p:xfrm>
        <a:graphic>
          <a:graphicData uri="http://schemas.openxmlformats.org/presentationml/2006/ole">
            <p:oleObj spid="_x0000_s38914" name="Document" r:id="rId3" imgW="2743200" imgH="2743200" progId="Word.Document.12">
              <p:link updateAutomatic="1"/>
            </p:oleObj>
          </a:graphicData>
        </a:graphic>
      </p:graphicFrame>
      <p:graphicFrame>
        <p:nvGraphicFramePr>
          <p:cNvPr id="38915" name="Object 3"/>
          <p:cNvGraphicFramePr>
            <a:graphicFrameLocks noChangeAspect="1"/>
          </p:cNvGraphicFramePr>
          <p:nvPr/>
        </p:nvGraphicFramePr>
        <p:xfrm>
          <a:off x="457200" y="1219200"/>
          <a:ext cx="3810000" cy="4259292"/>
        </p:xfrm>
        <a:graphic>
          <a:graphicData uri="http://schemas.openxmlformats.org/presentationml/2006/ole">
            <p:oleObj spid="_x0000_s38915" name="Document" r:id="rId4" imgW="2692400" imgH="3009900" progId="Word.Document.12">
              <p:link updateAutomatic="1"/>
            </p:oleObj>
          </a:graphicData>
        </a:graphic>
      </p:graphicFrame>
      <p:sp>
        <p:nvSpPr>
          <p:cNvPr id="5" name="TextBox 4"/>
          <p:cNvSpPr txBox="1"/>
          <p:nvPr/>
        </p:nvSpPr>
        <p:spPr>
          <a:xfrm>
            <a:off x="2362200" y="1219200"/>
            <a:ext cx="646331" cy="369332"/>
          </a:xfrm>
          <a:prstGeom prst="rect">
            <a:avLst/>
          </a:prstGeom>
          <a:noFill/>
        </p:spPr>
        <p:txBody>
          <a:bodyPr wrap="none" rtlCol="0">
            <a:spAutoFit/>
          </a:bodyPr>
          <a:lstStyle/>
          <a:p>
            <a:r>
              <a:rPr lang="en-US" dirty="0" smtClean="0"/>
              <a:t>SLED</a:t>
            </a:r>
            <a:endParaRPr lang="en-US" dirty="0"/>
          </a:p>
        </p:txBody>
      </p:sp>
      <p:sp>
        <p:nvSpPr>
          <p:cNvPr id="6" name="TextBox 5"/>
          <p:cNvSpPr txBox="1"/>
          <p:nvPr/>
        </p:nvSpPr>
        <p:spPr>
          <a:xfrm>
            <a:off x="6637310" y="1219200"/>
            <a:ext cx="1282923" cy="369332"/>
          </a:xfrm>
          <a:prstGeom prst="rect">
            <a:avLst/>
          </a:prstGeom>
          <a:noFill/>
        </p:spPr>
        <p:txBody>
          <a:bodyPr wrap="none" rtlCol="0">
            <a:spAutoFit/>
          </a:bodyPr>
          <a:lstStyle/>
          <a:p>
            <a:r>
              <a:rPr lang="en-US" dirty="0" smtClean="0"/>
              <a:t>Diode Laser</a:t>
            </a:r>
            <a:endParaRPr lang="en-US" dirty="0"/>
          </a:p>
        </p:txBody>
      </p:sp>
      <p:sp>
        <p:nvSpPr>
          <p:cNvPr id="10" name="Date Placeholder 9"/>
          <p:cNvSpPr>
            <a:spLocks noGrp="1"/>
          </p:cNvSpPr>
          <p:nvPr>
            <p:ph type="dt" sz="half" idx="10"/>
          </p:nvPr>
        </p:nvSpPr>
        <p:spPr/>
        <p:txBody>
          <a:bodyPr/>
          <a:lstStyle/>
          <a:p>
            <a:r>
              <a:rPr lang="en-US" smtClean="0"/>
              <a:t>3/15/10</a:t>
            </a:r>
            <a:endParaRPr lang="en-US"/>
          </a:p>
        </p:txBody>
      </p:sp>
      <p:sp>
        <p:nvSpPr>
          <p:cNvPr id="11" name="Slide Number Placeholder 10"/>
          <p:cNvSpPr>
            <a:spLocks noGrp="1"/>
          </p:cNvSpPr>
          <p:nvPr>
            <p:ph type="sldNum" sz="quarter" idx="12"/>
          </p:nvPr>
        </p:nvSpPr>
        <p:spPr/>
        <p:txBody>
          <a:bodyPr/>
          <a:lstStyle/>
          <a:p>
            <a:fld id="{2B652340-FF4B-8D41-91E0-7A6BA3C2FF48}" type="slidenum">
              <a:rPr lang="en-US" smtClean="0"/>
              <a:pPr/>
              <a:t>13</a:t>
            </a:fld>
            <a:endParaRPr lang="en-US"/>
          </a:p>
        </p:txBody>
      </p:sp>
      <p:sp>
        <p:nvSpPr>
          <p:cNvPr id="12" name="Footer Placeholder 11"/>
          <p:cNvSpPr>
            <a:spLocks noGrp="1"/>
          </p:cNvSpPr>
          <p:nvPr>
            <p:ph type="ftr" sz="quarter" idx="11"/>
          </p:nvPr>
        </p:nvSpPr>
        <p:spPr/>
        <p:txBody>
          <a:bodyPr/>
          <a:lstStyle/>
          <a:p>
            <a:r>
              <a:rPr lang="en-US" smtClean="0"/>
              <a:t>LSC-Virgo Meeting in Arcadia</a:t>
            </a:r>
            <a:endParaRPr lang="en-US"/>
          </a:p>
        </p:txBody>
      </p:sp>
      <p:sp>
        <p:nvSpPr>
          <p:cNvPr id="14" name="Rectangle 13"/>
          <p:cNvSpPr/>
          <p:nvPr/>
        </p:nvSpPr>
        <p:spPr>
          <a:xfrm rot="16200000">
            <a:off x="250447" y="3233914"/>
            <a:ext cx="630439" cy="369332"/>
          </a:xfrm>
          <a:prstGeom prst="rect">
            <a:avLst/>
          </a:prstGeom>
          <a:solidFill>
            <a:schemeClr val="bg1"/>
          </a:solidFill>
        </p:spPr>
        <p:txBody>
          <a:bodyPr wrap="none">
            <a:spAutoFit/>
          </a:bodyPr>
          <a:lstStyle/>
          <a:p>
            <a:r>
              <a:rPr lang="th-TH" dirty="0" smtClean="0">
                <a:solidFill>
                  <a:schemeClr val="tx2"/>
                </a:solidFill>
              </a:rPr>
              <a:t>Volt</a:t>
            </a:r>
            <a:r>
              <a:rPr lang="en-US" dirty="0" smtClean="0">
                <a:solidFill>
                  <a:schemeClr val="tx2"/>
                </a:solidFill>
              </a:rPr>
              <a:t> </a:t>
            </a:r>
            <a:endParaRPr lang="en-US" dirty="0"/>
          </a:p>
        </p:txBody>
      </p:sp>
      <p:sp>
        <p:nvSpPr>
          <p:cNvPr id="15" name="Rectangle 14"/>
          <p:cNvSpPr/>
          <p:nvPr/>
        </p:nvSpPr>
        <p:spPr>
          <a:xfrm>
            <a:off x="3336568" y="5117068"/>
            <a:ext cx="1083033" cy="369332"/>
          </a:xfrm>
          <a:prstGeom prst="rect">
            <a:avLst/>
          </a:prstGeom>
        </p:spPr>
        <p:txBody>
          <a:bodyPr wrap="none">
            <a:spAutoFit/>
          </a:bodyPr>
          <a:lstStyle/>
          <a:p>
            <a:r>
              <a:rPr lang="th-TH" dirty="0" smtClean="0">
                <a:solidFill>
                  <a:schemeClr val="tx2"/>
                </a:solidFill>
              </a:rPr>
              <a:t>Time [s]</a:t>
            </a:r>
            <a:endParaRPr lang="en-US" dirty="0"/>
          </a:p>
        </p:txBody>
      </p:sp>
      <p:sp>
        <p:nvSpPr>
          <p:cNvPr id="16" name="Rectangle 15"/>
          <p:cNvSpPr/>
          <p:nvPr/>
        </p:nvSpPr>
        <p:spPr>
          <a:xfrm rot="16200000">
            <a:off x="4593846" y="3102354"/>
            <a:ext cx="630439" cy="369332"/>
          </a:xfrm>
          <a:prstGeom prst="rect">
            <a:avLst/>
          </a:prstGeom>
          <a:solidFill>
            <a:schemeClr val="bg1"/>
          </a:solidFill>
        </p:spPr>
        <p:txBody>
          <a:bodyPr wrap="none">
            <a:spAutoFit/>
          </a:bodyPr>
          <a:lstStyle/>
          <a:p>
            <a:r>
              <a:rPr lang="th-TH" dirty="0" smtClean="0">
                <a:solidFill>
                  <a:schemeClr val="tx2"/>
                </a:solidFill>
              </a:rPr>
              <a:t>Volt</a:t>
            </a:r>
            <a:r>
              <a:rPr lang="en-US" dirty="0" smtClean="0">
                <a:solidFill>
                  <a:schemeClr val="tx2"/>
                </a:solidFill>
              </a:rPr>
              <a:t> </a:t>
            </a:r>
            <a:endParaRPr lang="en-US" dirty="0"/>
          </a:p>
        </p:txBody>
      </p:sp>
      <p:sp>
        <p:nvSpPr>
          <p:cNvPr id="17" name="Rectangle 16"/>
          <p:cNvSpPr/>
          <p:nvPr/>
        </p:nvSpPr>
        <p:spPr>
          <a:xfrm>
            <a:off x="7679967" y="4985508"/>
            <a:ext cx="1083033" cy="369332"/>
          </a:xfrm>
          <a:prstGeom prst="rect">
            <a:avLst/>
          </a:prstGeom>
        </p:spPr>
        <p:txBody>
          <a:bodyPr wrap="none">
            <a:spAutoFit/>
          </a:bodyPr>
          <a:lstStyle/>
          <a:p>
            <a:r>
              <a:rPr lang="th-TH" dirty="0" smtClean="0">
                <a:solidFill>
                  <a:schemeClr val="tx2"/>
                </a:solidFill>
              </a:rPr>
              <a:t>Time [s]</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3/15/10</a:t>
            </a:r>
            <a:endParaRPr lang="en-US"/>
          </a:p>
        </p:txBody>
      </p:sp>
      <p:sp>
        <p:nvSpPr>
          <p:cNvPr id="5" name="Footer Placeholder 4"/>
          <p:cNvSpPr>
            <a:spLocks noGrp="1"/>
          </p:cNvSpPr>
          <p:nvPr>
            <p:ph type="ftr" sz="quarter" idx="11"/>
          </p:nvPr>
        </p:nvSpPr>
        <p:spPr/>
        <p:txBody>
          <a:bodyPr/>
          <a:lstStyle/>
          <a:p>
            <a:r>
              <a:rPr lang="en-US" smtClean="0"/>
              <a:t>LSC-Virgo Meeting in Arcadia</a:t>
            </a:r>
            <a:endParaRPr lang="en-US"/>
          </a:p>
        </p:txBody>
      </p:sp>
      <p:sp>
        <p:nvSpPr>
          <p:cNvPr id="6" name="Slide Number Placeholder 5"/>
          <p:cNvSpPr>
            <a:spLocks noGrp="1"/>
          </p:cNvSpPr>
          <p:nvPr>
            <p:ph type="sldNum" sz="quarter" idx="12"/>
          </p:nvPr>
        </p:nvSpPr>
        <p:spPr/>
        <p:txBody>
          <a:bodyPr/>
          <a:lstStyle/>
          <a:p>
            <a:fld id="{2B652340-FF4B-8D41-91E0-7A6BA3C2FF48}" type="slidenum">
              <a:rPr lang="en-US" smtClean="0"/>
              <a:pPr/>
              <a:t>14</a:t>
            </a:fld>
            <a:endParaRPr lang="en-US"/>
          </a:p>
        </p:txBody>
      </p:sp>
      <p:sp>
        <p:nvSpPr>
          <p:cNvPr id="7" name="Title 1"/>
          <p:cNvSpPr>
            <a:spLocks noGrp="1"/>
          </p:cNvSpPr>
          <p:nvPr>
            <p:ph type="title"/>
          </p:nvPr>
        </p:nvSpPr>
        <p:spPr>
          <a:xfrm>
            <a:off x="-67590" y="274638"/>
            <a:ext cx="9220200" cy="563562"/>
          </a:xfrm>
        </p:spPr>
        <p:txBody>
          <a:bodyPr>
            <a:noAutofit/>
          </a:bodyPr>
          <a:lstStyle/>
          <a:p>
            <a:r>
              <a:rPr lang="th-TH" sz="2400" dirty="0" smtClean="0"/>
              <a:t>Influence of input current on Normalized Beam Position</a:t>
            </a:r>
            <a:br>
              <a:rPr lang="th-TH" sz="2400" dirty="0" smtClean="0"/>
            </a:br>
            <a:r>
              <a:rPr lang="th-TH" sz="2400" dirty="0" smtClean="0"/>
              <a:t>Data from QPD</a:t>
            </a:r>
            <a:endParaRPr lang="en-US" sz="2400" dirty="0"/>
          </a:p>
        </p:txBody>
      </p:sp>
      <p:sp>
        <p:nvSpPr>
          <p:cNvPr id="8" name="Date Placeholder 13"/>
          <p:cNvSpPr txBox="1">
            <a:spLocks/>
          </p:cNvSpPr>
          <p:nvPr/>
        </p:nvSpPr>
        <p:spPr>
          <a:xfrm>
            <a:off x="457200" y="6356350"/>
            <a:ext cx="2133600" cy="365125"/>
          </a:xfrm>
          <a:prstGeom prst="rect">
            <a:avLst/>
          </a:prstGeom>
        </p:spPr>
        <p:txBody>
          <a:bodyPr vert="horz" lIns="91440" tIns="45720" rIns="91440" bIns="4572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th-TH" sz="1200" b="0" i="0" u="none" strike="noStrike" kern="1200" cap="none" spc="0" normalizeH="0" baseline="0" noProof="0" smtClean="0">
                <a:ln>
                  <a:noFill/>
                </a:ln>
                <a:solidFill>
                  <a:schemeClr val="tx1">
                    <a:tint val="75000"/>
                  </a:schemeClr>
                </a:solidFill>
                <a:effectLst/>
                <a:uLnTx/>
                <a:uFillTx/>
                <a:latin typeface="+mn-lt"/>
                <a:ea typeface="+mn-ea"/>
                <a:cs typeface="+mn-cs"/>
              </a:rPr>
              <a:t>3/15/10</a:t>
            </a: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Slide Number Placeholder 14"/>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fld id="{2B652340-FF4B-8D41-91E0-7A6BA3C2FF48}"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0" name="Footer Placeholder 15"/>
          <p:cNvSpPr txBox="1">
            <a:spLocks/>
          </p:cNvSpPr>
          <p:nvPr/>
        </p:nvSpPr>
        <p:spPr>
          <a:xfrm>
            <a:off x="3124200" y="6356350"/>
            <a:ext cx="2895600" cy="365125"/>
          </a:xfrm>
          <a:prstGeom prst="rect">
            <a:avLst/>
          </a:prstGeom>
        </p:spPr>
        <p:txBody>
          <a:bodyPr vert="horz"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t>draft</a:t>
            </a: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pic>
        <p:nvPicPr>
          <p:cNvPr id="11" name="Picture 10" descr="4.PNG"/>
          <p:cNvPicPr>
            <a:picLocks noChangeAspect="1"/>
          </p:cNvPicPr>
          <p:nvPr/>
        </p:nvPicPr>
        <p:blipFill>
          <a:blip r:embed="rId2"/>
          <a:stretch>
            <a:fillRect/>
          </a:stretch>
        </p:blipFill>
        <p:spPr>
          <a:xfrm>
            <a:off x="4171451" y="1091718"/>
            <a:ext cx="4972549" cy="5461482"/>
          </a:xfrm>
          <a:prstGeom prst="rect">
            <a:avLst/>
          </a:prstGeom>
        </p:spPr>
      </p:pic>
      <p:pic>
        <p:nvPicPr>
          <p:cNvPr id="12" name="Picture 11" descr="2.PNG"/>
          <p:cNvPicPr>
            <a:picLocks noChangeAspect="1"/>
          </p:cNvPicPr>
          <p:nvPr/>
        </p:nvPicPr>
        <p:blipFill>
          <a:blip r:embed="rId3"/>
          <a:stretch>
            <a:fillRect/>
          </a:stretch>
        </p:blipFill>
        <p:spPr>
          <a:xfrm>
            <a:off x="-67590" y="1207532"/>
            <a:ext cx="4791990" cy="5273194"/>
          </a:xfrm>
          <a:prstGeom prst="rect">
            <a:avLst/>
          </a:prstGeom>
        </p:spPr>
      </p:pic>
      <p:sp>
        <p:nvSpPr>
          <p:cNvPr id="13" name="TextBox 12"/>
          <p:cNvSpPr txBox="1"/>
          <p:nvPr/>
        </p:nvSpPr>
        <p:spPr>
          <a:xfrm>
            <a:off x="2209800" y="1207532"/>
            <a:ext cx="730075" cy="369332"/>
          </a:xfrm>
          <a:prstGeom prst="rect">
            <a:avLst/>
          </a:prstGeom>
          <a:noFill/>
          <a:ln>
            <a:solidFill>
              <a:srgbClr val="FF0000"/>
            </a:solidFill>
          </a:ln>
        </p:spPr>
        <p:txBody>
          <a:bodyPr wrap="none" rtlCol="0">
            <a:spAutoFit/>
          </a:bodyPr>
          <a:lstStyle/>
          <a:p>
            <a:r>
              <a:rPr lang="th-TH" dirty="0" smtClean="0"/>
              <a:t>SLED</a:t>
            </a:r>
            <a:endParaRPr lang="en-US" dirty="0"/>
          </a:p>
        </p:txBody>
      </p:sp>
      <p:sp>
        <p:nvSpPr>
          <p:cNvPr id="15" name="TextBox 14"/>
          <p:cNvSpPr txBox="1"/>
          <p:nvPr/>
        </p:nvSpPr>
        <p:spPr>
          <a:xfrm>
            <a:off x="6585125" y="1207532"/>
            <a:ext cx="775949" cy="369332"/>
          </a:xfrm>
          <a:prstGeom prst="rect">
            <a:avLst/>
          </a:prstGeom>
          <a:noFill/>
          <a:ln>
            <a:solidFill>
              <a:srgbClr val="FF0000"/>
            </a:solidFill>
          </a:ln>
        </p:spPr>
        <p:txBody>
          <a:bodyPr wrap="none" rtlCol="0">
            <a:spAutoFit/>
          </a:bodyPr>
          <a:lstStyle/>
          <a:p>
            <a:r>
              <a:rPr lang="th-TH" dirty="0" smtClean="0"/>
              <a:t>Laser</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dirty="0" smtClean="0"/>
              <a:t>Trace on the Oscilloscope</a:t>
            </a:r>
            <a:endParaRPr lang="en-US" dirty="0"/>
          </a:p>
        </p:txBody>
      </p:sp>
      <p:graphicFrame>
        <p:nvGraphicFramePr>
          <p:cNvPr id="41986" name="Object 2"/>
          <p:cNvGraphicFramePr>
            <a:graphicFrameLocks noChangeAspect="1"/>
          </p:cNvGraphicFramePr>
          <p:nvPr/>
        </p:nvGraphicFramePr>
        <p:xfrm>
          <a:off x="685800" y="1600200"/>
          <a:ext cx="3493729" cy="2603500"/>
        </p:xfrm>
        <a:graphic>
          <a:graphicData uri="http://schemas.openxmlformats.org/presentationml/2006/ole">
            <p:oleObj spid="_x0000_s41986" name="Document" r:id="rId4" imgW="2641600" imgH="1968500" progId="Word.Document.12">
              <p:link updateAutomatic="1"/>
            </p:oleObj>
          </a:graphicData>
        </a:graphic>
      </p:graphicFrame>
      <p:graphicFrame>
        <p:nvGraphicFramePr>
          <p:cNvPr id="41987" name="Object 3"/>
          <p:cNvGraphicFramePr>
            <a:graphicFrameLocks noChangeAspect="1"/>
          </p:cNvGraphicFramePr>
          <p:nvPr/>
        </p:nvGraphicFramePr>
        <p:xfrm>
          <a:off x="4571999" y="1600200"/>
          <a:ext cx="3471333" cy="2603500"/>
        </p:xfrm>
        <a:graphic>
          <a:graphicData uri="http://schemas.openxmlformats.org/presentationml/2006/ole">
            <p:oleObj spid="_x0000_s41987" name="Document" r:id="rId5" imgW="2641600" imgH="1981200" progId="Word.Document.12">
              <p:link updateAutomatic="1"/>
            </p:oleObj>
          </a:graphicData>
        </a:graphic>
      </p:graphicFrame>
      <p:sp>
        <p:nvSpPr>
          <p:cNvPr id="10" name="Date Placeholder 9"/>
          <p:cNvSpPr>
            <a:spLocks noGrp="1"/>
          </p:cNvSpPr>
          <p:nvPr>
            <p:ph type="dt" sz="half" idx="10"/>
          </p:nvPr>
        </p:nvSpPr>
        <p:spPr/>
        <p:txBody>
          <a:bodyPr/>
          <a:lstStyle/>
          <a:p>
            <a:r>
              <a:rPr lang="en-US" smtClean="0"/>
              <a:t>3/15/10</a:t>
            </a:r>
            <a:endParaRPr lang="en-US"/>
          </a:p>
        </p:txBody>
      </p:sp>
      <p:sp>
        <p:nvSpPr>
          <p:cNvPr id="11" name="Slide Number Placeholder 10"/>
          <p:cNvSpPr>
            <a:spLocks noGrp="1"/>
          </p:cNvSpPr>
          <p:nvPr>
            <p:ph type="sldNum" sz="quarter" idx="12"/>
          </p:nvPr>
        </p:nvSpPr>
        <p:spPr/>
        <p:txBody>
          <a:bodyPr/>
          <a:lstStyle/>
          <a:p>
            <a:fld id="{2B652340-FF4B-8D41-91E0-7A6BA3C2FF48}" type="slidenum">
              <a:rPr lang="en-US" smtClean="0"/>
              <a:pPr/>
              <a:t>15</a:t>
            </a:fld>
            <a:endParaRPr lang="en-US"/>
          </a:p>
        </p:txBody>
      </p:sp>
      <p:sp>
        <p:nvSpPr>
          <p:cNvPr id="12" name="Footer Placeholder 11"/>
          <p:cNvSpPr>
            <a:spLocks noGrp="1"/>
          </p:cNvSpPr>
          <p:nvPr>
            <p:ph type="ftr" sz="quarter" idx="11"/>
          </p:nvPr>
        </p:nvSpPr>
        <p:spPr/>
        <p:txBody>
          <a:bodyPr/>
          <a:lstStyle/>
          <a:p>
            <a:r>
              <a:rPr lang="en-US" smtClean="0"/>
              <a:t>LSC-Virgo Meeting in Arcadia</a:t>
            </a:r>
            <a:endParaRPr lang="en-US"/>
          </a:p>
        </p:txBody>
      </p:sp>
      <p:sp>
        <p:nvSpPr>
          <p:cNvPr id="9" name="TextBox 8"/>
          <p:cNvSpPr txBox="1"/>
          <p:nvPr/>
        </p:nvSpPr>
        <p:spPr>
          <a:xfrm>
            <a:off x="685800" y="4495800"/>
            <a:ext cx="7789312" cy="923330"/>
          </a:xfrm>
          <a:prstGeom prst="rect">
            <a:avLst/>
          </a:prstGeom>
          <a:noFill/>
        </p:spPr>
        <p:txBody>
          <a:bodyPr wrap="none" rtlCol="0">
            <a:spAutoFit/>
          </a:bodyPr>
          <a:lstStyle/>
          <a:p>
            <a:r>
              <a:rPr lang="th-TH" dirty="0" smtClean="0"/>
              <a:t>R-L  and T-B (un-normalized Voltage) are displayed on x and y axes of</a:t>
            </a:r>
          </a:p>
          <a:p>
            <a:r>
              <a:rPr lang="th-TH" dirty="0" smtClean="0"/>
              <a:t> the scope. The spot is off center. The current is modulated by</a:t>
            </a:r>
          </a:p>
          <a:p>
            <a:r>
              <a:rPr lang="th-TH" dirty="0" smtClean="0"/>
              <a:t> the triangular function.</a:t>
            </a:r>
          </a:p>
        </p:txBody>
      </p:sp>
      <p:sp>
        <p:nvSpPr>
          <p:cNvPr id="13" name="TextBox 12"/>
          <p:cNvSpPr txBox="1"/>
          <p:nvPr/>
        </p:nvSpPr>
        <p:spPr>
          <a:xfrm>
            <a:off x="1524000" y="3429000"/>
            <a:ext cx="1033080" cy="523220"/>
          </a:xfrm>
          <a:prstGeom prst="rect">
            <a:avLst/>
          </a:prstGeom>
          <a:noFill/>
        </p:spPr>
        <p:txBody>
          <a:bodyPr wrap="none" rtlCol="0">
            <a:spAutoFit/>
          </a:bodyPr>
          <a:lstStyle/>
          <a:p>
            <a:r>
              <a:rPr lang="th-TH" sz="2800" dirty="0" smtClean="0">
                <a:ln>
                  <a:solidFill>
                    <a:schemeClr val="accent1">
                      <a:lumMod val="20000"/>
                      <a:lumOff val="80000"/>
                    </a:schemeClr>
                  </a:solidFill>
                </a:ln>
                <a:solidFill>
                  <a:schemeClr val="bg1"/>
                </a:solidFill>
              </a:rPr>
              <a:t>SLED</a:t>
            </a:r>
            <a:endParaRPr lang="en-US" sz="2800" dirty="0">
              <a:ln>
                <a:solidFill>
                  <a:schemeClr val="accent1">
                    <a:lumMod val="20000"/>
                    <a:lumOff val="80000"/>
                  </a:schemeClr>
                </a:solidFill>
              </a:ln>
              <a:solidFill>
                <a:schemeClr val="bg1"/>
              </a:solidFill>
            </a:endParaRPr>
          </a:p>
        </p:txBody>
      </p:sp>
      <p:sp>
        <p:nvSpPr>
          <p:cNvPr id="15" name="TextBox 14"/>
          <p:cNvSpPr txBox="1"/>
          <p:nvPr/>
        </p:nvSpPr>
        <p:spPr>
          <a:xfrm flipH="1">
            <a:off x="6019800" y="3429000"/>
            <a:ext cx="1480066" cy="523220"/>
          </a:xfrm>
          <a:prstGeom prst="rect">
            <a:avLst/>
          </a:prstGeom>
          <a:noFill/>
        </p:spPr>
        <p:txBody>
          <a:bodyPr wrap="square" rtlCol="0">
            <a:spAutoFit/>
          </a:bodyPr>
          <a:lstStyle/>
          <a:p>
            <a:r>
              <a:rPr lang="th-TH" sz="2800" dirty="0" smtClean="0">
                <a:solidFill>
                  <a:schemeClr val="bg1"/>
                </a:solidFill>
              </a:rPr>
              <a:t>Laser </a:t>
            </a:r>
            <a:endParaRPr lang="en-US" sz="2800" dirty="0">
              <a:solidFill>
                <a:schemeClr val="bg1"/>
              </a:solidFill>
            </a:endParaRPr>
          </a:p>
        </p:txBody>
      </p:sp>
      <p:grpSp>
        <p:nvGrpSpPr>
          <p:cNvPr id="14" name="Group 13"/>
          <p:cNvGrpSpPr/>
          <p:nvPr/>
        </p:nvGrpSpPr>
        <p:grpSpPr>
          <a:xfrm>
            <a:off x="1828800" y="5419130"/>
            <a:ext cx="938841" cy="937220"/>
            <a:chOff x="5181601" y="4447283"/>
            <a:chExt cx="695817" cy="734774"/>
          </a:xfrm>
        </p:grpSpPr>
        <p:sp>
          <p:nvSpPr>
            <p:cNvPr id="16" name="Oval 15"/>
            <p:cNvSpPr/>
            <p:nvPr/>
          </p:nvSpPr>
          <p:spPr>
            <a:xfrm>
              <a:off x="5191618" y="4447283"/>
              <a:ext cx="685800" cy="734321"/>
            </a:xfrm>
            <a:prstGeom prst="ellipse">
              <a:avLst/>
            </a:prstGeom>
            <a:solidFill>
              <a:schemeClr val="tx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 name="Straight Connector 16"/>
            <p:cNvCxnSpPr>
              <a:stCxn id="16" idx="0"/>
              <a:endCxn id="16" idx="4"/>
            </p:cNvCxnSpPr>
            <p:nvPr/>
          </p:nvCxnSpPr>
          <p:spPr>
            <a:xfrm rot="16200000" flipH="1">
              <a:off x="5167358" y="4814470"/>
              <a:ext cx="734321" cy="853"/>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10800000" flipH="1">
              <a:off x="5181601" y="4785172"/>
              <a:ext cx="685800" cy="158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sp>
        <p:nvSpPr>
          <p:cNvPr id="19" name="Oval 18"/>
          <p:cNvSpPr/>
          <p:nvPr/>
        </p:nvSpPr>
        <p:spPr>
          <a:xfrm>
            <a:off x="2186709" y="5601995"/>
            <a:ext cx="398998" cy="415501"/>
          </a:xfrm>
          <a:prstGeom prst="ellipse">
            <a:avLst/>
          </a:prstGeom>
          <a:solidFill>
            <a:srgbClr val="FF0000">
              <a:alpha val="57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grpSp>
        <p:nvGrpSpPr>
          <p:cNvPr id="20" name="Group 19"/>
          <p:cNvGrpSpPr/>
          <p:nvPr/>
        </p:nvGrpSpPr>
        <p:grpSpPr>
          <a:xfrm>
            <a:off x="5550379" y="5381505"/>
            <a:ext cx="938841" cy="937220"/>
            <a:chOff x="5181601" y="4447283"/>
            <a:chExt cx="695817" cy="734774"/>
          </a:xfrm>
        </p:grpSpPr>
        <p:sp>
          <p:nvSpPr>
            <p:cNvPr id="21" name="Oval 20"/>
            <p:cNvSpPr/>
            <p:nvPr/>
          </p:nvSpPr>
          <p:spPr>
            <a:xfrm>
              <a:off x="5191618" y="4447283"/>
              <a:ext cx="685800" cy="734321"/>
            </a:xfrm>
            <a:prstGeom prst="ellipse">
              <a:avLst/>
            </a:prstGeom>
            <a:solidFill>
              <a:schemeClr val="tx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2" name="Straight Connector 21"/>
            <p:cNvCxnSpPr>
              <a:stCxn id="21" idx="0"/>
              <a:endCxn id="21" idx="4"/>
            </p:cNvCxnSpPr>
            <p:nvPr/>
          </p:nvCxnSpPr>
          <p:spPr>
            <a:xfrm rot="16200000" flipH="1">
              <a:off x="5167358" y="4814470"/>
              <a:ext cx="734321" cy="853"/>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rot="10800000" flipH="1">
              <a:off x="5181601" y="4785172"/>
              <a:ext cx="685800" cy="158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sp>
        <p:nvSpPr>
          <p:cNvPr id="24" name="Oval 23"/>
          <p:cNvSpPr/>
          <p:nvPr/>
        </p:nvSpPr>
        <p:spPr>
          <a:xfrm>
            <a:off x="5908288" y="5564370"/>
            <a:ext cx="398998" cy="415501"/>
          </a:xfrm>
          <a:prstGeom prst="ellipse">
            <a:avLst/>
          </a:prstGeom>
          <a:solidFill>
            <a:srgbClr val="FF0000">
              <a:alpha val="57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25" name="Oval 24"/>
          <p:cNvSpPr/>
          <p:nvPr/>
        </p:nvSpPr>
        <p:spPr>
          <a:xfrm>
            <a:off x="5943600" y="5628815"/>
            <a:ext cx="292580" cy="292100"/>
          </a:xfrm>
          <a:prstGeom prst="ellipse">
            <a:avLst/>
          </a:prstGeom>
          <a:solidFill>
            <a:srgbClr val="FFFF00">
              <a:alpha val="28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grpSp>
        <p:nvGrpSpPr>
          <p:cNvPr id="27" name="Group 26"/>
          <p:cNvGrpSpPr/>
          <p:nvPr/>
        </p:nvGrpSpPr>
        <p:grpSpPr>
          <a:xfrm>
            <a:off x="7030445" y="5343880"/>
            <a:ext cx="938841" cy="937220"/>
            <a:chOff x="5181601" y="4447283"/>
            <a:chExt cx="695817" cy="734774"/>
          </a:xfrm>
        </p:grpSpPr>
        <p:sp>
          <p:nvSpPr>
            <p:cNvPr id="28" name="Oval 27"/>
            <p:cNvSpPr/>
            <p:nvPr/>
          </p:nvSpPr>
          <p:spPr>
            <a:xfrm>
              <a:off x="5191618" y="4447283"/>
              <a:ext cx="685800" cy="734321"/>
            </a:xfrm>
            <a:prstGeom prst="ellipse">
              <a:avLst/>
            </a:prstGeom>
            <a:solidFill>
              <a:schemeClr val="tx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9" name="Straight Connector 28"/>
            <p:cNvCxnSpPr>
              <a:stCxn id="28" idx="0"/>
              <a:endCxn id="28" idx="4"/>
            </p:cNvCxnSpPr>
            <p:nvPr/>
          </p:nvCxnSpPr>
          <p:spPr>
            <a:xfrm rot="16200000" flipH="1">
              <a:off x="5167358" y="4814470"/>
              <a:ext cx="734321" cy="853"/>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rot="10800000" flipH="1">
              <a:off x="5181601" y="4785172"/>
              <a:ext cx="685800" cy="158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sp>
        <p:nvSpPr>
          <p:cNvPr id="33" name="Oval 32"/>
          <p:cNvSpPr/>
          <p:nvPr/>
        </p:nvSpPr>
        <p:spPr>
          <a:xfrm>
            <a:off x="7391400" y="5562600"/>
            <a:ext cx="369464" cy="152400"/>
          </a:xfrm>
          <a:prstGeom prst="ellipse">
            <a:avLst/>
          </a:prstGeom>
          <a:solidFill>
            <a:srgbClr val="FF0000">
              <a:alpha val="57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35" name="Oval 34"/>
          <p:cNvSpPr/>
          <p:nvPr/>
        </p:nvSpPr>
        <p:spPr>
          <a:xfrm>
            <a:off x="7391400" y="5715000"/>
            <a:ext cx="369464" cy="152400"/>
          </a:xfrm>
          <a:prstGeom prst="ellipse">
            <a:avLst/>
          </a:prstGeom>
          <a:solidFill>
            <a:srgbClr val="FF0000">
              <a:alpha val="57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h-TH" dirty="0" smtClean="0"/>
              <a:t>Trace on the Oscilloscope </a:t>
            </a:r>
            <a:r>
              <a:rPr lang="th-TH" dirty="0" smtClean="0"/>
              <a:t>(laser)</a:t>
            </a:r>
            <a:endParaRPr lang="en-US" dirty="0"/>
          </a:p>
        </p:txBody>
      </p:sp>
      <p:sp>
        <p:nvSpPr>
          <p:cNvPr id="4" name="Date Placeholder 3"/>
          <p:cNvSpPr>
            <a:spLocks noGrp="1"/>
          </p:cNvSpPr>
          <p:nvPr>
            <p:ph type="dt" sz="half" idx="10"/>
          </p:nvPr>
        </p:nvSpPr>
        <p:spPr/>
        <p:txBody>
          <a:bodyPr/>
          <a:lstStyle/>
          <a:p>
            <a:r>
              <a:rPr lang="en-US" smtClean="0"/>
              <a:t>3/15/10</a:t>
            </a:r>
            <a:endParaRPr lang="en-US"/>
          </a:p>
        </p:txBody>
      </p:sp>
      <p:sp>
        <p:nvSpPr>
          <p:cNvPr id="5" name="Footer Placeholder 4"/>
          <p:cNvSpPr>
            <a:spLocks noGrp="1"/>
          </p:cNvSpPr>
          <p:nvPr>
            <p:ph type="ftr" sz="quarter" idx="11"/>
          </p:nvPr>
        </p:nvSpPr>
        <p:spPr/>
        <p:txBody>
          <a:bodyPr/>
          <a:lstStyle/>
          <a:p>
            <a:r>
              <a:rPr lang="en-US" smtClean="0"/>
              <a:t>LSC-Virgo Meeting in Arcadia</a:t>
            </a:r>
            <a:endParaRPr lang="en-US"/>
          </a:p>
        </p:txBody>
      </p:sp>
      <p:sp>
        <p:nvSpPr>
          <p:cNvPr id="6" name="Slide Number Placeholder 5"/>
          <p:cNvSpPr>
            <a:spLocks noGrp="1"/>
          </p:cNvSpPr>
          <p:nvPr>
            <p:ph type="sldNum" sz="quarter" idx="12"/>
          </p:nvPr>
        </p:nvSpPr>
        <p:spPr/>
        <p:txBody>
          <a:bodyPr/>
          <a:lstStyle/>
          <a:p>
            <a:fld id="{2B652340-FF4B-8D41-91E0-7A6BA3C2FF48}" type="slidenum">
              <a:rPr lang="en-US" smtClean="0"/>
              <a:pPr/>
              <a:t>16</a:t>
            </a:fld>
            <a:endParaRPr lang="en-US"/>
          </a:p>
        </p:txBody>
      </p:sp>
      <p:pic>
        <p:nvPicPr>
          <p:cNvPr id="8" name="MVI_0815.AVI">
            <a:hlinkClick r:id="" action="ppaction://media"/>
          </p:cNvPr>
          <p:cNvPicPr/>
          <p:nvPr>
            <a:videoFile r:link="rId1"/>
          </p:nvPr>
        </p:nvPicPr>
        <p:blipFill>
          <a:blip r:embed="rId3"/>
          <a:stretch>
            <a:fillRect/>
          </a:stretch>
        </p:blipFill>
        <p:spPr>
          <a:xfrm>
            <a:off x="2540000" y="1905000"/>
            <a:ext cx="4064000" cy="3048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video>
              <p:cMediaNode>
                <p:cTn id="7" fill="hold" display="0">
                  <p:stCondLst>
                    <p:cond delay="indefinite"/>
                  </p:stCondLst>
                  <p:endCondLst>
                    <p:cond evt="onNext" delay="0">
                      <p:tgtEl>
                        <p:sldTgt/>
                      </p:tgtEl>
                    </p:cond>
                    <p:cond evt="onPrev" delay="0">
                      <p:tgtEl>
                        <p:sldTgt/>
                      </p:tgtEl>
                    </p:cond>
                  </p:endCondLst>
                </p:cTn>
                <p:tgtEl>
                  <p:spTgt spid="8"/>
                </p:tgtEl>
              </p:cMediaNode>
            </p:video>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1143000"/>
          </a:xfrm>
        </p:spPr>
        <p:txBody>
          <a:bodyPr>
            <a:normAutofit/>
          </a:bodyPr>
          <a:lstStyle/>
          <a:p>
            <a:r>
              <a:rPr lang="th-TH" sz="3200" dirty="0" smtClean="0"/>
              <a:t>SLED results from LHO</a:t>
            </a:r>
            <a:endParaRPr lang="en-US" sz="3200" dirty="0"/>
          </a:p>
        </p:txBody>
      </p:sp>
      <p:sp>
        <p:nvSpPr>
          <p:cNvPr id="4" name="Date Placeholder 3"/>
          <p:cNvSpPr>
            <a:spLocks noGrp="1"/>
          </p:cNvSpPr>
          <p:nvPr>
            <p:ph type="dt" sz="half" idx="10"/>
          </p:nvPr>
        </p:nvSpPr>
        <p:spPr/>
        <p:txBody>
          <a:bodyPr/>
          <a:lstStyle/>
          <a:p>
            <a:r>
              <a:rPr lang="en-US" smtClean="0"/>
              <a:t>3/15/10</a:t>
            </a:r>
            <a:endParaRPr lang="en-US"/>
          </a:p>
        </p:txBody>
      </p:sp>
      <p:sp>
        <p:nvSpPr>
          <p:cNvPr id="6" name="Slide Number Placeholder 5"/>
          <p:cNvSpPr>
            <a:spLocks noGrp="1"/>
          </p:cNvSpPr>
          <p:nvPr>
            <p:ph type="sldNum" sz="quarter" idx="12"/>
          </p:nvPr>
        </p:nvSpPr>
        <p:spPr/>
        <p:txBody>
          <a:bodyPr/>
          <a:lstStyle/>
          <a:p>
            <a:fld id="{2B652340-FF4B-8D41-91E0-7A6BA3C2FF48}" type="slidenum">
              <a:rPr lang="en-US" smtClean="0"/>
              <a:pPr/>
              <a:t>17</a:t>
            </a:fld>
            <a:endParaRPr lang="en-US"/>
          </a:p>
        </p:txBody>
      </p:sp>
      <p:pic>
        <p:nvPicPr>
          <p:cNvPr id="7" name="Picture 6" descr="kawabe-1266952085.jpg"/>
          <p:cNvPicPr>
            <a:picLocks noChangeAspect="1"/>
          </p:cNvPicPr>
          <p:nvPr/>
        </p:nvPicPr>
        <p:blipFill>
          <a:blip r:embed="rId2"/>
          <a:stretch>
            <a:fillRect/>
          </a:stretch>
        </p:blipFill>
        <p:spPr>
          <a:xfrm>
            <a:off x="871537" y="1084740"/>
            <a:ext cx="5376863" cy="4252663"/>
          </a:xfrm>
          <a:prstGeom prst="rect">
            <a:avLst/>
          </a:prstGeom>
        </p:spPr>
      </p:pic>
      <p:sp>
        <p:nvSpPr>
          <p:cNvPr id="9" name="TextBox 8"/>
          <p:cNvSpPr txBox="1"/>
          <p:nvPr/>
        </p:nvSpPr>
        <p:spPr>
          <a:xfrm>
            <a:off x="1143000" y="5366266"/>
            <a:ext cx="3434676" cy="369332"/>
          </a:xfrm>
          <a:prstGeom prst="rect">
            <a:avLst/>
          </a:prstGeom>
          <a:noFill/>
        </p:spPr>
        <p:txBody>
          <a:bodyPr wrap="none" rtlCol="0">
            <a:spAutoFit/>
          </a:bodyPr>
          <a:lstStyle/>
          <a:p>
            <a:r>
              <a:rPr lang="th-TH" dirty="0" smtClean="0"/>
              <a:t>Red is SLED, others are lasers.</a:t>
            </a:r>
            <a:endParaRPr lang="en-US" dirty="0"/>
          </a:p>
        </p:txBody>
      </p:sp>
      <p:sp>
        <p:nvSpPr>
          <p:cNvPr id="10" name="TextBox 9"/>
          <p:cNvSpPr txBox="1"/>
          <p:nvPr/>
        </p:nvSpPr>
        <p:spPr>
          <a:xfrm>
            <a:off x="457200" y="6356350"/>
            <a:ext cx="5873259" cy="369332"/>
          </a:xfrm>
          <a:prstGeom prst="rect">
            <a:avLst/>
          </a:prstGeom>
          <a:noFill/>
        </p:spPr>
        <p:txBody>
          <a:bodyPr wrap="none" rtlCol="0">
            <a:spAutoFit/>
          </a:bodyPr>
          <a:lstStyle/>
          <a:p>
            <a:r>
              <a:rPr lang="th-TH" dirty="0" smtClean="0"/>
              <a:t>Kawabe K, Hanford elog, Feb 23 19:08:05 2010 UTC</a:t>
            </a:r>
            <a:endParaRPr lang="en-US" dirty="0"/>
          </a:p>
        </p:txBody>
      </p:sp>
      <p:sp>
        <p:nvSpPr>
          <p:cNvPr id="8" name="Footer Placeholder 7"/>
          <p:cNvSpPr>
            <a:spLocks noGrp="1"/>
          </p:cNvSpPr>
          <p:nvPr>
            <p:ph type="ftr" sz="quarter" idx="11"/>
          </p:nvPr>
        </p:nvSpPr>
        <p:spPr/>
        <p:txBody>
          <a:bodyPr/>
          <a:lstStyle/>
          <a:p>
            <a:r>
              <a:rPr lang="en-US" smtClean="0"/>
              <a:t>LSC-Virgo Meeting in Arcadia</a:t>
            </a: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3/15/10</a:t>
            </a:r>
            <a:endParaRPr lang="en-US"/>
          </a:p>
        </p:txBody>
      </p:sp>
      <p:sp>
        <p:nvSpPr>
          <p:cNvPr id="5" name="Footer Placeholder 4"/>
          <p:cNvSpPr>
            <a:spLocks noGrp="1"/>
          </p:cNvSpPr>
          <p:nvPr>
            <p:ph type="ftr" sz="quarter" idx="11"/>
          </p:nvPr>
        </p:nvSpPr>
        <p:spPr/>
        <p:txBody>
          <a:bodyPr/>
          <a:lstStyle/>
          <a:p>
            <a:r>
              <a:rPr lang="en-US" smtClean="0"/>
              <a:t>LSC-Virgo Meeting in Arcadia</a:t>
            </a:r>
            <a:endParaRPr lang="en-US"/>
          </a:p>
        </p:txBody>
      </p:sp>
      <p:sp>
        <p:nvSpPr>
          <p:cNvPr id="6" name="Slide Number Placeholder 5"/>
          <p:cNvSpPr>
            <a:spLocks noGrp="1"/>
          </p:cNvSpPr>
          <p:nvPr>
            <p:ph type="sldNum" sz="quarter" idx="12"/>
          </p:nvPr>
        </p:nvSpPr>
        <p:spPr/>
        <p:txBody>
          <a:bodyPr/>
          <a:lstStyle/>
          <a:p>
            <a:fld id="{2B652340-FF4B-8D41-91E0-7A6BA3C2FF48}" type="slidenum">
              <a:rPr lang="en-US" smtClean="0"/>
              <a:pPr/>
              <a:t>18</a:t>
            </a:fld>
            <a:endParaRPr lang="en-US"/>
          </a:p>
        </p:txBody>
      </p:sp>
      <p:pic>
        <p:nvPicPr>
          <p:cNvPr id="7" name="Picture 6" descr="dani-1266879055.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596208" y="685800"/>
            <a:ext cx="7633392" cy="5899150"/>
          </a:xfrm>
          <a:prstGeom prst="rect">
            <a:avLst/>
          </a:prstGeom>
        </p:spPr>
      </p:pic>
      <p:sp>
        <p:nvSpPr>
          <p:cNvPr id="8" name="TextBox 7"/>
          <p:cNvSpPr txBox="1"/>
          <p:nvPr/>
        </p:nvSpPr>
        <p:spPr>
          <a:xfrm>
            <a:off x="1143000" y="6443246"/>
            <a:ext cx="6476999" cy="338554"/>
          </a:xfrm>
          <a:prstGeom prst="rect">
            <a:avLst/>
          </a:prstGeom>
          <a:noFill/>
        </p:spPr>
        <p:txBody>
          <a:bodyPr wrap="square" rtlCol="0">
            <a:spAutoFit/>
          </a:bodyPr>
          <a:lstStyle/>
          <a:p>
            <a:r>
              <a:rPr lang="th-TH" sz="1600" dirty="0" smtClean="0"/>
              <a:t>Atkinson D. Hanford Elog,  Feb22 22:57:46 2010 UTC</a:t>
            </a:r>
            <a:endParaRPr lang="en-US" sz="1600" dirty="0"/>
          </a:p>
        </p:txBody>
      </p:sp>
      <p:sp>
        <p:nvSpPr>
          <p:cNvPr id="9" name="Rectangle 8"/>
          <p:cNvSpPr/>
          <p:nvPr/>
        </p:nvSpPr>
        <p:spPr>
          <a:xfrm>
            <a:off x="2286000" y="1078468"/>
            <a:ext cx="5333999" cy="369332"/>
          </a:xfrm>
          <a:prstGeom prst="rect">
            <a:avLst/>
          </a:prstGeom>
        </p:spPr>
        <p:txBody>
          <a:bodyPr wrap="square">
            <a:spAutoFit/>
          </a:bodyPr>
          <a:lstStyle/>
          <a:p>
            <a:r>
              <a:rPr lang="en-US" dirty="0" smtClean="0"/>
              <a:t>free swinging noise read out by the optical levers</a:t>
            </a:r>
            <a:endParaRPr lang="en-US" dirty="0"/>
          </a:p>
        </p:txBody>
      </p:sp>
      <p:sp>
        <p:nvSpPr>
          <p:cNvPr id="11" name="Title 1"/>
          <p:cNvSpPr>
            <a:spLocks noGrp="1"/>
          </p:cNvSpPr>
          <p:nvPr>
            <p:ph type="title"/>
          </p:nvPr>
        </p:nvSpPr>
        <p:spPr>
          <a:xfrm>
            <a:off x="457200" y="274638"/>
            <a:ext cx="8229600" cy="1143000"/>
          </a:xfrm>
        </p:spPr>
        <p:txBody>
          <a:bodyPr/>
          <a:lstStyle/>
          <a:p>
            <a:r>
              <a:rPr lang="th-TH" dirty="0" smtClean="0"/>
              <a:t>SLED results from LHO (2)</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th-TH" dirty="0" smtClean="0"/>
              <a:t>SLED results from LHO (3)</a:t>
            </a:r>
            <a:endParaRPr lang="en-US" dirty="0"/>
          </a:p>
        </p:txBody>
      </p:sp>
      <p:sp>
        <p:nvSpPr>
          <p:cNvPr id="4" name="Date Placeholder 3"/>
          <p:cNvSpPr>
            <a:spLocks noGrp="1"/>
          </p:cNvSpPr>
          <p:nvPr>
            <p:ph type="dt" sz="half" idx="10"/>
          </p:nvPr>
        </p:nvSpPr>
        <p:spPr/>
        <p:txBody>
          <a:bodyPr/>
          <a:lstStyle/>
          <a:p>
            <a:r>
              <a:rPr lang="en-US" smtClean="0"/>
              <a:t>3/15/10</a:t>
            </a:r>
            <a:endParaRPr lang="en-US"/>
          </a:p>
        </p:txBody>
      </p:sp>
      <p:sp>
        <p:nvSpPr>
          <p:cNvPr id="5" name="Footer Placeholder 4"/>
          <p:cNvSpPr>
            <a:spLocks noGrp="1"/>
          </p:cNvSpPr>
          <p:nvPr>
            <p:ph type="ftr" sz="quarter" idx="11"/>
          </p:nvPr>
        </p:nvSpPr>
        <p:spPr/>
        <p:txBody>
          <a:bodyPr/>
          <a:lstStyle/>
          <a:p>
            <a:r>
              <a:rPr lang="en-US" smtClean="0"/>
              <a:t>LSC-Virgo Meeting in Arcadia</a:t>
            </a:r>
            <a:endParaRPr lang="en-US"/>
          </a:p>
        </p:txBody>
      </p:sp>
      <p:sp>
        <p:nvSpPr>
          <p:cNvPr id="6" name="Slide Number Placeholder 5"/>
          <p:cNvSpPr>
            <a:spLocks noGrp="1"/>
          </p:cNvSpPr>
          <p:nvPr>
            <p:ph type="sldNum" sz="quarter" idx="12"/>
          </p:nvPr>
        </p:nvSpPr>
        <p:spPr/>
        <p:txBody>
          <a:bodyPr/>
          <a:lstStyle/>
          <a:p>
            <a:fld id="{2B652340-FF4B-8D41-91E0-7A6BA3C2FF48}" type="slidenum">
              <a:rPr lang="en-US" smtClean="0"/>
              <a:pPr/>
              <a:t>19</a:t>
            </a:fld>
            <a:endParaRPr lang="en-US"/>
          </a:p>
        </p:txBody>
      </p:sp>
      <p:pic>
        <p:nvPicPr>
          <p:cNvPr id="7" name="Picture 6" descr="mrodruck-1268334153.jpg"/>
          <p:cNvPicPr>
            <a:picLocks noChangeAspect="1"/>
          </p:cNvPicPr>
          <p:nvPr/>
        </p:nvPicPr>
        <p:blipFill>
          <a:blip r:embed="rId2"/>
          <a:stretch>
            <a:fillRect/>
          </a:stretch>
        </p:blipFill>
        <p:spPr>
          <a:xfrm>
            <a:off x="851444" y="1417638"/>
            <a:ext cx="5168356" cy="3994150"/>
          </a:xfrm>
          <a:prstGeom prst="rect">
            <a:avLst/>
          </a:prstGeom>
        </p:spPr>
      </p:pic>
      <p:sp>
        <p:nvSpPr>
          <p:cNvPr id="8" name="TextBox 7"/>
          <p:cNvSpPr txBox="1"/>
          <p:nvPr/>
        </p:nvSpPr>
        <p:spPr>
          <a:xfrm>
            <a:off x="6553200" y="2362201"/>
            <a:ext cx="2441318" cy="1200329"/>
          </a:xfrm>
          <a:prstGeom prst="rect">
            <a:avLst/>
          </a:prstGeom>
          <a:noFill/>
        </p:spPr>
        <p:txBody>
          <a:bodyPr wrap="square" rtlCol="0">
            <a:spAutoFit/>
          </a:bodyPr>
          <a:lstStyle/>
          <a:p>
            <a:r>
              <a:rPr lang="en-US" dirty="0" smtClean="0"/>
              <a:t>P</a:t>
            </a:r>
            <a:r>
              <a:rPr lang="th-TH" dirty="0" smtClean="0"/>
              <a:t>ower decreases</a:t>
            </a:r>
          </a:p>
          <a:p>
            <a:r>
              <a:rPr lang="en-US" dirty="0" smtClean="0"/>
              <a:t>B</a:t>
            </a:r>
            <a:r>
              <a:rPr lang="th-TH" dirty="0" smtClean="0"/>
              <a:t>y ~ 7 % over 16 days</a:t>
            </a:r>
          </a:p>
          <a:p>
            <a:endParaRPr lang="th-TH" dirty="0" smtClean="0"/>
          </a:p>
          <a:p>
            <a:endParaRPr lang="en-US" dirty="0"/>
          </a:p>
        </p:txBody>
      </p:sp>
      <p:sp>
        <p:nvSpPr>
          <p:cNvPr id="9" name="Rectangle 8"/>
          <p:cNvSpPr/>
          <p:nvPr/>
        </p:nvSpPr>
        <p:spPr>
          <a:xfrm>
            <a:off x="457200" y="5987018"/>
            <a:ext cx="6019209" cy="369332"/>
          </a:xfrm>
          <a:prstGeom prst="rect">
            <a:avLst/>
          </a:prstGeom>
        </p:spPr>
        <p:txBody>
          <a:bodyPr wrap="none">
            <a:spAutoFit/>
          </a:bodyPr>
          <a:lstStyle/>
          <a:p>
            <a:r>
              <a:rPr lang="th-TH" dirty="0" smtClean="0"/>
              <a:t>Rodruck M. Hanford elog, Mar 11 19:51:47 2010 URC</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4963"/>
            <a:ext cx="8229600" cy="1143000"/>
          </a:xfrm>
        </p:spPr>
        <p:txBody>
          <a:bodyPr/>
          <a:lstStyle/>
          <a:p>
            <a:r>
              <a:rPr lang="en-US" dirty="0" smtClean="0"/>
              <a:t>Initial LIGO Optical Lever Setup</a:t>
            </a:r>
            <a:endParaRPr lang="en-US" dirty="0"/>
          </a:p>
        </p:txBody>
      </p:sp>
      <p:sp>
        <p:nvSpPr>
          <p:cNvPr id="8" name="Rectangle 7"/>
          <p:cNvSpPr/>
          <p:nvPr/>
        </p:nvSpPr>
        <p:spPr>
          <a:xfrm>
            <a:off x="3850361" y="5059362"/>
            <a:ext cx="1026439" cy="6397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7315200" y="2651125"/>
            <a:ext cx="685800" cy="1447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p:nvCxnSpPr>
        <p:spPr>
          <a:xfrm rot="10800000">
            <a:off x="1793874" y="1874492"/>
            <a:ext cx="5521327" cy="1500532"/>
          </a:xfrm>
          <a:prstGeom prst="line">
            <a:avLst/>
          </a:prstGeom>
        </p:spPr>
        <p:style>
          <a:lnRef idx="2">
            <a:schemeClr val="accent2"/>
          </a:lnRef>
          <a:fillRef idx="0">
            <a:schemeClr val="accent2"/>
          </a:fillRef>
          <a:effectRef idx="1">
            <a:schemeClr val="accent2"/>
          </a:effectRef>
          <a:fontRef idx="minor">
            <a:schemeClr val="tx1"/>
          </a:fontRef>
        </p:style>
      </p:cxnSp>
      <p:grpSp>
        <p:nvGrpSpPr>
          <p:cNvPr id="35" name="Group 34"/>
          <p:cNvGrpSpPr/>
          <p:nvPr/>
        </p:nvGrpSpPr>
        <p:grpSpPr>
          <a:xfrm>
            <a:off x="1010298" y="2955925"/>
            <a:ext cx="2190102" cy="2819400"/>
            <a:chOff x="685800" y="2362200"/>
            <a:chExt cx="2190102" cy="2819400"/>
          </a:xfrm>
        </p:grpSpPr>
        <p:grpSp>
          <p:nvGrpSpPr>
            <p:cNvPr id="34" name="Group 33"/>
            <p:cNvGrpSpPr/>
            <p:nvPr/>
          </p:nvGrpSpPr>
          <p:grpSpPr>
            <a:xfrm>
              <a:off x="685800" y="2362200"/>
              <a:ext cx="1836176" cy="2819400"/>
              <a:chOff x="685800" y="2362200"/>
              <a:chExt cx="1836176" cy="2819400"/>
            </a:xfrm>
          </p:grpSpPr>
          <p:sp>
            <p:nvSpPr>
              <p:cNvPr id="21" name="Rectangle 20"/>
              <p:cNvSpPr/>
              <p:nvPr/>
            </p:nvSpPr>
            <p:spPr>
              <a:xfrm>
                <a:off x="701941" y="2362200"/>
                <a:ext cx="1335761" cy="28194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4" name="Rectangle 3"/>
              <p:cNvSpPr/>
              <p:nvPr/>
            </p:nvSpPr>
            <p:spPr>
              <a:xfrm>
                <a:off x="1143000" y="4114800"/>
                <a:ext cx="381000" cy="762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Connector 5"/>
              <p:cNvCxnSpPr/>
              <p:nvPr/>
            </p:nvCxnSpPr>
            <p:spPr>
              <a:xfrm rot="5400000" flipH="1" flipV="1">
                <a:off x="1066800" y="2895600"/>
                <a:ext cx="533400" cy="381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a:stCxn id="4" idx="0"/>
              </p:cNvCxnSpPr>
              <p:nvPr/>
            </p:nvCxnSpPr>
            <p:spPr>
              <a:xfrm rot="16200000" flipV="1">
                <a:off x="819150" y="3600450"/>
                <a:ext cx="990600" cy="38100"/>
              </a:xfrm>
              <a:prstGeom prst="line">
                <a:avLst/>
              </a:prstGeom>
            </p:spPr>
            <p:style>
              <a:lnRef idx="2">
                <a:schemeClr val="accent2"/>
              </a:lnRef>
              <a:fillRef idx="0">
                <a:schemeClr val="accent2"/>
              </a:fillRef>
              <a:effectRef idx="1">
                <a:schemeClr val="accent2"/>
              </a:effectRef>
              <a:fontRef idx="minor">
                <a:schemeClr val="tx1"/>
              </a:fontRef>
            </p:style>
          </p:cxnSp>
          <p:sp>
            <p:nvSpPr>
              <p:cNvPr id="17" name="TextBox 16"/>
              <p:cNvSpPr txBox="1"/>
              <p:nvPr/>
            </p:nvSpPr>
            <p:spPr>
              <a:xfrm>
                <a:off x="685800" y="2514600"/>
                <a:ext cx="1836176" cy="369332"/>
              </a:xfrm>
              <a:prstGeom prst="rect">
                <a:avLst/>
              </a:prstGeom>
              <a:noFill/>
            </p:spPr>
            <p:txBody>
              <a:bodyPr wrap="none" rtlCol="0">
                <a:spAutoFit/>
              </a:bodyPr>
              <a:lstStyle/>
              <a:p>
                <a:r>
                  <a:rPr lang="en-US" dirty="0" smtClean="0"/>
                  <a:t>S</a:t>
                </a:r>
                <a:r>
                  <a:rPr lang="th-TH" dirty="0" smtClean="0"/>
                  <a:t>teering mirror</a:t>
                </a:r>
                <a:endParaRPr lang="en-US" dirty="0"/>
              </a:p>
            </p:txBody>
          </p:sp>
        </p:grpSp>
        <p:sp>
          <p:nvSpPr>
            <p:cNvPr id="18" name="TextBox 17"/>
            <p:cNvSpPr txBox="1"/>
            <p:nvPr/>
          </p:nvSpPr>
          <p:spPr>
            <a:xfrm>
              <a:off x="1524000" y="4495800"/>
              <a:ext cx="1351902" cy="369332"/>
            </a:xfrm>
            <a:prstGeom prst="rect">
              <a:avLst/>
            </a:prstGeom>
            <a:noFill/>
          </p:spPr>
          <p:txBody>
            <a:bodyPr wrap="none" rtlCol="0">
              <a:spAutoFit/>
            </a:bodyPr>
            <a:lstStyle/>
            <a:p>
              <a:r>
                <a:rPr lang="th-TH" dirty="0" smtClean="0"/>
                <a:t>Collimator</a:t>
              </a:r>
              <a:endParaRPr lang="en-US" dirty="0"/>
            </a:p>
          </p:txBody>
        </p:sp>
      </p:grpSp>
      <p:sp>
        <p:nvSpPr>
          <p:cNvPr id="19" name="TextBox 18"/>
          <p:cNvSpPr txBox="1"/>
          <p:nvPr/>
        </p:nvSpPr>
        <p:spPr>
          <a:xfrm>
            <a:off x="3654020" y="5775325"/>
            <a:ext cx="1451380" cy="369332"/>
          </a:xfrm>
          <a:prstGeom prst="rect">
            <a:avLst/>
          </a:prstGeom>
          <a:noFill/>
        </p:spPr>
        <p:txBody>
          <a:bodyPr wrap="none" rtlCol="0">
            <a:spAutoFit/>
          </a:bodyPr>
          <a:lstStyle/>
          <a:p>
            <a:r>
              <a:rPr lang="th-TH" dirty="0" smtClean="0"/>
              <a:t>Diode </a:t>
            </a:r>
            <a:r>
              <a:rPr lang="en-US" dirty="0" smtClean="0"/>
              <a:t>L</a:t>
            </a:r>
            <a:r>
              <a:rPr lang="th-TH" dirty="0" smtClean="0"/>
              <a:t>aser</a:t>
            </a:r>
            <a:endParaRPr lang="en-US" dirty="0"/>
          </a:p>
        </p:txBody>
      </p:sp>
      <p:sp>
        <p:nvSpPr>
          <p:cNvPr id="20" name="TextBox 19"/>
          <p:cNvSpPr txBox="1"/>
          <p:nvPr/>
        </p:nvSpPr>
        <p:spPr>
          <a:xfrm>
            <a:off x="519108" y="2161659"/>
            <a:ext cx="2605092" cy="646331"/>
          </a:xfrm>
          <a:prstGeom prst="rect">
            <a:avLst/>
          </a:prstGeom>
          <a:noFill/>
        </p:spPr>
        <p:txBody>
          <a:bodyPr wrap="none" rtlCol="0">
            <a:spAutoFit/>
          </a:bodyPr>
          <a:lstStyle/>
          <a:p>
            <a:r>
              <a:rPr lang="th-TH" dirty="0" smtClean="0"/>
              <a:t>Quadrand Photodiode</a:t>
            </a:r>
          </a:p>
          <a:p>
            <a:endParaRPr lang="en-US" dirty="0"/>
          </a:p>
        </p:txBody>
      </p:sp>
      <p:sp>
        <p:nvSpPr>
          <p:cNvPr id="22" name="TextBox 21"/>
          <p:cNvSpPr txBox="1"/>
          <p:nvPr/>
        </p:nvSpPr>
        <p:spPr>
          <a:xfrm>
            <a:off x="1793871" y="6244193"/>
            <a:ext cx="1330329" cy="369332"/>
          </a:xfrm>
          <a:prstGeom prst="rect">
            <a:avLst/>
          </a:prstGeom>
          <a:noFill/>
        </p:spPr>
        <p:txBody>
          <a:bodyPr wrap="none" rtlCol="0">
            <a:spAutoFit/>
          </a:bodyPr>
          <a:lstStyle/>
          <a:p>
            <a:r>
              <a:rPr lang="en-US" dirty="0" smtClean="0"/>
              <a:t>F</a:t>
            </a:r>
            <a:r>
              <a:rPr lang="th-TH" dirty="0" smtClean="0"/>
              <a:t>iber optic</a:t>
            </a:r>
            <a:endParaRPr lang="en-US" dirty="0"/>
          </a:p>
        </p:txBody>
      </p:sp>
      <p:sp>
        <p:nvSpPr>
          <p:cNvPr id="26" name="Date Placeholder 25"/>
          <p:cNvSpPr>
            <a:spLocks noGrp="1"/>
          </p:cNvSpPr>
          <p:nvPr>
            <p:ph type="dt" sz="half" idx="10"/>
          </p:nvPr>
        </p:nvSpPr>
        <p:spPr>
          <a:xfrm>
            <a:off x="457200" y="6416675"/>
            <a:ext cx="2133600" cy="365125"/>
          </a:xfrm>
        </p:spPr>
        <p:txBody>
          <a:bodyPr/>
          <a:lstStyle/>
          <a:p>
            <a:r>
              <a:rPr lang="en-US" smtClean="0"/>
              <a:t>3/15/10</a:t>
            </a:r>
            <a:endParaRPr lang="en-US"/>
          </a:p>
        </p:txBody>
      </p:sp>
      <p:sp>
        <p:nvSpPr>
          <p:cNvPr id="27" name="Slide Number Placeholder 26"/>
          <p:cNvSpPr>
            <a:spLocks noGrp="1"/>
          </p:cNvSpPr>
          <p:nvPr>
            <p:ph type="sldNum" sz="quarter" idx="12"/>
          </p:nvPr>
        </p:nvSpPr>
        <p:spPr>
          <a:xfrm>
            <a:off x="6553200" y="6416675"/>
            <a:ext cx="2133600" cy="365125"/>
          </a:xfrm>
        </p:spPr>
        <p:txBody>
          <a:bodyPr/>
          <a:lstStyle/>
          <a:p>
            <a:fld id="{2B652340-FF4B-8D41-91E0-7A6BA3C2FF48}" type="slidenum">
              <a:rPr lang="en-US" smtClean="0"/>
              <a:pPr/>
              <a:t>2</a:t>
            </a:fld>
            <a:endParaRPr lang="en-US"/>
          </a:p>
        </p:txBody>
      </p:sp>
      <p:sp>
        <p:nvSpPr>
          <p:cNvPr id="28" name="Footer Placeholder 27"/>
          <p:cNvSpPr>
            <a:spLocks noGrp="1"/>
          </p:cNvSpPr>
          <p:nvPr>
            <p:ph type="ftr" sz="quarter" idx="11"/>
          </p:nvPr>
        </p:nvSpPr>
        <p:spPr>
          <a:xfrm>
            <a:off x="3124200" y="6416675"/>
            <a:ext cx="2895600" cy="365125"/>
          </a:xfrm>
        </p:spPr>
        <p:txBody>
          <a:bodyPr/>
          <a:lstStyle/>
          <a:p>
            <a:r>
              <a:rPr lang="en-US" smtClean="0"/>
              <a:t>LSC-Virgo Meeting in Arcadia</a:t>
            </a:r>
            <a:endParaRPr lang="en-US"/>
          </a:p>
        </p:txBody>
      </p:sp>
      <p:sp>
        <p:nvSpPr>
          <p:cNvPr id="23" name="TextBox 22"/>
          <p:cNvSpPr txBox="1"/>
          <p:nvPr/>
        </p:nvSpPr>
        <p:spPr>
          <a:xfrm>
            <a:off x="7315200" y="2269331"/>
            <a:ext cx="781471" cy="369332"/>
          </a:xfrm>
          <a:prstGeom prst="rect">
            <a:avLst/>
          </a:prstGeom>
          <a:noFill/>
        </p:spPr>
        <p:txBody>
          <a:bodyPr wrap="none" rtlCol="0">
            <a:spAutoFit/>
          </a:bodyPr>
          <a:lstStyle/>
          <a:p>
            <a:r>
              <a:rPr lang="en-US" dirty="0" smtClean="0"/>
              <a:t>mirror</a:t>
            </a:r>
            <a:endParaRPr lang="en-US" dirty="0"/>
          </a:p>
        </p:txBody>
      </p:sp>
      <p:grpSp>
        <p:nvGrpSpPr>
          <p:cNvPr id="39" name="Group 38"/>
          <p:cNvGrpSpPr/>
          <p:nvPr/>
        </p:nvGrpSpPr>
        <p:grpSpPr>
          <a:xfrm>
            <a:off x="1371600" y="1535011"/>
            <a:ext cx="685801" cy="735114"/>
            <a:chOff x="5181600" y="4447280"/>
            <a:chExt cx="685801" cy="735114"/>
          </a:xfrm>
        </p:grpSpPr>
        <p:sp>
          <p:nvSpPr>
            <p:cNvPr id="24" name="Oval 23"/>
            <p:cNvSpPr/>
            <p:nvPr/>
          </p:nvSpPr>
          <p:spPr>
            <a:xfrm>
              <a:off x="5181600" y="4447280"/>
              <a:ext cx="685800" cy="734320"/>
            </a:xfrm>
            <a:prstGeom prst="ellipse">
              <a:avLst/>
            </a:prstGeom>
            <a:solidFill>
              <a:schemeClr val="tx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9" name="Straight Connector 28"/>
            <p:cNvCxnSpPr>
              <a:stCxn id="24" idx="0"/>
              <a:endCxn id="24" idx="4"/>
            </p:cNvCxnSpPr>
            <p:nvPr/>
          </p:nvCxnSpPr>
          <p:spPr>
            <a:xfrm rot="16200000" flipH="1">
              <a:off x="5157340" y="4814440"/>
              <a:ext cx="734320" cy="158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rot="10800000" flipH="1">
              <a:off x="5181601" y="4785172"/>
              <a:ext cx="685800" cy="158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cxnSp>
        <p:nvCxnSpPr>
          <p:cNvPr id="12" name="Straight Connector 11"/>
          <p:cNvCxnSpPr>
            <a:stCxn id="9" idx="1"/>
          </p:cNvCxnSpPr>
          <p:nvPr/>
        </p:nvCxnSpPr>
        <p:spPr>
          <a:xfrm rot="10800000" flipV="1">
            <a:off x="1655452" y="3375024"/>
            <a:ext cx="5659749" cy="296987"/>
          </a:xfrm>
          <a:prstGeom prst="line">
            <a:avLst/>
          </a:prstGeom>
        </p:spPr>
        <p:style>
          <a:lnRef idx="2">
            <a:schemeClr val="accent2"/>
          </a:lnRef>
          <a:fillRef idx="0">
            <a:schemeClr val="accent2"/>
          </a:fillRef>
          <a:effectRef idx="1">
            <a:schemeClr val="accent2"/>
          </a:effectRef>
          <a:fontRef idx="minor">
            <a:schemeClr val="tx1"/>
          </a:fontRef>
        </p:style>
      </p:cxnSp>
      <p:sp>
        <p:nvSpPr>
          <p:cNvPr id="41" name="Freeform 40"/>
          <p:cNvSpPr/>
          <p:nvPr/>
        </p:nvSpPr>
        <p:spPr>
          <a:xfrm>
            <a:off x="1642779" y="5308806"/>
            <a:ext cx="2181170" cy="740908"/>
          </a:xfrm>
          <a:custGeom>
            <a:avLst/>
            <a:gdLst>
              <a:gd name="connsiteX0" fmla="*/ 0 w 2181170"/>
              <a:gd name="connsiteY0" fmla="*/ 177174 h 740908"/>
              <a:gd name="connsiteX1" fmla="*/ 800683 w 2181170"/>
              <a:gd name="connsiteY1" fmla="*/ 729403 h 740908"/>
              <a:gd name="connsiteX2" fmla="*/ 1767024 w 2181170"/>
              <a:gd name="connsiteY2" fmla="*/ 108145 h 740908"/>
              <a:gd name="connsiteX3" fmla="*/ 2181170 w 2181170"/>
              <a:gd name="connsiteY3" fmla="*/ 80534 h 740908"/>
            </a:gdLst>
            <a:ahLst/>
            <a:cxnLst>
              <a:cxn ang="0">
                <a:pos x="connsiteX0" y="connsiteY0"/>
              </a:cxn>
              <a:cxn ang="0">
                <a:pos x="connsiteX1" y="connsiteY1"/>
              </a:cxn>
              <a:cxn ang="0">
                <a:pos x="connsiteX2" y="connsiteY2"/>
              </a:cxn>
              <a:cxn ang="0">
                <a:pos x="connsiteX3" y="connsiteY3"/>
              </a:cxn>
            </a:cxnLst>
            <a:rect l="l" t="t" r="r" b="b"/>
            <a:pathLst>
              <a:path w="2181170" h="740908">
                <a:moveTo>
                  <a:pt x="0" y="177174"/>
                </a:moveTo>
                <a:cubicBezTo>
                  <a:pt x="253089" y="459041"/>
                  <a:pt x="506179" y="740908"/>
                  <a:pt x="800683" y="729403"/>
                </a:cubicBezTo>
                <a:cubicBezTo>
                  <a:pt x="1095187" y="717898"/>
                  <a:pt x="1536943" y="216290"/>
                  <a:pt x="1767024" y="108145"/>
                </a:cubicBezTo>
                <a:cubicBezTo>
                  <a:pt x="1997105" y="0"/>
                  <a:pt x="2181170" y="80534"/>
                  <a:pt x="2181170" y="80534"/>
                </a:cubicBezTo>
              </a:path>
            </a:pathLst>
          </a:custGeom>
          <a:noFill/>
          <a:ln>
            <a:solidFill>
              <a:srgbClr val="008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dirty="0" smtClean="0"/>
              <a:t>3) Mounting Mechanism</a:t>
            </a:r>
            <a:endParaRPr lang="en-US" dirty="0"/>
          </a:p>
        </p:txBody>
      </p:sp>
      <p:pic>
        <p:nvPicPr>
          <p:cNvPr id="4" name="Picture 3" descr="Macintosh HD:Users:ric:Desktop:pylon photos:IMG_0028.JPG"/>
          <p:cNvPicPr/>
          <p:nvPr/>
        </p:nvPicPr>
        <p:blipFill>
          <a:blip r:embed="rId2"/>
          <a:srcRect l="17167"/>
          <a:stretch>
            <a:fillRect/>
          </a:stretch>
        </p:blipFill>
        <p:spPr bwMode="auto">
          <a:xfrm>
            <a:off x="457200" y="1417638"/>
            <a:ext cx="2971800" cy="2767391"/>
          </a:xfrm>
          <a:prstGeom prst="rect">
            <a:avLst/>
          </a:prstGeom>
          <a:noFill/>
          <a:ln w="9525">
            <a:noFill/>
            <a:miter lim="800000"/>
            <a:headEnd/>
            <a:tailEnd/>
          </a:ln>
        </p:spPr>
      </p:pic>
      <p:pic>
        <p:nvPicPr>
          <p:cNvPr id="5" name="Picture 4" descr=":::::private:var:folders:u2:u2lr-pjcGgqFuXp+SvMVYk+++TM:-Tmp-:com.apple.mail.drag-T0x7102e0.tmp.lcTHZJ:IMG_0495.JPG"/>
          <p:cNvPicPr/>
          <p:nvPr/>
        </p:nvPicPr>
        <p:blipFill>
          <a:blip r:embed="rId3"/>
          <a:srcRect/>
          <a:stretch>
            <a:fillRect/>
          </a:stretch>
        </p:blipFill>
        <p:spPr bwMode="auto">
          <a:xfrm>
            <a:off x="3505200" y="1417638"/>
            <a:ext cx="2438400" cy="3251200"/>
          </a:xfrm>
          <a:prstGeom prst="rect">
            <a:avLst/>
          </a:prstGeom>
          <a:noFill/>
          <a:ln w="9525">
            <a:noFill/>
            <a:miter lim="800000"/>
            <a:headEnd/>
            <a:tailEnd/>
          </a:ln>
        </p:spPr>
      </p:pic>
      <p:pic>
        <p:nvPicPr>
          <p:cNvPr id="6" name="Picture 5" descr="::Picture 2.png"/>
          <p:cNvPicPr/>
          <p:nvPr/>
        </p:nvPicPr>
        <p:blipFill>
          <a:blip r:embed="rId4"/>
          <a:srcRect/>
          <a:stretch>
            <a:fillRect/>
          </a:stretch>
        </p:blipFill>
        <p:spPr bwMode="auto">
          <a:xfrm>
            <a:off x="1143000" y="4185029"/>
            <a:ext cx="2286000" cy="2286000"/>
          </a:xfrm>
          <a:prstGeom prst="rect">
            <a:avLst/>
          </a:prstGeom>
          <a:noFill/>
          <a:ln w="9525">
            <a:noFill/>
            <a:miter lim="800000"/>
            <a:headEnd/>
            <a:tailEnd/>
          </a:ln>
        </p:spPr>
      </p:pic>
      <p:pic>
        <p:nvPicPr>
          <p:cNvPr id="7" name="Picture 6" descr=":::::private:var:folders:u2:u2lr-pjcGgqFuXp+SvMVYk+++TM:-Tmp-:com.apple.mail.drag-T0x7102e0.tmp.PinQuc:IMG_0492.JPG"/>
          <p:cNvPicPr/>
          <p:nvPr/>
        </p:nvPicPr>
        <p:blipFill>
          <a:blip r:embed="rId5"/>
          <a:srcRect/>
          <a:stretch>
            <a:fillRect/>
          </a:stretch>
        </p:blipFill>
        <p:spPr bwMode="auto">
          <a:xfrm>
            <a:off x="6205503" y="1981156"/>
            <a:ext cx="2938497" cy="2203873"/>
          </a:xfrm>
          <a:prstGeom prst="rect">
            <a:avLst/>
          </a:prstGeom>
          <a:noFill/>
          <a:ln w="9525">
            <a:noFill/>
            <a:miter lim="800000"/>
            <a:headEnd/>
            <a:tailEnd/>
          </a:ln>
        </p:spPr>
      </p:pic>
      <p:sp>
        <p:nvSpPr>
          <p:cNvPr id="8" name="Rectangle 7"/>
          <p:cNvSpPr/>
          <p:nvPr/>
        </p:nvSpPr>
        <p:spPr>
          <a:xfrm>
            <a:off x="3657600" y="5181600"/>
            <a:ext cx="4572000" cy="923330"/>
          </a:xfrm>
          <a:prstGeom prst="rect">
            <a:avLst/>
          </a:prstGeom>
        </p:spPr>
        <p:txBody>
          <a:bodyPr>
            <a:spAutoFit/>
          </a:bodyPr>
          <a:lstStyle/>
          <a:p>
            <a:r>
              <a:rPr lang="en-US" dirty="0" smtClean="0"/>
              <a:t>Fifty mm diameter test mass telescope launcher on its yaw-tilt micrometric pointing mechanism; note the locking mechanisms. </a:t>
            </a:r>
            <a:endParaRPr lang="en-US" dirty="0"/>
          </a:p>
        </p:txBody>
      </p:sp>
      <p:sp>
        <p:nvSpPr>
          <p:cNvPr id="12" name="Date Placeholder 11"/>
          <p:cNvSpPr>
            <a:spLocks noGrp="1"/>
          </p:cNvSpPr>
          <p:nvPr>
            <p:ph type="dt" sz="half" idx="10"/>
          </p:nvPr>
        </p:nvSpPr>
        <p:spPr/>
        <p:txBody>
          <a:bodyPr/>
          <a:lstStyle/>
          <a:p>
            <a:r>
              <a:rPr lang="en-US" smtClean="0"/>
              <a:t>3/15/10</a:t>
            </a:r>
            <a:endParaRPr lang="en-US"/>
          </a:p>
        </p:txBody>
      </p:sp>
      <p:sp>
        <p:nvSpPr>
          <p:cNvPr id="13" name="Slide Number Placeholder 12"/>
          <p:cNvSpPr>
            <a:spLocks noGrp="1"/>
          </p:cNvSpPr>
          <p:nvPr>
            <p:ph type="sldNum" sz="quarter" idx="12"/>
          </p:nvPr>
        </p:nvSpPr>
        <p:spPr/>
        <p:txBody>
          <a:bodyPr/>
          <a:lstStyle/>
          <a:p>
            <a:fld id="{2B652340-FF4B-8D41-91E0-7A6BA3C2FF48}" type="slidenum">
              <a:rPr lang="en-US" smtClean="0"/>
              <a:pPr/>
              <a:t>20</a:t>
            </a:fld>
            <a:endParaRPr lang="en-US"/>
          </a:p>
        </p:txBody>
      </p:sp>
      <p:sp>
        <p:nvSpPr>
          <p:cNvPr id="14" name="Footer Placeholder 13"/>
          <p:cNvSpPr>
            <a:spLocks noGrp="1"/>
          </p:cNvSpPr>
          <p:nvPr>
            <p:ph type="ftr" sz="quarter" idx="11"/>
          </p:nvPr>
        </p:nvSpPr>
        <p:spPr/>
        <p:txBody>
          <a:bodyPr/>
          <a:lstStyle/>
          <a:p>
            <a:r>
              <a:rPr lang="en-US" smtClean="0"/>
              <a:t>LSC-Virgo Meeting in Arcadia</a:t>
            </a: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dirty="0" smtClean="0"/>
              <a:t>Pylon</a:t>
            </a:r>
            <a:endParaRPr lang="en-US" dirty="0"/>
          </a:p>
        </p:txBody>
      </p:sp>
      <p:pic>
        <p:nvPicPr>
          <p:cNvPr id="4" name="Picture 3" descr="::Picture 2.png"/>
          <p:cNvPicPr/>
          <p:nvPr/>
        </p:nvPicPr>
        <p:blipFill>
          <a:blip r:embed="rId2"/>
          <a:srcRect/>
          <a:stretch>
            <a:fillRect/>
          </a:stretch>
        </p:blipFill>
        <p:spPr bwMode="auto">
          <a:xfrm>
            <a:off x="3810000" y="1237545"/>
            <a:ext cx="3200400" cy="2420055"/>
          </a:xfrm>
          <a:prstGeom prst="rect">
            <a:avLst/>
          </a:prstGeom>
          <a:noFill/>
          <a:ln w="9525">
            <a:noFill/>
            <a:miter lim="800000"/>
            <a:headEnd/>
            <a:tailEnd/>
          </a:ln>
        </p:spPr>
      </p:pic>
      <p:pic>
        <p:nvPicPr>
          <p:cNvPr id="5" name="Picture 4" descr="::Picture 1.png"/>
          <p:cNvPicPr/>
          <p:nvPr/>
        </p:nvPicPr>
        <p:blipFill>
          <a:blip r:embed="rId3"/>
          <a:srcRect/>
          <a:stretch>
            <a:fillRect/>
          </a:stretch>
        </p:blipFill>
        <p:spPr bwMode="auto">
          <a:xfrm>
            <a:off x="457200" y="914400"/>
            <a:ext cx="2133600" cy="5441950"/>
          </a:xfrm>
          <a:prstGeom prst="rect">
            <a:avLst/>
          </a:prstGeom>
          <a:noFill/>
          <a:ln w="9525">
            <a:noFill/>
            <a:miter lim="800000"/>
            <a:headEnd/>
            <a:tailEnd/>
          </a:ln>
        </p:spPr>
      </p:pic>
      <p:sp>
        <p:nvSpPr>
          <p:cNvPr id="7" name="Rectangle 6"/>
          <p:cNvSpPr/>
          <p:nvPr/>
        </p:nvSpPr>
        <p:spPr>
          <a:xfrm>
            <a:off x="3505200" y="4057471"/>
            <a:ext cx="4572000" cy="1200329"/>
          </a:xfrm>
          <a:prstGeom prst="rect">
            <a:avLst/>
          </a:prstGeom>
        </p:spPr>
        <p:txBody>
          <a:bodyPr>
            <a:spAutoFit/>
          </a:bodyPr>
          <a:lstStyle/>
          <a:p>
            <a:r>
              <a:rPr lang="en-US" dirty="0" smtClean="0"/>
              <a:t>The pylon is made with sheet metal laser cut, bent and stitch welded</a:t>
            </a:r>
            <a:r>
              <a:rPr lang="th-TH" dirty="0" smtClean="0"/>
              <a:t>.</a:t>
            </a:r>
          </a:p>
          <a:p>
            <a:r>
              <a:rPr lang="th-TH" dirty="0" smtClean="0"/>
              <a:t>The pylon will be grouted and bolted on the ground</a:t>
            </a:r>
            <a:endParaRPr lang="en-US" dirty="0"/>
          </a:p>
        </p:txBody>
      </p:sp>
      <p:sp>
        <p:nvSpPr>
          <p:cNvPr id="11" name="Date Placeholder 10"/>
          <p:cNvSpPr>
            <a:spLocks noGrp="1"/>
          </p:cNvSpPr>
          <p:nvPr>
            <p:ph type="dt" sz="half" idx="10"/>
          </p:nvPr>
        </p:nvSpPr>
        <p:spPr/>
        <p:txBody>
          <a:bodyPr/>
          <a:lstStyle/>
          <a:p>
            <a:r>
              <a:rPr lang="en-US" smtClean="0"/>
              <a:t>3/15/10</a:t>
            </a:r>
            <a:endParaRPr lang="en-US"/>
          </a:p>
        </p:txBody>
      </p:sp>
      <p:sp>
        <p:nvSpPr>
          <p:cNvPr id="12" name="Slide Number Placeholder 11"/>
          <p:cNvSpPr>
            <a:spLocks noGrp="1"/>
          </p:cNvSpPr>
          <p:nvPr>
            <p:ph type="sldNum" sz="quarter" idx="12"/>
          </p:nvPr>
        </p:nvSpPr>
        <p:spPr/>
        <p:txBody>
          <a:bodyPr/>
          <a:lstStyle/>
          <a:p>
            <a:fld id="{2B652340-FF4B-8D41-91E0-7A6BA3C2FF48}" type="slidenum">
              <a:rPr lang="en-US" smtClean="0"/>
              <a:pPr/>
              <a:t>21</a:t>
            </a:fld>
            <a:endParaRPr lang="en-US"/>
          </a:p>
        </p:txBody>
      </p:sp>
      <p:sp>
        <p:nvSpPr>
          <p:cNvPr id="13" name="Footer Placeholder 12"/>
          <p:cNvSpPr>
            <a:spLocks noGrp="1"/>
          </p:cNvSpPr>
          <p:nvPr>
            <p:ph type="ftr" sz="quarter" idx="11"/>
          </p:nvPr>
        </p:nvSpPr>
        <p:spPr/>
        <p:txBody>
          <a:bodyPr/>
          <a:lstStyle/>
          <a:p>
            <a:r>
              <a:rPr lang="en-US" smtClean="0"/>
              <a:t>LSC-Virgo Meeting in Arcadia</a:t>
            </a: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3/15/10</a:t>
            </a:r>
            <a:endParaRPr lang="en-US"/>
          </a:p>
        </p:txBody>
      </p:sp>
      <p:sp>
        <p:nvSpPr>
          <p:cNvPr id="5" name="Footer Placeholder 4"/>
          <p:cNvSpPr>
            <a:spLocks noGrp="1"/>
          </p:cNvSpPr>
          <p:nvPr>
            <p:ph type="ftr" sz="quarter" idx="11"/>
          </p:nvPr>
        </p:nvSpPr>
        <p:spPr/>
        <p:txBody>
          <a:bodyPr/>
          <a:lstStyle/>
          <a:p>
            <a:r>
              <a:rPr lang="en-US" smtClean="0"/>
              <a:t>LSC-Virgo Meeting in Arcadia</a:t>
            </a:r>
            <a:endParaRPr lang="en-US"/>
          </a:p>
        </p:txBody>
      </p:sp>
      <p:sp>
        <p:nvSpPr>
          <p:cNvPr id="6" name="Slide Number Placeholder 5"/>
          <p:cNvSpPr>
            <a:spLocks noGrp="1"/>
          </p:cNvSpPr>
          <p:nvPr>
            <p:ph type="sldNum" sz="quarter" idx="12"/>
          </p:nvPr>
        </p:nvSpPr>
        <p:spPr/>
        <p:txBody>
          <a:bodyPr/>
          <a:lstStyle/>
          <a:p>
            <a:fld id="{2B652340-FF4B-8D41-91E0-7A6BA3C2FF48}" type="slidenum">
              <a:rPr lang="en-US" smtClean="0"/>
              <a:pPr/>
              <a:t>22</a:t>
            </a:fld>
            <a:endParaRPr lang="en-US"/>
          </a:p>
        </p:txBody>
      </p:sp>
      <p:sp>
        <p:nvSpPr>
          <p:cNvPr id="7" name="Title 1"/>
          <p:cNvSpPr>
            <a:spLocks noGrp="1"/>
          </p:cNvSpPr>
          <p:nvPr>
            <p:ph type="title"/>
          </p:nvPr>
        </p:nvSpPr>
        <p:spPr>
          <a:xfrm>
            <a:off x="457200" y="274638"/>
            <a:ext cx="8229600" cy="1143000"/>
          </a:xfrm>
        </p:spPr>
        <p:txBody>
          <a:bodyPr/>
          <a:lstStyle/>
          <a:p>
            <a:r>
              <a:rPr lang="en-US" dirty="0" smtClean="0"/>
              <a:t>Observing Thermal Distortion</a:t>
            </a:r>
            <a:endParaRPr lang="en-US" dirty="0"/>
          </a:p>
        </p:txBody>
      </p:sp>
      <p:sp>
        <p:nvSpPr>
          <p:cNvPr id="8" name="Date Placeholder 6"/>
          <p:cNvSpPr txBox="1">
            <a:spLocks/>
          </p:cNvSpPr>
          <p:nvPr/>
        </p:nvSpPr>
        <p:spPr>
          <a:xfrm>
            <a:off x="457200" y="6356350"/>
            <a:ext cx="2133600" cy="365125"/>
          </a:xfrm>
          <a:prstGeom prst="rect">
            <a:avLst/>
          </a:prstGeom>
        </p:spPr>
        <p:txBody>
          <a:bodyPr vert="horz" lIns="91440" tIns="45720" rIns="91440" bIns="4572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t>3/15/10</a:t>
            </a: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Slide Number Placeholder 7"/>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fld id="{2B652340-FF4B-8D41-91E0-7A6BA3C2FF48}"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0" name="Footer Placeholder 8"/>
          <p:cNvSpPr txBox="1">
            <a:spLocks/>
          </p:cNvSpPr>
          <p:nvPr/>
        </p:nvSpPr>
        <p:spPr>
          <a:xfrm>
            <a:off x="3124200" y="6356350"/>
            <a:ext cx="2895600" cy="365125"/>
          </a:xfrm>
          <a:prstGeom prst="rect">
            <a:avLst/>
          </a:prstGeom>
        </p:spPr>
        <p:txBody>
          <a:bodyPr vert="horz"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t>LSC meeting in Pasadena</a:t>
            </a: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graphicFrame>
        <p:nvGraphicFramePr>
          <p:cNvPr id="11" name="Object 13"/>
          <p:cNvGraphicFramePr>
            <a:graphicFrameLocks noChangeAspect="1"/>
          </p:cNvGraphicFramePr>
          <p:nvPr/>
        </p:nvGraphicFramePr>
        <p:xfrm>
          <a:off x="1295400" y="2246817"/>
          <a:ext cx="6886530" cy="4474658"/>
        </p:xfrm>
        <a:graphic>
          <a:graphicData uri="http://schemas.openxmlformats.org/presentationml/2006/ole">
            <p:oleObj spid="_x0000_s115714" name="Document" r:id="rId3" imgW="2755900" imgH="1790700" progId="Word.Document.12">
              <p:link updateAutomatic="1"/>
            </p:oleObj>
          </a:graphicData>
        </a:graphic>
      </p:graphicFrame>
      <p:cxnSp>
        <p:nvCxnSpPr>
          <p:cNvPr id="12" name="Straight Arrow Connector 11"/>
          <p:cNvCxnSpPr/>
          <p:nvPr/>
        </p:nvCxnSpPr>
        <p:spPr>
          <a:xfrm rot="16200000" flipH="1">
            <a:off x="-438691" y="3142708"/>
            <a:ext cx="3696783" cy="19050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3" name="Straight Arrow Connector 12"/>
          <p:cNvCxnSpPr/>
          <p:nvPr/>
        </p:nvCxnSpPr>
        <p:spPr>
          <a:xfrm rot="16200000" flipH="1">
            <a:off x="914402" y="2971799"/>
            <a:ext cx="4038597" cy="1905001"/>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4" name="Straight Arrow Connector 13"/>
          <p:cNvCxnSpPr/>
          <p:nvPr/>
        </p:nvCxnSpPr>
        <p:spPr>
          <a:xfrm rot="16200000" flipH="1">
            <a:off x="2209801" y="2438399"/>
            <a:ext cx="4267198" cy="27432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5" name="TextBox 14"/>
          <p:cNvSpPr txBox="1"/>
          <p:nvPr/>
        </p:nvSpPr>
        <p:spPr>
          <a:xfrm>
            <a:off x="228600" y="1676400"/>
            <a:ext cx="1250124" cy="369332"/>
          </a:xfrm>
          <a:prstGeom prst="rect">
            <a:avLst/>
          </a:prstGeom>
          <a:noFill/>
        </p:spPr>
        <p:txBody>
          <a:bodyPr wrap="none" rtlCol="0">
            <a:spAutoFit/>
          </a:bodyPr>
          <a:lstStyle/>
          <a:p>
            <a:r>
              <a:rPr lang="en-US" dirty="0" smtClean="0"/>
              <a:t>Main beam</a:t>
            </a:r>
          </a:p>
          <a:p>
            <a:endParaRPr lang="en-US" dirty="0"/>
          </a:p>
        </p:txBody>
      </p:sp>
      <p:sp>
        <p:nvSpPr>
          <p:cNvPr id="16" name="TextBox 15"/>
          <p:cNvSpPr txBox="1"/>
          <p:nvPr/>
        </p:nvSpPr>
        <p:spPr>
          <a:xfrm>
            <a:off x="2133600" y="1417638"/>
            <a:ext cx="2085201" cy="369332"/>
          </a:xfrm>
          <a:prstGeom prst="rect">
            <a:avLst/>
          </a:prstGeom>
          <a:noFill/>
        </p:spPr>
        <p:txBody>
          <a:bodyPr wrap="none" rtlCol="0">
            <a:spAutoFit/>
          </a:bodyPr>
          <a:lstStyle/>
          <a:p>
            <a:r>
              <a:rPr lang="en-US" dirty="0" smtClean="0"/>
              <a:t>Two auxiliary beams</a:t>
            </a:r>
            <a:endParaRPr lang="en-US" dirty="0"/>
          </a:p>
        </p:txBody>
      </p:sp>
      <p:sp>
        <p:nvSpPr>
          <p:cNvPr id="18" name="Arc 17"/>
          <p:cNvSpPr/>
          <p:nvPr/>
        </p:nvSpPr>
        <p:spPr>
          <a:xfrm flipV="1">
            <a:off x="-2971800" y="4571998"/>
            <a:ext cx="10591800" cy="1371600"/>
          </a:xfrm>
          <a:prstGeom prst="arc">
            <a:avLst>
              <a:gd name="adj1" fmla="val 10852884"/>
              <a:gd name="adj2" fmla="val 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1" name="Straight Connector 20"/>
          <p:cNvCxnSpPr/>
          <p:nvPr/>
        </p:nvCxnSpPr>
        <p:spPr>
          <a:xfrm>
            <a:off x="0" y="6400800"/>
            <a:ext cx="769619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rot="5400000">
            <a:off x="7185818" y="5844381"/>
            <a:ext cx="1022350" cy="1588"/>
          </a:xfrm>
          <a:prstGeom prst="line">
            <a:avLst/>
          </a:prstGeom>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457200" y="5879068"/>
            <a:ext cx="875360" cy="369332"/>
          </a:xfrm>
          <a:prstGeom prst="rect">
            <a:avLst/>
          </a:prstGeom>
          <a:noFill/>
        </p:spPr>
        <p:txBody>
          <a:bodyPr wrap="none" rtlCol="0">
            <a:spAutoFit/>
          </a:bodyPr>
          <a:lstStyle/>
          <a:p>
            <a:r>
              <a:rPr lang="th-TH" dirty="0" smtClean="0"/>
              <a:t>Mirror</a:t>
            </a:r>
            <a:endParaRPr lang="en-US" dirty="0"/>
          </a:p>
        </p:txBody>
      </p:sp>
      <p:cxnSp>
        <p:nvCxnSpPr>
          <p:cNvPr id="30" name="Straight Arrow Connector 29"/>
          <p:cNvCxnSpPr/>
          <p:nvPr/>
        </p:nvCxnSpPr>
        <p:spPr>
          <a:xfrm rot="5400000" flipH="1" flipV="1">
            <a:off x="1664732" y="2743201"/>
            <a:ext cx="3833336" cy="2438399"/>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rot="5400000" flipH="1" flipV="1">
            <a:off x="3188734" y="2743201"/>
            <a:ext cx="3833336" cy="2438399"/>
          </a:xfrm>
          <a:prstGeom prst="straightConnector1">
            <a:avLst/>
          </a:prstGeom>
          <a:ln w="25400" cap="flat" cmpd="sng" algn="ctr">
            <a:solidFill>
              <a:srgbClr val="FF0000"/>
            </a:solidFill>
            <a:prstDash val="dot"/>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rot="5400000" flipH="1" flipV="1">
            <a:off x="5017533" y="2743200"/>
            <a:ext cx="3833336" cy="2438399"/>
          </a:xfrm>
          <a:prstGeom prst="straightConnector1">
            <a:avLst/>
          </a:prstGeom>
          <a:ln w="25400" cap="flat" cmpd="sng" algn="ctr">
            <a:solidFill>
              <a:srgbClr val="FF0000"/>
            </a:solidFill>
            <a:prstDash val="dot"/>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rot="5400000" flipH="1" flipV="1">
            <a:off x="3772697" y="2018507"/>
            <a:ext cx="4038597" cy="381158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rot="5400000" flipH="1" flipV="1">
            <a:off x="5384775" y="2577043"/>
            <a:ext cx="3632252" cy="297180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lnSpcReduction="10000"/>
          </a:bodyPr>
          <a:lstStyle/>
          <a:p>
            <a:r>
              <a:rPr lang="en-US" dirty="0" smtClean="0"/>
              <a:t>Use angle cut fiber connector to reduce vibration induced </a:t>
            </a:r>
            <a:r>
              <a:rPr lang="en-US" dirty="0" err="1" smtClean="0"/>
              <a:t>instabilites</a:t>
            </a:r>
            <a:endParaRPr lang="en-US" dirty="0" smtClean="0"/>
          </a:p>
          <a:p>
            <a:r>
              <a:rPr lang="en-US" dirty="0" smtClean="0"/>
              <a:t>Use SLED instead of a diode laser -&gt; no mode hopping effect due to current fluctuation.</a:t>
            </a:r>
          </a:p>
          <a:p>
            <a:r>
              <a:rPr lang="en-US" dirty="0" smtClean="0"/>
              <a:t>More rigid mounting and locking mechanism to ensure better stability.</a:t>
            </a:r>
            <a:endParaRPr lang="th-TH" dirty="0" smtClean="0"/>
          </a:p>
          <a:p>
            <a:r>
              <a:rPr lang="en-US" dirty="0" smtClean="0"/>
              <a:t>Add auxiliary beams to monitor ROC of the mirrors. Fitting algorithm and </a:t>
            </a:r>
            <a:r>
              <a:rPr lang="en-US" dirty="0" err="1" smtClean="0"/>
              <a:t>CCDs</a:t>
            </a:r>
            <a:r>
              <a:rPr lang="en-US" dirty="0" smtClean="0"/>
              <a:t> will be used for obtaining the data</a:t>
            </a:r>
          </a:p>
        </p:txBody>
      </p:sp>
      <p:sp>
        <p:nvSpPr>
          <p:cNvPr id="4" name="Date Placeholder 3"/>
          <p:cNvSpPr>
            <a:spLocks noGrp="1"/>
          </p:cNvSpPr>
          <p:nvPr>
            <p:ph type="dt" sz="half" idx="10"/>
          </p:nvPr>
        </p:nvSpPr>
        <p:spPr/>
        <p:txBody>
          <a:bodyPr/>
          <a:lstStyle/>
          <a:p>
            <a:r>
              <a:rPr lang="en-US" smtClean="0"/>
              <a:t>3/15/10</a:t>
            </a:r>
            <a:endParaRPr lang="en-US"/>
          </a:p>
        </p:txBody>
      </p:sp>
      <p:sp>
        <p:nvSpPr>
          <p:cNvPr id="5" name="Footer Placeholder 4"/>
          <p:cNvSpPr>
            <a:spLocks noGrp="1"/>
          </p:cNvSpPr>
          <p:nvPr>
            <p:ph type="ftr" sz="quarter" idx="11"/>
          </p:nvPr>
        </p:nvSpPr>
        <p:spPr/>
        <p:txBody>
          <a:bodyPr/>
          <a:lstStyle/>
          <a:p>
            <a:r>
              <a:rPr lang="en-US" smtClean="0"/>
              <a:t>LSC-Virgo Meeting in Arcadia</a:t>
            </a:r>
            <a:endParaRPr lang="en-US"/>
          </a:p>
        </p:txBody>
      </p:sp>
      <p:sp>
        <p:nvSpPr>
          <p:cNvPr id="6" name="Slide Number Placeholder 5"/>
          <p:cNvSpPr>
            <a:spLocks noGrp="1"/>
          </p:cNvSpPr>
          <p:nvPr>
            <p:ph type="sldNum" sz="quarter" idx="12"/>
          </p:nvPr>
        </p:nvSpPr>
        <p:spPr/>
        <p:txBody>
          <a:bodyPr/>
          <a:lstStyle/>
          <a:p>
            <a:fld id="{2B652340-FF4B-8D41-91E0-7A6BA3C2FF48}" type="slidenum">
              <a:rPr lang="en-US" smtClean="0"/>
              <a:pPr/>
              <a:t>23</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 name="Line Callout 1 23"/>
          <p:cNvSpPr/>
          <p:nvPr/>
        </p:nvSpPr>
        <p:spPr>
          <a:xfrm>
            <a:off x="3712314" y="3637078"/>
            <a:ext cx="2031331" cy="1261031"/>
          </a:xfrm>
          <a:prstGeom prst="borderCallout1">
            <a:avLst>
              <a:gd name="adj1" fmla="val 45606"/>
              <a:gd name="adj2" fmla="val -4165"/>
              <a:gd name="adj3" fmla="val 121822"/>
              <a:gd name="adj4" fmla="val -40499"/>
            </a:avLst>
          </a:prstGeom>
          <a:solidFill>
            <a:srgbClr val="FFFF00"/>
          </a:solidFill>
          <a:ln w="12700" cmpd="sng">
            <a:headEnd type="triangle"/>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1) Straight -&gt; Angle cut fiber</a:t>
            </a:r>
            <a:endParaRPr lang="en-US" dirty="0">
              <a:solidFill>
                <a:schemeClr val="tx1"/>
              </a:solidFill>
            </a:endParaRPr>
          </a:p>
        </p:txBody>
      </p:sp>
      <p:sp>
        <p:nvSpPr>
          <p:cNvPr id="25" name="Line Callout 1 24"/>
          <p:cNvSpPr/>
          <p:nvPr/>
        </p:nvSpPr>
        <p:spPr>
          <a:xfrm>
            <a:off x="2590800" y="2101334"/>
            <a:ext cx="2031331" cy="1261031"/>
          </a:xfrm>
          <a:prstGeom prst="borderCallout1">
            <a:avLst>
              <a:gd name="adj1" fmla="val 45606"/>
              <a:gd name="adj2" fmla="val -4165"/>
              <a:gd name="adj3" fmla="val 144267"/>
              <a:gd name="adj4" fmla="val -64791"/>
            </a:avLst>
          </a:prstGeom>
          <a:solidFill>
            <a:srgbClr val="FFFF00"/>
          </a:solidFill>
          <a:ln w="12700" cmpd="sng">
            <a:headEnd type="triangle"/>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3) use direct pointing</a:t>
            </a:r>
            <a:r>
              <a:rPr lang="th-TH" sz="1600" dirty="0" smtClean="0">
                <a:solidFill>
                  <a:schemeClr val="tx1"/>
                </a:solidFill>
              </a:rPr>
              <a:t>,better support structure</a:t>
            </a:r>
            <a:endParaRPr lang="en-US" sz="1600" dirty="0">
              <a:solidFill>
                <a:schemeClr val="tx1"/>
              </a:solidFill>
            </a:endParaRPr>
          </a:p>
        </p:txBody>
      </p:sp>
      <p:sp>
        <p:nvSpPr>
          <p:cNvPr id="26" name="Line Callout 1 25"/>
          <p:cNvSpPr/>
          <p:nvPr/>
        </p:nvSpPr>
        <p:spPr>
          <a:xfrm>
            <a:off x="6655469" y="4368521"/>
            <a:ext cx="2031331" cy="1261031"/>
          </a:xfrm>
          <a:prstGeom prst="borderCallout1">
            <a:avLst>
              <a:gd name="adj1" fmla="val 45606"/>
              <a:gd name="adj2" fmla="val -4165"/>
              <a:gd name="adj3" fmla="val 78296"/>
              <a:gd name="adj4" fmla="val -87570"/>
            </a:avLst>
          </a:prstGeom>
          <a:solidFill>
            <a:srgbClr val="FFFF00"/>
          </a:solidFill>
          <a:ln w="12700" cmpd="sng">
            <a:headEnd type="triangle"/>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2) Laser -&gt; SLED</a:t>
            </a:r>
            <a:endParaRPr lang="en-US" dirty="0">
              <a:solidFill>
                <a:schemeClr val="tx1"/>
              </a:solidFill>
            </a:endParaRPr>
          </a:p>
        </p:txBody>
      </p:sp>
      <p:sp>
        <p:nvSpPr>
          <p:cNvPr id="29" name="Date Placeholder 28"/>
          <p:cNvSpPr>
            <a:spLocks noGrp="1"/>
          </p:cNvSpPr>
          <p:nvPr>
            <p:ph type="dt" sz="half" idx="10"/>
          </p:nvPr>
        </p:nvSpPr>
        <p:spPr/>
        <p:txBody>
          <a:bodyPr/>
          <a:lstStyle/>
          <a:p>
            <a:r>
              <a:rPr lang="en-US" smtClean="0"/>
              <a:t>3/15/10</a:t>
            </a:r>
            <a:endParaRPr lang="en-US"/>
          </a:p>
        </p:txBody>
      </p:sp>
      <p:sp>
        <p:nvSpPr>
          <p:cNvPr id="30" name="Slide Number Placeholder 29"/>
          <p:cNvSpPr>
            <a:spLocks noGrp="1"/>
          </p:cNvSpPr>
          <p:nvPr>
            <p:ph type="sldNum" sz="quarter" idx="12"/>
          </p:nvPr>
        </p:nvSpPr>
        <p:spPr/>
        <p:txBody>
          <a:bodyPr/>
          <a:lstStyle/>
          <a:p>
            <a:fld id="{2B652340-FF4B-8D41-91E0-7A6BA3C2FF48}" type="slidenum">
              <a:rPr lang="en-US" smtClean="0"/>
              <a:pPr/>
              <a:t>3</a:t>
            </a:fld>
            <a:endParaRPr lang="en-US"/>
          </a:p>
        </p:txBody>
      </p:sp>
      <p:sp>
        <p:nvSpPr>
          <p:cNvPr id="31" name="Footer Placeholder 30"/>
          <p:cNvSpPr>
            <a:spLocks noGrp="1"/>
          </p:cNvSpPr>
          <p:nvPr>
            <p:ph type="ftr" sz="quarter" idx="11"/>
          </p:nvPr>
        </p:nvSpPr>
        <p:spPr/>
        <p:txBody>
          <a:bodyPr/>
          <a:lstStyle/>
          <a:p>
            <a:r>
              <a:rPr lang="en-US" smtClean="0"/>
              <a:t>LSC-Virgo Meeting in Arcadia</a:t>
            </a:r>
            <a:endParaRPr lang="en-US"/>
          </a:p>
        </p:txBody>
      </p:sp>
      <p:sp>
        <p:nvSpPr>
          <p:cNvPr id="28" name="Title 1"/>
          <p:cNvSpPr txBox="1">
            <a:spLocks/>
          </p:cNvSpPr>
          <p:nvPr/>
        </p:nvSpPr>
        <p:spPr>
          <a:xfrm>
            <a:off x="1026439" y="110569"/>
            <a:ext cx="7868071" cy="11430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4400" dirty="0" smtClean="0">
                <a:latin typeface="+mj-lt"/>
                <a:ea typeface="+mj-ea"/>
                <a:cs typeface="+mj-cs"/>
              </a:rPr>
              <a:t>Adv</a:t>
            </a:r>
            <a:r>
              <a:rPr kumimoji="0" lang="en-US" sz="4400" b="0" i="0" u="none" strike="noStrike" kern="1200" cap="none" spc="0" normalizeH="0" baseline="0" noProof="0" dirty="0" smtClean="0">
                <a:ln>
                  <a:noFill/>
                </a:ln>
                <a:solidFill>
                  <a:schemeClr val="tx1"/>
                </a:solidFill>
                <a:effectLst/>
                <a:uLnTx/>
                <a:uFillTx/>
                <a:latin typeface="+mj-lt"/>
                <a:ea typeface="+mj-ea"/>
                <a:cs typeface="+mj-cs"/>
              </a:rPr>
              <a:t>LIGO Optical Lever Setup</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32" name="Rectangle 31"/>
          <p:cNvSpPr/>
          <p:nvPr/>
        </p:nvSpPr>
        <p:spPr>
          <a:xfrm>
            <a:off x="3850361" y="4999037"/>
            <a:ext cx="1026439" cy="6397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7315200" y="2590800"/>
            <a:ext cx="685800" cy="1447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4" name="Straight Connector 33"/>
          <p:cNvCxnSpPr/>
          <p:nvPr/>
        </p:nvCxnSpPr>
        <p:spPr>
          <a:xfrm rot="10800000">
            <a:off x="1793874" y="1814167"/>
            <a:ext cx="5521327" cy="1500532"/>
          </a:xfrm>
          <a:prstGeom prst="line">
            <a:avLst/>
          </a:prstGeom>
        </p:spPr>
        <p:style>
          <a:lnRef idx="2">
            <a:schemeClr val="accent2"/>
          </a:lnRef>
          <a:fillRef idx="0">
            <a:schemeClr val="accent2"/>
          </a:fillRef>
          <a:effectRef idx="1">
            <a:schemeClr val="accent2"/>
          </a:effectRef>
          <a:fontRef idx="minor">
            <a:schemeClr val="tx1"/>
          </a:fontRef>
        </p:style>
      </p:cxnSp>
      <p:sp>
        <p:nvSpPr>
          <p:cNvPr id="43" name="TextBox 42"/>
          <p:cNvSpPr txBox="1"/>
          <p:nvPr/>
        </p:nvSpPr>
        <p:spPr>
          <a:xfrm>
            <a:off x="3654020" y="5715000"/>
            <a:ext cx="2279515" cy="369332"/>
          </a:xfrm>
          <a:prstGeom prst="rect">
            <a:avLst/>
          </a:prstGeom>
          <a:noFill/>
        </p:spPr>
        <p:txBody>
          <a:bodyPr wrap="none" rtlCol="0">
            <a:spAutoFit/>
          </a:bodyPr>
          <a:lstStyle/>
          <a:p>
            <a:r>
              <a:rPr lang="en-US" dirty="0" err="1" smtClean="0"/>
              <a:t>Superluminescent</a:t>
            </a:r>
            <a:r>
              <a:rPr lang="en-US" dirty="0" smtClean="0"/>
              <a:t> LED</a:t>
            </a:r>
            <a:endParaRPr lang="en-US" dirty="0"/>
          </a:p>
        </p:txBody>
      </p:sp>
      <p:sp>
        <p:nvSpPr>
          <p:cNvPr id="44" name="TextBox 43"/>
          <p:cNvSpPr txBox="1"/>
          <p:nvPr/>
        </p:nvSpPr>
        <p:spPr>
          <a:xfrm>
            <a:off x="519108" y="2101334"/>
            <a:ext cx="2605092" cy="923330"/>
          </a:xfrm>
          <a:prstGeom prst="rect">
            <a:avLst/>
          </a:prstGeom>
          <a:noFill/>
        </p:spPr>
        <p:txBody>
          <a:bodyPr wrap="none" rtlCol="0">
            <a:spAutoFit/>
          </a:bodyPr>
          <a:lstStyle/>
          <a:p>
            <a:r>
              <a:rPr lang="th-TH" dirty="0" smtClean="0"/>
              <a:t>Quadrand Photodiode</a:t>
            </a:r>
          </a:p>
          <a:p>
            <a:r>
              <a:rPr lang="en-US" dirty="0" smtClean="0"/>
              <a:t>W</a:t>
            </a:r>
            <a:r>
              <a:rPr lang="th-TH" dirty="0" smtClean="0"/>
              <a:t>ith x-y translational</a:t>
            </a:r>
          </a:p>
          <a:p>
            <a:r>
              <a:rPr lang="th-TH" dirty="0" smtClean="0"/>
              <a:t>stage</a:t>
            </a:r>
            <a:endParaRPr lang="en-US" dirty="0"/>
          </a:p>
        </p:txBody>
      </p:sp>
      <p:sp>
        <p:nvSpPr>
          <p:cNvPr id="45" name="TextBox 44"/>
          <p:cNvSpPr txBox="1"/>
          <p:nvPr/>
        </p:nvSpPr>
        <p:spPr>
          <a:xfrm>
            <a:off x="1793871" y="6183868"/>
            <a:ext cx="1330329" cy="369332"/>
          </a:xfrm>
          <a:prstGeom prst="rect">
            <a:avLst/>
          </a:prstGeom>
          <a:noFill/>
        </p:spPr>
        <p:txBody>
          <a:bodyPr wrap="none" rtlCol="0">
            <a:spAutoFit/>
          </a:bodyPr>
          <a:lstStyle/>
          <a:p>
            <a:r>
              <a:rPr lang="en-US" dirty="0" smtClean="0"/>
              <a:t>F</a:t>
            </a:r>
            <a:r>
              <a:rPr lang="th-TH" dirty="0" smtClean="0"/>
              <a:t>iber optic</a:t>
            </a:r>
            <a:endParaRPr lang="en-US" dirty="0"/>
          </a:p>
        </p:txBody>
      </p:sp>
      <p:sp>
        <p:nvSpPr>
          <p:cNvPr id="46" name="Date Placeholder 25"/>
          <p:cNvSpPr txBox="1">
            <a:spLocks/>
          </p:cNvSpPr>
          <p:nvPr/>
        </p:nvSpPr>
        <p:spPr>
          <a:xfrm>
            <a:off x="457200" y="6356350"/>
            <a:ext cx="2133600" cy="365125"/>
          </a:xfrm>
          <a:prstGeom prst="rect">
            <a:avLst/>
          </a:prstGeom>
        </p:spPr>
        <p:txBody>
          <a:bodyPr vert="horz" lIns="91440" tIns="45720" rIns="91440" bIns="4572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t>3/15/10</a:t>
            </a: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7" name="Slide Number Placeholder 26"/>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fld id="{2B652340-FF4B-8D41-91E0-7A6BA3C2FF48}"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8" name="Footer Placeholder 27"/>
          <p:cNvSpPr txBox="1">
            <a:spLocks/>
          </p:cNvSpPr>
          <p:nvPr/>
        </p:nvSpPr>
        <p:spPr>
          <a:xfrm>
            <a:off x="3124200" y="6356350"/>
            <a:ext cx="2895600" cy="365125"/>
          </a:xfrm>
          <a:prstGeom prst="rect">
            <a:avLst/>
          </a:prstGeom>
        </p:spPr>
        <p:txBody>
          <a:bodyPr vert="horz"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t>LSC meeting in Pasadena</a:t>
            </a: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9" name="TextBox 48"/>
          <p:cNvSpPr txBox="1"/>
          <p:nvPr/>
        </p:nvSpPr>
        <p:spPr>
          <a:xfrm>
            <a:off x="7543800" y="2286000"/>
            <a:ext cx="781471" cy="369332"/>
          </a:xfrm>
          <a:prstGeom prst="rect">
            <a:avLst/>
          </a:prstGeom>
          <a:noFill/>
        </p:spPr>
        <p:txBody>
          <a:bodyPr wrap="none" rtlCol="0">
            <a:spAutoFit/>
          </a:bodyPr>
          <a:lstStyle/>
          <a:p>
            <a:r>
              <a:rPr lang="en-US" dirty="0" smtClean="0"/>
              <a:t>mirror</a:t>
            </a:r>
            <a:endParaRPr lang="en-US" dirty="0"/>
          </a:p>
        </p:txBody>
      </p:sp>
      <p:grpSp>
        <p:nvGrpSpPr>
          <p:cNvPr id="50" name="Group 49"/>
          <p:cNvGrpSpPr/>
          <p:nvPr/>
        </p:nvGrpSpPr>
        <p:grpSpPr>
          <a:xfrm>
            <a:off x="1371600" y="1474686"/>
            <a:ext cx="685801" cy="735114"/>
            <a:chOff x="5181600" y="4447280"/>
            <a:chExt cx="685801" cy="735114"/>
          </a:xfrm>
        </p:grpSpPr>
        <p:sp>
          <p:nvSpPr>
            <p:cNvPr id="51" name="Oval 50"/>
            <p:cNvSpPr/>
            <p:nvPr/>
          </p:nvSpPr>
          <p:spPr>
            <a:xfrm>
              <a:off x="5181600" y="4447280"/>
              <a:ext cx="685800" cy="734320"/>
            </a:xfrm>
            <a:prstGeom prst="ellipse">
              <a:avLst/>
            </a:prstGeom>
            <a:solidFill>
              <a:schemeClr val="tx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2" name="Straight Connector 51"/>
            <p:cNvCxnSpPr>
              <a:stCxn id="51" idx="0"/>
              <a:endCxn id="51" idx="4"/>
            </p:cNvCxnSpPr>
            <p:nvPr/>
          </p:nvCxnSpPr>
          <p:spPr>
            <a:xfrm rot="16200000" flipH="1">
              <a:off x="5157340" y="4814440"/>
              <a:ext cx="734320" cy="158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rot="10800000" flipH="1">
              <a:off x="5181601" y="4785172"/>
              <a:ext cx="685800" cy="158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cxnSp>
        <p:nvCxnSpPr>
          <p:cNvPr id="54" name="Straight Connector 53"/>
          <p:cNvCxnSpPr>
            <a:stCxn id="33" idx="1"/>
          </p:cNvCxnSpPr>
          <p:nvPr/>
        </p:nvCxnSpPr>
        <p:spPr>
          <a:xfrm rot="10800000" flipV="1">
            <a:off x="1655452" y="3314699"/>
            <a:ext cx="5659749" cy="296987"/>
          </a:xfrm>
          <a:prstGeom prst="line">
            <a:avLst/>
          </a:prstGeom>
        </p:spPr>
        <p:style>
          <a:lnRef idx="2">
            <a:schemeClr val="accent2"/>
          </a:lnRef>
          <a:fillRef idx="0">
            <a:schemeClr val="accent2"/>
          </a:fillRef>
          <a:effectRef idx="1">
            <a:schemeClr val="accent2"/>
          </a:effectRef>
          <a:fontRef idx="minor">
            <a:schemeClr val="tx1"/>
          </a:fontRef>
        </p:style>
      </p:cxnSp>
      <p:sp>
        <p:nvSpPr>
          <p:cNvPr id="56" name="Isosceles Triangle 55"/>
          <p:cNvSpPr/>
          <p:nvPr/>
        </p:nvSpPr>
        <p:spPr>
          <a:xfrm>
            <a:off x="924874" y="3611687"/>
            <a:ext cx="893452" cy="2472645"/>
          </a:xfrm>
          <a:prstGeom prst="triangle">
            <a:avLst/>
          </a:prstGeom>
          <a:solidFill>
            <a:schemeClr val="tx1">
              <a:lumMod val="65000"/>
              <a:lumOff val="3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p:cNvSpPr/>
          <p:nvPr/>
        </p:nvSpPr>
        <p:spPr>
          <a:xfrm rot="21204166">
            <a:off x="1026439" y="3521651"/>
            <a:ext cx="687266" cy="29698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1" name="Curved Connector 60"/>
          <p:cNvCxnSpPr>
            <a:stCxn id="57" idx="1"/>
            <a:endCxn id="32" idx="1"/>
          </p:cNvCxnSpPr>
          <p:nvPr/>
        </p:nvCxnSpPr>
        <p:spPr>
          <a:xfrm rot="10800000" flipH="1" flipV="1">
            <a:off x="1028713" y="3709625"/>
            <a:ext cx="2821647" cy="1609294"/>
          </a:xfrm>
          <a:prstGeom prst="curvedConnector3">
            <a:avLst>
              <a:gd name="adj1" fmla="val -8182"/>
            </a:avLst>
          </a:prstGeom>
        </p:spPr>
        <p:style>
          <a:lnRef idx="2">
            <a:schemeClr val="accent3"/>
          </a:lnRef>
          <a:fillRef idx="0">
            <a:schemeClr val="accent3"/>
          </a:fillRef>
          <a:effectRef idx="1">
            <a:schemeClr val="accent3"/>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a:t>
            </a:r>
            <a:r>
              <a:rPr lang="th-TH" dirty="0" smtClean="0"/>
              <a:t>ow to reconstruct beam position from QPD’s signal</a:t>
            </a:r>
            <a:endParaRPr lang="en-US" dirty="0"/>
          </a:p>
        </p:txBody>
      </p:sp>
      <p:sp>
        <p:nvSpPr>
          <p:cNvPr id="4" name="Date Placeholder 3"/>
          <p:cNvSpPr>
            <a:spLocks noGrp="1"/>
          </p:cNvSpPr>
          <p:nvPr>
            <p:ph type="dt" sz="half" idx="10"/>
          </p:nvPr>
        </p:nvSpPr>
        <p:spPr/>
        <p:txBody>
          <a:bodyPr/>
          <a:lstStyle/>
          <a:p>
            <a:r>
              <a:rPr lang="en-US" smtClean="0"/>
              <a:t>3/15/10</a:t>
            </a:r>
            <a:endParaRPr lang="en-US"/>
          </a:p>
        </p:txBody>
      </p:sp>
      <p:sp>
        <p:nvSpPr>
          <p:cNvPr id="5" name="Footer Placeholder 4"/>
          <p:cNvSpPr>
            <a:spLocks noGrp="1"/>
          </p:cNvSpPr>
          <p:nvPr>
            <p:ph type="ftr" sz="quarter" idx="11"/>
          </p:nvPr>
        </p:nvSpPr>
        <p:spPr/>
        <p:txBody>
          <a:bodyPr/>
          <a:lstStyle/>
          <a:p>
            <a:r>
              <a:rPr lang="en-US" smtClean="0"/>
              <a:t>LSC-Virgo Meeting in Arcadia</a:t>
            </a:r>
            <a:endParaRPr lang="en-US"/>
          </a:p>
        </p:txBody>
      </p:sp>
      <p:sp>
        <p:nvSpPr>
          <p:cNvPr id="6" name="Slide Number Placeholder 5"/>
          <p:cNvSpPr>
            <a:spLocks noGrp="1"/>
          </p:cNvSpPr>
          <p:nvPr>
            <p:ph type="sldNum" sz="quarter" idx="12"/>
          </p:nvPr>
        </p:nvSpPr>
        <p:spPr/>
        <p:txBody>
          <a:bodyPr/>
          <a:lstStyle/>
          <a:p>
            <a:fld id="{2B652340-FF4B-8D41-91E0-7A6BA3C2FF48}" type="slidenum">
              <a:rPr lang="en-US" smtClean="0"/>
              <a:pPr/>
              <a:t>4</a:t>
            </a:fld>
            <a:endParaRPr lang="en-US"/>
          </a:p>
        </p:txBody>
      </p:sp>
      <p:grpSp>
        <p:nvGrpSpPr>
          <p:cNvPr id="7" name="Group 6"/>
          <p:cNvGrpSpPr/>
          <p:nvPr/>
        </p:nvGrpSpPr>
        <p:grpSpPr>
          <a:xfrm>
            <a:off x="1618852" y="2133600"/>
            <a:ext cx="1943896" cy="1891557"/>
            <a:chOff x="5181600" y="4447280"/>
            <a:chExt cx="685801" cy="735114"/>
          </a:xfrm>
        </p:grpSpPr>
        <p:sp>
          <p:nvSpPr>
            <p:cNvPr id="8" name="Oval 7"/>
            <p:cNvSpPr/>
            <p:nvPr/>
          </p:nvSpPr>
          <p:spPr>
            <a:xfrm>
              <a:off x="5181600" y="4447280"/>
              <a:ext cx="685800" cy="734320"/>
            </a:xfrm>
            <a:prstGeom prst="ellipse">
              <a:avLst/>
            </a:prstGeom>
            <a:solidFill>
              <a:schemeClr val="tx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p:cNvCxnSpPr>
              <a:stCxn id="8" idx="0"/>
              <a:endCxn id="8" idx="4"/>
            </p:cNvCxnSpPr>
            <p:nvPr/>
          </p:nvCxnSpPr>
          <p:spPr>
            <a:xfrm rot="16200000" flipH="1">
              <a:off x="5157340" y="4814440"/>
              <a:ext cx="734320" cy="158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10800000" flipH="1">
              <a:off x="5181601" y="4785172"/>
              <a:ext cx="685800" cy="158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sp>
        <p:nvSpPr>
          <p:cNvPr id="11" name="Oval 10"/>
          <p:cNvSpPr/>
          <p:nvPr/>
        </p:nvSpPr>
        <p:spPr>
          <a:xfrm>
            <a:off x="2286000" y="2667000"/>
            <a:ext cx="838200" cy="838200"/>
          </a:xfrm>
          <a:prstGeom prst="ellipse">
            <a:avLst/>
          </a:prstGeom>
          <a:solidFill>
            <a:srgbClr val="FF0000">
              <a:alpha val="57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12" name="Line Callout 2 11"/>
          <p:cNvSpPr/>
          <p:nvPr/>
        </p:nvSpPr>
        <p:spPr>
          <a:xfrm>
            <a:off x="3733800" y="1830842"/>
            <a:ext cx="762000" cy="609600"/>
          </a:xfrm>
          <a:prstGeom prst="borderCallout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th-TH" dirty="0" smtClean="0">
                <a:solidFill>
                  <a:schemeClr val="bg1"/>
                </a:solidFill>
              </a:rPr>
              <a:t>V1</a:t>
            </a:r>
            <a:endParaRPr lang="en-US" dirty="0">
              <a:solidFill>
                <a:schemeClr val="bg1"/>
              </a:solidFill>
            </a:endParaRPr>
          </a:p>
        </p:txBody>
      </p:sp>
      <p:sp>
        <p:nvSpPr>
          <p:cNvPr id="13" name="Line Callout 2 12"/>
          <p:cNvSpPr/>
          <p:nvPr/>
        </p:nvSpPr>
        <p:spPr>
          <a:xfrm>
            <a:off x="3733800" y="3413514"/>
            <a:ext cx="762000" cy="609600"/>
          </a:xfrm>
          <a:prstGeom prst="borderCallout2">
            <a:avLst>
              <a:gd name="adj1" fmla="val 18750"/>
              <a:gd name="adj2" fmla="val -8333"/>
              <a:gd name="adj3" fmla="val 60417"/>
              <a:gd name="adj4" fmla="val -23333"/>
              <a:gd name="adj5" fmla="val 66667"/>
              <a:gd name="adj6" fmla="val -7833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th-TH" dirty="0" smtClean="0"/>
              <a:t>V4</a:t>
            </a:r>
            <a:endParaRPr lang="en-US" dirty="0"/>
          </a:p>
        </p:txBody>
      </p:sp>
      <p:sp>
        <p:nvSpPr>
          <p:cNvPr id="14" name="Line Callout 2 13"/>
          <p:cNvSpPr/>
          <p:nvPr/>
        </p:nvSpPr>
        <p:spPr>
          <a:xfrm>
            <a:off x="762000" y="1828800"/>
            <a:ext cx="762000" cy="609600"/>
          </a:xfrm>
          <a:prstGeom prst="borderCallout2">
            <a:avLst>
              <a:gd name="adj1" fmla="val 43750"/>
              <a:gd name="adj2" fmla="val 105000"/>
              <a:gd name="adj3" fmla="val 68750"/>
              <a:gd name="adj4" fmla="val 136666"/>
              <a:gd name="adj5" fmla="val 91667"/>
              <a:gd name="adj6" fmla="val 16166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th-TH" dirty="0" smtClean="0"/>
              <a:t>V2</a:t>
            </a:r>
            <a:endParaRPr lang="en-US" dirty="0"/>
          </a:p>
        </p:txBody>
      </p:sp>
      <p:sp>
        <p:nvSpPr>
          <p:cNvPr id="16" name="Line Callout 2 15"/>
          <p:cNvSpPr/>
          <p:nvPr/>
        </p:nvSpPr>
        <p:spPr>
          <a:xfrm>
            <a:off x="475852" y="3200400"/>
            <a:ext cx="762000" cy="609600"/>
          </a:xfrm>
          <a:prstGeom prst="borderCallout2">
            <a:avLst>
              <a:gd name="adj1" fmla="val 39584"/>
              <a:gd name="adj2" fmla="val 101667"/>
              <a:gd name="adj3" fmla="val 39584"/>
              <a:gd name="adj4" fmla="val 145000"/>
              <a:gd name="adj5" fmla="val 39583"/>
              <a:gd name="adj6" fmla="val 15999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th-TH" dirty="0" smtClean="0"/>
              <a:t>V3</a:t>
            </a:r>
            <a:endParaRPr lang="en-US" dirty="0"/>
          </a:p>
        </p:txBody>
      </p:sp>
      <p:sp>
        <p:nvSpPr>
          <p:cNvPr id="17" name="TextBox 16"/>
          <p:cNvSpPr txBox="1"/>
          <p:nvPr/>
        </p:nvSpPr>
        <p:spPr>
          <a:xfrm>
            <a:off x="5105400" y="2133600"/>
            <a:ext cx="3124200" cy="2308324"/>
          </a:xfrm>
          <a:prstGeom prst="rect">
            <a:avLst/>
          </a:prstGeom>
          <a:noFill/>
        </p:spPr>
        <p:txBody>
          <a:bodyPr wrap="square" rtlCol="0">
            <a:spAutoFit/>
          </a:bodyPr>
          <a:lstStyle/>
          <a:p>
            <a:r>
              <a:rPr lang="th-TH" dirty="0" smtClean="0"/>
              <a:t>Vsum (S)= V1+V2+V3+V4 </a:t>
            </a:r>
          </a:p>
          <a:p>
            <a:r>
              <a:rPr lang="th-TH" dirty="0" smtClean="0"/>
              <a:t>Vsum corresponds to the total power of the beam</a:t>
            </a:r>
          </a:p>
          <a:p>
            <a:endParaRPr lang="th-TH" dirty="0" smtClean="0"/>
          </a:p>
          <a:p>
            <a:r>
              <a:rPr lang="th-TH" dirty="0" smtClean="0"/>
              <a:t>Right (R)      = V1+ V4</a:t>
            </a:r>
          </a:p>
          <a:p>
            <a:r>
              <a:rPr lang="th-TH" dirty="0" smtClean="0"/>
              <a:t>Left (L)          = V2 + v3</a:t>
            </a:r>
          </a:p>
          <a:p>
            <a:r>
              <a:rPr lang="th-TH" dirty="0" smtClean="0"/>
              <a:t>Top (T)         = V1+V2</a:t>
            </a:r>
          </a:p>
          <a:p>
            <a:r>
              <a:rPr lang="th-TH" dirty="0" smtClean="0"/>
              <a:t>Bottom (B)  = V3 + V4</a:t>
            </a:r>
            <a:endParaRPr lang="en-US" dirty="0"/>
          </a:p>
        </p:txBody>
      </p:sp>
      <p:sp>
        <p:nvSpPr>
          <p:cNvPr id="18" name="TextBox 17"/>
          <p:cNvSpPr txBox="1"/>
          <p:nvPr/>
        </p:nvSpPr>
        <p:spPr>
          <a:xfrm>
            <a:off x="4924227" y="4629834"/>
            <a:ext cx="3762573" cy="646331"/>
          </a:xfrm>
          <a:prstGeom prst="rect">
            <a:avLst/>
          </a:prstGeom>
          <a:noFill/>
        </p:spPr>
        <p:txBody>
          <a:bodyPr wrap="square" rtlCol="0">
            <a:spAutoFit/>
          </a:bodyPr>
          <a:lstStyle/>
          <a:p>
            <a:r>
              <a:rPr lang="th-TH" dirty="0" smtClean="0"/>
              <a:t>Vx_normalized = (R-L) / S</a:t>
            </a:r>
          </a:p>
          <a:p>
            <a:r>
              <a:rPr lang="th-TH" dirty="0" smtClean="0"/>
              <a:t>Vy_normalized = (T-B) / S </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83970" name="Object 2"/>
          <p:cNvGraphicFramePr>
            <a:graphicFrameLocks noChangeAspect="1"/>
          </p:cNvGraphicFramePr>
          <p:nvPr/>
        </p:nvGraphicFramePr>
        <p:xfrm>
          <a:off x="2209800" y="4495800"/>
          <a:ext cx="10668000" cy="990600"/>
        </p:xfrm>
        <a:graphic>
          <a:graphicData uri="http://schemas.openxmlformats.org/presentationml/2006/ole">
            <p:oleObj spid="_x0000_s83970" name="Document" r:id="rId4" imgW="5486400" imgH="469900" progId="Word.Document.12">
              <p:link updateAutomatic="1"/>
            </p:oleObj>
          </a:graphicData>
        </a:graphic>
      </p:graphicFrame>
      <p:sp>
        <p:nvSpPr>
          <p:cNvPr id="4" name="Date Placeholder 3"/>
          <p:cNvSpPr>
            <a:spLocks noGrp="1"/>
          </p:cNvSpPr>
          <p:nvPr>
            <p:ph type="dt" sz="half" idx="10"/>
          </p:nvPr>
        </p:nvSpPr>
        <p:spPr/>
        <p:txBody>
          <a:bodyPr/>
          <a:lstStyle/>
          <a:p>
            <a:r>
              <a:rPr lang="en-US" smtClean="0"/>
              <a:t>3/15/10</a:t>
            </a:r>
            <a:endParaRPr lang="en-US"/>
          </a:p>
        </p:txBody>
      </p:sp>
      <p:sp>
        <p:nvSpPr>
          <p:cNvPr id="5" name="Footer Placeholder 4"/>
          <p:cNvSpPr>
            <a:spLocks noGrp="1"/>
          </p:cNvSpPr>
          <p:nvPr>
            <p:ph type="ftr" sz="quarter" idx="11"/>
          </p:nvPr>
        </p:nvSpPr>
        <p:spPr/>
        <p:txBody>
          <a:bodyPr/>
          <a:lstStyle/>
          <a:p>
            <a:r>
              <a:rPr lang="en-US" smtClean="0"/>
              <a:t>LSC-Virgo Meeting in Arcadia</a:t>
            </a:r>
            <a:endParaRPr lang="en-US"/>
          </a:p>
        </p:txBody>
      </p:sp>
      <p:sp>
        <p:nvSpPr>
          <p:cNvPr id="6" name="Slide Number Placeholder 5"/>
          <p:cNvSpPr>
            <a:spLocks noGrp="1"/>
          </p:cNvSpPr>
          <p:nvPr>
            <p:ph type="sldNum" sz="quarter" idx="12"/>
          </p:nvPr>
        </p:nvSpPr>
        <p:spPr/>
        <p:txBody>
          <a:bodyPr/>
          <a:lstStyle/>
          <a:p>
            <a:fld id="{2B652340-FF4B-8D41-91E0-7A6BA3C2FF48}" type="slidenum">
              <a:rPr lang="en-US" smtClean="0"/>
              <a:pPr/>
              <a:t>5</a:t>
            </a:fld>
            <a:endParaRPr lang="en-US"/>
          </a:p>
        </p:txBody>
      </p:sp>
      <p:pic>
        <p:nvPicPr>
          <p:cNvPr id="7" name="Picture 6" descr="erf.png"/>
          <p:cNvPicPr>
            <a:picLocks noChangeAspect="1"/>
          </p:cNvPicPr>
          <p:nvPr/>
        </p:nvPicPr>
        <p:blipFill>
          <a:blip r:embed="rId5"/>
          <a:stretch>
            <a:fillRect/>
          </a:stretch>
        </p:blipFill>
        <p:spPr>
          <a:xfrm>
            <a:off x="457200" y="1143000"/>
            <a:ext cx="4673600" cy="2971800"/>
          </a:xfrm>
          <a:prstGeom prst="rect">
            <a:avLst/>
          </a:prstGeom>
        </p:spPr>
      </p:pic>
      <p:sp>
        <p:nvSpPr>
          <p:cNvPr id="8" name="TextBox 7"/>
          <p:cNvSpPr txBox="1"/>
          <p:nvPr/>
        </p:nvSpPr>
        <p:spPr>
          <a:xfrm>
            <a:off x="5486400" y="1143000"/>
            <a:ext cx="3698995" cy="4247317"/>
          </a:xfrm>
          <a:prstGeom prst="rect">
            <a:avLst/>
          </a:prstGeom>
          <a:noFill/>
        </p:spPr>
        <p:txBody>
          <a:bodyPr wrap="square" rtlCol="0">
            <a:spAutoFit/>
          </a:bodyPr>
          <a:lstStyle/>
          <a:p>
            <a:r>
              <a:rPr lang="th-TH" dirty="0" smtClean="0"/>
              <a:t>Scan the beam across the QPD, the signal (R-L)/S will be </a:t>
            </a:r>
          </a:p>
          <a:p>
            <a:r>
              <a:rPr lang="th-TH" dirty="0" smtClean="0"/>
              <a:t>the Error function.</a:t>
            </a:r>
          </a:p>
          <a:p>
            <a:endParaRPr lang="th-TH" dirty="0" smtClean="0"/>
          </a:p>
          <a:p>
            <a:r>
              <a:rPr lang="th-TH" dirty="0" smtClean="0"/>
              <a:t> slope at center ~ const/w </a:t>
            </a:r>
          </a:p>
          <a:p>
            <a:endParaRPr lang="th-TH" dirty="0" smtClean="0"/>
          </a:p>
          <a:p>
            <a:r>
              <a:rPr lang="en-US" dirty="0" smtClean="0"/>
              <a:t>N</a:t>
            </a:r>
            <a:r>
              <a:rPr lang="th-TH" dirty="0" smtClean="0"/>
              <a:t>ear center </a:t>
            </a:r>
          </a:p>
          <a:p>
            <a:r>
              <a:rPr lang="th-TH" dirty="0" smtClean="0"/>
              <a:t>(R-L)/S = const * d</a:t>
            </a:r>
          </a:p>
          <a:p>
            <a:endParaRPr lang="th-TH" dirty="0" smtClean="0"/>
          </a:p>
          <a:p>
            <a:r>
              <a:rPr lang="th-TH" dirty="0" smtClean="0"/>
              <a:t>Then the voltage readout</a:t>
            </a:r>
          </a:p>
          <a:p>
            <a:r>
              <a:rPr lang="en-US" dirty="0" smtClean="0"/>
              <a:t>C</a:t>
            </a:r>
            <a:r>
              <a:rPr lang="th-TH" dirty="0" smtClean="0"/>
              <a:t>an be reconstructed to</a:t>
            </a:r>
          </a:p>
          <a:p>
            <a:r>
              <a:rPr lang="th-TH" dirty="0" smtClean="0"/>
              <a:t>distance from the center.</a:t>
            </a:r>
          </a:p>
          <a:p>
            <a:endParaRPr lang="th-TH" dirty="0" smtClean="0"/>
          </a:p>
          <a:p>
            <a:r>
              <a:rPr lang="th-TH" dirty="0" smtClean="0"/>
              <a:t>angle = d/armlength.  </a:t>
            </a:r>
          </a:p>
          <a:p>
            <a:endParaRPr lang="th-TH" dirty="0" smtClean="0"/>
          </a:p>
        </p:txBody>
      </p:sp>
      <p:sp>
        <p:nvSpPr>
          <p:cNvPr id="11" name="TextBox 10"/>
          <p:cNvSpPr txBox="1"/>
          <p:nvPr/>
        </p:nvSpPr>
        <p:spPr>
          <a:xfrm>
            <a:off x="609600" y="4876800"/>
            <a:ext cx="1600200" cy="369332"/>
          </a:xfrm>
          <a:prstGeom prst="rect">
            <a:avLst/>
          </a:prstGeom>
          <a:noFill/>
        </p:spPr>
        <p:txBody>
          <a:bodyPr wrap="square" rtlCol="0">
            <a:spAutoFit/>
          </a:bodyPr>
          <a:lstStyle/>
          <a:p>
            <a:r>
              <a:rPr lang="th-TH" dirty="0" smtClean="0"/>
              <a:t>(R </a:t>
            </a:r>
            <a:r>
              <a:rPr lang="en-US" dirty="0" smtClean="0"/>
              <a:t>–</a:t>
            </a:r>
            <a:r>
              <a:rPr lang="th-TH" dirty="0" smtClean="0"/>
              <a:t> L)/S  =</a:t>
            </a:r>
            <a:endParaRPr lang="en-US" dirty="0"/>
          </a:p>
        </p:txBody>
      </p:sp>
      <p:sp>
        <p:nvSpPr>
          <p:cNvPr id="12" name="TextBox 11"/>
          <p:cNvSpPr txBox="1"/>
          <p:nvPr/>
        </p:nvSpPr>
        <p:spPr>
          <a:xfrm>
            <a:off x="2209800" y="914400"/>
            <a:ext cx="996295" cy="369332"/>
          </a:xfrm>
          <a:prstGeom prst="rect">
            <a:avLst/>
          </a:prstGeom>
          <a:noFill/>
        </p:spPr>
        <p:txBody>
          <a:bodyPr wrap="none" rtlCol="0">
            <a:spAutoFit/>
          </a:bodyPr>
          <a:lstStyle/>
          <a:p>
            <a:r>
              <a:rPr lang="th-TH" dirty="0" smtClean="0"/>
              <a:t>(R-L)/S</a:t>
            </a:r>
            <a:endParaRPr lang="en-US" dirty="0"/>
          </a:p>
        </p:txBody>
      </p:sp>
      <p:sp>
        <p:nvSpPr>
          <p:cNvPr id="13" name="TextBox 12"/>
          <p:cNvSpPr txBox="1"/>
          <p:nvPr/>
        </p:nvSpPr>
        <p:spPr>
          <a:xfrm>
            <a:off x="4546600" y="2743200"/>
            <a:ext cx="711200" cy="369332"/>
          </a:xfrm>
          <a:prstGeom prst="rect">
            <a:avLst/>
          </a:prstGeom>
          <a:noFill/>
        </p:spPr>
        <p:txBody>
          <a:bodyPr wrap="square" rtlCol="0">
            <a:spAutoFit/>
          </a:bodyPr>
          <a:lstStyle/>
          <a:p>
            <a:r>
              <a:rPr lang="th-TH" dirty="0" smtClean="0"/>
              <a:t>d</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 Changing from straight cut to angle cut fiber connector</a:t>
            </a:r>
            <a:endParaRPr lang="en-US" dirty="0"/>
          </a:p>
        </p:txBody>
      </p:sp>
      <p:sp>
        <p:nvSpPr>
          <p:cNvPr id="3" name="Content Placeholder 2"/>
          <p:cNvSpPr>
            <a:spLocks noGrp="1"/>
          </p:cNvSpPr>
          <p:nvPr>
            <p:ph idx="1"/>
          </p:nvPr>
        </p:nvSpPr>
        <p:spPr/>
        <p:txBody>
          <a:bodyPr>
            <a:normAutofit/>
          </a:bodyPr>
          <a:lstStyle/>
          <a:p>
            <a:r>
              <a:rPr lang="en-US" dirty="0" smtClean="0"/>
              <a:t>Why?  </a:t>
            </a:r>
          </a:p>
          <a:p>
            <a:pPr lvl="1"/>
            <a:r>
              <a:rPr lang="th-TH" sz="2400" dirty="0" smtClean="0"/>
              <a:t>Vibration on PC (Physical Contact)fiber causes the fluctuation on apparent beam position</a:t>
            </a:r>
          </a:p>
          <a:p>
            <a:pPr lvl="1"/>
            <a:r>
              <a:rPr lang="th-TH" sz="2400" dirty="0" smtClean="0"/>
              <a:t>Back reflelction -&gt; mode jump in the laser</a:t>
            </a:r>
            <a:endParaRPr lang="en-US" sz="2400" dirty="0" smtClean="0"/>
          </a:p>
          <a:p>
            <a:pPr lvl="1"/>
            <a:r>
              <a:rPr lang="en-US" sz="2400" dirty="0" smtClean="0"/>
              <a:t> Angle cut connector</a:t>
            </a:r>
            <a:r>
              <a:rPr lang="th-TH" sz="2400" dirty="0" smtClean="0"/>
              <a:t>,APC,</a:t>
            </a:r>
            <a:r>
              <a:rPr lang="en-US" sz="2400" dirty="0" smtClean="0"/>
              <a:t> (</a:t>
            </a:r>
            <a:r>
              <a:rPr lang="th-TH" sz="2400" dirty="0" smtClean="0"/>
              <a:t>Angled Physical </a:t>
            </a:r>
            <a:r>
              <a:rPr lang="en-US" sz="2400" dirty="0" smtClean="0"/>
              <a:t>C</a:t>
            </a:r>
            <a:r>
              <a:rPr lang="th-TH" sz="2400" dirty="0" smtClean="0"/>
              <a:t>ontact</a:t>
            </a:r>
            <a:r>
              <a:rPr lang="en-US" sz="2400" dirty="0" smtClean="0"/>
              <a:t>) reduces the effect of the reflection</a:t>
            </a:r>
            <a:r>
              <a:rPr lang="th-TH" sz="2400" dirty="0" smtClean="0"/>
              <a:t>-&gt; immune to vibration</a:t>
            </a:r>
            <a:endParaRPr lang="en-US" sz="2400" dirty="0" smtClean="0"/>
          </a:p>
        </p:txBody>
      </p:sp>
      <p:sp>
        <p:nvSpPr>
          <p:cNvPr id="7" name="Date Placeholder 6"/>
          <p:cNvSpPr>
            <a:spLocks noGrp="1"/>
          </p:cNvSpPr>
          <p:nvPr>
            <p:ph type="dt" sz="half" idx="10"/>
          </p:nvPr>
        </p:nvSpPr>
        <p:spPr/>
        <p:txBody>
          <a:bodyPr/>
          <a:lstStyle/>
          <a:p>
            <a:r>
              <a:rPr lang="en-US" smtClean="0"/>
              <a:t>3/15/10</a:t>
            </a:r>
            <a:endParaRPr lang="en-US"/>
          </a:p>
        </p:txBody>
      </p:sp>
      <p:sp>
        <p:nvSpPr>
          <p:cNvPr id="8" name="Slide Number Placeholder 7"/>
          <p:cNvSpPr>
            <a:spLocks noGrp="1"/>
          </p:cNvSpPr>
          <p:nvPr>
            <p:ph type="sldNum" sz="quarter" idx="12"/>
          </p:nvPr>
        </p:nvSpPr>
        <p:spPr/>
        <p:txBody>
          <a:bodyPr/>
          <a:lstStyle/>
          <a:p>
            <a:fld id="{2B652340-FF4B-8D41-91E0-7A6BA3C2FF48}" type="slidenum">
              <a:rPr lang="en-US" smtClean="0"/>
              <a:pPr/>
              <a:t>6</a:t>
            </a:fld>
            <a:endParaRPr lang="en-US" dirty="0"/>
          </a:p>
        </p:txBody>
      </p:sp>
      <p:sp>
        <p:nvSpPr>
          <p:cNvPr id="9" name="Footer Placeholder 8"/>
          <p:cNvSpPr>
            <a:spLocks noGrp="1"/>
          </p:cNvSpPr>
          <p:nvPr>
            <p:ph type="ftr" sz="quarter" idx="11"/>
          </p:nvPr>
        </p:nvSpPr>
        <p:spPr/>
        <p:txBody>
          <a:bodyPr/>
          <a:lstStyle/>
          <a:p>
            <a:r>
              <a:rPr lang="en-US" smtClean="0"/>
              <a:t>LSC-Virgo Meeting in Arcadia</a:t>
            </a:r>
            <a:endParaRPr lang="en-US" dirty="0"/>
          </a:p>
        </p:txBody>
      </p:sp>
      <p:pic>
        <p:nvPicPr>
          <p:cNvPr id="10" name="Picture 9" descr="apc.png"/>
          <p:cNvPicPr>
            <a:picLocks noChangeAspect="1"/>
          </p:cNvPicPr>
          <p:nvPr/>
        </p:nvPicPr>
        <p:blipFill>
          <a:blip r:embed="rId3"/>
          <a:stretch>
            <a:fillRect/>
          </a:stretch>
        </p:blipFill>
        <p:spPr>
          <a:xfrm>
            <a:off x="6705600" y="4267200"/>
            <a:ext cx="1716454" cy="16002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h-TH" dirty="0" smtClean="0"/>
              <a:t>Test of APC and PC fiber</a:t>
            </a:r>
            <a:endParaRPr lang="en-US" dirty="0"/>
          </a:p>
        </p:txBody>
      </p:sp>
      <p:sp>
        <p:nvSpPr>
          <p:cNvPr id="3" name="Content Placeholder 2"/>
          <p:cNvSpPr>
            <a:spLocks noGrp="1"/>
          </p:cNvSpPr>
          <p:nvPr>
            <p:ph idx="1"/>
          </p:nvPr>
        </p:nvSpPr>
        <p:spPr/>
        <p:txBody>
          <a:bodyPr>
            <a:normAutofit/>
          </a:bodyPr>
          <a:lstStyle/>
          <a:p>
            <a:r>
              <a:rPr lang="th-TH" sz="2800" dirty="0" smtClean="0"/>
              <a:t>A loud speaker, driven by a function generator, shakes the test fiber.</a:t>
            </a:r>
          </a:p>
          <a:p>
            <a:r>
              <a:rPr lang="th-TH" sz="2800" dirty="0" smtClean="0"/>
              <a:t>Fiber ends are strain relieved</a:t>
            </a:r>
          </a:p>
        </p:txBody>
      </p:sp>
      <p:sp>
        <p:nvSpPr>
          <p:cNvPr id="7" name="Date Placeholder 6"/>
          <p:cNvSpPr>
            <a:spLocks noGrp="1"/>
          </p:cNvSpPr>
          <p:nvPr>
            <p:ph type="dt" sz="half" idx="10"/>
          </p:nvPr>
        </p:nvSpPr>
        <p:spPr/>
        <p:txBody>
          <a:bodyPr/>
          <a:lstStyle/>
          <a:p>
            <a:r>
              <a:rPr lang="en-US" smtClean="0"/>
              <a:t>3/15/10</a:t>
            </a:r>
            <a:endParaRPr lang="en-US"/>
          </a:p>
        </p:txBody>
      </p:sp>
      <p:sp>
        <p:nvSpPr>
          <p:cNvPr id="8" name="Slide Number Placeholder 7"/>
          <p:cNvSpPr>
            <a:spLocks noGrp="1"/>
          </p:cNvSpPr>
          <p:nvPr>
            <p:ph type="sldNum" sz="quarter" idx="12"/>
          </p:nvPr>
        </p:nvSpPr>
        <p:spPr/>
        <p:txBody>
          <a:bodyPr/>
          <a:lstStyle/>
          <a:p>
            <a:fld id="{2B652340-FF4B-8D41-91E0-7A6BA3C2FF48}" type="slidenum">
              <a:rPr lang="en-US" smtClean="0"/>
              <a:pPr/>
              <a:t>7</a:t>
            </a:fld>
            <a:endParaRPr lang="en-US"/>
          </a:p>
        </p:txBody>
      </p:sp>
      <p:sp>
        <p:nvSpPr>
          <p:cNvPr id="9" name="Footer Placeholder 8"/>
          <p:cNvSpPr>
            <a:spLocks noGrp="1"/>
          </p:cNvSpPr>
          <p:nvPr>
            <p:ph type="ftr" sz="quarter" idx="11"/>
          </p:nvPr>
        </p:nvSpPr>
        <p:spPr/>
        <p:txBody>
          <a:bodyPr/>
          <a:lstStyle/>
          <a:p>
            <a:r>
              <a:rPr lang="en-US" smtClean="0"/>
              <a:t>LSC-Virgo Meeting in Arcadia</a:t>
            </a:r>
            <a:endParaRPr lang="en-US"/>
          </a:p>
        </p:txBody>
      </p:sp>
      <p:pic>
        <p:nvPicPr>
          <p:cNvPr id="10" name="MVI_0499.AVI">
            <a:hlinkClick r:id="" action="ppaction://media"/>
          </p:cNvPr>
          <p:cNvPicPr/>
          <p:nvPr>
            <a:videoFile r:link="rId1"/>
          </p:nvPr>
        </p:nvPicPr>
        <p:blipFill>
          <a:blip r:embed="rId3"/>
          <a:stretch>
            <a:fillRect/>
          </a:stretch>
        </p:blipFill>
        <p:spPr>
          <a:xfrm>
            <a:off x="2362200" y="3046413"/>
            <a:ext cx="4368800" cy="307975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0"/>
                                        </p:tgtEl>
                                      </p:cBhvr>
                                    </p:cmd>
                                  </p:childTnLst>
                                </p:cTn>
                              </p:par>
                            </p:childTnLst>
                          </p:cTn>
                        </p:par>
                      </p:childTnLst>
                    </p:cTn>
                  </p:par>
                </p:childTnLst>
              </p:cTn>
              <p:nextCondLst>
                <p:cond evt="onClick" delay="0">
                  <p:tgtEl>
                    <p:spTgt spid="10"/>
                  </p:tgtEl>
                </p:cond>
              </p:nextCondLst>
            </p:seq>
            <p:video>
              <p:cMediaNode>
                <p:cTn id="7" fill="hold" display="0">
                  <p:stCondLst>
                    <p:cond delay="indefinite"/>
                  </p:stCondLst>
                  <p:endCondLst>
                    <p:cond evt="onNext" delay="0">
                      <p:tgtEl>
                        <p:sldTgt/>
                      </p:tgtEl>
                    </p:cond>
                    <p:cond evt="onPrev" delay="0">
                      <p:tgtEl>
                        <p:sldTgt/>
                      </p:tgtEl>
                    </p:cond>
                  </p:endCondLst>
                </p:cTn>
                <p:tgtEl>
                  <p:spTgt spid="10"/>
                </p:tgtEl>
              </p:cMediaNode>
            </p:video>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3/15/10</a:t>
            </a:r>
            <a:endParaRPr lang="en-US"/>
          </a:p>
        </p:txBody>
      </p:sp>
      <p:sp>
        <p:nvSpPr>
          <p:cNvPr id="5" name="Footer Placeholder 4"/>
          <p:cNvSpPr>
            <a:spLocks noGrp="1"/>
          </p:cNvSpPr>
          <p:nvPr>
            <p:ph type="ftr" sz="quarter" idx="11"/>
          </p:nvPr>
        </p:nvSpPr>
        <p:spPr/>
        <p:txBody>
          <a:bodyPr/>
          <a:lstStyle/>
          <a:p>
            <a:r>
              <a:rPr lang="en-US" smtClean="0"/>
              <a:t>LSC-Virgo Meeting in Arcadia</a:t>
            </a:r>
            <a:endParaRPr lang="en-US"/>
          </a:p>
        </p:txBody>
      </p:sp>
      <p:sp>
        <p:nvSpPr>
          <p:cNvPr id="6" name="Slide Number Placeholder 5"/>
          <p:cNvSpPr>
            <a:spLocks noGrp="1"/>
          </p:cNvSpPr>
          <p:nvPr>
            <p:ph type="sldNum" sz="quarter" idx="12"/>
          </p:nvPr>
        </p:nvSpPr>
        <p:spPr/>
        <p:txBody>
          <a:bodyPr/>
          <a:lstStyle/>
          <a:p>
            <a:fld id="{2B652340-FF4B-8D41-91E0-7A6BA3C2FF48}" type="slidenum">
              <a:rPr lang="en-US" smtClean="0"/>
              <a:pPr/>
              <a:t>8</a:t>
            </a:fld>
            <a:endParaRPr lang="en-US"/>
          </a:p>
        </p:txBody>
      </p:sp>
      <p:sp>
        <p:nvSpPr>
          <p:cNvPr id="8" name="Title 1"/>
          <p:cNvSpPr>
            <a:spLocks noGrp="1"/>
          </p:cNvSpPr>
          <p:nvPr>
            <p:ph type="title"/>
          </p:nvPr>
        </p:nvSpPr>
        <p:spPr>
          <a:xfrm>
            <a:off x="-914400" y="274638"/>
            <a:ext cx="8229600" cy="1143000"/>
          </a:xfrm>
        </p:spPr>
        <p:txBody>
          <a:bodyPr>
            <a:normAutofit/>
          </a:bodyPr>
          <a:lstStyle/>
          <a:p>
            <a:r>
              <a:rPr lang="th-TH" sz="3200" dirty="0" smtClean="0"/>
              <a:t>Result 1) the beam at center</a:t>
            </a:r>
            <a:endParaRPr lang="en-US" sz="3200" dirty="0"/>
          </a:p>
        </p:txBody>
      </p:sp>
      <p:sp>
        <p:nvSpPr>
          <p:cNvPr id="9" name="Date Placeholder 3"/>
          <p:cNvSpPr txBox="1">
            <a:spLocks/>
          </p:cNvSpPr>
          <p:nvPr/>
        </p:nvSpPr>
        <p:spPr>
          <a:xfrm>
            <a:off x="457200" y="6356350"/>
            <a:ext cx="2133600" cy="365125"/>
          </a:xfrm>
          <a:prstGeom prst="rect">
            <a:avLst/>
          </a:prstGeom>
        </p:spPr>
        <p:txBody>
          <a:bodyPr vert="horz" lIns="91440" tIns="45720" rIns="91440" bIns="4572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th-TH" sz="1200" b="0" i="0" u="none" strike="noStrike" kern="1200" cap="none" spc="0" normalizeH="0" baseline="0" noProof="0" smtClean="0">
                <a:ln>
                  <a:noFill/>
                </a:ln>
                <a:solidFill>
                  <a:schemeClr val="tx1">
                    <a:tint val="75000"/>
                  </a:schemeClr>
                </a:solidFill>
                <a:effectLst/>
                <a:uLnTx/>
                <a:uFillTx/>
                <a:latin typeface="+mn-lt"/>
                <a:ea typeface="+mn-ea"/>
                <a:cs typeface="+mn-cs"/>
              </a:rPr>
              <a:t>3/15/10</a:t>
            </a: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0" name="Footer Placeholder 4"/>
          <p:cNvSpPr txBox="1">
            <a:spLocks/>
          </p:cNvSpPr>
          <p:nvPr/>
        </p:nvSpPr>
        <p:spPr>
          <a:xfrm>
            <a:off x="3124200" y="6356350"/>
            <a:ext cx="2895600" cy="365125"/>
          </a:xfrm>
          <a:prstGeom prst="rect">
            <a:avLst/>
          </a:prstGeom>
        </p:spPr>
        <p:txBody>
          <a:bodyPr vert="horz"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t>draft</a:t>
            </a: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1" name="Slide Number Placeholder 5"/>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fld id="{2B652340-FF4B-8D41-91E0-7A6BA3C2FF48}"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pic>
        <p:nvPicPr>
          <p:cNvPr id="12" name="Picture 11" descr="Plot 9.jpg"/>
          <p:cNvPicPr>
            <a:picLocks noChangeAspect="1"/>
          </p:cNvPicPr>
          <p:nvPr/>
        </p:nvPicPr>
        <p:blipFill>
          <a:blip r:embed="rId3"/>
          <a:stretch>
            <a:fillRect/>
          </a:stretch>
        </p:blipFill>
        <p:spPr>
          <a:xfrm>
            <a:off x="609600" y="1219200"/>
            <a:ext cx="4343400" cy="4343400"/>
          </a:xfrm>
          <a:prstGeom prst="rect">
            <a:avLst/>
          </a:prstGeom>
        </p:spPr>
      </p:pic>
      <p:sp>
        <p:nvSpPr>
          <p:cNvPr id="13" name="TextBox 12"/>
          <p:cNvSpPr txBox="1"/>
          <p:nvPr/>
        </p:nvSpPr>
        <p:spPr>
          <a:xfrm>
            <a:off x="1447800" y="1219200"/>
            <a:ext cx="1143000" cy="923330"/>
          </a:xfrm>
          <a:prstGeom prst="rect">
            <a:avLst/>
          </a:prstGeom>
          <a:solidFill>
            <a:schemeClr val="bg1"/>
          </a:solidFill>
          <a:ln>
            <a:solidFill>
              <a:srgbClr val="C0504D"/>
            </a:solidFill>
          </a:ln>
        </p:spPr>
        <p:txBody>
          <a:bodyPr wrap="square" rtlCol="0">
            <a:spAutoFit/>
          </a:bodyPr>
          <a:lstStyle/>
          <a:p>
            <a:r>
              <a:rPr lang="en-US" dirty="0" smtClean="0">
                <a:solidFill>
                  <a:srgbClr val="FF0000"/>
                </a:solidFill>
              </a:rPr>
              <a:t>APC -- </a:t>
            </a:r>
            <a:r>
              <a:rPr lang="en-US" dirty="0" smtClean="0">
                <a:ln>
                  <a:solidFill>
                    <a:srgbClr val="C0504D"/>
                  </a:solidFill>
                </a:ln>
                <a:solidFill>
                  <a:srgbClr val="FF0000"/>
                </a:solidFill>
              </a:rPr>
              <a:t>S</a:t>
            </a:r>
          </a:p>
          <a:p>
            <a:endParaRPr lang="en-US" dirty="0" smtClean="0"/>
          </a:p>
          <a:p>
            <a:r>
              <a:rPr lang="en-US" dirty="0" smtClean="0">
                <a:solidFill>
                  <a:schemeClr val="tx2"/>
                </a:solidFill>
              </a:rPr>
              <a:t>PC -- , S</a:t>
            </a:r>
            <a:endParaRPr lang="en-US" dirty="0">
              <a:solidFill>
                <a:schemeClr val="tx2"/>
              </a:solidFill>
            </a:endParaRPr>
          </a:p>
        </p:txBody>
      </p:sp>
      <p:sp>
        <p:nvSpPr>
          <p:cNvPr id="14" name="TextBox 13"/>
          <p:cNvSpPr txBox="1"/>
          <p:nvPr/>
        </p:nvSpPr>
        <p:spPr>
          <a:xfrm>
            <a:off x="457200" y="1828800"/>
            <a:ext cx="805592" cy="369332"/>
          </a:xfrm>
          <a:prstGeom prst="rect">
            <a:avLst/>
          </a:prstGeom>
          <a:noFill/>
        </p:spPr>
        <p:txBody>
          <a:bodyPr wrap="none" rtlCol="0">
            <a:spAutoFit/>
          </a:bodyPr>
          <a:lstStyle/>
          <a:p>
            <a:r>
              <a:rPr lang="en-US" dirty="0" err="1" smtClean="0"/>
              <a:t>S[Volt</a:t>
            </a:r>
            <a:r>
              <a:rPr lang="en-US" dirty="0" smtClean="0"/>
              <a:t>]</a:t>
            </a:r>
            <a:endParaRPr lang="en-US" dirty="0"/>
          </a:p>
        </p:txBody>
      </p:sp>
      <p:pic>
        <p:nvPicPr>
          <p:cNvPr id="15" name="Picture 14" descr="Plot 14.jpg"/>
          <p:cNvPicPr>
            <a:picLocks noChangeAspect="1"/>
          </p:cNvPicPr>
          <p:nvPr/>
        </p:nvPicPr>
        <p:blipFill>
          <a:blip r:embed="rId4"/>
          <a:stretch>
            <a:fillRect/>
          </a:stretch>
        </p:blipFill>
        <p:spPr>
          <a:xfrm>
            <a:off x="4762500" y="1562100"/>
            <a:ext cx="3924300" cy="3924300"/>
          </a:xfrm>
          <a:prstGeom prst="rect">
            <a:avLst/>
          </a:prstGeom>
        </p:spPr>
      </p:pic>
      <p:sp>
        <p:nvSpPr>
          <p:cNvPr id="16" name="TextBox 15"/>
          <p:cNvSpPr txBox="1"/>
          <p:nvPr/>
        </p:nvSpPr>
        <p:spPr>
          <a:xfrm>
            <a:off x="5372100" y="1644134"/>
            <a:ext cx="3086100" cy="923330"/>
          </a:xfrm>
          <a:prstGeom prst="rect">
            <a:avLst/>
          </a:prstGeom>
          <a:solidFill>
            <a:schemeClr val="bg1"/>
          </a:solidFill>
          <a:ln>
            <a:solidFill>
              <a:srgbClr val="C0504D"/>
            </a:solidFill>
          </a:ln>
        </p:spPr>
        <p:txBody>
          <a:bodyPr wrap="square" rtlCol="0">
            <a:spAutoFit/>
          </a:bodyPr>
          <a:lstStyle/>
          <a:p>
            <a:r>
              <a:rPr lang="en-US" dirty="0" smtClean="0">
                <a:solidFill>
                  <a:srgbClr val="FF0000"/>
                </a:solidFill>
              </a:rPr>
              <a:t>APC  Position [micro </a:t>
            </a:r>
            <a:r>
              <a:rPr lang="en-US" dirty="0" err="1" smtClean="0">
                <a:solidFill>
                  <a:srgbClr val="FF0000"/>
                </a:solidFill>
              </a:rPr>
              <a:t>rad</a:t>
            </a:r>
            <a:r>
              <a:rPr lang="en-US" dirty="0" smtClean="0">
                <a:solidFill>
                  <a:srgbClr val="FF0000"/>
                </a:solidFill>
              </a:rPr>
              <a:t>]</a:t>
            </a:r>
          </a:p>
          <a:p>
            <a:endParaRPr lang="en-US" dirty="0" smtClean="0"/>
          </a:p>
          <a:p>
            <a:r>
              <a:rPr lang="en-US" dirty="0" smtClean="0">
                <a:solidFill>
                  <a:schemeClr val="tx2"/>
                </a:solidFill>
              </a:rPr>
              <a:t>PC – Position [micro </a:t>
            </a:r>
            <a:r>
              <a:rPr lang="en-US" dirty="0" err="1" smtClean="0">
                <a:solidFill>
                  <a:schemeClr val="tx2"/>
                </a:solidFill>
              </a:rPr>
              <a:t>rad</a:t>
            </a:r>
            <a:r>
              <a:rPr lang="en-US" dirty="0" smtClean="0">
                <a:solidFill>
                  <a:schemeClr val="tx2"/>
                </a:solidFill>
              </a:rPr>
              <a:t>]</a:t>
            </a:r>
            <a:endParaRPr lang="en-US" dirty="0">
              <a:solidFill>
                <a:schemeClr val="tx2"/>
              </a:solidFill>
            </a:endParaRPr>
          </a:p>
        </p:txBody>
      </p:sp>
      <p:sp>
        <p:nvSpPr>
          <p:cNvPr id="17" name="Up Arrow 16"/>
          <p:cNvSpPr/>
          <p:nvPr/>
        </p:nvSpPr>
        <p:spPr>
          <a:xfrm>
            <a:off x="1828800" y="3810000"/>
            <a:ext cx="609600" cy="137160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Up Arrow 17"/>
          <p:cNvSpPr/>
          <p:nvPr/>
        </p:nvSpPr>
        <p:spPr>
          <a:xfrm rot="10800000">
            <a:off x="2438400" y="1524000"/>
            <a:ext cx="609600" cy="1371600"/>
          </a:xfrm>
          <a:prstGeom prst="upArrow">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1766420" y="5193268"/>
            <a:ext cx="671979" cy="369332"/>
          </a:xfrm>
          <a:prstGeom prst="rect">
            <a:avLst/>
          </a:prstGeom>
          <a:noFill/>
          <a:ln>
            <a:solidFill>
              <a:srgbClr val="C0504D"/>
            </a:solidFill>
          </a:ln>
        </p:spPr>
        <p:txBody>
          <a:bodyPr wrap="none" rtlCol="0">
            <a:spAutoFit/>
          </a:bodyPr>
          <a:lstStyle/>
          <a:p>
            <a:r>
              <a:rPr lang="en-US" dirty="0" smtClean="0"/>
              <a:t>quiet</a:t>
            </a:r>
            <a:endParaRPr lang="en-US" dirty="0"/>
          </a:p>
        </p:txBody>
      </p:sp>
      <p:sp>
        <p:nvSpPr>
          <p:cNvPr id="20" name="TextBox 19"/>
          <p:cNvSpPr txBox="1"/>
          <p:nvPr/>
        </p:nvSpPr>
        <p:spPr>
          <a:xfrm>
            <a:off x="2950371" y="1644134"/>
            <a:ext cx="719142" cy="369332"/>
          </a:xfrm>
          <a:prstGeom prst="rect">
            <a:avLst/>
          </a:prstGeom>
          <a:solidFill>
            <a:schemeClr val="bg1"/>
          </a:solidFill>
          <a:ln>
            <a:solidFill>
              <a:srgbClr val="C0504D"/>
            </a:solidFill>
          </a:ln>
        </p:spPr>
        <p:txBody>
          <a:bodyPr wrap="none" rtlCol="0">
            <a:spAutoFit/>
          </a:bodyPr>
          <a:lstStyle/>
          <a:p>
            <a:r>
              <a:rPr lang="en-US" dirty="0" smtClean="0"/>
              <a:t>shake</a:t>
            </a:r>
            <a:endParaRPr lang="en-US" dirty="0"/>
          </a:p>
        </p:txBody>
      </p:sp>
      <p:grpSp>
        <p:nvGrpSpPr>
          <p:cNvPr id="21" name="Group 20"/>
          <p:cNvGrpSpPr/>
          <p:nvPr/>
        </p:nvGrpSpPr>
        <p:grpSpPr>
          <a:xfrm>
            <a:off x="6343254" y="228845"/>
            <a:ext cx="1276748" cy="1293758"/>
            <a:chOff x="5181600" y="4447280"/>
            <a:chExt cx="685801" cy="735114"/>
          </a:xfrm>
        </p:grpSpPr>
        <p:sp>
          <p:nvSpPr>
            <p:cNvPr id="22" name="Oval 21"/>
            <p:cNvSpPr/>
            <p:nvPr/>
          </p:nvSpPr>
          <p:spPr>
            <a:xfrm>
              <a:off x="5181600" y="4447280"/>
              <a:ext cx="685800" cy="734320"/>
            </a:xfrm>
            <a:prstGeom prst="ellipse">
              <a:avLst/>
            </a:prstGeom>
            <a:solidFill>
              <a:schemeClr val="tx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3" name="Straight Connector 22"/>
            <p:cNvCxnSpPr>
              <a:stCxn id="22" idx="0"/>
              <a:endCxn id="22" idx="4"/>
            </p:cNvCxnSpPr>
            <p:nvPr/>
          </p:nvCxnSpPr>
          <p:spPr>
            <a:xfrm rot="16200000" flipH="1">
              <a:off x="5157340" y="4814440"/>
              <a:ext cx="734320" cy="158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rot="10800000" flipH="1">
              <a:off x="5181601" y="4785172"/>
              <a:ext cx="685800" cy="158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sp>
        <p:nvSpPr>
          <p:cNvPr id="25" name="Oval 24"/>
          <p:cNvSpPr/>
          <p:nvPr/>
        </p:nvSpPr>
        <p:spPr>
          <a:xfrm>
            <a:off x="6705600" y="569701"/>
            <a:ext cx="550529" cy="573299"/>
          </a:xfrm>
          <a:prstGeom prst="ellipse">
            <a:avLst/>
          </a:prstGeom>
          <a:solidFill>
            <a:srgbClr val="FF0000">
              <a:alpha val="57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26" name="Rectangle 25"/>
          <p:cNvSpPr/>
          <p:nvPr/>
        </p:nvSpPr>
        <p:spPr>
          <a:xfrm rot="16200000">
            <a:off x="3825487" y="3292087"/>
            <a:ext cx="2190494" cy="369332"/>
          </a:xfrm>
          <a:prstGeom prst="rect">
            <a:avLst/>
          </a:prstGeom>
          <a:solidFill>
            <a:schemeClr val="bg1"/>
          </a:solidFill>
        </p:spPr>
        <p:txBody>
          <a:bodyPr wrap="none">
            <a:spAutoFit/>
          </a:bodyPr>
          <a:lstStyle/>
          <a:p>
            <a:r>
              <a:rPr lang="th-TH" dirty="0" smtClean="0">
                <a:solidFill>
                  <a:schemeClr val="tx2"/>
                </a:solidFill>
              </a:rPr>
              <a:t>position micro rad</a:t>
            </a:r>
            <a:r>
              <a:rPr lang="en-US" dirty="0" smtClean="0">
                <a:solidFill>
                  <a:schemeClr val="tx2"/>
                </a:solidFill>
              </a:rPr>
              <a:t> </a:t>
            </a:r>
            <a:endParaRPr lang="en-US" dirty="0"/>
          </a:p>
        </p:txBody>
      </p:sp>
      <p:sp>
        <p:nvSpPr>
          <p:cNvPr id="27" name="Rectangle 26"/>
          <p:cNvSpPr/>
          <p:nvPr/>
        </p:nvSpPr>
        <p:spPr>
          <a:xfrm rot="16200000">
            <a:off x="566914" y="3233914"/>
            <a:ext cx="630439" cy="369332"/>
          </a:xfrm>
          <a:prstGeom prst="rect">
            <a:avLst/>
          </a:prstGeom>
          <a:solidFill>
            <a:schemeClr val="bg1"/>
          </a:solidFill>
        </p:spPr>
        <p:txBody>
          <a:bodyPr wrap="none">
            <a:spAutoFit/>
          </a:bodyPr>
          <a:lstStyle/>
          <a:p>
            <a:r>
              <a:rPr lang="th-TH" dirty="0" smtClean="0">
                <a:solidFill>
                  <a:schemeClr val="tx2"/>
                </a:solidFill>
              </a:rPr>
              <a:t>Volt</a:t>
            </a:r>
            <a:r>
              <a:rPr lang="en-US" dirty="0" smtClean="0">
                <a:solidFill>
                  <a:schemeClr val="tx2"/>
                </a:solidFill>
              </a:rPr>
              <a:t> </a:t>
            </a:r>
            <a:endParaRPr lang="en-US" dirty="0"/>
          </a:p>
        </p:txBody>
      </p:sp>
      <p:sp>
        <p:nvSpPr>
          <p:cNvPr id="28" name="Rectangle 27"/>
          <p:cNvSpPr/>
          <p:nvPr/>
        </p:nvSpPr>
        <p:spPr>
          <a:xfrm>
            <a:off x="3653035" y="5117068"/>
            <a:ext cx="1083033" cy="369332"/>
          </a:xfrm>
          <a:prstGeom prst="rect">
            <a:avLst/>
          </a:prstGeom>
        </p:spPr>
        <p:txBody>
          <a:bodyPr wrap="none">
            <a:spAutoFit/>
          </a:bodyPr>
          <a:lstStyle/>
          <a:p>
            <a:r>
              <a:rPr lang="th-TH" dirty="0" smtClean="0">
                <a:solidFill>
                  <a:schemeClr val="tx2"/>
                </a:solidFill>
              </a:rPr>
              <a:t>Time [s]</a:t>
            </a:r>
            <a:endParaRPr lang="en-US" dirty="0"/>
          </a:p>
        </p:txBody>
      </p:sp>
      <p:sp>
        <p:nvSpPr>
          <p:cNvPr id="29" name="Rectangle 28"/>
          <p:cNvSpPr/>
          <p:nvPr/>
        </p:nvSpPr>
        <p:spPr>
          <a:xfrm>
            <a:off x="7603767" y="5193268"/>
            <a:ext cx="1083033" cy="369332"/>
          </a:xfrm>
          <a:prstGeom prst="rect">
            <a:avLst/>
          </a:prstGeom>
        </p:spPr>
        <p:txBody>
          <a:bodyPr wrap="none">
            <a:spAutoFit/>
          </a:bodyPr>
          <a:lstStyle/>
          <a:p>
            <a:r>
              <a:rPr lang="th-TH" dirty="0" smtClean="0">
                <a:solidFill>
                  <a:schemeClr val="tx2"/>
                </a:solidFill>
              </a:rPr>
              <a:t>Time [s]</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8229600" cy="563562"/>
          </a:xfrm>
        </p:spPr>
        <p:txBody>
          <a:bodyPr>
            <a:noAutofit/>
          </a:bodyPr>
          <a:lstStyle/>
          <a:p>
            <a:r>
              <a:rPr lang="en-US" sz="3600" dirty="0" smtClean="0"/>
              <a:t>Result</a:t>
            </a:r>
            <a:r>
              <a:rPr lang="th-TH" sz="3600" dirty="0" smtClean="0"/>
              <a:t> 2) the beam off center</a:t>
            </a:r>
            <a:endParaRPr lang="en-US" sz="3600" dirty="0"/>
          </a:p>
        </p:txBody>
      </p:sp>
      <p:graphicFrame>
        <p:nvGraphicFramePr>
          <p:cNvPr id="21506" name="Object 2"/>
          <p:cNvGraphicFramePr>
            <a:graphicFrameLocks noChangeAspect="1"/>
          </p:cNvGraphicFramePr>
          <p:nvPr/>
        </p:nvGraphicFramePr>
        <p:xfrm>
          <a:off x="0" y="838200"/>
          <a:ext cx="5181600" cy="5181600"/>
        </p:xfrm>
        <a:graphic>
          <a:graphicData uri="http://schemas.openxmlformats.org/presentationml/2006/ole">
            <p:oleObj spid="_x0000_s21506" name="Document" r:id="rId3" imgW="3098800" imgH="3098800" progId="Word.Document.12">
              <p:link updateAutomatic="1"/>
            </p:oleObj>
          </a:graphicData>
        </a:graphic>
      </p:graphicFrame>
      <p:sp>
        <p:nvSpPr>
          <p:cNvPr id="4" name="TextBox 3"/>
          <p:cNvSpPr txBox="1"/>
          <p:nvPr/>
        </p:nvSpPr>
        <p:spPr>
          <a:xfrm>
            <a:off x="4648200" y="2294215"/>
            <a:ext cx="3810000" cy="2585323"/>
          </a:xfrm>
          <a:prstGeom prst="rect">
            <a:avLst/>
          </a:prstGeom>
          <a:noFill/>
        </p:spPr>
        <p:txBody>
          <a:bodyPr wrap="square" rtlCol="0">
            <a:spAutoFit/>
          </a:bodyPr>
          <a:lstStyle/>
          <a:p>
            <a:r>
              <a:rPr lang="en-US" dirty="0" smtClean="0"/>
              <a:t>Plot of </a:t>
            </a:r>
            <a:r>
              <a:rPr lang="th-TH" dirty="0" smtClean="0"/>
              <a:t>reconstructed x-position vs time[s] </a:t>
            </a:r>
            <a:r>
              <a:rPr lang="en-US" dirty="0" smtClean="0"/>
              <a:t>between PC</a:t>
            </a:r>
            <a:r>
              <a:rPr lang="th-TH" dirty="0" smtClean="0"/>
              <a:t> (red)</a:t>
            </a:r>
            <a:r>
              <a:rPr lang="en-US" dirty="0" smtClean="0"/>
              <a:t> and APC </a:t>
            </a:r>
            <a:r>
              <a:rPr lang="th-TH" dirty="0" smtClean="0"/>
              <a:t> (blue)</a:t>
            </a:r>
            <a:r>
              <a:rPr lang="en-US" dirty="0" smtClean="0"/>
              <a:t>, </a:t>
            </a:r>
            <a:r>
              <a:rPr lang="th-TH" dirty="0" smtClean="0"/>
              <a:t>100 micron</a:t>
            </a:r>
            <a:r>
              <a:rPr lang="en-US" dirty="0" smtClean="0"/>
              <a:t> away from the gap. The APC fiber can maintain power stability much better than the PC fiber during the shake ( 30s &lt; </a:t>
            </a:r>
            <a:r>
              <a:rPr lang="en-US" dirty="0" err="1" smtClean="0"/>
              <a:t>t</a:t>
            </a:r>
            <a:r>
              <a:rPr lang="en-US" dirty="0" smtClean="0"/>
              <a:t> &lt; 70s.)</a:t>
            </a:r>
          </a:p>
          <a:p>
            <a:endParaRPr lang="th-TH" dirty="0" smtClean="0"/>
          </a:p>
          <a:p>
            <a:endParaRPr lang="en-US" dirty="0"/>
          </a:p>
        </p:txBody>
      </p:sp>
      <p:sp>
        <p:nvSpPr>
          <p:cNvPr id="7" name="TextBox 6"/>
          <p:cNvSpPr txBox="1"/>
          <p:nvPr/>
        </p:nvSpPr>
        <p:spPr>
          <a:xfrm>
            <a:off x="990600" y="6248400"/>
            <a:ext cx="3733800" cy="369332"/>
          </a:xfrm>
          <a:prstGeom prst="rect">
            <a:avLst/>
          </a:prstGeom>
          <a:noFill/>
        </p:spPr>
        <p:txBody>
          <a:bodyPr wrap="square" rtlCol="0">
            <a:spAutoFit/>
          </a:bodyPr>
          <a:lstStyle/>
          <a:p>
            <a:r>
              <a:rPr lang="en-US" dirty="0" smtClean="0"/>
              <a:t>Q</a:t>
            </a:r>
            <a:r>
              <a:rPr lang="th-TH" dirty="0" smtClean="0"/>
              <a:t>uiet              shake         quiet	</a:t>
            </a:r>
            <a:endParaRPr lang="en-US" dirty="0"/>
          </a:p>
        </p:txBody>
      </p:sp>
      <p:sp>
        <p:nvSpPr>
          <p:cNvPr id="8" name="Up Arrow 7"/>
          <p:cNvSpPr/>
          <p:nvPr/>
        </p:nvSpPr>
        <p:spPr>
          <a:xfrm>
            <a:off x="1066800" y="4495800"/>
            <a:ext cx="609600" cy="137160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Up Arrow 8"/>
          <p:cNvSpPr/>
          <p:nvPr/>
        </p:nvSpPr>
        <p:spPr>
          <a:xfrm>
            <a:off x="2286000" y="4495800"/>
            <a:ext cx="609600" cy="1371600"/>
          </a:xfrm>
          <a:prstGeom prst="upArrow">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Up Arrow 9"/>
          <p:cNvSpPr/>
          <p:nvPr/>
        </p:nvSpPr>
        <p:spPr>
          <a:xfrm>
            <a:off x="3581400" y="4495800"/>
            <a:ext cx="609600" cy="137160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Date Placeholder 13"/>
          <p:cNvSpPr>
            <a:spLocks noGrp="1"/>
          </p:cNvSpPr>
          <p:nvPr>
            <p:ph type="dt" sz="half" idx="10"/>
          </p:nvPr>
        </p:nvSpPr>
        <p:spPr/>
        <p:txBody>
          <a:bodyPr/>
          <a:lstStyle/>
          <a:p>
            <a:r>
              <a:rPr lang="en-US" smtClean="0"/>
              <a:t>3/15/10</a:t>
            </a:r>
            <a:endParaRPr lang="en-US"/>
          </a:p>
        </p:txBody>
      </p:sp>
      <p:sp>
        <p:nvSpPr>
          <p:cNvPr id="15" name="Slide Number Placeholder 14"/>
          <p:cNvSpPr>
            <a:spLocks noGrp="1"/>
          </p:cNvSpPr>
          <p:nvPr>
            <p:ph type="sldNum" sz="quarter" idx="12"/>
          </p:nvPr>
        </p:nvSpPr>
        <p:spPr/>
        <p:txBody>
          <a:bodyPr/>
          <a:lstStyle/>
          <a:p>
            <a:fld id="{2B652340-FF4B-8D41-91E0-7A6BA3C2FF48}" type="slidenum">
              <a:rPr lang="en-US" smtClean="0"/>
              <a:pPr/>
              <a:t>9</a:t>
            </a:fld>
            <a:endParaRPr lang="en-US"/>
          </a:p>
        </p:txBody>
      </p:sp>
      <p:sp>
        <p:nvSpPr>
          <p:cNvPr id="16" name="Footer Placeholder 15"/>
          <p:cNvSpPr>
            <a:spLocks noGrp="1"/>
          </p:cNvSpPr>
          <p:nvPr>
            <p:ph type="ftr" sz="quarter" idx="11"/>
          </p:nvPr>
        </p:nvSpPr>
        <p:spPr/>
        <p:txBody>
          <a:bodyPr/>
          <a:lstStyle/>
          <a:p>
            <a:r>
              <a:rPr lang="en-US" smtClean="0"/>
              <a:t>LSC-Virgo Meeting in Arcadia</a:t>
            </a:r>
            <a:endParaRPr lang="en-US"/>
          </a:p>
        </p:txBody>
      </p:sp>
      <p:sp>
        <p:nvSpPr>
          <p:cNvPr id="12" name="TextBox 11"/>
          <p:cNvSpPr txBox="1"/>
          <p:nvPr/>
        </p:nvSpPr>
        <p:spPr>
          <a:xfrm>
            <a:off x="1066800" y="914400"/>
            <a:ext cx="2895600" cy="646331"/>
          </a:xfrm>
          <a:prstGeom prst="rect">
            <a:avLst/>
          </a:prstGeom>
          <a:solidFill>
            <a:schemeClr val="bg1"/>
          </a:solidFill>
          <a:ln>
            <a:solidFill>
              <a:srgbClr val="C0504D"/>
            </a:solidFill>
          </a:ln>
        </p:spPr>
        <p:txBody>
          <a:bodyPr wrap="square" rtlCol="0">
            <a:spAutoFit/>
          </a:bodyPr>
          <a:lstStyle/>
          <a:p>
            <a:r>
              <a:rPr lang="th-TH" dirty="0" smtClean="0">
                <a:solidFill>
                  <a:schemeClr val="tx2"/>
                </a:solidFill>
              </a:rPr>
              <a:t>APC</a:t>
            </a:r>
            <a:r>
              <a:rPr lang="en-US" dirty="0" smtClean="0">
                <a:solidFill>
                  <a:schemeClr val="tx2"/>
                </a:solidFill>
              </a:rPr>
              <a:t> –</a:t>
            </a:r>
            <a:r>
              <a:rPr lang="th-TH" dirty="0" smtClean="0">
                <a:solidFill>
                  <a:schemeClr val="tx2"/>
                </a:solidFill>
              </a:rPr>
              <a:t> position micro rad</a:t>
            </a:r>
            <a:r>
              <a:rPr lang="en-US" dirty="0" smtClean="0">
                <a:solidFill>
                  <a:schemeClr val="tx2"/>
                </a:solidFill>
              </a:rPr>
              <a:t> </a:t>
            </a:r>
          </a:p>
          <a:p>
            <a:r>
              <a:rPr lang="en-US" dirty="0" smtClean="0">
                <a:solidFill>
                  <a:srgbClr val="FF0000"/>
                </a:solidFill>
              </a:rPr>
              <a:t>PC </a:t>
            </a:r>
            <a:r>
              <a:rPr lang="th-TH" dirty="0" smtClean="0">
                <a:solidFill>
                  <a:srgbClr val="FF0000"/>
                </a:solidFill>
              </a:rPr>
              <a:t>   </a:t>
            </a:r>
            <a:r>
              <a:rPr lang="en-US" dirty="0" smtClean="0">
                <a:solidFill>
                  <a:srgbClr val="FF0000"/>
                </a:solidFill>
              </a:rPr>
              <a:t>–</a:t>
            </a:r>
            <a:r>
              <a:rPr lang="th-TH" dirty="0" smtClean="0">
                <a:solidFill>
                  <a:srgbClr val="FF0000"/>
                </a:solidFill>
              </a:rPr>
              <a:t> position micro rad</a:t>
            </a:r>
            <a:r>
              <a:rPr lang="en-US" dirty="0" smtClean="0">
                <a:solidFill>
                  <a:srgbClr val="FF0000"/>
                </a:solidFill>
              </a:rPr>
              <a:t> </a:t>
            </a:r>
            <a:endParaRPr lang="en-US" dirty="0" smtClean="0">
              <a:ln>
                <a:solidFill>
                  <a:srgbClr val="C0504D"/>
                </a:solidFill>
              </a:ln>
              <a:solidFill>
                <a:srgbClr val="FF0000"/>
              </a:solidFill>
            </a:endParaRPr>
          </a:p>
        </p:txBody>
      </p:sp>
      <p:grpSp>
        <p:nvGrpSpPr>
          <p:cNvPr id="13" name="Group 12"/>
          <p:cNvGrpSpPr/>
          <p:nvPr/>
        </p:nvGrpSpPr>
        <p:grpSpPr>
          <a:xfrm>
            <a:off x="6324600" y="228600"/>
            <a:ext cx="1295395" cy="1293158"/>
            <a:chOff x="5181601" y="4447283"/>
            <a:chExt cx="695817" cy="734774"/>
          </a:xfrm>
        </p:grpSpPr>
        <p:sp>
          <p:nvSpPr>
            <p:cNvPr id="17" name="Oval 16"/>
            <p:cNvSpPr/>
            <p:nvPr/>
          </p:nvSpPr>
          <p:spPr>
            <a:xfrm>
              <a:off x="5191618" y="4447283"/>
              <a:ext cx="685800" cy="734321"/>
            </a:xfrm>
            <a:prstGeom prst="ellipse">
              <a:avLst/>
            </a:prstGeom>
            <a:solidFill>
              <a:schemeClr val="tx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a:stCxn id="17" idx="0"/>
              <a:endCxn id="17" idx="4"/>
            </p:cNvCxnSpPr>
            <p:nvPr/>
          </p:nvCxnSpPr>
          <p:spPr>
            <a:xfrm rot="16200000" flipH="1">
              <a:off x="5167358" y="4814470"/>
              <a:ext cx="734321" cy="853"/>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rot="10800000" flipH="1">
              <a:off x="5181601" y="4785172"/>
              <a:ext cx="685800" cy="158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sp>
        <p:nvSpPr>
          <p:cNvPr id="20" name="Oval 19"/>
          <p:cNvSpPr/>
          <p:nvPr/>
        </p:nvSpPr>
        <p:spPr>
          <a:xfrm>
            <a:off x="6887531" y="609605"/>
            <a:ext cx="550529" cy="573299"/>
          </a:xfrm>
          <a:prstGeom prst="ellipse">
            <a:avLst/>
          </a:prstGeom>
          <a:solidFill>
            <a:srgbClr val="FF0000">
              <a:alpha val="57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22" name="TextBox 21"/>
          <p:cNvSpPr txBox="1"/>
          <p:nvPr/>
        </p:nvSpPr>
        <p:spPr>
          <a:xfrm>
            <a:off x="1066800" y="5650468"/>
            <a:ext cx="671979" cy="369332"/>
          </a:xfrm>
          <a:prstGeom prst="rect">
            <a:avLst/>
          </a:prstGeom>
          <a:noFill/>
          <a:ln>
            <a:solidFill>
              <a:srgbClr val="C0504D"/>
            </a:solidFill>
          </a:ln>
        </p:spPr>
        <p:txBody>
          <a:bodyPr wrap="none" rtlCol="0">
            <a:spAutoFit/>
          </a:bodyPr>
          <a:lstStyle/>
          <a:p>
            <a:r>
              <a:rPr lang="en-US" dirty="0" smtClean="0"/>
              <a:t>quiet</a:t>
            </a:r>
            <a:endParaRPr lang="en-US" dirty="0"/>
          </a:p>
        </p:txBody>
      </p:sp>
      <p:sp>
        <p:nvSpPr>
          <p:cNvPr id="23" name="TextBox 22"/>
          <p:cNvSpPr txBox="1"/>
          <p:nvPr/>
        </p:nvSpPr>
        <p:spPr>
          <a:xfrm>
            <a:off x="3595221" y="5650468"/>
            <a:ext cx="671979" cy="369332"/>
          </a:xfrm>
          <a:prstGeom prst="rect">
            <a:avLst/>
          </a:prstGeom>
          <a:noFill/>
          <a:ln>
            <a:solidFill>
              <a:srgbClr val="C0504D"/>
            </a:solidFill>
          </a:ln>
        </p:spPr>
        <p:txBody>
          <a:bodyPr wrap="none" rtlCol="0">
            <a:spAutoFit/>
          </a:bodyPr>
          <a:lstStyle/>
          <a:p>
            <a:r>
              <a:rPr lang="en-US" dirty="0" smtClean="0"/>
              <a:t>quiet</a:t>
            </a:r>
            <a:endParaRPr lang="en-US" dirty="0"/>
          </a:p>
        </p:txBody>
      </p:sp>
      <p:sp>
        <p:nvSpPr>
          <p:cNvPr id="24" name="TextBox 23"/>
          <p:cNvSpPr txBox="1"/>
          <p:nvPr/>
        </p:nvSpPr>
        <p:spPr>
          <a:xfrm>
            <a:off x="2223621" y="5650468"/>
            <a:ext cx="836587" cy="369332"/>
          </a:xfrm>
          <a:prstGeom prst="rect">
            <a:avLst/>
          </a:prstGeom>
          <a:noFill/>
          <a:ln>
            <a:solidFill>
              <a:srgbClr val="C0504D"/>
            </a:solidFill>
          </a:ln>
        </p:spPr>
        <p:txBody>
          <a:bodyPr wrap="none" rtlCol="0">
            <a:spAutoFit/>
          </a:bodyPr>
          <a:lstStyle/>
          <a:p>
            <a:r>
              <a:rPr lang="th-TH" dirty="0" smtClean="0"/>
              <a:t>shake</a:t>
            </a:r>
            <a:endParaRPr lang="en-US" dirty="0"/>
          </a:p>
        </p:txBody>
      </p:sp>
      <p:sp>
        <p:nvSpPr>
          <p:cNvPr id="25" name="Rectangle 24"/>
          <p:cNvSpPr/>
          <p:nvPr/>
        </p:nvSpPr>
        <p:spPr>
          <a:xfrm rot="16200000">
            <a:off x="-670313" y="3204796"/>
            <a:ext cx="2190494" cy="369332"/>
          </a:xfrm>
          <a:prstGeom prst="rect">
            <a:avLst/>
          </a:prstGeom>
          <a:solidFill>
            <a:schemeClr val="bg1"/>
          </a:solidFill>
        </p:spPr>
        <p:txBody>
          <a:bodyPr wrap="none">
            <a:spAutoFit/>
          </a:bodyPr>
          <a:lstStyle/>
          <a:p>
            <a:r>
              <a:rPr lang="th-TH" dirty="0" smtClean="0">
                <a:solidFill>
                  <a:schemeClr val="tx2"/>
                </a:solidFill>
              </a:rPr>
              <a:t>position micro rad</a:t>
            </a:r>
            <a:r>
              <a:rPr lang="en-US" dirty="0" smtClean="0">
                <a:solidFill>
                  <a:schemeClr val="tx2"/>
                </a:solidFill>
              </a:rPr>
              <a:t> </a:t>
            </a:r>
            <a:endParaRPr lang="en-US" dirty="0"/>
          </a:p>
        </p:txBody>
      </p:sp>
      <p:sp>
        <p:nvSpPr>
          <p:cNvPr id="26" name="Rectangle 25"/>
          <p:cNvSpPr/>
          <p:nvPr/>
        </p:nvSpPr>
        <p:spPr>
          <a:xfrm>
            <a:off x="4362706" y="5650468"/>
            <a:ext cx="1083033" cy="369332"/>
          </a:xfrm>
          <a:prstGeom prst="rect">
            <a:avLst/>
          </a:prstGeom>
        </p:spPr>
        <p:txBody>
          <a:bodyPr wrap="none">
            <a:spAutoFit/>
          </a:bodyPr>
          <a:lstStyle/>
          <a:p>
            <a:r>
              <a:rPr lang="th-TH" dirty="0" smtClean="0">
                <a:solidFill>
                  <a:schemeClr val="tx2"/>
                </a:solidFill>
              </a:rPr>
              <a:t>Time [s]</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1666</TotalTime>
  <Words>1355</Words>
  <Application>Microsoft Macintosh PowerPoint</Application>
  <PresentationFormat>On-screen Show (4:3)</PresentationFormat>
  <Paragraphs>238</Paragraphs>
  <Slides>23</Slides>
  <Notes>7</Notes>
  <HiddenSlides>0</HiddenSlides>
  <MMClips>3</MMClips>
  <ScaleCrop>false</ScaleCrop>
  <HeadingPairs>
    <vt:vector size="6" baseType="variant">
      <vt:variant>
        <vt:lpstr>Design Template</vt:lpstr>
      </vt:variant>
      <vt:variant>
        <vt:i4>1</vt:i4>
      </vt:variant>
      <vt:variant>
        <vt:lpstr>Links</vt:lpstr>
      </vt:variant>
      <vt:variant>
        <vt:i4>9</vt:i4>
      </vt:variant>
      <vt:variant>
        <vt:lpstr>Slide Titles</vt:lpstr>
      </vt:variant>
      <vt:variant>
        <vt:i4>23</vt:i4>
      </vt:variant>
    </vt:vector>
  </HeadingPairs>
  <TitlesOfParts>
    <vt:vector size="33" baseType="lpstr">
      <vt:lpstr>Office Theme</vt:lpstr>
      <vt:lpstr>Macintosh HD:Users:tarachalermsongsak:Desktop:technical paper:T-paper:dynamic range:oplev_dynamicrange_draf1.doc!OLE_LINK1</vt:lpstr>
      <vt:lpstr>Macintosh HD:Users:tarachalermsongsak:Desktop:technical paper:T-paper:shaking APC PC:t note for shaking fiber_final.doc!OLE_LINK1</vt:lpstr>
      <vt:lpstr>Macintosh HD:Users:tarachalermsongsak:Desktop:technical paper:T-paper:SLED test for OPlev:SLED as oplev light source_final.doc!OLE_LINK1</vt:lpstr>
      <vt:lpstr>Macintosh HD:Users:tarachalermsongsak:Desktop:technical paper:T-paper:Power fluctuation vs instability:pwr vs instability_final.doc!OLE_LINK1</vt:lpstr>
      <vt:lpstr>Macintosh HD:Users:tarachalermsongsak:Desktop:technical paper:T-paper:Power fluctuation vs instability:pwr vs instability_final.doc!OLE_LINK2</vt:lpstr>
      <vt:lpstr>Macintosh HD:Users:tarachalermsongsak:Desktop:technical paper:T-paper:SLED test for OPlev:SLED as oplev light source_final.doc!OLE_LINK3</vt:lpstr>
      <vt:lpstr>Macintosh HD:Users:tarachalermsongsak:Desktop:technical paper:T-paper:SLED test for OPlev:SLED as oplev light source_final.doc!OLE_LINK10</vt:lpstr>
      <vt:lpstr>Macintosh HD:Users:tarachalermsongsak:Desktop:technical paper:T-paper:SLED test for OPlev:SLED as oplev light source_final.doc!OLE_LINK11</vt:lpstr>
      <vt:lpstr>???</vt:lpstr>
      <vt:lpstr>Advanced-LIGO optical lever progress</vt:lpstr>
      <vt:lpstr>Initial LIGO Optical Lever Setup</vt:lpstr>
      <vt:lpstr>Slide 3</vt:lpstr>
      <vt:lpstr>How to reconstruct beam position from QPD’s signal</vt:lpstr>
      <vt:lpstr>Slide 5</vt:lpstr>
      <vt:lpstr>1) Changing from straight cut to angle cut fiber connector</vt:lpstr>
      <vt:lpstr>Test of APC and PC fiber</vt:lpstr>
      <vt:lpstr>Result 1) the beam at center</vt:lpstr>
      <vt:lpstr>Result 2) the beam off center</vt:lpstr>
      <vt:lpstr>Another Instabilities </vt:lpstr>
      <vt:lpstr>2) SLED as a Light Source</vt:lpstr>
      <vt:lpstr>Current Modulation</vt:lpstr>
      <vt:lpstr>Sum Voltage readout vs Time During Current Modulation</vt:lpstr>
      <vt:lpstr>Influence of input current on Normalized Beam Position Data from QPD</vt:lpstr>
      <vt:lpstr>Trace on the Oscilloscope</vt:lpstr>
      <vt:lpstr>Trace on the Oscilloscope (laser)</vt:lpstr>
      <vt:lpstr>SLED results from LHO</vt:lpstr>
      <vt:lpstr>SLED results from LHO (2)</vt:lpstr>
      <vt:lpstr>SLED results from LHO (3)</vt:lpstr>
      <vt:lpstr>3) Mounting Mechanism</vt:lpstr>
      <vt:lpstr>Pylon</vt:lpstr>
      <vt:lpstr>Observing Thermal Distortion</vt:lpstr>
      <vt:lpstr>summary</vt:lpstr>
    </vt:vector>
  </TitlesOfParts>
  <Company>LIGO</Company>
  <LinksUpToDate>false</LinksUpToDate>
  <SharedDoc>false</SharedDoc>
  <HyperlinksChanged>false</HyperlinksChanged>
  <AppVersion>12.0256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Optical lever for AdLIGO</dc:title>
  <dc:creator>Tara</dc:creator>
  <cp:lastModifiedBy>Tara Chalermsongsak</cp:lastModifiedBy>
  <cp:revision>71</cp:revision>
  <dcterms:created xsi:type="dcterms:W3CDTF">2010-03-15T09:39:02Z</dcterms:created>
  <dcterms:modified xsi:type="dcterms:W3CDTF">2010-03-15T10:53:27Z</dcterms:modified>
</cp:coreProperties>
</file>