
<file path=[Content_Types].xml><?xml version="1.0" encoding="utf-8"?>
<Types xmlns="http://schemas.openxmlformats.org/package/2006/content-types">
  <Override PartName="/ppt/slides/slide12.xml" ContentType="application/vnd.openxmlformats-officedocument.presentationml.slide+xml"/>
  <Override PartName="/ppt/slides/slide4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s/slide22.xml" ContentType="application/vnd.openxmlformats-officedocument.presentationml.slide+xml"/>
  <Override PartName="/ppt/slides/slide28.xml" ContentType="application/vnd.openxmlformats-officedocument.presentationml.slide+xml"/>
  <Override PartName="/ppt/theme/theme2.xml" ContentType="application/vnd.openxmlformats-officedocument.theme+xml"/>
  <Override PartName="/ppt/slides/slide2.xml" ContentType="application/vnd.openxmlformats-officedocument.presentationml.slide+xml"/>
  <Override PartName="/docProps/app.xml" ContentType="application/vnd.openxmlformats-officedocument.extended-properties+xml"/>
  <Override PartName="/ppt/slides/slide30.xml" ContentType="application/vnd.openxmlformats-officedocument.presentationml.slide+xml"/>
  <Override PartName="/ppt/slides/slide35.xml" ContentType="application/vnd.openxmlformats-officedocument.presentationml.slide+xml"/>
  <Override PartName="/ppt/slides/slide42.xml" ContentType="application/vnd.openxmlformats-officedocument.presentationml.slide+xml"/>
  <Override PartName="/ppt/slides/slide3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s/slide47.xml" ContentType="application/vnd.openxmlformats-officedocument.presentationml.slide+xml"/>
  <Override PartName="/ppt/slides/slide45.xml" ContentType="application/vnd.openxmlformats-officedocument.presentationml.slid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Override PartName="/ppt/slides/slide25.xml" ContentType="application/vnd.openxmlformats-officedocument.presentationml.slide+xml"/>
  <Override PartName="/ppt/slides/slide13.xml" ContentType="application/vnd.openxmlformats-officedocument.presentationml.slide+xml"/>
  <Override PartName="/ppt/slides/slide40.xml" ContentType="application/vnd.openxmlformats-officedocument.presentationml.slide+xml"/>
  <Override PartName="/ppt/slides/slide14.xml" ContentType="application/vnd.openxmlformats-officedocument.presentationml.slide+xml"/>
  <Override PartName="/ppt/embeddings/oleObject1.bin" ContentType="application/vnd.openxmlformats-officedocument.oleObject"/>
  <Override PartName="/ppt/slides/slide34.xml" ContentType="application/vnd.openxmlformats-officedocument.presentationml.slide+xml"/>
  <Override PartName="/ppt/slides/slide44.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slides/slide43.xml" ContentType="application/vnd.openxmlformats-officedocument.presentationml.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s/slide37.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slides/slide33.xml" ContentType="application/vnd.openxmlformats-officedocument.presentationml.slide+xml"/>
  <Override PartName="/ppt/presProps.xml" ContentType="application/vnd.openxmlformats-officedocument.presentationml.presProps+xml"/>
  <Default Extension="vml" ContentType="application/vnd.openxmlformats-officedocument.vmlDrawing"/>
  <Default Extension="jpeg" ContentType="image/jpeg"/>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s/slide27.xml" ContentType="application/vnd.openxmlformats-officedocument.presentationml.slide+xml"/>
  <Override PartName="/ppt/slideLayouts/slideLayout11.xml" ContentType="application/vnd.openxmlformats-officedocument.presentationml.slideLayout+xml"/>
  <Override PartName="/docProps/core.xml" ContentType="application/vnd.openxmlformats-package.core-properties+xml"/>
  <Override PartName="/ppt/slides/slide8.xml" ContentType="application/vnd.openxmlformats-officedocument.presentationml.slide+xml"/>
  <Override PartName="/ppt/slides/slide31.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Default Extension="rels" ContentType="application/vnd.openxmlformats-package.relationships+xml"/>
  <Override PartName="/ppt/slides/slide9.xml" ContentType="application/vnd.openxmlformats-officedocument.presentationml.slide+xml"/>
  <Override PartName="/ppt/slides/slide24.xml" ContentType="application/vnd.openxmlformats-officedocument.presentationml.slide+xml"/>
  <Override PartName="/ppt/slides/slide39.xml" ContentType="application/vnd.openxmlformats-officedocument.presentationml.slide+xml"/>
  <Override PartName="/ppt/slides/slide32.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38.xml" ContentType="application/vnd.openxmlformats-officedocument.presentationml.slide+xml"/>
  <Override PartName="/ppt/slides/slide19.xml" ContentType="application/vnd.openxmlformats-officedocument.presentationml.slide+xml"/>
  <Override PartName="/ppt/slides/slide41.xml" ContentType="application/vnd.openxmlformats-officedocument.presentationml.slide+xml"/>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r:id="rId1"/>
  </p:sldMasterIdLst>
  <p:notesMasterIdLst>
    <p:notesMasterId r:id="rId49"/>
  </p:notesMasterIdLst>
  <p:sldIdLst>
    <p:sldId id="256" r:id="rId2"/>
    <p:sldId id="257" r:id="rId3"/>
    <p:sldId id="258" r:id="rId4"/>
    <p:sldId id="261" r:id="rId5"/>
    <p:sldId id="262" r:id="rId6"/>
    <p:sldId id="263" r:id="rId7"/>
    <p:sldId id="307" r:id="rId8"/>
    <p:sldId id="266" r:id="rId9"/>
    <p:sldId id="285" r:id="rId10"/>
    <p:sldId id="286" r:id="rId11"/>
    <p:sldId id="308" r:id="rId12"/>
    <p:sldId id="268" r:id="rId13"/>
    <p:sldId id="269" r:id="rId14"/>
    <p:sldId id="270" r:id="rId15"/>
    <p:sldId id="275" r:id="rId16"/>
    <p:sldId id="276" r:id="rId17"/>
    <p:sldId id="277" r:id="rId18"/>
    <p:sldId id="278" r:id="rId19"/>
    <p:sldId id="272" r:id="rId20"/>
    <p:sldId id="273" r:id="rId21"/>
    <p:sldId id="274" r:id="rId22"/>
    <p:sldId id="279" r:id="rId23"/>
    <p:sldId id="283" r:id="rId24"/>
    <p:sldId id="287" r:id="rId25"/>
    <p:sldId id="288" r:id="rId26"/>
    <p:sldId id="289" r:id="rId27"/>
    <p:sldId id="290" r:id="rId28"/>
    <p:sldId id="291" r:id="rId29"/>
    <p:sldId id="292" r:id="rId30"/>
    <p:sldId id="293" r:id="rId31"/>
    <p:sldId id="306" r:id="rId32"/>
    <p:sldId id="312" r:id="rId33"/>
    <p:sldId id="296" r:id="rId34"/>
    <p:sldId id="313" r:id="rId35"/>
    <p:sldId id="314" r:id="rId36"/>
    <p:sldId id="298" r:id="rId37"/>
    <p:sldId id="299" r:id="rId38"/>
    <p:sldId id="300" r:id="rId39"/>
    <p:sldId id="301" r:id="rId40"/>
    <p:sldId id="302" r:id="rId41"/>
    <p:sldId id="303" r:id="rId42"/>
    <p:sldId id="304" r:id="rId43"/>
    <p:sldId id="305" r:id="rId44"/>
    <p:sldId id="315" r:id="rId45"/>
    <p:sldId id="316" r:id="rId46"/>
    <p:sldId id="294" r:id="rId47"/>
    <p:sldId id="295" r:id="rId4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snapVertSplitter="1" vertBarState="minimized" horzBarState="maximized">
    <p:restoredLeft sz="34544" autoAdjust="0"/>
    <p:restoredTop sz="86391" autoAdjust="0"/>
  </p:normalViewPr>
  <p:slideViewPr>
    <p:cSldViewPr>
      <p:cViewPr varScale="1">
        <p:scale>
          <a:sx n="123" d="100"/>
          <a:sy n="123" d="100"/>
        </p:scale>
        <p:origin x="-1096" y="-112"/>
      </p:cViewPr>
      <p:guideLst>
        <p:guide orient="horz" pos="1968"/>
        <p:guide pos="297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24"/>
    </p:cViewPr>
  </p:sorterViewPr>
  <p:gridSpacing cx="78028800" cy="78028800"/>
</p:viewPr>
</file>

<file path=ppt/_rels/presentation.xml.rels><?xml version="1.0" encoding="UTF-8" standalone="yes"?>
<Relationships xmlns="http://schemas.openxmlformats.org/package/2006/relationships"><Relationship Id="rId39" Type="http://schemas.openxmlformats.org/officeDocument/2006/relationships/slide" Target="slides/slide38.xml"/><Relationship Id="rId7" Type="http://schemas.openxmlformats.org/officeDocument/2006/relationships/slide" Target="slides/slide6.xml"/><Relationship Id="rId43" Type="http://schemas.openxmlformats.org/officeDocument/2006/relationships/slide" Target="slides/slide42.xml"/><Relationship Id="rId25" Type="http://schemas.openxmlformats.org/officeDocument/2006/relationships/slide" Target="slides/slide24.xml"/><Relationship Id="rId10" Type="http://schemas.openxmlformats.org/officeDocument/2006/relationships/slide" Target="slides/slide9.xml"/><Relationship Id="rId50" Type="http://schemas.openxmlformats.org/officeDocument/2006/relationships/printerSettings" Target="printerSettings/printerSettings1.bin"/><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27" Type="http://schemas.openxmlformats.org/officeDocument/2006/relationships/slide" Target="slides/slide26.xml"/><Relationship Id="rId14" Type="http://schemas.openxmlformats.org/officeDocument/2006/relationships/slide" Target="slides/slide13.xml"/><Relationship Id="rId4" Type="http://schemas.openxmlformats.org/officeDocument/2006/relationships/slide" Target="slides/slide3.xml"/><Relationship Id="rId28" Type="http://schemas.openxmlformats.org/officeDocument/2006/relationships/slide" Target="slides/slide27.xml"/><Relationship Id="rId45" Type="http://schemas.openxmlformats.org/officeDocument/2006/relationships/slide" Target="slides/slide44.xml"/><Relationship Id="rId42" Type="http://schemas.openxmlformats.org/officeDocument/2006/relationships/slide" Target="slides/slide41.xml"/><Relationship Id="rId6" Type="http://schemas.openxmlformats.org/officeDocument/2006/relationships/slide" Target="slides/slide5.xml"/><Relationship Id="rId49" Type="http://schemas.openxmlformats.org/officeDocument/2006/relationships/notesMaster" Target="notesMasters/notesMaster1.xml"/><Relationship Id="rId44" Type="http://schemas.openxmlformats.org/officeDocument/2006/relationships/slide" Target="slides/slide43.xml"/><Relationship Id="rId19" Type="http://schemas.openxmlformats.org/officeDocument/2006/relationships/slide" Target="slides/slide18.xml"/><Relationship Id="rId38" Type="http://schemas.openxmlformats.org/officeDocument/2006/relationships/slide" Target="slides/slide37.xml"/><Relationship Id="rId20" Type="http://schemas.openxmlformats.org/officeDocument/2006/relationships/slide" Target="slides/slide19.xml"/><Relationship Id="rId2" Type="http://schemas.openxmlformats.org/officeDocument/2006/relationships/slide" Target="slides/slide1.xml"/><Relationship Id="rId46" Type="http://schemas.openxmlformats.org/officeDocument/2006/relationships/slide" Target="slides/slide45.xml"/><Relationship Id="rId35" Type="http://schemas.openxmlformats.org/officeDocument/2006/relationships/slide" Target="slides/slide34.xml"/><Relationship Id="rId51" Type="http://schemas.openxmlformats.org/officeDocument/2006/relationships/presProps" Target="presProps.xml"/><Relationship Id="rId31" Type="http://schemas.openxmlformats.org/officeDocument/2006/relationships/slide" Target="slides/slide30.xml"/><Relationship Id="rId34" Type="http://schemas.openxmlformats.org/officeDocument/2006/relationships/slide" Target="slides/slide33.xml"/><Relationship Id="rId40" Type="http://schemas.openxmlformats.org/officeDocument/2006/relationships/slide" Target="slides/slide39.xml"/><Relationship Id="rId36" Type="http://schemas.openxmlformats.org/officeDocument/2006/relationships/slide" Target="slides/slide35.xml"/><Relationship Id="rId1" Type="http://schemas.openxmlformats.org/officeDocument/2006/relationships/slideMaster" Target="slideMasters/slideMaster1.xml"/><Relationship Id="rId24" Type="http://schemas.openxmlformats.org/officeDocument/2006/relationships/slide" Target="slides/slide23.xml"/><Relationship Id="rId47" Type="http://schemas.openxmlformats.org/officeDocument/2006/relationships/slide" Target="slides/slide46.xml"/><Relationship Id="rId48" Type="http://schemas.openxmlformats.org/officeDocument/2006/relationships/slide" Target="slides/slide47.xml"/><Relationship Id="rId8" Type="http://schemas.openxmlformats.org/officeDocument/2006/relationships/slide" Target="slides/slide7.xml"/><Relationship Id="rId13" Type="http://schemas.openxmlformats.org/officeDocument/2006/relationships/slide" Target="slides/slide12.xml"/><Relationship Id="rId32" Type="http://schemas.openxmlformats.org/officeDocument/2006/relationships/slide" Target="slides/slide31.xml"/><Relationship Id="rId37" Type="http://schemas.openxmlformats.org/officeDocument/2006/relationships/slide" Target="slides/slide36.xml"/><Relationship Id="rId52" Type="http://schemas.openxmlformats.org/officeDocument/2006/relationships/viewProps" Target="viewProps.xml"/><Relationship Id="rId54" Type="http://schemas.openxmlformats.org/officeDocument/2006/relationships/tableStyles" Target="tableStyles.xml"/><Relationship Id="rId12" Type="http://schemas.openxmlformats.org/officeDocument/2006/relationships/slide" Target="slides/slide11.xml"/><Relationship Id="rId3" Type="http://schemas.openxmlformats.org/officeDocument/2006/relationships/slide" Target="slides/slide2.xml"/><Relationship Id="rId23" Type="http://schemas.openxmlformats.org/officeDocument/2006/relationships/slide" Target="slides/slide22.xml"/><Relationship Id="rId53" Type="http://schemas.openxmlformats.org/officeDocument/2006/relationships/theme" Target="theme/theme1.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29" Type="http://schemas.openxmlformats.org/officeDocument/2006/relationships/slide" Target="slides/slide28.xml"/><Relationship Id="rId16" Type="http://schemas.openxmlformats.org/officeDocument/2006/relationships/slide" Target="slides/slide15.xml"/><Relationship Id="rId33" Type="http://schemas.openxmlformats.org/officeDocument/2006/relationships/slide" Target="slides/slide32.xml"/><Relationship Id="rId41" Type="http://schemas.openxmlformats.org/officeDocument/2006/relationships/slide" Target="slides/slide40.xml"/><Relationship Id="rId5" Type="http://schemas.openxmlformats.org/officeDocument/2006/relationships/slide" Target="slides/slide4.xml"/><Relationship Id="rId15" Type="http://schemas.openxmlformats.org/officeDocument/2006/relationships/slide" Target="slides/slide14.xml"/><Relationship Id="rId22" Type="http://schemas.openxmlformats.org/officeDocument/2006/relationships/slide" Target="slides/slide21.xml"/><Relationship Id="rId21" Type="http://schemas.openxmlformats.org/officeDocument/2006/relationships/slide" Target="slides/slide2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70F0B9D7-3389-4D43-85DB-E1CA13300E71}" type="datetimeFigureOut">
              <a:rPr lang="en-US"/>
              <a:pPr>
                <a:defRPr/>
              </a:pPr>
              <a:t>7/29/09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458019AB-EEF8-42C1-B959-B7D590355C0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Locating and Observing Optical Counterparts to Gravitational Wave Bursts</a:t>
            </a:r>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81CABE5-B781-4978-859B-BCD61A5BEF64}" type="slidenum">
              <a:rPr lang="en-US"/>
              <a:pPr fontAlgn="base">
                <a:spcBef>
                  <a:spcPct val="0"/>
                </a:spcBef>
                <a:spcAft>
                  <a:spcPct val="0"/>
                </a:spcAft>
                <a:defRPr/>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22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BE47E61-E832-4DEA-A8BC-07016BE268B0}" type="slidenum">
              <a:rPr lang="en-US"/>
              <a:pPr fontAlgn="base">
                <a:spcBef>
                  <a:spcPct val="0"/>
                </a:spcBef>
                <a:spcAft>
                  <a:spcPct val="0"/>
                </a:spcAft>
                <a:defRPr/>
              </a:pPr>
              <a:t>24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08CC832-89AD-406A-9394-248B41F0072C}" type="datetimeFigureOut">
              <a:rPr lang="en-US" smtClean="0"/>
              <a:pPr>
                <a:defRPr/>
              </a:pPr>
              <a:t>7/29/09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171705F2-8F37-4FDA-9567-DD699C129618}"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F960FF7-341F-4045-B939-CE1D331AF781}" type="datetimeFigureOut">
              <a:rPr lang="en-US" smtClean="0"/>
              <a:pPr>
                <a:defRPr/>
              </a:pPr>
              <a:t>7/29/09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10F51855-88E3-4EEE-AA8E-8D326D658DC3}"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228600"/>
            <a:ext cx="203835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96265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7784C1B-C14E-4661-ACB7-F5BE1EB1345F}" type="datetimeFigureOut">
              <a:rPr lang="en-US" smtClean="0"/>
              <a:pPr>
                <a:defRPr/>
              </a:pPr>
              <a:t>7/29/09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D9D361DE-FE6F-4BAB-9E1F-A18EC2D33B0F}"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7DF62CF-1084-407E-B50B-317B76D08B41}" type="datetimeFigureOut">
              <a:rPr lang="en-US" smtClean="0"/>
              <a:pPr>
                <a:defRPr/>
              </a:pPr>
              <a:t>7/29/09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FDBF6D11-B33D-443A-8A16-9B16092E1BF9}"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4568BE3-F730-48EC-BB90-464E0A42629F}" type="datetimeFigureOut">
              <a:rPr lang="en-US" smtClean="0"/>
              <a:pPr>
                <a:defRPr/>
              </a:pPr>
              <a:t>7/29/09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AA1A4B47-4DC9-43B3-92CA-32A9698A7ABE}"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7DB4B89A-E189-411D-B872-6BD8042A038A}" type="datetimeFigureOut">
              <a:rPr lang="en-US" smtClean="0"/>
              <a:pPr>
                <a:defRPr/>
              </a:pPr>
              <a:t>7/29/09</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E32CE63D-7909-4662-B8C6-1802118E23C8}"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E9B783E3-EDB9-4562-8400-A87EFDFE2B4C}" type="datetimeFigureOut">
              <a:rPr lang="en-US" smtClean="0"/>
              <a:pPr>
                <a:defRPr/>
              </a:pPr>
              <a:t>7/29/09</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D1BC24B0-3C85-4A70-995C-21EF32B57CBA}"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1CD91A62-3C79-49EE-AAD7-02A4E29FCEFC}" type="datetimeFigureOut">
              <a:rPr lang="en-US" smtClean="0"/>
              <a:pPr>
                <a:defRPr/>
              </a:pPr>
              <a:t>7/29/09</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6EC82170-BF6E-4E88-90BA-6AE3F23AEB16}"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CFE41579-0761-437C-BC76-2CF01C802BBA}" type="datetimeFigureOut">
              <a:rPr lang="en-US" smtClean="0"/>
              <a:pPr>
                <a:defRPr/>
              </a:pPr>
              <a:t>7/29/09</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171B3179-BE90-44CF-90FC-352C01D77652}"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233B847B-27DC-4336-A5DF-850BF8D59610}" type="datetimeFigureOut">
              <a:rPr lang="en-US" smtClean="0"/>
              <a:pPr>
                <a:defRPr/>
              </a:pPr>
              <a:t>7/29/09</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968C5E31-92A1-4384-AE17-1BA5ADCFEC91}"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A16491DD-7A51-458A-B9A9-AE2260935A45}" type="datetimeFigureOut">
              <a:rPr lang="en-US" smtClean="0"/>
              <a:pPr>
                <a:defRPr/>
              </a:pPr>
              <a:t>7/29/09</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F9EA37C2-C836-49B4-B7E0-B4ED24CD5A2E}"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4" Type="http://schemas.openxmlformats.org/officeDocument/2006/relationships/oleObject" Target="../embeddings/oleObject1.bin"/><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vmlDrawing" Target="../drawings/vmlDrawing1.vml"/><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theme" Target="../theme/theme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lvl1pPr>
          </a:lstStyle>
          <a:p>
            <a:pPr>
              <a:defRPr/>
            </a:pPr>
            <a:fld id="{2890DE20-C7AB-4E1A-8D61-284A86EC405C}" type="datetimeFigureOut">
              <a:rPr lang="en-US" smtClean="0"/>
              <a:pPr>
                <a:defRPr/>
              </a:pPr>
              <a:t>7/29/09</a:t>
            </a:fld>
            <a:endParaRPr lang="en-US"/>
          </a:p>
        </p:txBody>
      </p:sp>
      <p:sp>
        <p:nvSpPr>
          <p:cNvPr id="3075" name="Rectangle 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b="1" i="1">
                <a:latin typeface="+mn-lt"/>
              </a:defRPr>
            </a:lvl1pPr>
          </a:lstStyle>
          <a:p>
            <a:pPr>
              <a:defRPr/>
            </a:pPr>
            <a:endParaRPr lang="en-US"/>
          </a:p>
        </p:txBody>
      </p:sp>
      <p:sp>
        <p:nvSpPr>
          <p:cNvPr id="3076" name="Rectangle 4"/>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atin typeface="+mn-lt"/>
              </a:defRPr>
            </a:lvl1pPr>
          </a:lstStyle>
          <a:p>
            <a:pPr>
              <a:defRPr/>
            </a:pPr>
            <a:fld id="{E8A2C044-06E6-489B-A729-5775196FB62D}" type="slidenum">
              <a:rPr lang="en-US" smtClean="0"/>
              <a:pPr>
                <a:defRPr/>
              </a:pPr>
              <a:t>‹#›</a:t>
            </a:fld>
            <a:endParaRPr lang="en-US"/>
          </a:p>
        </p:txBody>
      </p:sp>
      <p:sp>
        <p:nvSpPr>
          <p:cNvPr id="3077" name="Rectangle 5"/>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078" name="Rectangle 6"/>
          <p:cNvSpPr>
            <a:spLocks noGrp="1" noChangeArrowheads="1"/>
          </p:cNvSpPr>
          <p:nvPr>
            <p:ph type="title"/>
          </p:nvPr>
        </p:nvSpPr>
        <p:spPr bwMode="auto">
          <a:xfrm>
            <a:off x="1600200" y="228600"/>
            <a:ext cx="7239000" cy="11430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p>
            <a:pPr lvl="0"/>
            <a:r>
              <a:rPr lang="en-US" dirty="0" smtClean="0"/>
              <a:t>Click to edit Master title style</a:t>
            </a:r>
            <a:endParaRPr lang="en-US" dirty="0"/>
          </a:p>
        </p:txBody>
      </p:sp>
      <p:sp>
        <p:nvSpPr>
          <p:cNvPr id="3079" name="Rectangle 7"/>
          <p:cNvSpPr>
            <a:spLocks noChangeArrowheads="1"/>
          </p:cNvSpPr>
          <p:nvPr/>
        </p:nvSpPr>
        <p:spPr bwMode="auto">
          <a:xfrm>
            <a:off x="762000" y="6019801"/>
            <a:ext cx="7572586" cy="308419"/>
          </a:xfrm>
          <a:prstGeom prst="rect">
            <a:avLst/>
          </a:prstGeom>
          <a:noFill/>
          <a:ln w="9525">
            <a:noFill/>
            <a:miter lim="800000"/>
            <a:headEnd/>
            <a:tailEnd/>
          </a:ln>
          <a:effectLst/>
        </p:spPr>
        <p:txBody>
          <a:bodyPr wrap="none" lIns="92075" tIns="46038" rIns="92075" bIns="46038" anchor="ctr">
            <a:prstTxWarp prst="textNoShape">
              <a:avLst/>
            </a:prstTxWarp>
            <a:spAutoFit/>
          </a:bodyPr>
          <a:lstStyle/>
          <a:p>
            <a:r>
              <a:rPr lang="en-US" sz="900" dirty="0">
                <a:solidFill>
                  <a:schemeClr val="tx2"/>
                </a:solidFill>
                <a:latin typeface="Helvetica" pitchFamily="-106" charset="0"/>
              </a:rPr>
              <a:t>LIGO-</a:t>
            </a:r>
            <a:r>
              <a:rPr lang="en-US" sz="900" dirty="0" smtClean="0">
                <a:solidFill>
                  <a:schemeClr val="tx2"/>
                </a:solidFill>
                <a:latin typeface="Helvetica" pitchFamily="-106" charset="0"/>
              </a:rPr>
              <a:t>G9900704-v1</a:t>
            </a:r>
            <a:r>
              <a:rPr lang="en-US" sz="1400" dirty="0" smtClean="0">
                <a:solidFill>
                  <a:schemeClr val="tx2"/>
                </a:solidFill>
                <a:latin typeface="Helvetica" pitchFamily="-106" charset="0"/>
              </a:rPr>
              <a:t> </a:t>
            </a:r>
            <a:r>
              <a:rPr lang="en-US" sz="1400" dirty="0">
                <a:solidFill>
                  <a:schemeClr val="tx2"/>
                </a:solidFill>
                <a:latin typeface="Helvetica" pitchFamily="-106" charset="0"/>
              </a:rPr>
              <a:t>			 				</a:t>
            </a:r>
          </a:p>
        </p:txBody>
      </p:sp>
      <p:sp>
        <p:nvSpPr>
          <p:cNvPr id="3080" name="Rectangle 8"/>
          <p:cNvSpPr>
            <a:spLocks noChangeArrowheads="1"/>
          </p:cNvSpPr>
          <p:nvPr/>
        </p:nvSpPr>
        <p:spPr bwMode="auto">
          <a:xfrm>
            <a:off x="4430715" y="6484938"/>
            <a:ext cx="282575" cy="304800"/>
          </a:xfrm>
          <a:prstGeom prst="rect">
            <a:avLst/>
          </a:prstGeom>
          <a:noFill/>
          <a:ln w="9525">
            <a:noFill/>
            <a:miter lim="800000"/>
            <a:headEnd/>
            <a:tailEnd/>
          </a:ln>
          <a:effectLst/>
        </p:spPr>
        <p:txBody>
          <a:bodyPr wrap="none" anchor="ctr">
            <a:prstTxWarp prst="textNoShape">
              <a:avLst/>
            </a:prstTxWarp>
          </a:bodyPr>
          <a:lstStyle/>
          <a:p>
            <a:endParaRPr lang="en-US"/>
          </a:p>
        </p:txBody>
      </p:sp>
      <p:sp>
        <p:nvSpPr>
          <p:cNvPr id="3081" name="Rectangle 9"/>
          <p:cNvSpPr>
            <a:spLocks noChangeArrowheads="1"/>
          </p:cNvSpPr>
          <p:nvPr/>
        </p:nvSpPr>
        <p:spPr bwMode="auto">
          <a:xfrm>
            <a:off x="4479927" y="3189288"/>
            <a:ext cx="354013" cy="457200"/>
          </a:xfrm>
          <a:prstGeom prst="rect">
            <a:avLst/>
          </a:prstGeom>
          <a:noFill/>
          <a:ln w="9525">
            <a:noFill/>
            <a:miter lim="800000"/>
            <a:headEnd/>
            <a:tailEnd/>
          </a:ln>
          <a:effectLst/>
        </p:spPr>
        <p:txBody>
          <a:bodyPr wrap="none" anchor="ctr">
            <a:prstTxWarp prst="textNoShape">
              <a:avLst/>
            </a:prstTxWarp>
          </a:bodyPr>
          <a:lstStyle/>
          <a:p>
            <a:endParaRPr lang="en-US"/>
          </a:p>
        </p:txBody>
      </p:sp>
      <p:sp>
        <p:nvSpPr>
          <p:cNvPr id="3082" name="Rectangle 10"/>
          <p:cNvSpPr>
            <a:spLocks noChangeArrowheads="1"/>
          </p:cNvSpPr>
          <p:nvPr/>
        </p:nvSpPr>
        <p:spPr bwMode="auto">
          <a:xfrm>
            <a:off x="4479927" y="3108325"/>
            <a:ext cx="523875" cy="457200"/>
          </a:xfrm>
          <a:prstGeom prst="rect">
            <a:avLst/>
          </a:prstGeom>
          <a:noFill/>
          <a:ln w="9525">
            <a:noFill/>
            <a:miter lim="800000"/>
            <a:headEnd/>
            <a:tailEnd/>
          </a:ln>
          <a:effectLst/>
        </p:spPr>
        <p:txBody>
          <a:bodyPr wrap="none" anchor="ctr">
            <a:prstTxWarp prst="textNoShape">
              <a:avLst/>
            </a:prstTxWarp>
          </a:bodyPr>
          <a:lstStyle/>
          <a:p>
            <a:endParaRPr lang="en-US"/>
          </a:p>
        </p:txBody>
      </p:sp>
      <p:sp>
        <p:nvSpPr>
          <p:cNvPr id="3083" name="Rectangle 11"/>
          <p:cNvSpPr>
            <a:spLocks noChangeArrowheads="1"/>
          </p:cNvSpPr>
          <p:nvPr/>
        </p:nvSpPr>
        <p:spPr bwMode="auto">
          <a:xfrm>
            <a:off x="0" y="1543050"/>
            <a:ext cx="9132888" cy="38100"/>
          </a:xfrm>
          <a:prstGeom prst="rect">
            <a:avLst/>
          </a:prstGeom>
          <a:solidFill>
            <a:srgbClr val="DC0081"/>
          </a:solidFill>
          <a:ln w="9525">
            <a:solidFill>
              <a:schemeClr val="accent1"/>
            </a:solidFill>
            <a:miter lim="800000"/>
            <a:headEnd/>
            <a:tailEnd/>
          </a:ln>
          <a:effectLst/>
        </p:spPr>
        <p:txBody>
          <a:bodyPr wrap="none" anchor="ctr">
            <a:prstTxWarp prst="textNoShape">
              <a:avLst/>
            </a:prstTxWarp>
          </a:bodyPr>
          <a:lstStyle/>
          <a:p>
            <a:endParaRPr lang="en-US"/>
          </a:p>
        </p:txBody>
      </p:sp>
      <p:graphicFrame>
        <p:nvGraphicFramePr>
          <p:cNvPr id="3086" name="Object 14"/>
          <p:cNvGraphicFramePr>
            <a:graphicFrameLocks noChangeAspect="1"/>
          </p:cNvGraphicFramePr>
          <p:nvPr/>
        </p:nvGraphicFramePr>
        <p:xfrm>
          <a:off x="0" y="1"/>
          <a:ext cx="1366838" cy="998538"/>
        </p:xfrm>
        <a:graphic>
          <a:graphicData uri="http://schemas.openxmlformats.org/presentationml/2006/ole">
            <p:oleObj spid="_x0000_s73730" name="Photo Editor Photo" r:id="rId14" imgW="4409524" imgH="3219899" progId="">
              <p:embed/>
            </p:oleObj>
          </a:graphicData>
        </a:graphic>
      </p:graphicFrame>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Helvetica" pitchFamily="-106" charset="0"/>
        </a:defRPr>
      </a:lvl2pPr>
      <a:lvl3pPr algn="ctr" rtl="0" eaLnBrk="1" fontAlgn="base" hangingPunct="1">
        <a:spcBef>
          <a:spcPct val="0"/>
        </a:spcBef>
        <a:spcAft>
          <a:spcPct val="0"/>
        </a:spcAft>
        <a:defRPr sz="3600">
          <a:solidFill>
            <a:schemeClr val="tx2"/>
          </a:solidFill>
          <a:latin typeface="Helvetica" pitchFamily="-106" charset="0"/>
        </a:defRPr>
      </a:lvl3pPr>
      <a:lvl4pPr algn="ctr" rtl="0" eaLnBrk="1" fontAlgn="base" hangingPunct="1">
        <a:spcBef>
          <a:spcPct val="0"/>
        </a:spcBef>
        <a:spcAft>
          <a:spcPct val="0"/>
        </a:spcAft>
        <a:defRPr sz="3600">
          <a:solidFill>
            <a:schemeClr val="tx2"/>
          </a:solidFill>
          <a:latin typeface="Helvetica" pitchFamily="-106" charset="0"/>
        </a:defRPr>
      </a:lvl4pPr>
      <a:lvl5pPr algn="ctr" rtl="0" eaLnBrk="1" fontAlgn="base" hangingPunct="1">
        <a:spcBef>
          <a:spcPct val="0"/>
        </a:spcBef>
        <a:spcAft>
          <a:spcPct val="0"/>
        </a:spcAft>
        <a:defRPr sz="3600">
          <a:solidFill>
            <a:schemeClr val="tx2"/>
          </a:solidFill>
          <a:latin typeface="Helvetica" pitchFamily="-106" charset="0"/>
        </a:defRPr>
      </a:lvl5pPr>
      <a:lvl6pPr marL="457200" algn="ctr" rtl="0" eaLnBrk="1" fontAlgn="base" hangingPunct="1">
        <a:spcBef>
          <a:spcPct val="0"/>
        </a:spcBef>
        <a:spcAft>
          <a:spcPct val="0"/>
        </a:spcAft>
        <a:defRPr sz="3600">
          <a:solidFill>
            <a:schemeClr val="tx2"/>
          </a:solidFill>
          <a:latin typeface="Helvetica" pitchFamily="-106" charset="0"/>
        </a:defRPr>
      </a:lvl6pPr>
      <a:lvl7pPr marL="914400" algn="ctr" rtl="0" eaLnBrk="1" fontAlgn="base" hangingPunct="1">
        <a:spcBef>
          <a:spcPct val="0"/>
        </a:spcBef>
        <a:spcAft>
          <a:spcPct val="0"/>
        </a:spcAft>
        <a:defRPr sz="3600">
          <a:solidFill>
            <a:schemeClr val="tx2"/>
          </a:solidFill>
          <a:latin typeface="Helvetica" pitchFamily="-106" charset="0"/>
        </a:defRPr>
      </a:lvl7pPr>
      <a:lvl8pPr marL="1371600" algn="ctr" rtl="0" eaLnBrk="1" fontAlgn="base" hangingPunct="1">
        <a:spcBef>
          <a:spcPct val="0"/>
        </a:spcBef>
        <a:spcAft>
          <a:spcPct val="0"/>
        </a:spcAft>
        <a:defRPr sz="3600">
          <a:solidFill>
            <a:schemeClr val="tx2"/>
          </a:solidFill>
          <a:latin typeface="Helvetica" pitchFamily="-106" charset="0"/>
        </a:defRPr>
      </a:lvl8pPr>
      <a:lvl9pPr marL="1828800" algn="ctr" rtl="0" eaLnBrk="1" fontAlgn="base" hangingPunct="1">
        <a:spcBef>
          <a:spcPct val="0"/>
        </a:spcBef>
        <a:spcAft>
          <a:spcPct val="0"/>
        </a:spcAft>
        <a:defRPr sz="3600">
          <a:solidFill>
            <a:schemeClr val="tx2"/>
          </a:solidFill>
          <a:latin typeface="Helvetica" pitchFamily="-106" charset="0"/>
        </a:defRPr>
      </a:lvl9pPr>
    </p:titleStyle>
    <p:bodyStyle>
      <a:lvl1pPr marL="342900" indent="-342900" algn="l" rtl="0" eaLnBrk="1" fontAlgn="base" hangingPunct="1">
        <a:spcBef>
          <a:spcPct val="20000"/>
        </a:spcBef>
        <a:spcAft>
          <a:spcPct val="0"/>
        </a:spcAft>
        <a:buClr>
          <a:schemeClr val="tx1"/>
        </a:buClr>
        <a:buSzPct val="75000"/>
        <a:buFont typeface="Monotype Sorts" pitchFamily="-106" charset="2"/>
        <a:buChar char="l"/>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SzPct val="100000"/>
        <a:buChar char="»"/>
        <a:defRPr>
          <a:solidFill>
            <a:schemeClr val="tx1"/>
          </a:solidFill>
          <a:latin typeface="+mn-lt"/>
          <a:ea typeface="ＭＳ Ｐゴシック" pitchFamily="-106" charset="-128"/>
        </a:defRPr>
      </a:lvl2pPr>
      <a:lvl3pPr marL="1143000" indent="-228600" algn="l" rtl="0" eaLnBrk="1" fontAlgn="base" hangingPunct="1">
        <a:spcBef>
          <a:spcPct val="20000"/>
        </a:spcBef>
        <a:spcAft>
          <a:spcPct val="0"/>
        </a:spcAft>
        <a:buClr>
          <a:schemeClr val="tx1"/>
        </a:buClr>
        <a:buSzPct val="100000"/>
        <a:buChar char="–"/>
        <a:defRPr sz="1600">
          <a:solidFill>
            <a:schemeClr val="tx1"/>
          </a:solidFill>
          <a:latin typeface="+mn-lt"/>
          <a:ea typeface="ＭＳ Ｐゴシック" pitchFamily="-106" charset="-128"/>
        </a:defRPr>
      </a:lvl3pPr>
      <a:lvl4pPr marL="1600200" indent="-228600" algn="l" rtl="0" eaLnBrk="1" fontAlgn="base" hangingPunct="1">
        <a:spcBef>
          <a:spcPct val="20000"/>
        </a:spcBef>
        <a:spcAft>
          <a:spcPct val="0"/>
        </a:spcAft>
        <a:buClr>
          <a:schemeClr val="tx1"/>
        </a:buClr>
        <a:buSzPct val="65000"/>
        <a:buFont typeface="Monotype Sorts" pitchFamily="-106" charset="2"/>
        <a:buChar char="l"/>
        <a:defRPr sz="1600">
          <a:solidFill>
            <a:schemeClr val="tx1"/>
          </a:solidFill>
          <a:latin typeface="+mn-lt"/>
          <a:ea typeface="ＭＳ Ｐゴシック" pitchFamily="-106" charset="-128"/>
        </a:defRPr>
      </a:lvl4pPr>
      <a:lvl5pPr marL="2057400" indent="-228600" algn="l" rtl="0" eaLnBrk="1" fontAlgn="base" hangingPunct="1">
        <a:spcBef>
          <a:spcPct val="20000"/>
        </a:spcBef>
        <a:spcAft>
          <a:spcPct val="0"/>
        </a:spcAft>
        <a:buClr>
          <a:schemeClr val="tx1"/>
        </a:buClr>
        <a:buSzPct val="100000"/>
        <a:buChar char="»"/>
        <a:defRPr sz="1600">
          <a:solidFill>
            <a:schemeClr val="tx1"/>
          </a:solidFill>
          <a:latin typeface="+mn-lt"/>
          <a:ea typeface="ＭＳ Ｐゴシック" pitchFamily="-106" charset="-128"/>
        </a:defRPr>
      </a:lvl5pPr>
      <a:lvl6pPr marL="2514600" indent="-228600" algn="l" rtl="0" eaLnBrk="1" fontAlgn="base" hangingPunct="1">
        <a:spcBef>
          <a:spcPct val="20000"/>
        </a:spcBef>
        <a:spcAft>
          <a:spcPct val="0"/>
        </a:spcAft>
        <a:buClr>
          <a:schemeClr val="tx1"/>
        </a:buClr>
        <a:buSzPct val="100000"/>
        <a:buChar char="»"/>
        <a:defRPr sz="1600">
          <a:solidFill>
            <a:schemeClr val="tx1"/>
          </a:solidFill>
          <a:latin typeface="+mn-lt"/>
          <a:ea typeface="ＭＳ Ｐゴシック" pitchFamily="-106" charset="-128"/>
        </a:defRPr>
      </a:lvl6pPr>
      <a:lvl7pPr marL="2971800" indent="-228600" algn="l" rtl="0" eaLnBrk="1" fontAlgn="base" hangingPunct="1">
        <a:spcBef>
          <a:spcPct val="20000"/>
        </a:spcBef>
        <a:spcAft>
          <a:spcPct val="0"/>
        </a:spcAft>
        <a:buClr>
          <a:schemeClr val="tx1"/>
        </a:buClr>
        <a:buSzPct val="100000"/>
        <a:buChar char="»"/>
        <a:defRPr sz="1600">
          <a:solidFill>
            <a:schemeClr val="tx1"/>
          </a:solidFill>
          <a:latin typeface="+mn-lt"/>
          <a:ea typeface="ＭＳ Ｐゴシック" pitchFamily="-106" charset="-128"/>
        </a:defRPr>
      </a:lvl7pPr>
      <a:lvl8pPr marL="3429000" indent="-228600" algn="l" rtl="0" eaLnBrk="1" fontAlgn="base" hangingPunct="1">
        <a:spcBef>
          <a:spcPct val="20000"/>
        </a:spcBef>
        <a:spcAft>
          <a:spcPct val="0"/>
        </a:spcAft>
        <a:buClr>
          <a:schemeClr val="tx1"/>
        </a:buClr>
        <a:buSzPct val="100000"/>
        <a:buChar char="»"/>
        <a:defRPr sz="1600">
          <a:solidFill>
            <a:schemeClr val="tx1"/>
          </a:solidFill>
          <a:latin typeface="+mn-lt"/>
          <a:ea typeface="ＭＳ Ｐゴシック" pitchFamily="-106" charset="-128"/>
        </a:defRPr>
      </a:lvl8pPr>
      <a:lvl9pPr marL="3886200" indent="-228600" algn="l" rtl="0" eaLnBrk="1" fontAlgn="base" hangingPunct="1">
        <a:spcBef>
          <a:spcPct val="20000"/>
        </a:spcBef>
        <a:spcAft>
          <a:spcPct val="0"/>
        </a:spcAft>
        <a:buClr>
          <a:schemeClr val="tx1"/>
        </a:buClr>
        <a:buSzPct val="100000"/>
        <a:buChar char="»"/>
        <a:defRPr sz="16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3" Type="http://schemas.openxmlformats.org/officeDocument/2006/relationships/image" Target="../media/image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6.xml"/><Relationship Id="rId3" Type="http://schemas.openxmlformats.org/officeDocument/2006/relationships/image" Target="../media/image21.png"/><Relationship Id="rId1" Type="http://schemas.openxmlformats.org/officeDocument/2006/relationships/video" Target="file://localhost/Users/stuver/Desktop/G0900704-RET/G0900704-snack.m4v" TargetMode="External"/></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7" name="TextBox 3"/>
          <p:cNvSpPr txBox="1">
            <a:spLocks noChangeArrowheads="1"/>
          </p:cNvSpPr>
          <p:nvPr/>
        </p:nvSpPr>
        <p:spPr bwMode="auto">
          <a:xfrm>
            <a:off x="733425" y="2057400"/>
            <a:ext cx="7677150" cy="1938992"/>
          </a:xfrm>
          <a:prstGeom prst="rect">
            <a:avLst/>
          </a:prstGeom>
          <a:noFill/>
          <a:ln w="9525">
            <a:noFill/>
            <a:miter lim="800000"/>
            <a:headEnd/>
            <a:tailEnd/>
          </a:ln>
        </p:spPr>
        <p:txBody>
          <a:bodyPr wrap="square">
            <a:spAutoFit/>
          </a:bodyPr>
          <a:lstStyle/>
          <a:p>
            <a:pPr algn="ctr"/>
            <a:r>
              <a:rPr lang="en-US" sz="4000" dirty="0">
                <a:latin typeface="Calibri" pitchFamily="34" charset="0"/>
              </a:rPr>
              <a:t>Image Processing Pipeline for Follow-up Observations with Optical Telescopes</a:t>
            </a:r>
          </a:p>
        </p:txBody>
      </p:sp>
      <p:sp>
        <p:nvSpPr>
          <p:cNvPr id="14338" name="TextBox 4"/>
          <p:cNvSpPr txBox="1">
            <a:spLocks noChangeArrowheads="1"/>
          </p:cNvSpPr>
          <p:nvPr/>
        </p:nvSpPr>
        <p:spPr bwMode="auto">
          <a:xfrm>
            <a:off x="4572000" y="4419600"/>
            <a:ext cx="3886200" cy="1077218"/>
          </a:xfrm>
          <a:prstGeom prst="rect">
            <a:avLst/>
          </a:prstGeom>
          <a:noFill/>
          <a:ln w="9525">
            <a:noFill/>
            <a:miter lim="800000"/>
            <a:headEnd/>
            <a:tailEnd/>
          </a:ln>
        </p:spPr>
        <p:txBody>
          <a:bodyPr wrap="square">
            <a:spAutoFit/>
          </a:bodyPr>
          <a:lstStyle/>
          <a:p>
            <a:pPr algn="ctr"/>
            <a:r>
              <a:rPr lang="en-US" sz="2400" dirty="0" err="1" smtClean="0">
                <a:latin typeface="Calibri" pitchFamily="34" charset="0"/>
              </a:rPr>
              <a:t>Brenden</a:t>
            </a:r>
            <a:r>
              <a:rPr lang="en-US" sz="2400" dirty="0" smtClean="0">
                <a:latin typeface="Calibri" pitchFamily="34" charset="0"/>
              </a:rPr>
              <a:t> </a:t>
            </a:r>
            <a:r>
              <a:rPr lang="en-US" sz="2400" dirty="0" err="1" smtClean="0">
                <a:latin typeface="Calibri" pitchFamily="34" charset="0"/>
              </a:rPr>
              <a:t>Simoneaux</a:t>
            </a:r>
            <a:endParaRPr lang="en-US" sz="2400" dirty="0" smtClean="0">
              <a:latin typeface="Calibri" pitchFamily="34" charset="0"/>
            </a:endParaRPr>
          </a:p>
          <a:p>
            <a:pPr algn="ctr"/>
            <a:r>
              <a:rPr lang="en-US" sz="2000" dirty="0" smtClean="0">
                <a:latin typeface="Calibri" pitchFamily="34" charset="0"/>
              </a:rPr>
              <a:t>RET End Summary</a:t>
            </a:r>
          </a:p>
          <a:p>
            <a:pPr algn="ctr"/>
            <a:r>
              <a:rPr lang="en-US" sz="2000" dirty="0" smtClean="0">
                <a:latin typeface="Calibri" pitchFamily="34" charset="0"/>
              </a:rPr>
              <a:t>July </a:t>
            </a:r>
            <a:r>
              <a:rPr lang="en-US" sz="2000" dirty="0">
                <a:latin typeface="Calibri" pitchFamily="34" charset="0"/>
              </a:rPr>
              <a:t>2009</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9697" name="Picture 1" descr="Image2.jpg"/>
          <p:cNvPicPr>
            <a:picLocks noChangeAspect="1"/>
          </p:cNvPicPr>
          <p:nvPr/>
        </p:nvPicPr>
        <p:blipFill>
          <a:blip r:embed="rId2"/>
          <a:srcRect/>
          <a:stretch>
            <a:fillRect/>
          </a:stretch>
        </p:blipFill>
        <p:spPr bwMode="auto">
          <a:xfrm>
            <a:off x="0" y="1"/>
            <a:ext cx="9144000" cy="66167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1" name="TextBox 1"/>
          <p:cNvSpPr txBox="1">
            <a:spLocks noChangeArrowheads="1"/>
          </p:cNvSpPr>
          <p:nvPr/>
        </p:nvSpPr>
        <p:spPr bwMode="auto">
          <a:xfrm>
            <a:off x="419100" y="1524001"/>
            <a:ext cx="8305800" cy="4708981"/>
          </a:xfrm>
          <a:prstGeom prst="rect">
            <a:avLst/>
          </a:prstGeom>
          <a:noFill/>
          <a:ln w="9525">
            <a:noFill/>
            <a:miter lim="800000"/>
            <a:headEnd/>
            <a:tailEnd/>
          </a:ln>
        </p:spPr>
        <p:txBody>
          <a:bodyPr wrap="square">
            <a:spAutoFit/>
          </a:bodyPr>
          <a:lstStyle/>
          <a:p>
            <a:r>
              <a:rPr lang="en-US" sz="2400" dirty="0">
                <a:latin typeface="Calibri" pitchFamily="34" charset="0"/>
              </a:rPr>
              <a:t>Not all transients are events associated with</a:t>
            </a:r>
            <a:r>
              <a:rPr lang="en-US" sz="2400" dirty="0" smtClean="0">
                <a:latin typeface="Calibri" pitchFamily="34" charset="0"/>
              </a:rPr>
              <a:t> gravitational waves</a:t>
            </a:r>
            <a:r>
              <a:rPr lang="en-US" sz="2400" dirty="0">
                <a:latin typeface="Calibri" pitchFamily="34" charset="0"/>
              </a:rPr>
              <a:t>; asteroids, satellites passing into the field of view, meteors, etc. must be excluded – thus the ability to </a:t>
            </a:r>
            <a:r>
              <a:rPr lang="en-US" sz="2400" i="1" dirty="0">
                <a:latin typeface="Calibri" pitchFamily="34" charset="0"/>
              </a:rPr>
              <a:t>locate</a:t>
            </a:r>
            <a:r>
              <a:rPr lang="en-US" sz="2400" dirty="0">
                <a:latin typeface="Calibri" pitchFamily="34" charset="0"/>
              </a:rPr>
              <a:t> and </a:t>
            </a:r>
            <a:r>
              <a:rPr lang="en-US" sz="2400" i="1" dirty="0">
                <a:latin typeface="Calibri" pitchFamily="34" charset="0"/>
              </a:rPr>
              <a:t>identify</a:t>
            </a:r>
            <a:r>
              <a:rPr lang="en-US" sz="2400" dirty="0">
                <a:latin typeface="Calibri" pitchFamily="34" charset="0"/>
              </a:rPr>
              <a:t> transients is required</a:t>
            </a:r>
            <a:r>
              <a:rPr lang="en-US" sz="2400" dirty="0" smtClean="0">
                <a:latin typeface="Calibri" pitchFamily="34" charset="0"/>
              </a:rPr>
              <a:t>.</a:t>
            </a:r>
          </a:p>
          <a:p>
            <a:endParaRPr lang="en-US" dirty="0" smtClean="0">
              <a:latin typeface="Calibri" pitchFamily="34" charset="0"/>
            </a:endParaRPr>
          </a:p>
          <a:p>
            <a:r>
              <a:rPr lang="en-US" sz="2400" dirty="0" smtClean="0">
                <a:latin typeface="Calibri" pitchFamily="34" charset="0"/>
              </a:rPr>
              <a:t>While some observatories have image processing capacity, and will return the results of image analysis to the LSC,  some will only be able to provide raw images.</a:t>
            </a:r>
          </a:p>
          <a:p>
            <a:endParaRPr lang="en-US" dirty="0" smtClean="0">
              <a:latin typeface="Calibri" pitchFamily="34" charset="0"/>
            </a:endParaRPr>
          </a:p>
          <a:p>
            <a:r>
              <a:rPr lang="en-US" sz="2400" dirty="0" smtClean="0">
                <a:latin typeface="Calibri" pitchFamily="34" charset="0"/>
              </a:rPr>
              <a:t>With the assistance of Amber Stuver, a large portion of my work this summer as RET has involved </a:t>
            </a:r>
            <a:r>
              <a:rPr lang="en-US" sz="2400" b="1" i="1" dirty="0" smtClean="0">
                <a:latin typeface="Calibri" pitchFamily="34" charset="0"/>
              </a:rPr>
              <a:t>developing software that will be used to automate the image analysis in locating transients, utilizing MATLAB</a:t>
            </a:r>
            <a:r>
              <a:rPr lang="en-US" sz="2400" dirty="0" smtClean="0">
                <a:latin typeface="Calibri" pitchFamily="34" charset="0"/>
              </a:rPr>
              <a:t>.</a:t>
            </a:r>
          </a:p>
          <a:p>
            <a:endParaRPr lang="en-US" sz="2400" dirty="0">
              <a:latin typeface="Calibri" pitchFamily="34" charset="0"/>
            </a:endParaRPr>
          </a:p>
        </p:txBody>
      </p:sp>
      <p:sp>
        <p:nvSpPr>
          <p:cNvPr id="3" name="Title 2"/>
          <p:cNvSpPr>
            <a:spLocks noGrp="1"/>
          </p:cNvSpPr>
          <p:nvPr>
            <p:ph type="title"/>
          </p:nvPr>
        </p:nvSpPr>
        <p:spPr/>
        <p:txBody>
          <a:bodyPr/>
          <a:lstStyle/>
          <a:p>
            <a:r>
              <a:rPr lang="en-US" dirty="0" smtClean="0"/>
              <a:t>On Transient Identification</a:t>
            </a:r>
            <a:endParaRPr lang="en-US"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419100" y="1600200"/>
            <a:ext cx="8305800" cy="4647426"/>
          </a:xfrm>
          <a:prstGeom prst="rect">
            <a:avLst/>
          </a:prstGeom>
          <a:noFill/>
        </p:spPr>
        <p:txBody>
          <a:bodyPr wrap="square">
            <a:spAutoFit/>
          </a:bodyPr>
          <a:lstStyle/>
          <a:p>
            <a:pPr fontAlgn="auto">
              <a:spcBef>
                <a:spcPts val="0"/>
              </a:spcBef>
              <a:spcAft>
                <a:spcPts val="0"/>
              </a:spcAft>
              <a:defRPr/>
            </a:pPr>
            <a:r>
              <a:rPr lang="en-US" sz="2400" dirty="0">
                <a:latin typeface="+mn-lt"/>
              </a:rPr>
              <a:t>The following steps have been identified thus far for image processing</a:t>
            </a:r>
            <a:r>
              <a:rPr lang="en-US" sz="2400" dirty="0" smtClean="0">
                <a:latin typeface="+mn-lt"/>
              </a:rPr>
              <a:t>:</a:t>
            </a:r>
          </a:p>
          <a:p>
            <a:pPr fontAlgn="auto">
              <a:spcBef>
                <a:spcPts val="0"/>
              </a:spcBef>
              <a:spcAft>
                <a:spcPts val="0"/>
              </a:spcAft>
              <a:defRPr/>
            </a:pPr>
            <a:endParaRPr lang="en-US" sz="800" dirty="0" smtClean="0">
              <a:latin typeface="+mn-lt"/>
            </a:endParaRPr>
          </a:p>
          <a:p>
            <a:pPr marL="1257300" lvl="2" indent="-342900" fontAlgn="auto">
              <a:spcBef>
                <a:spcPts val="0"/>
              </a:spcBef>
              <a:spcAft>
                <a:spcPts val="0"/>
              </a:spcAft>
              <a:buFontTx/>
              <a:buAutoNum type="arabicPeriod"/>
              <a:defRPr/>
            </a:pPr>
            <a:r>
              <a:rPr lang="en-US" sz="2400" dirty="0" smtClean="0">
                <a:latin typeface="+mn-lt"/>
              </a:rPr>
              <a:t>  FITS File Head Parameter Extraction</a:t>
            </a:r>
          </a:p>
          <a:p>
            <a:pPr marL="1257300" lvl="2" indent="-342900" fontAlgn="auto">
              <a:spcBef>
                <a:spcPts val="0"/>
              </a:spcBef>
              <a:spcAft>
                <a:spcPts val="0"/>
              </a:spcAft>
              <a:buFontTx/>
              <a:buAutoNum type="arabicPeriod"/>
              <a:defRPr/>
            </a:pPr>
            <a:r>
              <a:rPr lang="en-US" sz="2400" dirty="0" smtClean="0">
                <a:latin typeface="+mn-lt"/>
              </a:rPr>
              <a:t>  CCD </a:t>
            </a:r>
            <a:r>
              <a:rPr lang="en-US" sz="2400" dirty="0">
                <a:latin typeface="+mn-lt"/>
              </a:rPr>
              <a:t>Mosaic Assembly</a:t>
            </a:r>
            <a:endParaRPr lang="en-US" sz="2400" dirty="0" smtClean="0">
              <a:latin typeface="+mn-lt"/>
            </a:endParaRPr>
          </a:p>
          <a:p>
            <a:pPr marL="1257300" lvl="2" indent="-342900" fontAlgn="auto">
              <a:spcBef>
                <a:spcPts val="0"/>
              </a:spcBef>
              <a:spcAft>
                <a:spcPts val="0"/>
              </a:spcAft>
              <a:buFontTx/>
              <a:buAutoNum type="arabicPeriod"/>
              <a:defRPr/>
            </a:pPr>
            <a:r>
              <a:rPr lang="en-US" sz="2400" dirty="0" smtClean="0">
                <a:latin typeface="+mn-lt"/>
              </a:rPr>
              <a:t>  Image </a:t>
            </a:r>
            <a:r>
              <a:rPr lang="en-US" sz="2400" dirty="0">
                <a:latin typeface="+mn-lt"/>
              </a:rPr>
              <a:t>Calibration</a:t>
            </a:r>
            <a:endParaRPr lang="en-US" sz="2400" dirty="0" smtClean="0">
              <a:latin typeface="+mn-lt"/>
            </a:endParaRPr>
          </a:p>
          <a:p>
            <a:pPr marL="1257300" lvl="2" indent="-342900" fontAlgn="auto">
              <a:spcBef>
                <a:spcPts val="0"/>
              </a:spcBef>
              <a:spcAft>
                <a:spcPts val="0"/>
              </a:spcAft>
              <a:buFontTx/>
              <a:buAutoNum type="arabicPeriod"/>
              <a:defRPr/>
            </a:pPr>
            <a:r>
              <a:rPr lang="en-US" sz="2400" dirty="0" smtClean="0">
                <a:latin typeface="+mn-lt"/>
              </a:rPr>
              <a:t>  Dithered </a:t>
            </a:r>
            <a:r>
              <a:rPr lang="en-US" sz="2400" dirty="0">
                <a:latin typeface="+mn-lt"/>
              </a:rPr>
              <a:t>Image Assembly</a:t>
            </a:r>
            <a:endParaRPr lang="en-US" sz="2400" dirty="0" smtClean="0">
              <a:latin typeface="+mn-lt"/>
            </a:endParaRPr>
          </a:p>
          <a:p>
            <a:pPr marL="1257300" lvl="2" indent="-342900" fontAlgn="auto">
              <a:spcBef>
                <a:spcPts val="0"/>
              </a:spcBef>
              <a:spcAft>
                <a:spcPts val="0"/>
              </a:spcAft>
              <a:buFontTx/>
              <a:buAutoNum type="arabicPeriod"/>
              <a:defRPr/>
            </a:pPr>
            <a:r>
              <a:rPr lang="en-US" sz="2400" dirty="0" smtClean="0">
                <a:latin typeface="+mn-lt"/>
              </a:rPr>
              <a:t>  Image </a:t>
            </a:r>
            <a:r>
              <a:rPr lang="en-US" sz="2400" dirty="0">
                <a:latin typeface="+mn-lt"/>
              </a:rPr>
              <a:t>Shift Calculation</a:t>
            </a:r>
            <a:endParaRPr lang="en-US" sz="2400" dirty="0" smtClean="0">
              <a:latin typeface="+mn-lt"/>
            </a:endParaRPr>
          </a:p>
          <a:p>
            <a:pPr marL="1257300" lvl="2" indent="-342900" fontAlgn="auto">
              <a:spcBef>
                <a:spcPts val="0"/>
              </a:spcBef>
              <a:spcAft>
                <a:spcPts val="0"/>
              </a:spcAft>
              <a:buFontTx/>
              <a:buAutoNum type="arabicPeriod"/>
              <a:defRPr/>
            </a:pPr>
            <a:r>
              <a:rPr lang="en-US" sz="2400" dirty="0" smtClean="0">
                <a:latin typeface="+mn-lt"/>
              </a:rPr>
              <a:t>  Image Subtraction</a:t>
            </a:r>
          </a:p>
          <a:p>
            <a:pPr marL="1257300" lvl="2" indent="-342900" fontAlgn="auto">
              <a:spcBef>
                <a:spcPts val="0"/>
              </a:spcBef>
              <a:spcAft>
                <a:spcPts val="0"/>
              </a:spcAft>
              <a:buFontTx/>
              <a:buAutoNum type="arabicPeriod"/>
              <a:defRPr/>
            </a:pPr>
            <a:r>
              <a:rPr lang="en-US" sz="2400" dirty="0" smtClean="0">
                <a:latin typeface="+mn-lt"/>
              </a:rPr>
              <a:t>  Candidate Transient Identification</a:t>
            </a:r>
          </a:p>
          <a:p>
            <a:pPr marL="1257300" lvl="2" indent="-342900" fontAlgn="auto">
              <a:spcBef>
                <a:spcPts val="0"/>
              </a:spcBef>
              <a:spcAft>
                <a:spcPts val="0"/>
              </a:spcAft>
              <a:buFontTx/>
              <a:buAutoNum type="arabicPeriod"/>
              <a:defRPr/>
            </a:pPr>
            <a:r>
              <a:rPr lang="en-US" sz="2400" dirty="0" smtClean="0">
                <a:latin typeface="+mn-lt"/>
              </a:rPr>
              <a:t>  Luminosity </a:t>
            </a:r>
            <a:r>
              <a:rPr lang="en-US" sz="2400" dirty="0">
                <a:latin typeface="+mn-lt"/>
              </a:rPr>
              <a:t>Curve Calculation</a:t>
            </a:r>
            <a:endParaRPr lang="en-US" sz="2400" dirty="0" smtClean="0">
              <a:latin typeface="+mn-lt"/>
            </a:endParaRPr>
          </a:p>
          <a:p>
            <a:pPr marL="1257300" lvl="2" indent="-342900" fontAlgn="auto">
              <a:spcBef>
                <a:spcPts val="0"/>
              </a:spcBef>
              <a:spcAft>
                <a:spcPts val="0"/>
              </a:spcAft>
              <a:buFontTx/>
              <a:buAutoNum type="arabicPeriod"/>
              <a:defRPr/>
            </a:pPr>
            <a:r>
              <a:rPr lang="en-US" sz="2400" dirty="0" smtClean="0">
                <a:latin typeface="+mn-lt"/>
              </a:rPr>
              <a:t>  Classification</a:t>
            </a:r>
          </a:p>
          <a:p>
            <a:pPr marL="1257300" lvl="2" indent="-342900" fontAlgn="auto">
              <a:spcBef>
                <a:spcPts val="0"/>
              </a:spcBef>
              <a:spcAft>
                <a:spcPts val="0"/>
              </a:spcAft>
              <a:buFontTx/>
              <a:buAutoNum type="arabicPeriod"/>
              <a:defRPr/>
            </a:pPr>
            <a:r>
              <a:rPr lang="en-US" sz="2400" dirty="0" smtClean="0">
                <a:latin typeface="+mn-lt"/>
              </a:rPr>
              <a:t> FAR </a:t>
            </a:r>
            <a:r>
              <a:rPr lang="en-US" sz="2400" dirty="0">
                <a:latin typeface="+mn-lt"/>
              </a:rPr>
              <a:t>Estimation</a:t>
            </a:r>
          </a:p>
        </p:txBody>
      </p:sp>
      <p:sp>
        <p:nvSpPr>
          <p:cNvPr id="4" name="Title 3"/>
          <p:cNvSpPr>
            <a:spLocks noGrp="1"/>
          </p:cNvSpPr>
          <p:nvPr>
            <p:ph type="title"/>
          </p:nvPr>
        </p:nvSpPr>
        <p:spPr/>
        <p:txBody>
          <a:bodyPr/>
          <a:lstStyle/>
          <a:p>
            <a:r>
              <a:rPr lang="en-US" dirty="0" smtClean="0"/>
              <a:t>Steps for Transient Identification</a:t>
            </a:r>
            <a:endParaRPr lang="en-US"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7" name="TextBox 1"/>
          <p:cNvSpPr txBox="1">
            <a:spLocks noChangeArrowheads="1"/>
          </p:cNvSpPr>
          <p:nvPr/>
        </p:nvSpPr>
        <p:spPr bwMode="auto">
          <a:xfrm>
            <a:off x="647700" y="1676401"/>
            <a:ext cx="7848600" cy="4401205"/>
          </a:xfrm>
          <a:prstGeom prst="rect">
            <a:avLst/>
          </a:prstGeom>
          <a:noFill/>
          <a:ln w="9525">
            <a:noFill/>
            <a:miter lim="800000"/>
            <a:headEnd/>
            <a:tailEnd/>
          </a:ln>
        </p:spPr>
        <p:txBody>
          <a:bodyPr wrap="square">
            <a:spAutoFit/>
          </a:bodyPr>
          <a:lstStyle/>
          <a:p>
            <a:r>
              <a:rPr lang="en-US" sz="2400" dirty="0">
                <a:latin typeface="Calibri" pitchFamily="34" charset="0"/>
              </a:rPr>
              <a:t>The images are stored in a FITS file format –</a:t>
            </a:r>
            <a:r>
              <a:rPr lang="en-US" sz="2400" dirty="0" smtClean="0">
                <a:latin typeface="Calibri" pitchFamily="34" charset="0"/>
              </a:rPr>
              <a:t> a NASA image file standard - which </a:t>
            </a:r>
            <a:r>
              <a:rPr lang="en-US" sz="2400" dirty="0">
                <a:latin typeface="Calibri" pitchFamily="34" charset="0"/>
              </a:rPr>
              <a:t>contains important information in</a:t>
            </a:r>
            <a:r>
              <a:rPr lang="en-US" sz="2400" dirty="0" smtClean="0">
                <a:latin typeface="Calibri" pitchFamily="34" charset="0"/>
              </a:rPr>
              <a:t> a </a:t>
            </a:r>
            <a:r>
              <a:rPr lang="en-US" sz="2400" dirty="0">
                <a:latin typeface="Calibri" pitchFamily="34" charset="0"/>
              </a:rPr>
              <a:t>header about the image itself, and how it is stored (for </a:t>
            </a:r>
            <a:r>
              <a:rPr lang="en-US" sz="2400" dirty="0" smtClean="0">
                <a:latin typeface="Calibri" pitchFamily="34" charset="0"/>
              </a:rPr>
              <a:t>reconstruction). </a:t>
            </a:r>
          </a:p>
          <a:p>
            <a:endParaRPr lang="en-US" sz="1600" dirty="0" smtClean="0">
              <a:latin typeface="Calibri" pitchFamily="34" charset="0"/>
            </a:endParaRPr>
          </a:p>
          <a:p>
            <a:r>
              <a:rPr lang="en-US" sz="2400" dirty="0" smtClean="0">
                <a:latin typeface="Calibri" pitchFamily="34" charset="0"/>
              </a:rPr>
              <a:t>MATLAB </a:t>
            </a:r>
            <a:r>
              <a:rPr lang="en-US" sz="2400" dirty="0">
                <a:latin typeface="Calibri" pitchFamily="34" charset="0"/>
              </a:rPr>
              <a:t>has built in functions to read the data and extract the header </a:t>
            </a:r>
            <a:r>
              <a:rPr lang="en-US" sz="2400" dirty="0" smtClean="0">
                <a:latin typeface="Calibri" pitchFamily="34" charset="0"/>
              </a:rPr>
              <a:t>parameters like:</a:t>
            </a:r>
          </a:p>
          <a:p>
            <a:pPr lvl="1">
              <a:buFont typeface="Arial"/>
              <a:buChar char="•"/>
            </a:pPr>
            <a:r>
              <a:rPr lang="en-US" sz="2000" dirty="0" smtClean="0">
                <a:latin typeface="Calibri" pitchFamily="34" charset="0"/>
              </a:rPr>
              <a:t>  Sky coordinates of image</a:t>
            </a:r>
          </a:p>
          <a:p>
            <a:pPr lvl="1">
              <a:buFont typeface="Arial"/>
              <a:buChar char="•"/>
            </a:pPr>
            <a:r>
              <a:rPr lang="en-US" sz="2000" dirty="0" smtClean="0">
                <a:latin typeface="Calibri" pitchFamily="34" charset="0"/>
              </a:rPr>
              <a:t>  Exposure time</a:t>
            </a:r>
          </a:p>
          <a:p>
            <a:pPr lvl="1">
              <a:buFont typeface="Arial"/>
              <a:buChar char="•"/>
            </a:pPr>
            <a:r>
              <a:rPr lang="en-US" sz="2000" dirty="0" smtClean="0">
                <a:latin typeface="Calibri" pitchFamily="34" charset="0"/>
              </a:rPr>
              <a:t>  Filters used</a:t>
            </a:r>
          </a:p>
          <a:p>
            <a:pPr lvl="1">
              <a:buFont typeface="Arial"/>
              <a:buChar char="•"/>
            </a:pPr>
            <a:r>
              <a:rPr lang="en-US" sz="2000" dirty="0" smtClean="0">
                <a:latin typeface="Calibri" pitchFamily="34" charset="0"/>
              </a:rPr>
              <a:t>  Date</a:t>
            </a:r>
          </a:p>
          <a:p>
            <a:pPr lvl="1">
              <a:buFont typeface="Arial"/>
              <a:buChar char="•"/>
            </a:pPr>
            <a:r>
              <a:rPr lang="en-US" sz="2000" dirty="0" smtClean="0">
                <a:latin typeface="Calibri" pitchFamily="34" charset="0"/>
              </a:rPr>
              <a:t>  Observatory</a:t>
            </a:r>
          </a:p>
          <a:p>
            <a:pPr lvl="1">
              <a:buFont typeface="Arial"/>
              <a:buChar char="•"/>
            </a:pPr>
            <a:r>
              <a:rPr lang="en-US" sz="2000" dirty="0" smtClean="0">
                <a:latin typeface="Calibri" pitchFamily="34" charset="0"/>
              </a:rPr>
              <a:t>  Etc.</a:t>
            </a:r>
            <a:endParaRPr lang="en-US" sz="2000" dirty="0">
              <a:latin typeface="Calibri" pitchFamily="34" charset="0"/>
            </a:endParaRPr>
          </a:p>
        </p:txBody>
      </p:sp>
      <p:sp>
        <p:nvSpPr>
          <p:cNvPr id="4" name="Title 3"/>
          <p:cNvSpPr>
            <a:spLocks noGrp="1"/>
          </p:cNvSpPr>
          <p:nvPr>
            <p:ph type="title"/>
          </p:nvPr>
        </p:nvSpPr>
        <p:spPr/>
        <p:txBody>
          <a:bodyPr/>
          <a:lstStyle/>
          <a:p>
            <a:r>
              <a:rPr lang="en-US" dirty="0" smtClean="0"/>
              <a:t>The Images</a:t>
            </a:r>
            <a:endParaRPr lang="en-US" dirty="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1" name="TextBox 1"/>
          <p:cNvSpPr txBox="1">
            <a:spLocks noChangeArrowheads="1"/>
          </p:cNvSpPr>
          <p:nvPr/>
        </p:nvSpPr>
        <p:spPr bwMode="auto">
          <a:xfrm>
            <a:off x="666750" y="1905000"/>
            <a:ext cx="7810500" cy="3908762"/>
          </a:xfrm>
          <a:prstGeom prst="rect">
            <a:avLst/>
          </a:prstGeom>
          <a:noFill/>
          <a:ln w="9525">
            <a:noFill/>
            <a:miter lim="800000"/>
            <a:headEnd/>
            <a:tailEnd/>
          </a:ln>
        </p:spPr>
        <p:txBody>
          <a:bodyPr wrap="square">
            <a:spAutoFit/>
          </a:bodyPr>
          <a:lstStyle/>
          <a:p>
            <a:r>
              <a:rPr lang="en-US" sz="2400" dirty="0">
                <a:latin typeface="Calibri" pitchFamily="34" charset="0"/>
              </a:rPr>
              <a:t>Each image is actually a</a:t>
            </a:r>
            <a:r>
              <a:rPr lang="en-US" sz="2400" dirty="0" smtClean="0">
                <a:latin typeface="Calibri" pitchFamily="34" charset="0"/>
              </a:rPr>
              <a:t> mosaic </a:t>
            </a:r>
            <a:r>
              <a:rPr lang="en-US" sz="2400" dirty="0">
                <a:latin typeface="Calibri" pitchFamily="34" charset="0"/>
              </a:rPr>
              <a:t>of </a:t>
            </a:r>
            <a:r>
              <a:rPr lang="en-US" sz="2400" dirty="0" err="1">
                <a:latin typeface="Calibri" pitchFamily="34" charset="0"/>
              </a:rPr>
              <a:t>CCD’s</a:t>
            </a:r>
            <a:r>
              <a:rPr lang="en-US" sz="2400">
                <a:latin typeface="Calibri" pitchFamily="34" charset="0"/>
              </a:rPr>
              <a:t>  </a:t>
            </a:r>
            <a:r>
              <a:rPr lang="en-US" sz="2400" smtClean="0">
                <a:latin typeface="Calibri" pitchFamily="34" charset="0"/>
              </a:rPr>
              <a:t>(8 </a:t>
            </a:r>
            <a:r>
              <a:rPr lang="en-US" sz="2400" dirty="0">
                <a:latin typeface="Calibri" pitchFamily="34" charset="0"/>
              </a:rPr>
              <a:t>on the MDM </a:t>
            </a:r>
            <a:r>
              <a:rPr lang="en-US" sz="2400">
                <a:latin typeface="Calibri" pitchFamily="34" charset="0"/>
              </a:rPr>
              <a:t>8K </a:t>
            </a:r>
            <a:r>
              <a:rPr lang="en-US" sz="2400" smtClean="0">
                <a:latin typeface="Calibri" pitchFamily="34" charset="0"/>
              </a:rPr>
              <a:t>CCD) </a:t>
            </a:r>
            <a:r>
              <a:rPr lang="en-US" sz="2400" dirty="0">
                <a:latin typeface="Calibri" pitchFamily="34" charset="0"/>
              </a:rPr>
              <a:t>which must be properly assembled to produce the image</a:t>
            </a:r>
            <a:r>
              <a:rPr lang="en-US" sz="2400" dirty="0" smtClean="0">
                <a:latin typeface="Calibri" pitchFamily="34" charset="0"/>
              </a:rPr>
              <a:t>.</a:t>
            </a:r>
          </a:p>
          <a:p>
            <a:pPr lvl="1">
              <a:buFont typeface="Arial"/>
              <a:buChar char="•"/>
            </a:pPr>
            <a:r>
              <a:rPr lang="en-US" sz="2000" dirty="0" smtClean="0">
                <a:latin typeface="Calibri" pitchFamily="34" charset="0"/>
              </a:rPr>
              <a:t>  This step has been completed (Amber) but since the full resolution images are VERY large (~100 MB per image) we used 2x2 pixel averaged images that were also produced by the observatory.</a:t>
            </a:r>
          </a:p>
          <a:p>
            <a:endParaRPr lang="en-US" sz="2400" dirty="0" smtClean="0">
              <a:latin typeface="Calibri" pitchFamily="34" charset="0"/>
            </a:endParaRPr>
          </a:p>
          <a:p>
            <a:r>
              <a:rPr lang="en-US" sz="2400" dirty="0" smtClean="0">
                <a:latin typeface="Calibri" pitchFamily="34" charset="0"/>
              </a:rPr>
              <a:t>CCD noise and other artifacts can be removed from the images by proper calibration. </a:t>
            </a:r>
          </a:p>
          <a:p>
            <a:pPr lvl="1">
              <a:buFont typeface="Arial"/>
              <a:buChar char="•"/>
            </a:pPr>
            <a:r>
              <a:rPr lang="en-US" sz="2400" dirty="0" smtClean="0">
                <a:latin typeface="Calibri" pitchFamily="34" charset="0"/>
              </a:rPr>
              <a:t>  </a:t>
            </a:r>
            <a:r>
              <a:rPr lang="en-US" sz="2000" dirty="0" smtClean="0">
                <a:latin typeface="Calibri" pitchFamily="34" charset="0"/>
              </a:rPr>
              <a:t>These results are incomplete (Amber)– experts must be contacted to clarify some existing issues.</a:t>
            </a:r>
          </a:p>
          <a:p>
            <a:endParaRPr lang="en-US" sz="2400" dirty="0">
              <a:latin typeface="Calibri" pitchFamily="34" charset="0"/>
            </a:endParaRPr>
          </a:p>
        </p:txBody>
      </p:sp>
      <p:sp>
        <p:nvSpPr>
          <p:cNvPr id="5" name="Title 4"/>
          <p:cNvSpPr>
            <a:spLocks noGrp="1"/>
          </p:cNvSpPr>
          <p:nvPr>
            <p:ph type="title"/>
          </p:nvPr>
        </p:nvSpPr>
        <p:spPr/>
        <p:txBody>
          <a:bodyPr/>
          <a:lstStyle/>
          <a:p>
            <a:r>
              <a:rPr lang="en-US" dirty="0" smtClean="0"/>
              <a:t>Image Reconstruction and Calibration</a:t>
            </a:r>
            <a:endParaRPr lang="en-US"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89" name="TextBox 1"/>
          <p:cNvSpPr txBox="1">
            <a:spLocks noChangeArrowheads="1"/>
          </p:cNvSpPr>
          <p:nvPr/>
        </p:nvSpPr>
        <p:spPr bwMode="auto">
          <a:xfrm>
            <a:off x="685800" y="1676401"/>
            <a:ext cx="7772400" cy="4524315"/>
          </a:xfrm>
          <a:prstGeom prst="rect">
            <a:avLst/>
          </a:prstGeom>
          <a:noFill/>
          <a:ln w="9525">
            <a:noFill/>
            <a:miter lim="800000"/>
            <a:headEnd/>
            <a:tailEnd/>
          </a:ln>
        </p:spPr>
        <p:txBody>
          <a:bodyPr wrap="square">
            <a:spAutoFit/>
          </a:bodyPr>
          <a:lstStyle/>
          <a:p>
            <a:r>
              <a:rPr lang="en-US" sz="2400" dirty="0">
                <a:latin typeface="Calibri" pitchFamily="34" charset="0"/>
              </a:rPr>
              <a:t>The image data is stored in a matrix variable by MATLAB as a 1032 (row) </a:t>
            </a:r>
            <a:r>
              <a:rPr lang="en-US" sz="2400" dirty="0" err="1">
                <a:latin typeface="Calibri" pitchFamily="34" charset="0"/>
              </a:rPr>
              <a:t>x</a:t>
            </a:r>
            <a:r>
              <a:rPr lang="en-US" sz="2400" dirty="0">
                <a:latin typeface="Calibri" pitchFamily="34" charset="0"/>
              </a:rPr>
              <a:t> 1040 (</a:t>
            </a:r>
            <a:r>
              <a:rPr lang="en-US" sz="2400" dirty="0" err="1">
                <a:latin typeface="Calibri" pitchFamily="34" charset="0"/>
              </a:rPr>
              <a:t>col</a:t>
            </a:r>
            <a:r>
              <a:rPr lang="en-US" sz="2400" dirty="0">
                <a:latin typeface="Calibri" pitchFamily="34" charset="0"/>
              </a:rPr>
              <a:t>) matrix of </a:t>
            </a:r>
            <a:r>
              <a:rPr lang="en-US" sz="2400" dirty="0" smtClean="0">
                <a:latin typeface="Calibri" pitchFamily="34" charset="0"/>
              </a:rPr>
              <a:t>intensity </a:t>
            </a:r>
            <a:r>
              <a:rPr lang="en-US" sz="2400" dirty="0">
                <a:latin typeface="Calibri" pitchFamily="34" charset="0"/>
              </a:rPr>
              <a:t>values which may be mapped to various</a:t>
            </a:r>
            <a:r>
              <a:rPr lang="en-US" sz="2400" dirty="0" smtClean="0">
                <a:latin typeface="Calibri" pitchFamily="34" charset="0"/>
              </a:rPr>
              <a:t> </a:t>
            </a:r>
            <a:r>
              <a:rPr lang="en-US" sz="2400" dirty="0" err="1">
                <a:latin typeface="Calibri" pitchFamily="34" charset="0"/>
              </a:rPr>
              <a:t>c</a:t>
            </a:r>
            <a:r>
              <a:rPr lang="en-US" sz="2400" dirty="0" err="1" smtClean="0">
                <a:latin typeface="Calibri" pitchFamily="34" charset="0"/>
              </a:rPr>
              <a:t>olormaps</a:t>
            </a:r>
            <a:r>
              <a:rPr lang="en-US" sz="2400" dirty="0" smtClean="0">
                <a:latin typeface="Calibri" pitchFamily="34" charset="0"/>
              </a:rPr>
              <a:t>.</a:t>
            </a:r>
          </a:p>
          <a:p>
            <a:endParaRPr lang="en-US" sz="2400" dirty="0" smtClean="0">
              <a:latin typeface="Calibri" pitchFamily="34" charset="0"/>
            </a:endParaRPr>
          </a:p>
          <a:p>
            <a:r>
              <a:rPr lang="en-US" sz="2400" dirty="0" smtClean="0">
                <a:latin typeface="Calibri" pitchFamily="34" charset="0"/>
              </a:rPr>
              <a:t>The range of intensity values typically varies from 0 to approximately 64800; objects which may have had higher intensities map to a “saturated” value of the </a:t>
            </a:r>
            <a:r>
              <a:rPr lang="en-US" sz="2400" dirty="0" err="1" smtClean="0">
                <a:latin typeface="Calibri" pitchFamily="34" charset="0"/>
              </a:rPr>
              <a:t>colormap’s</a:t>
            </a:r>
            <a:r>
              <a:rPr lang="en-US" sz="2400" dirty="0" smtClean="0">
                <a:latin typeface="Calibri" pitchFamily="34" charset="0"/>
              </a:rPr>
              <a:t> maximum intensity.</a:t>
            </a:r>
          </a:p>
          <a:p>
            <a:endParaRPr lang="en-US" sz="2400" dirty="0" smtClean="0">
              <a:latin typeface="Calibri" pitchFamily="34" charset="0"/>
            </a:endParaRPr>
          </a:p>
          <a:p>
            <a:r>
              <a:rPr lang="en-US" sz="2400" dirty="0" smtClean="0">
                <a:latin typeface="Calibri" pitchFamily="34" charset="0"/>
              </a:rPr>
              <a:t>Different </a:t>
            </a:r>
            <a:r>
              <a:rPr lang="en-US" sz="2400" dirty="0" err="1" smtClean="0">
                <a:latin typeface="Calibri" pitchFamily="34" charset="0"/>
              </a:rPr>
              <a:t>colormaps</a:t>
            </a:r>
            <a:r>
              <a:rPr lang="en-US" sz="2400" dirty="0" smtClean="0">
                <a:latin typeface="Calibri" pitchFamily="34" charset="0"/>
              </a:rPr>
              <a:t> are useful for revealing various objects, and image characteristics.</a:t>
            </a:r>
          </a:p>
          <a:p>
            <a:endParaRPr lang="en-US" sz="2400" dirty="0" smtClean="0">
              <a:latin typeface="Calibri" pitchFamily="34" charset="0"/>
            </a:endParaRPr>
          </a:p>
          <a:p>
            <a:endParaRPr lang="en-US" sz="2400" dirty="0">
              <a:latin typeface="Calibri" pitchFamily="34" charset="0"/>
            </a:endParaRPr>
          </a:p>
        </p:txBody>
      </p:sp>
      <p:sp>
        <p:nvSpPr>
          <p:cNvPr id="5" name="Title 4"/>
          <p:cNvSpPr>
            <a:spLocks noGrp="1"/>
          </p:cNvSpPr>
          <p:nvPr>
            <p:ph type="title"/>
          </p:nvPr>
        </p:nvSpPr>
        <p:spPr/>
        <p:txBody>
          <a:bodyPr/>
          <a:lstStyle/>
          <a:p>
            <a:r>
              <a:rPr lang="en-US" dirty="0" smtClean="0"/>
              <a:t>Visualizing the Images </a:t>
            </a:r>
            <a:endParaRPr lang="en-US"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8913" name="Picture 3" descr="NGC6503_002(image1).jpg"/>
          <p:cNvPicPr>
            <a:picLocks noChangeAspect="1"/>
          </p:cNvPicPr>
          <p:nvPr/>
        </p:nvPicPr>
        <p:blipFill>
          <a:blip r:embed="rId2"/>
          <a:srcRect/>
          <a:stretch>
            <a:fillRect/>
          </a:stretch>
        </p:blipFill>
        <p:spPr bwMode="auto">
          <a:xfrm>
            <a:off x="2286000" y="1714500"/>
            <a:ext cx="6858000" cy="5143500"/>
          </a:xfrm>
          <a:prstGeom prst="rect">
            <a:avLst/>
          </a:prstGeom>
          <a:noFill/>
          <a:ln w="9525">
            <a:noFill/>
            <a:miter lim="800000"/>
            <a:headEnd/>
            <a:tailEnd/>
          </a:ln>
        </p:spPr>
      </p:pic>
      <p:sp>
        <p:nvSpPr>
          <p:cNvPr id="38914" name="TextBox 4"/>
          <p:cNvSpPr txBox="1">
            <a:spLocks noChangeArrowheads="1"/>
          </p:cNvSpPr>
          <p:nvPr/>
        </p:nvSpPr>
        <p:spPr bwMode="auto">
          <a:xfrm>
            <a:off x="152400" y="2828836"/>
            <a:ext cx="2743200" cy="1200329"/>
          </a:xfrm>
          <a:prstGeom prst="rect">
            <a:avLst/>
          </a:prstGeom>
          <a:noFill/>
          <a:ln w="9525">
            <a:noFill/>
            <a:miter lim="800000"/>
            <a:headEnd/>
            <a:tailEnd/>
          </a:ln>
        </p:spPr>
        <p:txBody>
          <a:bodyPr wrap="square">
            <a:spAutoFit/>
          </a:bodyPr>
          <a:lstStyle/>
          <a:p>
            <a:pPr algn="ctr"/>
            <a:r>
              <a:rPr lang="en-US" dirty="0" smtClean="0">
                <a:latin typeface="Calibri" pitchFamily="34" charset="0"/>
              </a:rPr>
              <a:t>The “</a:t>
            </a:r>
            <a:r>
              <a:rPr lang="en-US" dirty="0">
                <a:latin typeface="Calibri" pitchFamily="34" charset="0"/>
              </a:rPr>
              <a:t>hot”</a:t>
            </a:r>
            <a:r>
              <a:rPr lang="en-US" dirty="0" smtClean="0">
                <a:latin typeface="Calibri" pitchFamily="34" charset="0"/>
              </a:rPr>
              <a:t> </a:t>
            </a:r>
            <a:r>
              <a:rPr lang="en-US" dirty="0" err="1" smtClean="0">
                <a:latin typeface="Calibri" pitchFamily="34" charset="0"/>
              </a:rPr>
              <a:t>colormap</a:t>
            </a:r>
            <a:r>
              <a:rPr lang="en-US" dirty="0" smtClean="0">
                <a:latin typeface="Calibri" pitchFamily="34" charset="0"/>
              </a:rPr>
              <a:t> is </a:t>
            </a:r>
            <a:r>
              <a:rPr lang="en-US" dirty="0">
                <a:latin typeface="Calibri" pitchFamily="34" charset="0"/>
              </a:rPr>
              <a:t>good for getting a sense of relative intensities of </a:t>
            </a:r>
            <a:r>
              <a:rPr lang="en-US" dirty="0" smtClean="0">
                <a:latin typeface="Calibri" pitchFamily="34" charset="0"/>
              </a:rPr>
              <a:t>objects.</a:t>
            </a:r>
            <a:endParaRPr lang="en-US" dirty="0">
              <a:latin typeface="Calibri" pitchFamily="34" charset="0"/>
            </a:endParaRPr>
          </a:p>
        </p:txBody>
      </p:sp>
      <p:sp>
        <p:nvSpPr>
          <p:cNvPr id="4" name="Title 3"/>
          <p:cNvSpPr>
            <a:spLocks noGrp="1"/>
          </p:cNvSpPr>
          <p:nvPr>
            <p:ph type="title"/>
          </p:nvPr>
        </p:nvSpPr>
        <p:spPr/>
        <p:txBody>
          <a:bodyPr/>
          <a:lstStyle/>
          <a:p>
            <a:r>
              <a:rPr lang="en-US" dirty="0" smtClean="0"/>
              <a:t>“Hot”</a:t>
            </a:r>
            <a:endParaRPr lang="en-US" dirty="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9937" name="Picture 1" descr="NGC6503_002(jet).jpg"/>
          <p:cNvPicPr>
            <a:picLocks noChangeAspect="1"/>
          </p:cNvPicPr>
          <p:nvPr/>
        </p:nvPicPr>
        <p:blipFill>
          <a:blip r:embed="rId2"/>
          <a:srcRect/>
          <a:stretch>
            <a:fillRect/>
          </a:stretch>
        </p:blipFill>
        <p:spPr bwMode="auto">
          <a:xfrm>
            <a:off x="2286000" y="1714500"/>
            <a:ext cx="6858000" cy="5143500"/>
          </a:xfrm>
          <a:prstGeom prst="rect">
            <a:avLst/>
          </a:prstGeom>
          <a:noFill/>
          <a:ln w="9525">
            <a:noFill/>
            <a:miter lim="800000"/>
            <a:headEnd/>
            <a:tailEnd/>
          </a:ln>
        </p:spPr>
      </p:pic>
      <p:sp>
        <p:nvSpPr>
          <p:cNvPr id="39938" name="TextBox 2"/>
          <p:cNvSpPr txBox="1">
            <a:spLocks noChangeArrowheads="1"/>
          </p:cNvSpPr>
          <p:nvPr/>
        </p:nvSpPr>
        <p:spPr bwMode="auto">
          <a:xfrm>
            <a:off x="228600" y="2967335"/>
            <a:ext cx="2590800" cy="923330"/>
          </a:xfrm>
          <a:prstGeom prst="rect">
            <a:avLst/>
          </a:prstGeom>
          <a:noFill/>
          <a:ln w="9525">
            <a:noFill/>
            <a:miter lim="800000"/>
            <a:headEnd/>
            <a:tailEnd/>
          </a:ln>
        </p:spPr>
        <p:txBody>
          <a:bodyPr wrap="square">
            <a:spAutoFit/>
          </a:bodyPr>
          <a:lstStyle/>
          <a:p>
            <a:pPr algn="ctr"/>
            <a:r>
              <a:rPr lang="en-US" dirty="0" smtClean="0">
                <a:latin typeface="Calibri" pitchFamily="34" charset="0"/>
              </a:rPr>
              <a:t>More &amp; </a:t>
            </a:r>
            <a:r>
              <a:rPr lang="en-US" dirty="0">
                <a:latin typeface="Calibri" pitchFamily="34" charset="0"/>
              </a:rPr>
              <a:t>fainter objects can be seen utilizing</a:t>
            </a:r>
            <a:r>
              <a:rPr lang="en-US" dirty="0" smtClean="0">
                <a:latin typeface="Calibri" pitchFamily="34" charset="0"/>
              </a:rPr>
              <a:t> the “</a:t>
            </a:r>
            <a:r>
              <a:rPr lang="en-US" dirty="0">
                <a:latin typeface="Calibri" pitchFamily="34" charset="0"/>
              </a:rPr>
              <a:t>jet</a:t>
            </a:r>
            <a:r>
              <a:rPr lang="en-US" dirty="0" smtClean="0">
                <a:latin typeface="Calibri" pitchFamily="34" charset="0"/>
              </a:rPr>
              <a:t>” </a:t>
            </a:r>
            <a:r>
              <a:rPr lang="en-US" dirty="0" err="1" smtClean="0">
                <a:latin typeface="Calibri" pitchFamily="34" charset="0"/>
              </a:rPr>
              <a:t>colormap</a:t>
            </a:r>
            <a:r>
              <a:rPr lang="en-US" dirty="0" smtClean="0">
                <a:latin typeface="Calibri" pitchFamily="34" charset="0"/>
              </a:rPr>
              <a:t>.</a:t>
            </a:r>
            <a:endParaRPr lang="en-US" dirty="0">
              <a:latin typeface="Calibri" pitchFamily="34" charset="0"/>
            </a:endParaRPr>
          </a:p>
        </p:txBody>
      </p:sp>
      <p:sp>
        <p:nvSpPr>
          <p:cNvPr id="4" name="Title 3"/>
          <p:cNvSpPr>
            <a:spLocks noGrp="1"/>
          </p:cNvSpPr>
          <p:nvPr>
            <p:ph type="title"/>
          </p:nvPr>
        </p:nvSpPr>
        <p:spPr/>
        <p:txBody>
          <a:bodyPr/>
          <a:lstStyle/>
          <a:p>
            <a:r>
              <a:rPr lang="en-US" dirty="0" smtClean="0"/>
              <a:t>“Jet”</a:t>
            </a:r>
            <a:endParaRPr lang="en-US" dirty="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0961" name="Picture 1" descr="NGC6503_002(flag).jpg"/>
          <p:cNvPicPr>
            <a:picLocks/>
          </p:cNvPicPr>
          <p:nvPr/>
        </p:nvPicPr>
        <p:blipFill>
          <a:blip r:embed="rId2"/>
          <a:srcRect/>
          <a:stretch>
            <a:fillRect/>
          </a:stretch>
        </p:blipFill>
        <p:spPr bwMode="auto">
          <a:xfrm>
            <a:off x="2286000" y="1709928"/>
            <a:ext cx="6858000" cy="5148072"/>
          </a:xfrm>
          <a:prstGeom prst="rect">
            <a:avLst/>
          </a:prstGeom>
          <a:noFill/>
          <a:ln w="9525">
            <a:noFill/>
            <a:miter lim="800000"/>
            <a:headEnd/>
            <a:tailEnd/>
          </a:ln>
        </p:spPr>
      </p:pic>
      <p:sp>
        <p:nvSpPr>
          <p:cNvPr id="40962" name="TextBox 2"/>
          <p:cNvSpPr txBox="1">
            <a:spLocks noChangeArrowheads="1"/>
          </p:cNvSpPr>
          <p:nvPr/>
        </p:nvSpPr>
        <p:spPr bwMode="auto">
          <a:xfrm>
            <a:off x="152400" y="2551838"/>
            <a:ext cx="2743200" cy="1754327"/>
          </a:xfrm>
          <a:prstGeom prst="rect">
            <a:avLst/>
          </a:prstGeom>
          <a:noFill/>
          <a:ln w="9525">
            <a:noFill/>
            <a:miter lim="800000"/>
            <a:headEnd/>
            <a:tailEnd/>
          </a:ln>
        </p:spPr>
        <p:txBody>
          <a:bodyPr wrap="square">
            <a:spAutoFit/>
          </a:bodyPr>
          <a:lstStyle/>
          <a:p>
            <a:pPr algn="ctr"/>
            <a:r>
              <a:rPr lang="en-US" dirty="0" smtClean="0">
                <a:latin typeface="Calibri" pitchFamily="34" charset="0"/>
              </a:rPr>
              <a:t>The “</a:t>
            </a:r>
            <a:r>
              <a:rPr lang="en-US" dirty="0">
                <a:latin typeface="Calibri" pitchFamily="34" charset="0"/>
              </a:rPr>
              <a:t>flag”</a:t>
            </a:r>
            <a:r>
              <a:rPr lang="en-US" dirty="0" smtClean="0">
                <a:latin typeface="Calibri" pitchFamily="34" charset="0"/>
              </a:rPr>
              <a:t> </a:t>
            </a:r>
            <a:r>
              <a:rPr lang="en-US" dirty="0" err="1" smtClean="0">
                <a:latin typeface="Calibri" pitchFamily="34" charset="0"/>
              </a:rPr>
              <a:t>colormap</a:t>
            </a:r>
            <a:r>
              <a:rPr lang="en-US" dirty="0" smtClean="0">
                <a:latin typeface="Calibri" pitchFamily="34" charset="0"/>
              </a:rPr>
              <a:t> reveals </a:t>
            </a:r>
            <a:r>
              <a:rPr lang="en-US" dirty="0">
                <a:latin typeface="Calibri" pitchFamily="34" charset="0"/>
              </a:rPr>
              <a:t>that an image may contain many small differences in intensity values not otherwise visible to the </a:t>
            </a:r>
            <a:r>
              <a:rPr lang="en-US" dirty="0" smtClean="0">
                <a:latin typeface="Calibri" pitchFamily="34" charset="0"/>
              </a:rPr>
              <a:t>eye.</a:t>
            </a:r>
            <a:endParaRPr lang="en-US" dirty="0">
              <a:latin typeface="Calibri" pitchFamily="34" charset="0"/>
            </a:endParaRPr>
          </a:p>
        </p:txBody>
      </p:sp>
      <p:sp>
        <p:nvSpPr>
          <p:cNvPr id="4" name="Title 3"/>
          <p:cNvSpPr>
            <a:spLocks noGrp="1"/>
          </p:cNvSpPr>
          <p:nvPr>
            <p:ph type="title"/>
          </p:nvPr>
        </p:nvSpPr>
        <p:spPr/>
        <p:txBody>
          <a:bodyPr/>
          <a:lstStyle/>
          <a:p>
            <a:r>
              <a:rPr lang="en-US" dirty="0" smtClean="0"/>
              <a:t>“Flag”</a:t>
            </a:r>
            <a:endParaRPr lang="en-US" dirty="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5" name="TextBox 2"/>
          <p:cNvSpPr txBox="1">
            <a:spLocks noChangeArrowheads="1"/>
          </p:cNvSpPr>
          <p:nvPr/>
        </p:nvSpPr>
        <p:spPr bwMode="auto">
          <a:xfrm>
            <a:off x="1181100" y="2644170"/>
            <a:ext cx="6781800" cy="1569660"/>
          </a:xfrm>
          <a:prstGeom prst="rect">
            <a:avLst/>
          </a:prstGeom>
          <a:noFill/>
          <a:ln w="9525">
            <a:noFill/>
            <a:miter lim="800000"/>
            <a:headEnd/>
            <a:tailEnd/>
          </a:ln>
        </p:spPr>
        <p:txBody>
          <a:bodyPr wrap="square">
            <a:spAutoFit/>
          </a:bodyPr>
          <a:lstStyle/>
          <a:p>
            <a:r>
              <a:rPr lang="en-US" sz="2400" dirty="0">
                <a:latin typeface="Calibri" pitchFamily="34" charset="0"/>
              </a:rPr>
              <a:t>Since successive observations are not necessarily</a:t>
            </a:r>
            <a:r>
              <a:rPr lang="en-US" sz="2400" dirty="0" smtClean="0">
                <a:latin typeface="Calibri" pitchFamily="34" charset="0"/>
              </a:rPr>
              <a:t> perfectly </a:t>
            </a:r>
            <a:r>
              <a:rPr lang="en-US" sz="2400" dirty="0">
                <a:latin typeface="Calibri" pitchFamily="34" charset="0"/>
              </a:rPr>
              <a:t>aligned, the shift in location (pixels) of stars must be calculated in order to perform a transient search.</a:t>
            </a:r>
          </a:p>
        </p:txBody>
      </p:sp>
      <p:sp>
        <p:nvSpPr>
          <p:cNvPr id="3" name="Title 2"/>
          <p:cNvSpPr>
            <a:spLocks noGrp="1"/>
          </p:cNvSpPr>
          <p:nvPr>
            <p:ph type="title"/>
          </p:nvPr>
        </p:nvSpPr>
        <p:spPr/>
        <p:txBody>
          <a:bodyPr/>
          <a:lstStyle/>
          <a:p>
            <a:r>
              <a:rPr lang="en-US" dirty="0" smtClean="0"/>
              <a:t>Image Shifts</a:t>
            </a:r>
            <a:endParaRPr lang="en-US"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5" name="TextBox 1"/>
          <p:cNvSpPr txBox="1">
            <a:spLocks noChangeArrowheads="1"/>
          </p:cNvSpPr>
          <p:nvPr/>
        </p:nvSpPr>
        <p:spPr bwMode="auto">
          <a:xfrm>
            <a:off x="876300" y="1905001"/>
            <a:ext cx="7391400" cy="4247317"/>
          </a:xfrm>
          <a:prstGeom prst="rect">
            <a:avLst/>
          </a:prstGeom>
          <a:noFill/>
          <a:ln w="9525">
            <a:noFill/>
            <a:miter lim="800000"/>
            <a:headEnd/>
            <a:tailEnd/>
          </a:ln>
        </p:spPr>
        <p:txBody>
          <a:bodyPr wrap="square">
            <a:spAutoFit/>
          </a:bodyPr>
          <a:lstStyle/>
          <a:p>
            <a:pPr marL="400050" indent="-400050">
              <a:buFontTx/>
              <a:buAutoNum type="romanUcPeriod"/>
            </a:pPr>
            <a:r>
              <a:rPr lang="en-US" sz="2800" dirty="0">
                <a:latin typeface="Calibri" pitchFamily="34" charset="0"/>
              </a:rPr>
              <a:t>Multi-Messenger Astronomy and </a:t>
            </a:r>
          </a:p>
          <a:p>
            <a:pPr marL="400050" indent="-400050"/>
            <a:r>
              <a:rPr lang="en-US" sz="2800" dirty="0">
                <a:latin typeface="Calibri" pitchFamily="34" charset="0"/>
              </a:rPr>
              <a:t>     Project LOOC </a:t>
            </a:r>
            <a:r>
              <a:rPr lang="en-US" sz="2800" dirty="0" smtClean="0">
                <a:latin typeface="Calibri" pitchFamily="34" charset="0"/>
              </a:rPr>
              <a:t>UP</a:t>
            </a:r>
          </a:p>
          <a:p>
            <a:pPr marL="400050" indent="-400050"/>
            <a:r>
              <a:rPr lang="en-US" sz="2800" dirty="0">
                <a:latin typeface="Calibri" pitchFamily="34" charset="0"/>
              </a:rPr>
              <a:t>II. Transients in CCD </a:t>
            </a:r>
            <a:r>
              <a:rPr lang="en-US" sz="2800" dirty="0" smtClean="0">
                <a:latin typeface="Calibri" pitchFamily="34" charset="0"/>
              </a:rPr>
              <a:t>Images</a:t>
            </a:r>
          </a:p>
          <a:p>
            <a:pPr marL="400050" indent="-400050"/>
            <a:r>
              <a:rPr lang="en-US" sz="2800" dirty="0">
                <a:latin typeface="Calibri" pitchFamily="34" charset="0"/>
              </a:rPr>
              <a:t>III. Pre-processing of raw </a:t>
            </a:r>
            <a:r>
              <a:rPr lang="en-US" sz="2800" dirty="0" smtClean="0">
                <a:latin typeface="Calibri" pitchFamily="34" charset="0"/>
              </a:rPr>
              <a:t>images</a:t>
            </a:r>
          </a:p>
          <a:p>
            <a:pPr marL="400050" indent="-400050"/>
            <a:r>
              <a:rPr lang="en-US" sz="2800" dirty="0">
                <a:latin typeface="Calibri" pitchFamily="34" charset="0"/>
              </a:rPr>
              <a:t>IV. Processing approach for </a:t>
            </a:r>
          </a:p>
          <a:p>
            <a:pPr marL="400050" indent="-400050"/>
            <a:r>
              <a:rPr lang="en-US" sz="2800" dirty="0">
                <a:latin typeface="Calibri" pitchFamily="34" charset="0"/>
              </a:rPr>
              <a:t>     candidate transient </a:t>
            </a:r>
            <a:r>
              <a:rPr lang="en-US" sz="2800" dirty="0" smtClean="0">
                <a:latin typeface="Calibri" pitchFamily="34" charset="0"/>
              </a:rPr>
              <a:t>identification</a:t>
            </a:r>
          </a:p>
          <a:p>
            <a:pPr marL="400050" indent="-400050"/>
            <a:r>
              <a:rPr lang="en-US" sz="2800" dirty="0">
                <a:latin typeface="Calibri" pitchFamily="34" charset="0"/>
              </a:rPr>
              <a:t>V. Future software module </a:t>
            </a:r>
            <a:r>
              <a:rPr lang="en-US" sz="2800" dirty="0" smtClean="0">
                <a:latin typeface="Calibri" pitchFamily="34" charset="0"/>
              </a:rPr>
              <a:t>development</a:t>
            </a:r>
          </a:p>
          <a:p>
            <a:pPr marL="400050" indent="-400050"/>
            <a:endParaRPr lang="en-US" sz="2800" dirty="0" smtClean="0">
              <a:latin typeface="Calibri" pitchFamily="34" charset="0"/>
            </a:endParaRPr>
          </a:p>
          <a:p>
            <a:pPr marL="400050" indent="-400050"/>
            <a:r>
              <a:rPr lang="en-US" sz="2800" dirty="0" smtClean="0">
                <a:latin typeface="Calibri" pitchFamily="34" charset="0"/>
              </a:rPr>
              <a:t>VI. </a:t>
            </a:r>
            <a:r>
              <a:rPr lang="en-US" sz="2800" dirty="0">
                <a:latin typeface="Calibri" pitchFamily="34" charset="0"/>
              </a:rPr>
              <a:t>Educational “Snack” development</a:t>
            </a:r>
          </a:p>
          <a:p>
            <a:pPr marL="400050" indent="-400050">
              <a:buFontTx/>
              <a:buAutoNum type="romanUcPeriod"/>
            </a:pPr>
            <a:endParaRPr lang="en-US" dirty="0">
              <a:latin typeface="Calibri" pitchFamily="34" charset="0"/>
            </a:endParaRPr>
          </a:p>
        </p:txBody>
      </p:sp>
      <p:sp>
        <p:nvSpPr>
          <p:cNvPr id="7" name="Title 6"/>
          <p:cNvSpPr>
            <a:spLocks noGrp="1"/>
          </p:cNvSpPr>
          <p:nvPr>
            <p:ph type="title"/>
          </p:nvPr>
        </p:nvSpPr>
        <p:spPr/>
        <p:txBody>
          <a:bodyPr/>
          <a:lstStyle/>
          <a:p>
            <a:r>
              <a:rPr lang="en-US" dirty="0" smtClean="0"/>
              <a:t>Outline</a:t>
            </a:r>
            <a:endParaRPr lang="en-US"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3009" name="Picture 1" descr="NGC6503_002(image1).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4033" name="Picture 1" descr="NGC6503_images_added(hot).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7" name="TextBox 1"/>
          <p:cNvSpPr txBox="1">
            <a:spLocks noChangeArrowheads="1"/>
          </p:cNvSpPr>
          <p:nvPr/>
        </p:nvSpPr>
        <p:spPr bwMode="auto">
          <a:xfrm>
            <a:off x="609600" y="1524000"/>
            <a:ext cx="7924800" cy="4647426"/>
          </a:xfrm>
          <a:prstGeom prst="rect">
            <a:avLst/>
          </a:prstGeom>
          <a:noFill/>
          <a:ln w="9525">
            <a:noFill/>
            <a:miter lim="800000"/>
            <a:headEnd/>
            <a:tailEnd/>
          </a:ln>
        </p:spPr>
        <p:txBody>
          <a:bodyPr wrap="square">
            <a:spAutoFit/>
          </a:bodyPr>
          <a:lstStyle/>
          <a:p>
            <a:r>
              <a:rPr lang="en-US" sz="2000" dirty="0" smtClean="0">
                <a:latin typeface="Calibri" pitchFamily="34" charset="0"/>
              </a:rPr>
              <a:t>The </a:t>
            </a:r>
            <a:r>
              <a:rPr lang="en-US" sz="2000" dirty="0">
                <a:latin typeface="Calibri" pitchFamily="34" charset="0"/>
              </a:rPr>
              <a:t>alignment problem was attacked using a “brute-force” </a:t>
            </a:r>
            <a:r>
              <a:rPr lang="en-US" sz="2000" dirty="0" smtClean="0">
                <a:latin typeface="Calibri" pitchFamily="34" charset="0"/>
              </a:rPr>
              <a:t>approach: </a:t>
            </a:r>
            <a:r>
              <a:rPr lang="en-US" sz="2000" dirty="0">
                <a:latin typeface="Calibri" pitchFamily="34" charset="0"/>
              </a:rPr>
              <a:t>find bright pixels, identify stars as clusters of bright pixels, locating the same objects in a subsequent image. </a:t>
            </a:r>
            <a:endParaRPr lang="en-US" sz="2000" dirty="0" smtClean="0">
              <a:latin typeface="Calibri" pitchFamily="34" charset="0"/>
            </a:endParaRPr>
          </a:p>
          <a:p>
            <a:pPr lvl="1">
              <a:buFont typeface="Arial"/>
              <a:buChar char="•"/>
            </a:pPr>
            <a:r>
              <a:rPr lang="en-US" sz="2000" dirty="0" smtClean="0">
                <a:latin typeface="Calibri" pitchFamily="34" charset="0"/>
              </a:rPr>
              <a:t>  Also, </a:t>
            </a:r>
            <a:r>
              <a:rPr lang="en-US" sz="2000" dirty="0">
                <a:latin typeface="Calibri" pitchFamily="34" charset="0"/>
              </a:rPr>
              <a:t>distances to nearby objects were </a:t>
            </a:r>
            <a:r>
              <a:rPr lang="en-US" sz="2000" dirty="0" smtClean="0">
                <a:latin typeface="Calibri" pitchFamily="34" charset="0"/>
              </a:rPr>
              <a:t>calculated </a:t>
            </a:r>
            <a:r>
              <a:rPr lang="en-US" sz="2000" dirty="0">
                <a:latin typeface="Calibri" pitchFamily="34" charset="0"/>
              </a:rPr>
              <a:t>to verify offset calculations</a:t>
            </a:r>
            <a:r>
              <a:rPr lang="en-US" sz="2000" dirty="0" smtClean="0">
                <a:latin typeface="Calibri" pitchFamily="34" charset="0"/>
              </a:rPr>
              <a:t>.</a:t>
            </a:r>
          </a:p>
          <a:p>
            <a:endParaRPr lang="en-US" sz="2000" dirty="0" smtClean="0">
              <a:latin typeface="Calibri" pitchFamily="34" charset="0"/>
            </a:endParaRPr>
          </a:p>
          <a:p>
            <a:r>
              <a:rPr lang="en-US" sz="2000" dirty="0" smtClean="0">
                <a:latin typeface="Calibri" pitchFamily="34" charset="0"/>
              </a:rPr>
              <a:t>Early on,  some significant “threshold” limits had to be applied – for example, </a:t>
            </a:r>
            <a:r>
              <a:rPr lang="en-US" sz="2000" b="1" i="1" dirty="0" smtClean="0">
                <a:latin typeface="Calibri" pitchFamily="34" charset="0"/>
              </a:rPr>
              <a:t>what constitutes a bright pixel?</a:t>
            </a:r>
          </a:p>
          <a:p>
            <a:pPr lvl="1">
              <a:buFont typeface="Arial"/>
              <a:buChar char="•"/>
            </a:pPr>
            <a:r>
              <a:rPr lang="en-US" sz="2000" b="1" i="1" dirty="0" smtClean="0">
                <a:latin typeface="Calibri" pitchFamily="34" charset="0"/>
              </a:rPr>
              <a:t>  </a:t>
            </a:r>
            <a:r>
              <a:rPr lang="en-US" sz="2000" dirty="0" smtClean="0">
                <a:latin typeface="Calibri" pitchFamily="34" charset="0"/>
              </a:rPr>
              <a:t>Too high of an intensity value, and insufficient pixels would be identified for offset calculations; too low, and correlating stars (clusters of pixels) becomes problematic.</a:t>
            </a:r>
          </a:p>
          <a:p>
            <a:endParaRPr lang="en-US" sz="1600" dirty="0" smtClean="0">
              <a:latin typeface="Calibri" pitchFamily="34" charset="0"/>
            </a:endParaRPr>
          </a:p>
          <a:p>
            <a:r>
              <a:rPr lang="en-US" sz="2000" dirty="0" smtClean="0">
                <a:latin typeface="Calibri" pitchFamily="34" charset="0"/>
              </a:rPr>
              <a:t>In processing the images tested, an intensity value of 15,000 was chosen as a minimum (on a scale of 1 to 10, this would equal about 2.5 – thus fairly faint stars are being included).</a:t>
            </a:r>
          </a:p>
          <a:p>
            <a:endParaRPr lang="en-US" sz="2000" dirty="0">
              <a:latin typeface="Calibri" pitchFamily="34" charset="0"/>
            </a:endParaRPr>
          </a:p>
        </p:txBody>
      </p:sp>
      <p:sp>
        <p:nvSpPr>
          <p:cNvPr id="4" name="Title 3"/>
          <p:cNvSpPr>
            <a:spLocks noGrp="1"/>
          </p:cNvSpPr>
          <p:nvPr>
            <p:ph type="title"/>
          </p:nvPr>
        </p:nvSpPr>
        <p:spPr/>
        <p:txBody>
          <a:bodyPr/>
          <a:lstStyle/>
          <a:p>
            <a:r>
              <a:rPr lang="en-US" dirty="0" smtClean="0"/>
              <a:t>Calculating the Shift</a:t>
            </a:r>
            <a:endParaRPr lang="en-US" dirty="0"/>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Image Subtraction</a:t>
            </a:r>
            <a:endParaRPr lang="en-US" dirty="0"/>
          </a:p>
        </p:txBody>
      </p:sp>
      <p:sp>
        <p:nvSpPr>
          <p:cNvPr id="5" name="TextBox 1"/>
          <p:cNvSpPr txBox="1">
            <a:spLocks noChangeArrowheads="1"/>
          </p:cNvSpPr>
          <p:nvPr/>
        </p:nvSpPr>
        <p:spPr bwMode="auto">
          <a:xfrm>
            <a:off x="762000" y="1981200"/>
            <a:ext cx="7620000" cy="3416320"/>
          </a:xfrm>
          <a:prstGeom prst="rect">
            <a:avLst/>
          </a:prstGeom>
          <a:noFill/>
          <a:ln w="9525">
            <a:noFill/>
            <a:miter lim="800000"/>
            <a:headEnd/>
            <a:tailEnd/>
          </a:ln>
        </p:spPr>
        <p:txBody>
          <a:bodyPr>
            <a:spAutoFit/>
          </a:bodyPr>
          <a:lstStyle/>
          <a:p>
            <a:r>
              <a:rPr lang="en-US" sz="2400" dirty="0">
                <a:latin typeface="Calibri" pitchFamily="34" charset="0"/>
              </a:rPr>
              <a:t>The resulting</a:t>
            </a:r>
            <a:r>
              <a:rPr lang="en-US" sz="2400" dirty="0" smtClean="0">
                <a:latin typeface="Calibri" pitchFamily="34" charset="0"/>
              </a:rPr>
              <a:t> aligned </a:t>
            </a:r>
            <a:r>
              <a:rPr lang="en-US" sz="2400" dirty="0">
                <a:latin typeface="Calibri" pitchFamily="34" charset="0"/>
              </a:rPr>
              <a:t>data files are then </a:t>
            </a:r>
            <a:r>
              <a:rPr lang="en-US" sz="2400" dirty="0" smtClean="0">
                <a:latin typeface="Calibri" pitchFamily="34" charset="0"/>
              </a:rPr>
              <a:t>subtracted (image2 </a:t>
            </a:r>
            <a:r>
              <a:rPr lang="en-US" sz="2400" dirty="0">
                <a:latin typeface="Calibri" pitchFamily="34" charset="0"/>
              </a:rPr>
              <a:t>– </a:t>
            </a:r>
            <a:r>
              <a:rPr lang="en-US" sz="2400" dirty="0" smtClean="0">
                <a:latin typeface="Calibri" pitchFamily="34" charset="0"/>
              </a:rPr>
              <a:t>image1) </a:t>
            </a:r>
            <a:r>
              <a:rPr lang="en-US" sz="2400" dirty="0">
                <a:latin typeface="Calibri" pitchFamily="34" charset="0"/>
              </a:rPr>
              <a:t>to produce an image which MAY contain transients.</a:t>
            </a:r>
          </a:p>
          <a:p>
            <a:endParaRPr lang="en-US" sz="2400" dirty="0" smtClean="0">
              <a:latin typeface="Calibri" pitchFamily="34" charset="0"/>
            </a:endParaRPr>
          </a:p>
          <a:p>
            <a:pPr lvl="1">
              <a:buFont typeface="Arial"/>
              <a:buChar char="•"/>
            </a:pPr>
            <a:r>
              <a:rPr lang="en-US" sz="2400" dirty="0" smtClean="0">
                <a:latin typeface="Calibri" pitchFamily="34" charset="0"/>
              </a:rPr>
              <a:t>  It </a:t>
            </a:r>
            <a:r>
              <a:rPr lang="en-US" sz="2400" dirty="0">
                <a:latin typeface="Calibri" pitchFamily="34" charset="0"/>
              </a:rPr>
              <a:t>is expected that there will be NO transients in most images</a:t>
            </a:r>
            <a:r>
              <a:rPr lang="en-US" sz="2400" dirty="0" smtClean="0">
                <a:latin typeface="Calibri" pitchFamily="34" charset="0"/>
              </a:rPr>
              <a:t>.</a:t>
            </a:r>
          </a:p>
          <a:p>
            <a:endParaRPr lang="en-US" sz="2400" dirty="0" smtClean="0">
              <a:latin typeface="Calibri" pitchFamily="34" charset="0"/>
            </a:endParaRPr>
          </a:p>
          <a:p>
            <a:r>
              <a:rPr lang="en-US" sz="2400" dirty="0" smtClean="0">
                <a:latin typeface="Calibri" pitchFamily="34" charset="0"/>
              </a:rPr>
              <a:t>However, some candidate transients emerged in ALL images processed…</a:t>
            </a:r>
          </a:p>
          <a:p>
            <a:endParaRPr lang="en-US" sz="2400" dirty="0">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1201" name="Picture 1" descr="objectsInterest.jpg"/>
          <p:cNvPicPr>
            <a:picLocks noChangeAspect="1"/>
          </p:cNvPicPr>
          <p:nvPr/>
        </p:nvPicPr>
        <p:blipFill>
          <a:blip r:embed="rId3"/>
          <a:srcRect/>
          <a:stretch>
            <a:fillRect/>
          </a:stretch>
        </p:blipFill>
        <p:spPr bwMode="auto">
          <a:xfrm>
            <a:off x="0" y="1"/>
            <a:ext cx="9144000" cy="651192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3249" name="Picture 1" descr="NGC6503_ghost_artifacts.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3250" name="TextBox 2"/>
          <p:cNvSpPr txBox="1">
            <a:spLocks noChangeArrowheads="1"/>
          </p:cNvSpPr>
          <p:nvPr/>
        </p:nvSpPr>
        <p:spPr bwMode="auto">
          <a:xfrm>
            <a:off x="2286000" y="0"/>
            <a:ext cx="4343400" cy="369332"/>
          </a:xfrm>
          <a:prstGeom prst="rect">
            <a:avLst/>
          </a:prstGeom>
          <a:noFill/>
          <a:ln w="9525">
            <a:noFill/>
            <a:miter lim="800000"/>
            <a:headEnd/>
            <a:tailEnd/>
          </a:ln>
        </p:spPr>
        <p:txBody>
          <a:bodyPr>
            <a:spAutoFit/>
          </a:bodyPr>
          <a:lstStyle/>
          <a:p>
            <a:r>
              <a:rPr lang="en-US">
                <a:latin typeface="Calibri" pitchFamily="34" charset="0"/>
              </a:rPr>
              <a:t>Artifacts due to imperfect pixel subtraction</a:t>
            </a: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4273" name="Picture 2" descr="NGC2976_negative_transient.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4274" name="TextBox 3"/>
          <p:cNvSpPr txBox="1">
            <a:spLocks noChangeArrowheads="1"/>
          </p:cNvSpPr>
          <p:nvPr/>
        </p:nvSpPr>
        <p:spPr bwMode="auto">
          <a:xfrm>
            <a:off x="2552700" y="0"/>
            <a:ext cx="4038600" cy="369332"/>
          </a:xfrm>
          <a:prstGeom prst="rect">
            <a:avLst/>
          </a:prstGeom>
          <a:noFill/>
          <a:ln w="9525">
            <a:noFill/>
            <a:miter lim="800000"/>
            <a:headEnd/>
            <a:tailEnd/>
          </a:ln>
        </p:spPr>
        <p:txBody>
          <a:bodyPr>
            <a:spAutoFit/>
          </a:bodyPr>
          <a:lstStyle/>
          <a:p>
            <a:pPr algn="ctr"/>
            <a:r>
              <a:rPr lang="en-US">
                <a:latin typeface="Calibri" pitchFamily="34" charset="0"/>
              </a:rPr>
              <a:t>A “Negative” Transient</a:t>
            </a:r>
          </a:p>
        </p:txBody>
      </p:sp>
      <p:cxnSp>
        <p:nvCxnSpPr>
          <p:cNvPr id="5" name="Straight Arrow Connector 4"/>
          <p:cNvCxnSpPr/>
          <p:nvPr/>
        </p:nvCxnSpPr>
        <p:spPr bwMode="auto">
          <a:xfrm rot="5400000" flipH="1" flipV="1">
            <a:off x="3733800" y="1371600"/>
            <a:ext cx="533400" cy="381000"/>
          </a:xfrm>
          <a:prstGeom prst="straightConnector1">
            <a:avLst/>
          </a:prstGeom>
          <a:solidFill>
            <a:schemeClr val="accent1"/>
          </a:solidFill>
          <a:ln w="12700" cap="flat" cmpd="sng" algn="ctr">
            <a:solidFill>
              <a:srgbClr val="FF0000"/>
            </a:solidFill>
            <a:prstDash val="solid"/>
            <a:round/>
            <a:headEnd type="none" w="sm" len="sm"/>
            <a:tailEnd type="arrow"/>
          </a:ln>
          <a:effectLst/>
        </p:spPr>
      </p:cxn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5297" name="Picture 1" descr="NGC2976_positive_transient.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5298" name="TextBox 2"/>
          <p:cNvSpPr txBox="1">
            <a:spLocks noChangeArrowheads="1"/>
          </p:cNvSpPr>
          <p:nvPr/>
        </p:nvSpPr>
        <p:spPr bwMode="auto">
          <a:xfrm>
            <a:off x="2705100" y="0"/>
            <a:ext cx="3733800" cy="369332"/>
          </a:xfrm>
          <a:prstGeom prst="rect">
            <a:avLst/>
          </a:prstGeom>
          <a:noFill/>
          <a:ln w="9525">
            <a:noFill/>
            <a:miter lim="800000"/>
            <a:headEnd/>
            <a:tailEnd/>
          </a:ln>
        </p:spPr>
        <p:txBody>
          <a:bodyPr>
            <a:spAutoFit/>
          </a:bodyPr>
          <a:lstStyle/>
          <a:p>
            <a:pPr algn="ctr"/>
            <a:r>
              <a:rPr lang="en-US">
                <a:latin typeface="Calibri" pitchFamily="34" charset="0"/>
              </a:rPr>
              <a:t>A “Positive” Transient</a:t>
            </a:r>
          </a:p>
        </p:txBody>
      </p:sp>
      <p:cxnSp>
        <p:nvCxnSpPr>
          <p:cNvPr id="7" name="Straight Arrow Connector 6"/>
          <p:cNvCxnSpPr/>
          <p:nvPr/>
        </p:nvCxnSpPr>
        <p:spPr bwMode="auto">
          <a:xfrm rot="5400000" flipH="1" flipV="1">
            <a:off x="6705600" y="2362200"/>
            <a:ext cx="533400" cy="381000"/>
          </a:xfrm>
          <a:prstGeom prst="straightConnector1">
            <a:avLst/>
          </a:prstGeom>
          <a:solidFill>
            <a:schemeClr val="accent1"/>
          </a:solidFill>
          <a:ln w="12700" cap="flat" cmpd="sng" algn="ctr">
            <a:solidFill>
              <a:srgbClr val="FF0000"/>
            </a:solidFill>
            <a:prstDash val="solid"/>
            <a:round/>
            <a:headEnd type="none" w="sm" len="sm"/>
            <a:tailEnd type="arrow"/>
          </a:ln>
          <a:effectLst/>
        </p:spPr>
      </p:cxn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6321" name="Picture 1" descr="NGC2976_image4minus3.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6322" name="TextBox 2"/>
          <p:cNvSpPr txBox="1">
            <a:spLocks noChangeArrowheads="1"/>
          </p:cNvSpPr>
          <p:nvPr/>
        </p:nvSpPr>
        <p:spPr bwMode="auto">
          <a:xfrm>
            <a:off x="1295400" y="0"/>
            <a:ext cx="5943600" cy="369332"/>
          </a:xfrm>
          <a:prstGeom prst="rect">
            <a:avLst/>
          </a:prstGeom>
          <a:noFill/>
          <a:ln w="9525">
            <a:noFill/>
            <a:miter lim="800000"/>
            <a:headEnd/>
            <a:tailEnd/>
          </a:ln>
        </p:spPr>
        <p:txBody>
          <a:bodyPr>
            <a:spAutoFit/>
          </a:bodyPr>
          <a:lstStyle/>
          <a:p>
            <a:r>
              <a:rPr lang="en-US">
                <a:latin typeface="Calibri" pitchFamily="34" charset="0"/>
              </a:rPr>
              <a:t>Potential Transients tend to lie near or on mosaic borders…</a:t>
            </a: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5" name="TextBox 1"/>
          <p:cNvSpPr txBox="1">
            <a:spLocks noChangeArrowheads="1"/>
          </p:cNvSpPr>
          <p:nvPr/>
        </p:nvSpPr>
        <p:spPr bwMode="auto">
          <a:xfrm>
            <a:off x="342900" y="1859341"/>
            <a:ext cx="8458200" cy="4401205"/>
          </a:xfrm>
          <a:prstGeom prst="rect">
            <a:avLst/>
          </a:prstGeom>
          <a:noFill/>
          <a:ln w="9525">
            <a:noFill/>
            <a:miter lim="800000"/>
            <a:headEnd/>
            <a:tailEnd/>
          </a:ln>
        </p:spPr>
        <p:txBody>
          <a:bodyPr wrap="square">
            <a:spAutoFit/>
          </a:bodyPr>
          <a:lstStyle/>
          <a:p>
            <a:r>
              <a:rPr lang="en-US" sz="2000" dirty="0">
                <a:latin typeface="Calibri" pitchFamily="34" charset="0"/>
              </a:rPr>
              <a:t>A module was developed to evaluate subtracted images, and identify transients which are genuine</a:t>
            </a:r>
            <a:r>
              <a:rPr lang="en-US" sz="2000" dirty="0" smtClean="0">
                <a:latin typeface="Calibri" pitchFamily="34" charset="0"/>
              </a:rPr>
              <a:t>.</a:t>
            </a:r>
          </a:p>
          <a:p>
            <a:endParaRPr lang="en-US" sz="2000" dirty="0" smtClean="0">
              <a:latin typeface="Calibri" pitchFamily="34" charset="0"/>
            </a:endParaRPr>
          </a:p>
          <a:p>
            <a:r>
              <a:rPr lang="en-US" sz="2000" dirty="0" smtClean="0">
                <a:latin typeface="Calibri" pitchFamily="34" charset="0"/>
              </a:rPr>
              <a:t>Here, another threshold limit must be set – by how much must a pixel’s intensity vary from the background in order to be considered significant, after subtraction?  Since the majority of background intensities have very low values (on the scale of tens), and mosaic border values typically range between +/-100 to +/-300,  a limiting intensity value in the thousands was found to be appropriate.</a:t>
            </a:r>
          </a:p>
          <a:p>
            <a:endParaRPr lang="en-US" sz="2000" dirty="0" smtClean="0">
              <a:latin typeface="Calibri" pitchFamily="34" charset="0"/>
            </a:endParaRPr>
          </a:p>
          <a:p>
            <a:r>
              <a:rPr lang="en-US" sz="2000" dirty="0" smtClean="0">
                <a:latin typeface="Calibri" pitchFamily="34" charset="0"/>
              </a:rPr>
              <a:t>Modules which were analogs of those previously developed to locate stars were utilized to locate candidate transients, storing pertinent information in a new matrix variable (intensities, size, X &amp; Y coordinates).</a:t>
            </a:r>
          </a:p>
          <a:p>
            <a:endParaRPr lang="en-US" sz="2000" dirty="0" smtClean="0">
              <a:latin typeface="Calibri" pitchFamily="34" charset="0"/>
            </a:endParaRPr>
          </a:p>
          <a:p>
            <a:endParaRPr lang="en-US" sz="2000" dirty="0">
              <a:latin typeface="Calibri" pitchFamily="34" charset="0"/>
            </a:endParaRPr>
          </a:p>
        </p:txBody>
      </p:sp>
      <p:sp>
        <p:nvSpPr>
          <p:cNvPr id="5" name="Title 4"/>
          <p:cNvSpPr>
            <a:spLocks noGrp="1"/>
          </p:cNvSpPr>
          <p:nvPr>
            <p:ph type="title"/>
          </p:nvPr>
        </p:nvSpPr>
        <p:spPr/>
        <p:txBody>
          <a:bodyPr/>
          <a:lstStyle/>
          <a:p>
            <a:r>
              <a:rPr lang="en-US" dirty="0" smtClean="0"/>
              <a:t>Identifying the Transients</a:t>
            </a:r>
            <a:endParaRPr lang="en-US"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3" name="TextBox 1"/>
          <p:cNvSpPr txBox="1">
            <a:spLocks noChangeArrowheads="1"/>
          </p:cNvSpPr>
          <p:nvPr/>
        </p:nvSpPr>
        <p:spPr bwMode="auto">
          <a:xfrm>
            <a:off x="228600" y="1524000"/>
            <a:ext cx="8686800" cy="4678203"/>
          </a:xfrm>
          <a:prstGeom prst="rect">
            <a:avLst/>
          </a:prstGeom>
          <a:noFill/>
          <a:ln w="9525">
            <a:noFill/>
            <a:miter lim="800000"/>
            <a:headEnd/>
            <a:tailEnd/>
          </a:ln>
        </p:spPr>
        <p:txBody>
          <a:bodyPr wrap="square">
            <a:spAutoFit/>
          </a:bodyPr>
          <a:lstStyle/>
          <a:p>
            <a:r>
              <a:rPr lang="en-US" sz="2200" dirty="0">
                <a:latin typeface="Calibri" pitchFamily="34" charset="0"/>
              </a:rPr>
              <a:t>It is expected that</a:t>
            </a:r>
            <a:r>
              <a:rPr lang="en-US" sz="2200" dirty="0" smtClean="0">
                <a:latin typeface="Calibri" pitchFamily="34" charset="0"/>
              </a:rPr>
              <a:t> gravitational </a:t>
            </a:r>
            <a:r>
              <a:rPr lang="en-US" sz="2200" dirty="0">
                <a:latin typeface="Calibri" pitchFamily="34" charset="0"/>
              </a:rPr>
              <a:t>wave bursts will be associated with </a:t>
            </a:r>
            <a:r>
              <a:rPr lang="en-US" sz="2200" dirty="0" smtClean="0">
                <a:latin typeface="Calibri" pitchFamily="34" charset="0"/>
              </a:rPr>
              <a:t>astrophysical </a:t>
            </a:r>
            <a:r>
              <a:rPr lang="en-US" sz="2200" dirty="0">
                <a:latin typeface="Calibri" pitchFamily="34" charset="0"/>
              </a:rPr>
              <a:t>events or processes which are very energetic – and these processes may be accompanied by changes which</a:t>
            </a:r>
            <a:r>
              <a:rPr lang="en-US" sz="2200" dirty="0" smtClean="0">
                <a:latin typeface="Calibri" pitchFamily="34" charset="0"/>
              </a:rPr>
              <a:t> EM (optical) </a:t>
            </a:r>
            <a:r>
              <a:rPr lang="en-US" sz="2200" dirty="0">
                <a:latin typeface="Calibri" pitchFamily="34" charset="0"/>
              </a:rPr>
              <a:t>telescopes can detect</a:t>
            </a:r>
            <a:r>
              <a:rPr lang="en-US" sz="2200" dirty="0" smtClean="0">
                <a:latin typeface="Calibri" pitchFamily="34" charset="0"/>
              </a:rPr>
              <a:t>.</a:t>
            </a:r>
          </a:p>
          <a:p>
            <a:pPr lvl="1">
              <a:buFont typeface="Arial"/>
              <a:buChar char="•"/>
            </a:pPr>
            <a:r>
              <a:rPr lang="en-US" sz="2000" dirty="0" smtClean="0">
                <a:latin typeface="Calibri" pitchFamily="34" charset="0"/>
              </a:rPr>
              <a:t>  Examples: Supernovas, </a:t>
            </a:r>
            <a:r>
              <a:rPr lang="en-US" sz="2000" dirty="0" err="1" smtClean="0">
                <a:latin typeface="Calibri" pitchFamily="34" charset="0"/>
              </a:rPr>
              <a:t>Macronovas</a:t>
            </a:r>
            <a:r>
              <a:rPr lang="en-US" sz="2000" dirty="0" smtClean="0">
                <a:latin typeface="Calibri" pitchFamily="34" charset="0"/>
              </a:rPr>
              <a:t> (result of a double neutron star merger, or black hole/neutron star merger), Gamma Ray Burst Afterglows.</a:t>
            </a:r>
          </a:p>
          <a:p>
            <a:pPr lvl="1">
              <a:buFont typeface="Arial"/>
              <a:buChar char="•"/>
            </a:pPr>
            <a:endParaRPr lang="en-US" sz="2000" dirty="0" smtClean="0">
              <a:latin typeface="Calibri" pitchFamily="34" charset="0"/>
            </a:endParaRPr>
          </a:p>
          <a:p>
            <a:r>
              <a:rPr lang="en-US" sz="2200" dirty="0" smtClean="0">
                <a:latin typeface="Calibri" pitchFamily="34" charset="0"/>
              </a:rPr>
              <a:t>The LSC currently uses Gamma Ray Bursts (</a:t>
            </a:r>
            <a:r>
              <a:rPr lang="en-US" sz="2200" dirty="0" err="1" smtClean="0">
                <a:latin typeface="Calibri" pitchFamily="34" charset="0"/>
              </a:rPr>
              <a:t>GRB’s</a:t>
            </a:r>
            <a:r>
              <a:rPr lang="en-US" sz="2200" dirty="0" smtClean="0">
                <a:latin typeface="Calibri" pitchFamily="34" charset="0"/>
              </a:rPr>
              <a:t>) and Soft Gamma Ray Repeaters (</a:t>
            </a:r>
            <a:r>
              <a:rPr lang="en-US" sz="2200" dirty="0" err="1" smtClean="0">
                <a:latin typeface="Calibri" pitchFamily="34" charset="0"/>
              </a:rPr>
              <a:t>SGR’s</a:t>
            </a:r>
            <a:r>
              <a:rPr lang="en-US" sz="2200" dirty="0" smtClean="0">
                <a:latin typeface="Calibri" pitchFamily="34" charset="0"/>
              </a:rPr>
              <a:t>) as external “triggers” for gravitational wave bursts.</a:t>
            </a:r>
          </a:p>
          <a:p>
            <a:r>
              <a:rPr lang="en-US" sz="2200" dirty="0" smtClean="0">
                <a:latin typeface="Calibri" pitchFamily="34" charset="0"/>
              </a:rPr>
              <a:t>Efforts are currently underway to do </a:t>
            </a:r>
            <a:r>
              <a:rPr lang="en-US" sz="2200" b="1" i="1" dirty="0" smtClean="0">
                <a:latin typeface="Calibri" pitchFamily="34" charset="0"/>
              </a:rPr>
              <a:t>the</a:t>
            </a:r>
            <a:r>
              <a:rPr lang="en-US" sz="2200" dirty="0" smtClean="0">
                <a:latin typeface="Calibri" pitchFamily="34" charset="0"/>
              </a:rPr>
              <a:t> </a:t>
            </a:r>
            <a:r>
              <a:rPr lang="en-US" sz="2200" b="1" i="1" dirty="0" smtClean="0">
                <a:latin typeface="Calibri" pitchFamily="34" charset="0"/>
              </a:rPr>
              <a:t>opposite</a:t>
            </a:r>
            <a:r>
              <a:rPr lang="en-US" sz="2200" dirty="0" smtClean="0">
                <a:latin typeface="Calibri" pitchFamily="34" charset="0"/>
              </a:rPr>
              <a:t> – to use suspected gravitational wave triggers in order to locate optical counterparts to gravitational wave bursts (project LOOC-UP).</a:t>
            </a:r>
          </a:p>
          <a:p>
            <a:pPr lvl="1">
              <a:buFont typeface="Arial"/>
              <a:buChar char="•"/>
            </a:pPr>
            <a:r>
              <a:rPr lang="en-US" sz="2000" dirty="0" smtClean="0">
                <a:latin typeface="Calibri" pitchFamily="34" charset="0"/>
              </a:rPr>
              <a:t>  Potential to provide information such as the position, distance, and source mechanism.</a:t>
            </a:r>
            <a:endParaRPr lang="en-US" sz="2200" dirty="0" smtClean="0">
              <a:latin typeface="Calibri" pitchFamily="34" charset="0"/>
            </a:endParaRPr>
          </a:p>
        </p:txBody>
      </p:sp>
      <p:sp>
        <p:nvSpPr>
          <p:cNvPr id="4" name="Title 3"/>
          <p:cNvSpPr>
            <a:spLocks noGrp="1"/>
          </p:cNvSpPr>
          <p:nvPr>
            <p:ph type="title"/>
          </p:nvPr>
        </p:nvSpPr>
        <p:spPr/>
        <p:txBody>
          <a:bodyPr/>
          <a:lstStyle/>
          <a:p>
            <a:r>
              <a:rPr lang="en-US" dirty="0" smtClean="0"/>
              <a:t>GW and Multi-messenger Astronomy</a:t>
            </a:r>
            <a:endParaRPr lang="en-US" dirty="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69" name="TextBox 1"/>
          <p:cNvSpPr txBox="1">
            <a:spLocks noChangeArrowheads="1"/>
          </p:cNvSpPr>
          <p:nvPr/>
        </p:nvSpPr>
        <p:spPr bwMode="auto">
          <a:xfrm>
            <a:off x="495300" y="1843950"/>
            <a:ext cx="8153400" cy="4154983"/>
          </a:xfrm>
          <a:prstGeom prst="rect">
            <a:avLst/>
          </a:prstGeom>
          <a:noFill/>
          <a:ln w="9525">
            <a:noFill/>
            <a:miter lim="800000"/>
            <a:headEnd/>
            <a:tailEnd/>
          </a:ln>
        </p:spPr>
        <p:txBody>
          <a:bodyPr wrap="square">
            <a:spAutoFit/>
          </a:bodyPr>
          <a:lstStyle/>
          <a:p>
            <a:r>
              <a:rPr lang="en-US" sz="2400" dirty="0">
                <a:latin typeface="Calibri" pitchFamily="34" charset="0"/>
              </a:rPr>
              <a:t>A threshold cut is then made on transient candidates; only those with an increase or decrease in magnitude of 50% above background intensity are considered genuine.</a:t>
            </a:r>
            <a:r>
              <a:rPr lang="en-US" sz="2400" dirty="0" smtClean="0">
                <a:latin typeface="Calibri" pitchFamily="34" charset="0"/>
              </a:rPr>
              <a:t> This </a:t>
            </a:r>
            <a:r>
              <a:rPr lang="en-US" sz="2400" dirty="0">
                <a:latin typeface="Calibri" pitchFamily="34" charset="0"/>
              </a:rPr>
              <a:t>limit was set high intentionally – the initial image subtraction produced similar transients with large changes in magnitude near mosaic</a:t>
            </a:r>
            <a:r>
              <a:rPr lang="en-US" sz="2400" dirty="0" smtClean="0">
                <a:latin typeface="Calibri" pitchFamily="34" charset="0"/>
              </a:rPr>
              <a:t> boarders </a:t>
            </a:r>
            <a:r>
              <a:rPr lang="en-US" sz="2400" dirty="0">
                <a:latin typeface="Calibri" pitchFamily="34" charset="0"/>
              </a:rPr>
              <a:t>(intensity of 9 on a scale of 1 to </a:t>
            </a:r>
            <a:r>
              <a:rPr lang="en-US" sz="2400" dirty="0" smtClean="0">
                <a:latin typeface="Calibri" pitchFamily="34" charset="0"/>
              </a:rPr>
              <a:t>10).</a:t>
            </a:r>
          </a:p>
          <a:p>
            <a:endParaRPr lang="en-US" sz="2400" dirty="0" smtClean="0">
              <a:latin typeface="Calibri" pitchFamily="34" charset="0"/>
            </a:endParaRPr>
          </a:p>
          <a:p>
            <a:r>
              <a:rPr lang="en-US" sz="2400" dirty="0" smtClean="0">
                <a:latin typeface="Calibri" pitchFamily="34" charset="0"/>
              </a:rPr>
              <a:t>If a lower threshold is used (10%), transient candidates </a:t>
            </a:r>
            <a:r>
              <a:rPr lang="en-US" sz="2400" b="1" i="1" dirty="0" smtClean="0">
                <a:latin typeface="Calibri" pitchFamily="34" charset="0"/>
              </a:rPr>
              <a:t>will</a:t>
            </a:r>
            <a:r>
              <a:rPr lang="en-US" sz="2400" dirty="0" smtClean="0">
                <a:latin typeface="Calibri" pitchFamily="34" charset="0"/>
              </a:rPr>
              <a:t> surface; however upon visual inspection all appear on or near a mosaic border.  Further cuts are possible using the size of the cluster of pixels corresponding to transient (when small).</a:t>
            </a:r>
          </a:p>
          <a:p>
            <a:endParaRPr lang="en-US" sz="2400" dirty="0">
              <a:latin typeface="Calibri" pitchFamily="34" charset="0"/>
            </a:endParaRPr>
          </a:p>
        </p:txBody>
      </p:sp>
      <p:sp>
        <p:nvSpPr>
          <p:cNvPr id="4" name="Title 3"/>
          <p:cNvSpPr>
            <a:spLocks noGrp="1"/>
          </p:cNvSpPr>
          <p:nvPr>
            <p:ph type="title"/>
          </p:nvPr>
        </p:nvSpPr>
        <p:spPr/>
        <p:txBody>
          <a:bodyPr/>
          <a:lstStyle/>
          <a:p>
            <a:r>
              <a:rPr lang="en-US" dirty="0" err="1" smtClean="0"/>
              <a:t>Thresholding</a:t>
            </a:r>
            <a:r>
              <a:rPr lang="en-US" dirty="0" smtClean="0"/>
              <a:t> Rationale</a:t>
            </a:r>
            <a:endParaRPr lang="en-US" dirty="0"/>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Future Work</a:t>
            </a:r>
            <a:endParaRPr lang="en-US" dirty="0"/>
          </a:p>
        </p:txBody>
      </p:sp>
      <p:sp>
        <p:nvSpPr>
          <p:cNvPr id="6" name="TextBox 5"/>
          <p:cNvSpPr txBox="1"/>
          <p:nvPr/>
        </p:nvSpPr>
        <p:spPr>
          <a:xfrm>
            <a:off x="457200" y="1828800"/>
            <a:ext cx="8229600" cy="3970318"/>
          </a:xfrm>
          <a:prstGeom prst="rect">
            <a:avLst/>
          </a:prstGeom>
          <a:noFill/>
        </p:spPr>
        <p:txBody>
          <a:bodyPr wrap="square" rtlCol="0">
            <a:spAutoFit/>
          </a:bodyPr>
          <a:lstStyle/>
          <a:p>
            <a:r>
              <a:rPr lang="en-US" sz="2400" dirty="0" smtClean="0"/>
              <a:t>Luminosity Curve Generations</a:t>
            </a:r>
          </a:p>
          <a:p>
            <a:pPr lvl="1">
              <a:buFont typeface="Arial"/>
              <a:buChar char="•"/>
            </a:pPr>
            <a:r>
              <a:rPr lang="en-US" sz="2000" dirty="0" smtClean="0"/>
              <a:t>  For identified transients, how does the luminosity (brightness) change over the observations?</a:t>
            </a:r>
          </a:p>
          <a:p>
            <a:endParaRPr lang="en-US" sz="2000" dirty="0" smtClean="0"/>
          </a:p>
          <a:p>
            <a:r>
              <a:rPr lang="en-US" sz="2400" dirty="0" smtClean="0"/>
              <a:t>Transient Classification</a:t>
            </a:r>
          </a:p>
          <a:p>
            <a:pPr lvl="1">
              <a:buFont typeface="Arial"/>
              <a:buChar char="•"/>
            </a:pPr>
            <a:r>
              <a:rPr lang="en-US" sz="2000" dirty="0" smtClean="0"/>
              <a:t>  Is this a real transient?  If so, what kind is it (supernova, etc.)?  The luminosity curve will be useful here.</a:t>
            </a:r>
          </a:p>
          <a:p>
            <a:endParaRPr lang="en-US" sz="2000" dirty="0" smtClean="0"/>
          </a:p>
          <a:p>
            <a:r>
              <a:rPr lang="en-US" sz="2400" dirty="0" smtClean="0"/>
              <a:t>False Alarm Rate Estimation</a:t>
            </a:r>
          </a:p>
          <a:p>
            <a:pPr lvl="1">
              <a:buFont typeface="Arial"/>
              <a:buChar char="•"/>
            </a:pPr>
            <a:r>
              <a:rPr lang="en-US" sz="2000" dirty="0" smtClean="0"/>
              <a:t>  What is the chance that we identify a transient as being a “real” one by accident?  A simulation program written by an IREU student (Greg Dooley – Kate’s brother) will help here.</a:t>
            </a:r>
            <a:endParaRPr lang="en-US" sz="2000" dirty="0"/>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5" name="TextBox 1"/>
          <p:cNvSpPr txBox="1">
            <a:spLocks noChangeArrowheads="1"/>
          </p:cNvSpPr>
          <p:nvPr/>
        </p:nvSpPr>
        <p:spPr bwMode="auto">
          <a:xfrm>
            <a:off x="1066800" y="2833688"/>
            <a:ext cx="7010400" cy="1200329"/>
          </a:xfrm>
          <a:prstGeom prst="rect">
            <a:avLst/>
          </a:prstGeom>
          <a:noFill/>
          <a:ln w="9525">
            <a:noFill/>
            <a:miter lim="800000"/>
            <a:headEnd/>
            <a:tailEnd/>
          </a:ln>
        </p:spPr>
        <p:txBody>
          <a:bodyPr>
            <a:spAutoFit/>
          </a:bodyPr>
          <a:lstStyle/>
          <a:p>
            <a:pPr algn="ctr"/>
            <a:r>
              <a:rPr lang="en-US" sz="3600" dirty="0">
                <a:latin typeface="Calibri" pitchFamily="34" charset="0"/>
              </a:rPr>
              <a:t>Educational Science “Snack” Development</a:t>
            </a: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89" name="TextBox 2"/>
          <p:cNvSpPr txBox="1">
            <a:spLocks noChangeArrowheads="1"/>
          </p:cNvSpPr>
          <p:nvPr/>
        </p:nvSpPr>
        <p:spPr bwMode="auto">
          <a:xfrm>
            <a:off x="438150" y="1828800"/>
            <a:ext cx="8267700" cy="4154983"/>
          </a:xfrm>
          <a:prstGeom prst="rect">
            <a:avLst/>
          </a:prstGeom>
          <a:noFill/>
          <a:ln w="9525">
            <a:noFill/>
            <a:miter lim="800000"/>
            <a:headEnd/>
            <a:tailEnd/>
          </a:ln>
        </p:spPr>
        <p:txBody>
          <a:bodyPr wrap="square">
            <a:spAutoFit/>
          </a:bodyPr>
          <a:lstStyle/>
          <a:p>
            <a:r>
              <a:rPr lang="en-US" sz="2200" dirty="0">
                <a:latin typeface="Calibri" pitchFamily="34" charset="0"/>
              </a:rPr>
              <a:t>In addition to Image processing software development, I have also constructed two science education “snacks” while at LIGO this summer</a:t>
            </a:r>
            <a:r>
              <a:rPr lang="en-US" sz="2200" dirty="0" smtClean="0">
                <a:latin typeface="Calibri" pitchFamily="34" charset="0"/>
              </a:rPr>
              <a:t>.</a:t>
            </a:r>
          </a:p>
          <a:p>
            <a:endParaRPr lang="en-US" sz="2200" dirty="0" smtClean="0">
              <a:latin typeface="Calibri" pitchFamily="34" charset="0"/>
            </a:endParaRPr>
          </a:p>
          <a:p>
            <a:r>
              <a:rPr lang="en-US" sz="2200" dirty="0" smtClean="0">
                <a:latin typeface="Calibri" pitchFamily="34" charset="0"/>
              </a:rPr>
              <a:t>A snack is a small-scale, inexpensive teaching tools similar in concept to the large-scale exhibits the Exploratorium in San Francisco houses and sells; the LIGO Science Education center contains some of these full-scale exhibits. At one time, a “cookbook” was published with construction diagrams for these… hence the smaller versions came to be known as snacks…</a:t>
            </a:r>
          </a:p>
          <a:p>
            <a:endParaRPr lang="en-US" sz="2200" dirty="0" smtClean="0">
              <a:latin typeface="Calibri" pitchFamily="34" charset="0"/>
            </a:endParaRPr>
          </a:p>
          <a:p>
            <a:r>
              <a:rPr lang="en-US" sz="2200" dirty="0" smtClean="0">
                <a:latin typeface="Calibri" pitchFamily="34" charset="0"/>
              </a:rPr>
              <a:t>While exhibits may cost in excess of $10,000.00   snacks are intentionally as cheap as possible (teachers have little resources).</a:t>
            </a:r>
          </a:p>
          <a:p>
            <a:endParaRPr lang="en-US" sz="2200" dirty="0">
              <a:latin typeface="Calibri" pitchFamily="34" charset="0"/>
            </a:endParaRPr>
          </a:p>
        </p:txBody>
      </p:sp>
      <p:sp>
        <p:nvSpPr>
          <p:cNvPr id="5" name="Title 4"/>
          <p:cNvSpPr>
            <a:spLocks noGrp="1"/>
          </p:cNvSpPr>
          <p:nvPr>
            <p:ph type="title"/>
          </p:nvPr>
        </p:nvSpPr>
        <p:spPr/>
        <p:txBody>
          <a:bodyPr/>
          <a:lstStyle/>
          <a:p>
            <a:r>
              <a:rPr lang="en-US" dirty="0" smtClean="0"/>
              <a:t>What’s a “Snack”?</a:t>
            </a:r>
            <a:endParaRPr lang="en-US" dirty="0"/>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1828800" y="1"/>
            <a:ext cx="6705600" cy="830997"/>
          </a:xfrm>
          <a:prstGeom prst="rect">
            <a:avLst/>
          </a:prstGeom>
          <a:noFill/>
        </p:spPr>
        <p:txBody>
          <a:bodyPr wrap="square" rtlCol="0">
            <a:spAutoFit/>
          </a:bodyPr>
          <a:lstStyle/>
          <a:p>
            <a:pPr algn="ctr"/>
            <a:r>
              <a:rPr lang="en-US" sz="2400" dirty="0" smtClean="0"/>
              <a:t>String Machine – and Exploratorium snack</a:t>
            </a:r>
          </a:p>
          <a:p>
            <a:pPr algn="ctr"/>
            <a:r>
              <a:rPr lang="en-US" sz="2400" dirty="0" smtClean="0"/>
              <a:t>(for demonstrating standing waves)</a:t>
            </a:r>
            <a:endParaRPr lang="en-US" sz="2400" dirty="0"/>
          </a:p>
        </p:txBody>
      </p:sp>
      <p:pic>
        <p:nvPicPr>
          <p:cNvPr id="5" name="Picture 4" descr="project pics 018.jpg"/>
          <p:cNvPicPr>
            <a:picLocks noChangeAspect="1"/>
          </p:cNvPicPr>
          <p:nvPr/>
        </p:nvPicPr>
        <p:blipFill>
          <a:blip r:embed="rId2" cstate="print"/>
          <a:stretch>
            <a:fillRect/>
          </a:stretch>
        </p:blipFill>
        <p:spPr>
          <a:xfrm>
            <a:off x="660400" y="990600"/>
            <a:ext cx="7823200" cy="5867400"/>
          </a:xfrm>
          <a:prstGeom prst="rect">
            <a:avLst/>
          </a:prstGeom>
        </p:spPr>
      </p:pic>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project pics 019.jpg"/>
          <p:cNvPicPr>
            <a:picLocks noChangeAspect="1"/>
          </p:cNvPicPr>
          <p:nvPr/>
        </p:nvPicPr>
        <p:blipFill>
          <a:blip r:embed="rId2" cstate="print"/>
          <a:stretch>
            <a:fillRect/>
          </a:stretch>
        </p:blipFill>
        <p:spPr>
          <a:xfrm>
            <a:off x="0" y="-19050"/>
            <a:ext cx="9144000" cy="6858000"/>
          </a:xfrm>
          <a:prstGeom prst="rect">
            <a:avLst/>
          </a:prstGeom>
        </p:spPr>
      </p:pic>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7" name="TextBox 1"/>
          <p:cNvSpPr txBox="1">
            <a:spLocks noChangeArrowheads="1"/>
          </p:cNvSpPr>
          <p:nvPr/>
        </p:nvSpPr>
        <p:spPr bwMode="auto">
          <a:xfrm>
            <a:off x="762000" y="152400"/>
            <a:ext cx="8153400" cy="1292662"/>
          </a:xfrm>
          <a:prstGeom prst="rect">
            <a:avLst/>
          </a:prstGeom>
          <a:noFill/>
          <a:ln w="9525">
            <a:noFill/>
            <a:miter lim="800000"/>
            <a:headEnd/>
            <a:tailEnd/>
          </a:ln>
        </p:spPr>
        <p:txBody>
          <a:bodyPr wrap="square">
            <a:spAutoFit/>
          </a:bodyPr>
          <a:lstStyle/>
          <a:p>
            <a:pPr algn="ctr"/>
            <a:r>
              <a:rPr lang="en-US" sz="2400" dirty="0">
                <a:latin typeface="Calibri" pitchFamily="34" charset="0"/>
              </a:rPr>
              <a:t>Reflected Motion</a:t>
            </a:r>
          </a:p>
          <a:p>
            <a:pPr algn="ctr"/>
            <a:endParaRPr lang="en-US" dirty="0">
              <a:latin typeface="Calibri" pitchFamily="34" charset="0"/>
            </a:endParaRPr>
          </a:p>
          <a:p>
            <a:pPr algn="ctr"/>
            <a:r>
              <a:rPr lang="en-US" dirty="0">
                <a:latin typeface="Calibri" pitchFamily="34" charset="0"/>
              </a:rPr>
              <a:t>Related science topics:  light, reflection, diffuse </a:t>
            </a:r>
            <a:r>
              <a:rPr lang="en-US" dirty="0" smtClean="0">
                <a:latin typeface="Calibri" pitchFamily="34" charset="0"/>
              </a:rPr>
              <a:t>vs. </a:t>
            </a:r>
            <a:r>
              <a:rPr lang="en-US" dirty="0" err="1">
                <a:latin typeface="Calibri" pitchFamily="34" charset="0"/>
              </a:rPr>
              <a:t>specular</a:t>
            </a:r>
            <a:r>
              <a:rPr lang="en-US" dirty="0">
                <a:latin typeface="Calibri" pitchFamily="34" charset="0"/>
              </a:rPr>
              <a:t> reflection,</a:t>
            </a:r>
            <a:r>
              <a:rPr lang="en-US" dirty="0" smtClean="0">
                <a:latin typeface="Calibri" pitchFamily="34" charset="0"/>
              </a:rPr>
              <a:t> &amp; elementary </a:t>
            </a:r>
            <a:r>
              <a:rPr lang="en-US" dirty="0">
                <a:latin typeface="Calibri" pitchFamily="34" charset="0"/>
              </a:rPr>
              <a:t>electronic circuit design (resistors, diodes, series circuits, energy conversion)</a:t>
            </a:r>
          </a:p>
        </p:txBody>
      </p:sp>
      <p:pic>
        <p:nvPicPr>
          <p:cNvPr id="65538" name="Picture 2" descr="project pics 011.jpg"/>
          <p:cNvPicPr>
            <a:picLocks noChangeAspect="1"/>
          </p:cNvPicPr>
          <p:nvPr/>
        </p:nvPicPr>
        <p:blipFill>
          <a:blip r:embed="rId2"/>
          <a:srcRect/>
          <a:stretch>
            <a:fillRect/>
          </a:stretch>
        </p:blipFill>
        <p:spPr bwMode="auto">
          <a:xfrm>
            <a:off x="806450" y="1504951"/>
            <a:ext cx="7531100" cy="53530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6561" name="Picture 1" descr="project pics 002.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7585" name="Picture 2" descr="project pics 004.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8609" name="Picture 1" descr="project pics 005.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5" name="TextBox 1"/>
          <p:cNvSpPr txBox="1">
            <a:spLocks noChangeArrowheads="1"/>
          </p:cNvSpPr>
          <p:nvPr/>
        </p:nvSpPr>
        <p:spPr bwMode="auto">
          <a:xfrm>
            <a:off x="762000" y="1600201"/>
            <a:ext cx="7620000" cy="4524315"/>
          </a:xfrm>
          <a:prstGeom prst="rect">
            <a:avLst/>
          </a:prstGeom>
          <a:noFill/>
          <a:ln w="9525">
            <a:noFill/>
            <a:miter lim="800000"/>
            <a:headEnd/>
            <a:tailEnd/>
          </a:ln>
        </p:spPr>
        <p:txBody>
          <a:bodyPr wrap="square">
            <a:spAutoFit/>
          </a:bodyPr>
          <a:lstStyle/>
          <a:p>
            <a:r>
              <a:rPr lang="en-US" sz="2400" dirty="0">
                <a:latin typeface="Calibri" pitchFamily="34" charset="0"/>
              </a:rPr>
              <a:t>In search for an astrophysical event using</a:t>
            </a:r>
            <a:r>
              <a:rPr lang="en-US" sz="2400" dirty="0" smtClean="0">
                <a:latin typeface="Calibri" pitchFamily="34" charset="0"/>
              </a:rPr>
              <a:t> gravitational wave </a:t>
            </a:r>
            <a:r>
              <a:rPr lang="en-US" sz="2400" dirty="0">
                <a:latin typeface="Calibri" pitchFamily="34" charset="0"/>
              </a:rPr>
              <a:t>triggers, the LIGO-Virgo network is sensitive to the whole sky, whereas optical telescopes must be pointed to a particular location</a:t>
            </a:r>
            <a:r>
              <a:rPr lang="en-US" sz="2400" dirty="0" smtClean="0">
                <a:latin typeface="Calibri" pitchFamily="34" charset="0"/>
              </a:rPr>
              <a:t>.</a:t>
            </a:r>
          </a:p>
          <a:p>
            <a:endParaRPr lang="en-US" sz="2400" dirty="0" smtClean="0">
              <a:latin typeface="Calibri" pitchFamily="34" charset="0"/>
            </a:endParaRPr>
          </a:p>
          <a:p>
            <a:r>
              <a:rPr lang="en-US" sz="2400" dirty="0" smtClean="0">
                <a:latin typeface="Calibri" pitchFamily="34" charset="0"/>
              </a:rPr>
              <a:t>Thus a collaboration with a group of observatories with the following characteristics is desired:</a:t>
            </a:r>
          </a:p>
          <a:p>
            <a:endParaRPr lang="en-US" sz="2000" dirty="0" smtClean="0">
              <a:latin typeface="Calibri" pitchFamily="34" charset="0"/>
            </a:endParaRPr>
          </a:p>
          <a:p>
            <a:pPr>
              <a:buFont typeface="Arial"/>
              <a:buChar char="•"/>
            </a:pPr>
            <a:r>
              <a:rPr lang="en-US" sz="2000" dirty="0" smtClean="0">
                <a:latin typeface="Calibri" pitchFamily="34" charset="0"/>
              </a:rPr>
              <a:t> They should be somewhat </a:t>
            </a:r>
            <a:r>
              <a:rPr lang="en-US" sz="2000" b="1" dirty="0" smtClean="0">
                <a:latin typeface="Calibri" pitchFamily="34" charset="0"/>
              </a:rPr>
              <a:t>global</a:t>
            </a:r>
            <a:endParaRPr lang="en-US" sz="2000" dirty="0" smtClean="0">
              <a:latin typeface="Calibri" pitchFamily="34" charset="0"/>
            </a:endParaRPr>
          </a:p>
          <a:p>
            <a:pPr>
              <a:buFont typeface="Arial"/>
              <a:buChar char="•"/>
            </a:pPr>
            <a:r>
              <a:rPr lang="en-US" sz="2000" dirty="0" smtClean="0">
                <a:latin typeface="Calibri" pitchFamily="34" charset="0"/>
              </a:rPr>
              <a:t> Should have fairly </a:t>
            </a:r>
            <a:r>
              <a:rPr lang="en-US" sz="2000" b="1" dirty="0" smtClean="0">
                <a:latin typeface="Calibri" pitchFamily="34" charset="0"/>
              </a:rPr>
              <a:t>wide field of vision </a:t>
            </a:r>
            <a:r>
              <a:rPr lang="en-US" sz="2000" dirty="0" smtClean="0">
                <a:latin typeface="Calibri" pitchFamily="34" charset="0"/>
              </a:rPr>
              <a:t>(position determination is imprecise; a few degrees) </a:t>
            </a:r>
          </a:p>
          <a:p>
            <a:pPr>
              <a:buFont typeface="Arial"/>
              <a:buChar char="•"/>
            </a:pPr>
            <a:r>
              <a:rPr lang="en-US" sz="2000" dirty="0" smtClean="0">
                <a:latin typeface="Calibri" pitchFamily="34" charset="0"/>
              </a:rPr>
              <a:t> Should be </a:t>
            </a:r>
            <a:r>
              <a:rPr lang="en-US" sz="2000" b="1" dirty="0" smtClean="0">
                <a:latin typeface="Calibri" pitchFamily="34" charset="0"/>
              </a:rPr>
              <a:t>automated</a:t>
            </a:r>
            <a:r>
              <a:rPr lang="en-US" sz="2000" dirty="0" smtClean="0">
                <a:latin typeface="Calibri" pitchFamily="34" charset="0"/>
              </a:rPr>
              <a:t> (many short observations, not  scheduled in advance – robotic scopes would be the ideal)</a:t>
            </a:r>
          </a:p>
        </p:txBody>
      </p:sp>
      <p:sp>
        <p:nvSpPr>
          <p:cNvPr id="5" name="Title 4"/>
          <p:cNvSpPr>
            <a:spLocks noGrp="1"/>
          </p:cNvSpPr>
          <p:nvPr>
            <p:ph type="title"/>
          </p:nvPr>
        </p:nvSpPr>
        <p:spPr/>
        <p:txBody>
          <a:bodyPr/>
          <a:lstStyle/>
          <a:p>
            <a:r>
              <a:rPr lang="en-US" dirty="0" smtClean="0"/>
              <a:t>Collaboration Considerations</a:t>
            </a:r>
            <a:endParaRPr lang="en-US" dirty="0"/>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9633" name="Picture 1" descr="project pics 013.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0657" name="Picture 1" descr="project pics 014.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400" dirty="0" smtClean="0"/>
              <a:t>Special thanks to: Gary, Bryan, </a:t>
            </a:r>
            <a:r>
              <a:rPr lang="en-US" sz="2400" dirty="0" err="1" smtClean="0"/>
              <a:t>Augie</a:t>
            </a:r>
            <a:r>
              <a:rPr lang="en-US" sz="2400" dirty="0" smtClean="0"/>
              <a:t>, and Matt for their assistance!</a:t>
            </a:r>
            <a:r>
              <a:rPr lang="en-US" dirty="0" smtClean="0"/>
              <a:t/>
            </a:r>
            <a:br>
              <a:rPr lang="en-US" dirty="0" smtClean="0"/>
            </a:br>
            <a:endParaRPr lang="en-US" dirty="0"/>
          </a:p>
        </p:txBody>
      </p:sp>
      <p:pic>
        <p:nvPicPr>
          <p:cNvPr id="5" name="G0900704-snack.m4v">
            <a:hlinkClick r:id="" action="ppaction://media"/>
          </p:cNvPr>
          <p:cNvPicPr/>
          <p:nvPr>
            <a:videoFile r:link="rId1"/>
          </p:nvPr>
        </p:nvPicPr>
        <p:blipFill>
          <a:blip r:embed="rId3"/>
          <a:stretch>
            <a:fillRect/>
          </a:stretch>
        </p:blipFill>
        <p:spPr>
          <a:xfrm>
            <a:off x="2133600" y="1600200"/>
            <a:ext cx="7010400" cy="52578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35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2705" name="Picture 2"/>
          <p:cNvPicPr>
            <a:picLocks noChangeAspect="1" noChangeArrowheads="1"/>
          </p:cNvPicPr>
          <p:nvPr/>
        </p:nvPicPr>
        <p:blipFill>
          <a:blip r:embed="rId2"/>
          <a:srcRect/>
          <a:stretch>
            <a:fillRect/>
          </a:stretch>
        </p:blipFill>
        <p:spPr bwMode="auto">
          <a:xfrm>
            <a:off x="0" y="2590800"/>
            <a:ext cx="9144000" cy="1239838"/>
          </a:xfrm>
          <a:prstGeom prst="rect">
            <a:avLst/>
          </a:prstGeom>
          <a:noFill/>
          <a:ln w="9525">
            <a:noFill/>
            <a:miter lim="800000"/>
            <a:headEnd/>
            <a:tailEnd/>
          </a:ln>
        </p:spPr>
      </p:pic>
      <p:sp>
        <p:nvSpPr>
          <p:cNvPr id="72706" name="TextBox 2"/>
          <p:cNvSpPr txBox="1">
            <a:spLocks noChangeArrowheads="1"/>
          </p:cNvSpPr>
          <p:nvPr/>
        </p:nvSpPr>
        <p:spPr bwMode="auto">
          <a:xfrm>
            <a:off x="876300" y="4495800"/>
            <a:ext cx="7391400" cy="523220"/>
          </a:xfrm>
          <a:prstGeom prst="rect">
            <a:avLst/>
          </a:prstGeom>
          <a:noFill/>
          <a:ln w="9525">
            <a:noFill/>
            <a:miter lim="800000"/>
            <a:headEnd/>
            <a:tailEnd/>
          </a:ln>
        </p:spPr>
        <p:txBody>
          <a:bodyPr>
            <a:spAutoFit/>
          </a:bodyPr>
          <a:lstStyle/>
          <a:p>
            <a:pPr algn="ctr"/>
            <a:r>
              <a:rPr lang="en-US" sz="2800" dirty="0">
                <a:latin typeface="Calibri" pitchFamily="34" charset="0"/>
              </a:rPr>
              <a:t>The figure exhibits wave-like </a:t>
            </a:r>
            <a:r>
              <a:rPr lang="en-US" sz="2800" dirty="0" smtClean="0">
                <a:latin typeface="Calibri" pitchFamily="34" charset="0"/>
              </a:rPr>
              <a:t>motion.</a:t>
            </a:r>
            <a:endParaRPr lang="en-US" sz="2800" dirty="0">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800100" y="1752600"/>
            <a:ext cx="7543800" cy="4339650"/>
          </a:xfrm>
          <a:prstGeom prst="rect">
            <a:avLst/>
          </a:prstGeom>
          <a:noFill/>
        </p:spPr>
        <p:txBody>
          <a:bodyPr wrap="square" rtlCol="0">
            <a:spAutoFit/>
          </a:bodyPr>
          <a:lstStyle/>
          <a:p>
            <a:pPr marL="342900" indent="-342900">
              <a:buAutoNum type="arabicPeriod"/>
            </a:pPr>
            <a:r>
              <a:rPr lang="en-US" sz="2000" dirty="0" smtClean="0"/>
              <a:t>Became familiar with LIGO Science and the LOOC-UP project</a:t>
            </a:r>
          </a:p>
          <a:p>
            <a:pPr marL="342900" indent="-342900">
              <a:buAutoNum type="arabicPeriod"/>
            </a:pPr>
            <a:endParaRPr lang="en-US" sz="1400" dirty="0" smtClean="0"/>
          </a:p>
          <a:p>
            <a:pPr marL="342900" indent="-342900">
              <a:buAutoNum type="arabicPeriod"/>
            </a:pPr>
            <a:r>
              <a:rPr lang="en-US" sz="2000" dirty="0" smtClean="0"/>
              <a:t>Became familiar with the science potential of optical follow-ups of candidate GW events (GRB, SN, etc.)</a:t>
            </a:r>
          </a:p>
          <a:p>
            <a:pPr marL="342900" indent="-342900">
              <a:buAutoNum type="arabicPeriod"/>
            </a:pPr>
            <a:endParaRPr lang="en-US" sz="1400" dirty="0" smtClean="0"/>
          </a:p>
          <a:p>
            <a:pPr marL="342900" indent="-342900">
              <a:buAutoNum type="arabicPeriod"/>
            </a:pPr>
            <a:r>
              <a:rPr lang="en-US" sz="2000" dirty="0" smtClean="0"/>
              <a:t>Became competent in MATLAB programming and algorithm development for LOOC-UP</a:t>
            </a:r>
          </a:p>
          <a:p>
            <a:pPr marL="342900" indent="-342900">
              <a:buAutoNum type="arabicPeriod"/>
            </a:pPr>
            <a:endParaRPr lang="en-US" sz="1400" dirty="0" smtClean="0"/>
          </a:p>
          <a:p>
            <a:pPr marL="342900" indent="-342900">
              <a:buAutoNum type="arabicPeriod"/>
            </a:pPr>
            <a:r>
              <a:rPr lang="en-US" sz="2000" dirty="0" smtClean="0"/>
              <a:t>Worked on developing first astronomical image processing pipeline for LOOC-UP</a:t>
            </a:r>
          </a:p>
          <a:p>
            <a:pPr marL="342900" indent="-342900"/>
            <a:r>
              <a:rPr lang="en-US" sz="2000" dirty="0" smtClean="0"/>
              <a:t>       4a. Defined code requirements</a:t>
            </a:r>
          </a:p>
          <a:p>
            <a:pPr marL="342900" indent="-342900"/>
            <a:r>
              <a:rPr lang="en-US" sz="2000" dirty="0" smtClean="0"/>
              <a:t>       4b. Developed modules to meet requirements</a:t>
            </a:r>
          </a:p>
          <a:p>
            <a:pPr marL="342900" indent="-342900"/>
            <a:endParaRPr lang="en-US" sz="1400" dirty="0" smtClean="0"/>
          </a:p>
          <a:p>
            <a:pPr marL="342900" indent="-342900"/>
            <a:r>
              <a:rPr lang="en-US" sz="2000" dirty="0" smtClean="0"/>
              <a:t>5.  Developed educational “snack” prototype, and additional snack for SEC.</a:t>
            </a:r>
            <a:endParaRPr lang="en-US" sz="2000" dirty="0"/>
          </a:p>
        </p:txBody>
      </p:sp>
      <p:sp>
        <p:nvSpPr>
          <p:cNvPr id="3" name="Title 2"/>
          <p:cNvSpPr>
            <a:spLocks noGrp="1"/>
          </p:cNvSpPr>
          <p:nvPr>
            <p:ph type="title"/>
          </p:nvPr>
        </p:nvSpPr>
        <p:spPr/>
        <p:txBody>
          <a:bodyPr/>
          <a:lstStyle/>
          <a:p>
            <a:r>
              <a:rPr lang="en-US" dirty="0" smtClean="0"/>
              <a:t>Summary of Accomplishments</a:t>
            </a:r>
            <a:endParaRPr lang="en-US" dirty="0"/>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1409700" y="2551838"/>
            <a:ext cx="6324600" cy="1754327"/>
          </a:xfrm>
          <a:prstGeom prst="rect">
            <a:avLst/>
          </a:prstGeom>
          <a:noFill/>
        </p:spPr>
        <p:txBody>
          <a:bodyPr wrap="square" rtlCol="0">
            <a:spAutoFit/>
          </a:bodyPr>
          <a:lstStyle/>
          <a:p>
            <a:pPr algn="ctr"/>
            <a:r>
              <a:rPr lang="en-US" sz="3600" dirty="0" smtClean="0"/>
              <a:t>Emergency Slides</a:t>
            </a:r>
          </a:p>
          <a:p>
            <a:pPr algn="ctr"/>
            <a:endParaRPr lang="en-US" sz="3600" dirty="0" smtClean="0"/>
          </a:p>
          <a:p>
            <a:pPr algn="ctr"/>
            <a:r>
              <a:rPr lang="en-US" sz="3600" dirty="0" err="1" smtClean="0"/>
              <a:t>Thresholding</a:t>
            </a:r>
            <a:endParaRPr lang="en-US" sz="3600" dirty="0"/>
          </a:p>
        </p:txBody>
      </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3" name="Rectangle 2"/>
          <p:cNvSpPr>
            <a:spLocks noChangeArrowheads="1"/>
          </p:cNvSpPr>
          <p:nvPr/>
        </p:nvSpPr>
        <p:spPr bwMode="auto">
          <a:xfrm>
            <a:off x="571500" y="2133600"/>
            <a:ext cx="8305800" cy="369332"/>
          </a:xfrm>
          <a:prstGeom prst="rect">
            <a:avLst/>
          </a:prstGeom>
          <a:noFill/>
          <a:ln w="9525">
            <a:noFill/>
            <a:miter lim="800000"/>
            <a:headEnd/>
            <a:tailEnd/>
          </a:ln>
        </p:spPr>
        <p:txBody>
          <a:bodyPr wrap="square" numCol="1">
            <a:spAutoFit/>
          </a:bodyPr>
          <a:lstStyle/>
          <a:p>
            <a:pPr algn="ctr"/>
            <a:r>
              <a:rPr lang="en-US" dirty="0" smtClean="0">
                <a:latin typeface="Calibri" pitchFamily="34" charset="0"/>
              </a:rPr>
              <a:t>NGC2976_003 minus NGC2976_002:  threshold </a:t>
            </a:r>
            <a:r>
              <a:rPr lang="en-US" dirty="0">
                <a:latin typeface="Calibri" pitchFamily="34" charset="0"/>
              </a:rPr>
              <a:t>intensity +/- 12000 or 10</a:t>
            </a:r>
            <a:r>
              <a:rPr lang="en-US" dirty="0" smtClean="0">
                <a:latin typeface="Calibri" pitchFamily="34" charset="0"/>
              </a:rPr>
              <a:t>%</a:t>
            </a:r>
          </a:p>
          <a:p>
            <a:endParaRPr lang="en-US" dirty="0">
              <a:latin typeface="Calibri" pitchFamily="34" charset="0"/>
            </a:endParaRPr>
          </a:p>
        </p:txBody>
      </p:sp>
      <p:sp>
        <p:nvSpPr>
          <p:cNvPr id="3" name="Title 2"/>
          <p:cNvSpPr>
            <a:spLocks noGrp="1"/>
          </p:cNvSpPr>
          <p:nvPr>
            <p:ph type="title"/>
          </p:nvPr>
        </p:nvSpPr>
        <p:spPr/>
        <p:txBody>
          <a:bodyPr/>
          <a:lstStyle/>
          <a:p>
            <a:r>
              <a:rPr lang="en-US" dirty="0" smtClean="0"/>
              <a:t>Results of </a:t>
            </a:r>
            <a:r>
              <a:rPr lang="en-US" dirty="0" err="1" smtClean="0"/>
              <a:t>Thresholding</a:t>
            </a:r>
            <a:endParaRPr lang="en-US" dirty="0"/>
          </a:p>
        </p:txBody>
      </p:sp>
      <p:sp>
        <p:nvSpPr>
          <p:cNvPr id="5" name="TextBox 4"/>
          <p:cNvSpPr txBox="1"/>
          <p:nvPr/>
        </p:nvSpPr>
        <p:spPr>
          <a:xfrm>
            <a:off x="4724400" y="3124200"/>
            <a:ext cx="3581400" cy="1477328"/>
          </a:xfrm>
          <a:prstGeom prst="rect">
            <a:avLst/>
          </a:prstGeom>
          <a:noFill/>
          <a:ln>
            <a:solidFill>
              <a:srgbClr val="FF0000"/>
            </a:solidFill>
          </a:ln>
        </p:spPr>
        <p:txBody>
          <a:bodyPr wrap="square" rtlCol="0">
            <a:spAutoFit/>
          </a:bodyPr>
          <a:lstStyle/>
          <a:p>
            <a:r>
              <a:rPr lang="en-US" dirty="0" smtClean="0">
                <a:latin typeface="Calibri" pitchFamily="34" charset="0"/>
              </a:rPr>
              <a:t>possible transient found at location</a:t>
            </a:r>
          </a:p>
          <a:p>
            <a:r>
              <a:rPr lang="en-US" dirty="0" err="1" smtClean="0">
                <a:latin typeface="Calibri" pitchFamily="34" charset="0"/>
              </a:rPr>
              <a:t>x</a:t>
            </a:r>
            <a:r>
              <a:rPr lang="en-US" dirty="0" smtClean="0">
                <a:latin typeface="Calibri" pitchFamily="34" charset="0"/>
              </a:rPr>
              <a:t> = 516</a:t>
            </a:r>
          </a:p>
          <a:p>
            <a:r>
              <a:rPr lang="en-US" dirty="0" err="1" smtClean="0">
                <a:latin typeface="Calibri" pitchFamily="34" charset="0"/>
              </a:rPr>
              <a:t>y</a:t>
            </a:r>
            <a:r>
              <a:rPr lang="en-US" dirty="0" smtClean="0">
                <a:latin typeface="Calibri" pitchFamily="34" charset="0"/>
              </a:rPr>
              <a:t> = 60</a:t>
            </a:r>
          </a:p>
          <a:p>
            <a:r>
              <a:rPr lang="en-US" dirty="0" smtClean="0">
                <a:latin typeface="Calibri" pitchFamily="34" charset="0"/>
              </a:rPr>
              <a:t>Intensity =  -29611</a:t>
            </a:r>
          </a:p>
          <a:p>
            <a:r>
              <a:rPr lang="en-US" dirty="0" smtClean="0">
                <a:latin typeface="Calibri" pitchFamily="34" charset="0"/>
              </a:rPr>
              <a:t>Size = 28</a:t>
            </a:r>
          </a:p>
          <a:p>
            <a:endParaRPr lang="en-US" dirty="0"/>
          </a:p>
        </p:txBody>
      </p:sp>
      <p:sp>
        <p:nvSpPr>
          <p:cNvPr id="6" name="TextBox 5"/>
          <p:cNvSpPr txBox="1"/>
          <p:nvPr/>
        </p:nvSpPr>
        <p:spPr>
          <a:xfrm>
            <a:off x="838200" y="3124200"/>
            <a:ext cx="3581400" cy="1477328"/>
          </a:xfrm>
          <a:prstGeom prst="rect">
            <a:avLst/>
          </a:prstGeom>
          <a:noFill/>
          <a:ln>
            <a:solidFill>
              <a:srgbClr val="FF0000"/>
            </a:solidFill>
          </a:ln>
        </p:spPr>
        <p:txBody>
          <a:bodyPr wrap="square" rtlCol="0">
            <a:spAutoFit/>
          </a:bodyPr>
          <a:lstStyle/>
          <a:p>
            <a:r>
              <a:rPr lang="en-US" dirty="0" smtClean="0">
                <a:latin typeface="Calibri" pitchFamily="34" charset="0"/>
              </a:rPr>
              <a:t>possible transient found at location</a:t>
            </a:r>
          </a:p>
          <a:p>
            <a:r>
              <a:rPr lang="en-US" dirty="0" err="1" smtClean="0">
                <a:latin typeface="Calibri" pitchFamily="34" charset="0"/>
              </a:rPr>
              <a:t>x</a:t>
            </a:r>
            <a:r>
              <a:rPr lang="en-US" dirty="0" smtClean="0">
                <a:latin typeface="Calibri" pitchFamily="34" charset="0"/>
              </a:rPr>
              <a:t> =  1011</a:t>
            </a:r>
          </a:p>
          <a:p>
            <a:r>
              <a:rPr lang="en-US" dirty="0" err="1" smtClean="0">
                <a:latin typeface="Calibri" pitchFamily="34" charset="0"/>
              </a:rPr>
              <a:t>y</a:t>
            </a:r>
            <a:r>
              <a:rPr lang="en-US" dirty="0" smtClean="0">
                <a:latin typeface="Calibri" pitchFamily="34" charset="0"/>
              </a:rPr>
              <a:t> = 516</a:t>
            </a:r>
          </a:p>
          <a:p>
            <a:r>
              <a:rPr lang="en-US" dirty="0" smtClean="0">
                <a:latin typeface="Calibri" pitchFamily="34" charset="0"/>
              </a:rPr>
              <a:t>Intensity = 14129</a:t>
            </a:r>
          </a:p>
          <a:p>
            <a:r>
              <a:rPr lang="en-US" dirty="0" smtClean="0">
                <a:latin typeface="Calibri" pitchFamily="34" charset="0"/>
              </a:rPr>
              <a:t>Size = 20</a:t>
            </a:r>
            <a:endParaRPr lang="en-US" dirty="0"/>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0417" name="Picture 2" descr="NGC2976_image_subtraction.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29" name="TextBox 1"/>
          <p:cNvSpPr txBox="1">
            <a:spLocks noChangeArrowheads="1"/>
          </p:cNvSpPr>
          <p:nvPr/>
        </p:nvSpPr>
        <p:spPr bwMode="auto">
          <a:xfrm>
            <a:off x="800100" y="1981201"/>
            <a:ext cx="7543800" cy="3847207"/>
          </a:xfrm>
          <a:prstGeom prst="rect">
            <a:avLst/>
          </a:prstGeom>
          <a:noFill/>
          <a:ln w="9525">
            <a:noFill/>
            <a:miter lim="800000"/>
            <a:headEnd/>
            <a:tailEnd/>
          </a:ln>
        </p:spPr>
        <p:txBody>
          <a:bodyPr wrap="square">
            <a:spAutoFit/>
          </a:bodyPr>
          <a:lstStyle/>
          <a:p>
            <a:r>
              <a:rPr lang="en-US" sz="2400" dirty="0">
                <a:latin typeface="Calibri" pitchFamily="34" charset="0"/>
              </a:rPr>
              <a:t>Memoranda of Understanding (</a:t>
            </a:r>
            <a:r>
              <a:rPr lang="en-US" sz="2400" dirty="0" err="1" smtClean="0">
                <a:latin typeface="Calibri" pitchFamily="34" charset="0"/>
              </a:rPr>
              <a:t>MoUs</a:t>
            </a:r>
            <a:r>
              <a:rPr lang="en-US" sz="2400" dirty="0">
                <a:latin typeface="Calibri" pitchFamily="34" charset="0"/>
              </a:rPr>
              <a:t>) will be reached with partners who are enthusiastic about participating in the project - and wish to be collaborators in the event of its success</a:t>
            </a:r>
            <a:r>
              <a:rPr lang="en-US" sz="2400" dirty="0" smtClean="0">
                <a:latin typeface="Calibri" pitchFamily="34" charset="0"/>
              </a:rPr>
              <a:t>.</a:t>
            </a:r>
          </a:p>
          <a:p>
            <a:endParaRPr lang="en-US" sz="2400" dirty="0" smtClean="0">
              <a:latin typeface="Calibri" pitchFamily="34" charset="0"/>
            </a:endParaRPr>
          </a:p>
          <a:p>
            <a:r>
              <a:rPr lang="en-US" sz="2400" dirty="0" smtClean="0">
                <a:latin typeface="Calibri" pitchFamily="34" charset="0"/>
              </a:rPr>
              <a:t>Potential projects/instruments might include:</a:t>
            </a:r>
          </a:p>
          <a:p>
            <a:pPr lvl="1">
              <a:buFont typeface="Arial"/>
              <a:buChar char="•"/>
            </a:pPr>
            <a:r>
              <a:rPr lang="en-US" sz="2000" dirty="0" smtClean="0">
                <a:latin typeface="Calibri" pitchFamily="34" charset="0"/>
              </a:rPr>
              <a:t>  ROTSE</a:t>
            </a:r>
          </a:p>
          <a:p>
            <a:pPr lvl="1">
              <a:buFont typeface="Arial"/>
              <a:buChar char="•"/>
            </a:pPr>
            <a:r>
              <a:rPr lang="en-US" sz="2000" dirty="0" smtClean="0">
                <a:latin typeface="Calibri" pitchFamily="34" charset="0"/>
              </a:rPr>
              <a:t>  TAROT</a:t>
            </a:r>
          </a:p>
          <a:p>
            <a:pPr lvl="1">
              <a:buFont typeface="Arial"/>
              <a:buChar char="•"/>
            </a:pPr>
            <a:r>
              <a:rPr lang="en-US" sz="2000" dirty="0" smtClean="0">
                <a:latin typeface="Calibri" pitchFamily="34" charset="0"/>
              </a:rPr>
              <a:t>  QUEST</a:t>
            </a:r>
          </a:p>
          <a:p>
            <a:pPr lvl="1">
              <a:buFont typeface="Arial"/>
              <a:buChar char="•"/>
            </a:pPr>
            <a:r>
              <a:rPr lang="en-US" sz="2000" dirty="0" smtClean="0">
                <a:latin typeface="Calibri" pitchFamily="34" charset="0"/>
              </a:rPr>
              <a:t>  Pi of the SKY</a:t>
            </a:r>
          </a:p>
          <a:p>
            <a:pPr lvl="1">
              <a:buFont typeface="Arial"/>
              <a:buChar char="•"/>
            </a:pPr>
            <a:r>
              <a:rPr lang="en-US" sz="2000" dirty="0" smtClean="0">
                <a:latin typeface="Calibri" pitchFamily="34" charset="0"/>
              </a:rPr>
              <a:t>  Palomar Transient Factory </a:t>
            </a:r>
          </a:p>
        </p:txBody>
      </p:sp>
      <p:sp>
        <p:nvSpPr>
          <p:cNvPr id="4" name="Title 3"/>
          <p:cNvSpPr>
            <a:spLocks noGrp="1"/>
          </p:cNvSpPr>
          <p:nvPr>
            <p:ph type="title"/>
          </p:nvPr>
        </p:nvSpPr>
        <p:spPr/>
        <p:txBody>
          <a:bodyPr/>
          <a:lstStyle/>
          <a:p>
            <a:r>
              <a:rPr lang="en-US" dirty="0" smtClean="0"/>
              <a:t>Partnerships</a:t>
            </a:r>
            <a:endParaRPr lang="en-US"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3" name="TextBox 1"/>
          <p:cNvSpPr txBox="1">
            <a:spLocks noChangeArrowheads="1"/>
          </p:cNvSpPr>
          <p:nvPr/>
        </p:nvSpPr>
        <p:spPr bwMode="auto">
          <a:xfrm>
            <a:off x="800100" y="1905000"/>
            <a:ext cx="7543800" cy="3785652"/>
          </a:xfrm>
          <a:prstGeom prst="rect">
            <a:avLst/>
          </a:prstGeom>
          <a:noFill/>
          <a:ln w="9525">
            <a:noFill/>
            <a:miter lim="800000"/>
            <a:headEnd/>
            <a:tailEnd/>
          </a:ln>
        </p:spPr>
        <p:txBody>
          <a:bodyPr wrap="square">
            <a:spAutoFit/>
          </a:bodyPr>
          <a:lstStyle/>
          <a:p>
            <a:r>
              <a:rPr lang="en-US" sz="2400" dirty="0">
                <a:latin typeface="Calibri" pitchFamily="34" charset="0"/>
              </a:rPr>
              <a:t>Data from the </a:t>
            </a:r>
            <a:r>
              <a:rPr lang="en-US" sz="2400" dirty="0" smtClean="0">
                <a:latin typeface="Calibri" pitchFamily="34" charset="0"/>
              </a:rPr>
              <a:t>LIGO-Virgo </a:t>
            </a:r>
            <a:r>
              <a:rPr lang="en-US" sz="2400" dirty="0">
                <a:latin typeface="Calibri" pitchFamily="34" charset="0"/>
              </a:rPr>
              <a:t>network would be analyzed </a:t>
            </a:r>
            <a:r>
              <a:rPr lang="en-US" sz="2400" i="1" dirty="0">
                <a:latin typeface="Calibri" pitchFamily="34" charset="0"/>
              </a:rPr>
              <a:t>in</a:t>
            </a:r>
            <a:r>
              <a:rPr lang="en-US" sz="2400" i="1" dirty="0" smtClean="0">
                <a:latin typeface="Calibri" pitchFamily="34" charset="0"/>
              </a:rPr>
              <a:t> near real </a:t>
            </a:r>
            <a:r>
              <a:rPr lang="en-US" sz="2400" i="1" dirty="0">
                <a:latin typeface="Calibri" pitchFamily="34" charset="0"/>
              </a:rPr>
              <a:t>time</a:t>
            </a:r>
            <a:r>
              <a:rPr lang="en-US" sz="2400" dirty="0">
                <a:latin typeface="Calibri" pitchFamily="34" charset="0"/>
              </a:rPr>
              <a:t>, and results for triggers are obtained (time lag of 10-30 </a:t>
            </a:r>
            <a:r>
              <a:rPr lang="en-US" sz="2400" dirty="0" smtClean="0">
                <a:latin typeface="Calibri" pitchFamily="34" charset="0"/>
              </a:rPr>
              <a:t>minutes).</a:t>
            </a:r>
          </a:p>
          <a:p>
            <a:endParaRPr lang="en-US" sz="2400" dirty="0" smtClean="0">
              <a:latin typeface="Calibri" pitchFamily="34" charset="0"/>
            </a:endParaRPr>
          </a:p>
          <a:p>
            <a:r>
              <a:rPr lang="en-US" sz="2400" dirty="0" smtClean="0">
                <a:latin typeface="Calibri" pitchFamily="34" charset="0"/>
              </a:rPr>
              <a:t>If all 3 detectors are in science mode, the data will include a position determination of the most likely sky position, (within limits of uncertainty).</a:t>
            </a:r>
          </a:p>
          <a:p>
            <a:endParaRPr lang="en-US" sz="2400" dirty="0" smtClean="0">
              <a:latin typeface="Calibri" pitchFamily="34" charset="0"/>
            </a:endParaRPr>
          </a:p>
          <a:p>
            <a:r>
              <a:rPr lang="en-US" sz="2400" dirty="0" smtClean="0">
                <a:latin typeface="Calibri" pitchFamily="34" charset="0"/>
              </a:rPr>
              <a:t>The events are recorded to disk, along with pertinent information</a:t>
            </a:r>
            <a:r>
              <a:rPr lang="en-US" sz="2400" dirty="0">
                <a:latin typeface="Calibri" pitchFamily="34" charset="0"/>
              </a:rPr>
              <a:t>.</a:t>
            </a:r>
            <a:endParaRPr lang="en-US" sz="2400" dirty="0" smtClean="0">
              <a:latin typeface="Calibri" pitchFamily="34" charset="0"/>
            </a:endParaRPr>
          </a:p>
        </p:txBody>
      </p:sp>
      <p:sp>
        <p:nvSpPr>
          <p:cNvPr id="4" name="Title 3"/>
          <p:cNvSpPr>
            <a:spLocks noGrp="1"/>
          </p:cNvSpPr>
          <p:nvPr>
            <p:ph type="title"/>
          </p:nvPr>
        </p:nvSpPr>
        <p:spPr/>
        <p:txBody>
          <a:bodyPr/>
          <a:lstStyle/>
          <a:p>
            <a:r>
              <a:rPr lang="en-US" dirty="0" smtClean="0"/>
              <a:t>From GW Observation…</a:t>
            </a:r>
            <a:endParaRPr lang="en-US"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7" name="TextBox 1"/>
          <p:cNvSpPr txBox="1">
            <a:spLocks noChangeArrowheads="1"/>
          </p:cNvSpPr>
          <p:nvPr/>
        </p:nvSpPr>
        <p:spPr bwMode="auto">
          <a:xfrm>
            <a:off x="457200" y="1600200"/>
            <a:ext cx="8229600" cy="4585870"/>
          </a:xfrm>
          <a:prstGeom prst="rect">
            <a:avLst/>
          </a:prstGeom>
          <a:noFill/>
          <a:ln w="9525">
            <a:noFill/>
            <a:miter lim="800000"/>
            <a:headEnd/>
            <a:tailEnd/>
          </a:ln>
        </p:spPr>
        <p:txBody>
          <a:bodyPr>
            <a:spAutoFit/>
          </a:bodyPr>
          <a:lstStyle/>
          <a:p>
            <a:r>
              <a:rPr lang="en-US" sz="2400" dirty="0">
                <a:latin typeface="Calibri" pitchFamily="34" charset="0"/>
              </a:rPr>
              <a:t>Observatories are contacted for follow-up</a:t>
            </a:r>
            <a:r>
              <a:rPr lang="en-US" sz="2400" dirty="0" smtClean="0">
                <a:latin typeface="Calibri" pitchFamily="34" charset="0"/>
              </a:rPr>
              <a:t> optical </a:t>
            </a:r>
            <a:r>
              <a:rPr lang="en-US" sz="2400" dirty="0">
                <a:latin typeface="Calibri" pitchFamily="34" charset="0"/>
              </a:rPr>
              <a:t>imaging</a:t>
            </a:r>
            <a:r>
              <a:rPr lang="en-US" sz="2400" dirty="0" smtClean="0">
                <a:latin typeface="Calibri" pitchFamily="34" charset="0"/>
              </a:rPr>
              <a:t>.</a:t>
            </a:r>
          </a:p>
          <a:p>
            <a:pPr lvl="1">
              <a:buFont typeface="Arial"/>
              <a:buChar char="•"/>
            </a:pPr>
            <a:r>
              <a:rPr lang="en-US" sz="2000" dirty="0" smtClean="0">
                <a:latin typeface="Calibri" pitchFamily="34" charset="0"/>
              </a:rPr>
              <a:t>  Follow-up observations are only initiated if an event candidate is well localized, in the field of view of the telescope, and above some “significance thresholds.”</a:t>
            </a:r>
          </a:p>
          <a:p>
            <a:r>
              <a:rPr lang="en-US" sz="2400" dirty="0" smtClean="0">
                <a:latin typeface="Calibri" pitchFamily="34" charset="0"/>
              </a:rPr>
              <a:t>The rate will be limited to a few per week, or several per month.</a:t>
            </a:r>
          </a:p>
          <a:p>
            <a:endParaRPr lang="en-US" sz="2000" dirty="0" smtClean="0">
              <a:latin typeface="Calibri" pitchFamily="34" charset="0"/>
            </a:endParaRPr>
          </a:p>
          <a:p>
            <a:r>
              <a:rPr lang="en-US" sz="2400" dirty="0" smtClean="0">
                <a:latin typeface="Calibri" pitchFamily="34" charset="0"/>
              </a:rPr>
              <a:t>A major goal (in progress) is to establish a credible “False Alarm Rate,” and the proper significance thresholds.</a:t>
            </a:r>
          </a:p>
          <a:p>
            <a:endParaRPr lang="en-US" sz="2000" dirty="0" smtClean="0">
              <a:latin typeface="Calibri" pitchFamily="34" charset="0"/>
            </a:endParaRPr>
          </a:p>
          <a:p>
            <a:r>
              <a:rPr lang="en-US" sz="2400" dirty="0" smtClean="0">
                <a:latin typeface="Calibri" pitchFamily="34" charset="0"/>
              </a:rPr>
              <a:t>Performing (raw) image analysis on project LOOC-</a:t>
            </a:r>
            <a:r>
              <a:rPr lang="en-US" sz="2400" dirty="0" err="1" smtClean="0">
                <a:latin typeface="Calibri" pitchFamily="34" charset="0"/>
              </a:rPr>
              <a:t>UP’s</a:t>
            </a:r>
            <a:r>
              <a:rPr lang="en-US" sz="2400" dirty="0" smtClean="0">
                <a:latin typeface="Calibri" pitchFamily="34" charset="0"/>
              </a:rPr>
              <a:t> pilot data – specifically identification of </a:t>
            </a:r>
            <a:r>
              <a:rPr lang="en-US" sz="2400" i="1" dirty="0" smtClean="0">
                <a:latin typeface="Calibri" pitchFamily="34" charset="0"/>
              </a:rPr>
              <a:t>transients</a:t>
            </a:r>
            <a:r>
              <a:rPr lang="en-US" sz="2400" dirty="0" smtClean="0">
                <a:latin typeface="Calibri" pitchFamily="34" charset="0"/>
              </a:rPr>
              <a:t> in the images – will assist in establishing these significance thresholds, and false alarm rates.</a:t>
            </a:r>
          </a:p>
          <a:p>
            <a:endParaRPr lang="en-US" sz="2400" dirty="0">
              <a:latin typeface="Calibri" pitchFamily="34" charset="0"/>
            </a:endParaRPr>
          </a:p>
        </p:txBody>
      </p:sp>
      <p:sp>
        <p:nvSpPr>
          <p:cNvPr id="5" name="Title 4"/>
          <p:cNvSpPr>
            <a:spLocks noGrp="1"/>
          </p:cNvSpPr>
          <p:nvPr>
            <p:ph type="title"/>
          </p:nvPr>
        </p:nvSpPr>
        <p:spPr/>
        <p:txBody>
          <a:bodyPr/>
          <a:lstStyle/>
          <a:p>
            <a:r>
              <a:rPr lang="en-US" dirty="0" smtClean="0"/>
              <a:t>…To EM Observation</a:t>
            </a:r>
            <a:endParaRPr lang="en-US"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49" name="TextBox 1"/>
          <p:cNvSpPr txBox="1">
            <a:spLocks noChangeArrowheads="1"/>
          </p:cNvSpPr>
          <p:nvPr/>
        </p:nvSpPr>
        <p:spPr bwMode="auto">
          <a:xfrm>
            <a:off x="838200" y="2057401"/>
            <a:ext cx="7010400" cy="2554545"/>
          </a:xfrm>
          <a:prstGeom prst="rect">
            <a:avLst/>
          </a:prstGeom>
          <a:noFill/>
          <a:ln w="9525">
            <a:noFill/>
            <a:miter lim="800000"/>
            <a:headEnd/>
            <a:tailEnd/>
          </a:ln>
        </p:spPr>
        <p:txBody>
          <a:bodyPr>
            <a:spAutoFit/>
          </a:bodyPr>
          <a:lstStyle/>
          <a:p>
            <a:r>
              <a:rPr lang="en-US" sz="2800" dirty="0">
                <a:latin typeface="Calibri" pitchFamily="34" charset="0"/>
              </a:rPr>
              <a:t>Given a sequential set of images of a particular sky position,</a:t>
            </a:r>
            <a:r>
              <a:rPr lang="en-US" sz="2800" dirty="0" smtClean="0">
                <a:latin typeface="Calibri" pitchFamily="34" charset="0"/>
              </a:rPr>
              <a:t> a </a:t>
            </a:r>
            <a:r>
              <a:rPr lang="en-US" sz="2800" b="1" i="1" dirty="0">
                <a:latin typeface="Calibri" pitchFamily="34" charset="0"/>
              </a:rPr>
              <a:t>t</a:t>
            </a:r>
            <a:r>
              <a:rPr lang="en-US" sz="2800" b="1" i="1" dirty="0" smtClean="0">
                <a:latin typeface="Calibri" pitchFamily="34" charset="0"/>
              </a:rPr>
              <a:t>ransient</a:t>
            </a:r>
            <a:r>
              <a:rPr lang="en-US" sz="2800" dirty="0" smtClean="0">
                <a:latin typeface="Calibri" pitchFamily="34" charset="0"/>
              </a:rPr>
              <a:t> </a:t>
            </a:r>
            <a:r>
              <a:rPr lang="en-US" sz="2800" dirty="0">
                <a:latin typeface="Calibri" pitchFamily="34" charset="0"/>
              </a:rPr>
              <a:t>is an object</a:t>
            </a:r>
            <a:r>
              <a:rPr lang="en-US" sz="2800" dirty="0" smtClean="0">
                <a:latin typeface="Calibri" pitchFamily="34" charset="0"/>
              </a:rPr>
              <a:t> that appears to change in time.</a:t>
            </a:r>
          </a:p>
          <a:p>
            <a:pPr lvl="1">
              <a:buFont typeface="Arial"/>
              <a:buChar char="•"/>
            </a:pPr>
            <a:r>
              <a:rPr lang="en-US" sz="2800" dirty="0" smtClean="0">
                <a:latin typeface="Calibri" pitchFamily="34" charset="0"/>
              </a:rPr>
              <a:t>  </a:t>
            </a:r>
            <a:r>
              <a:rPr lang="en-US" sz="2400" dirty="0" smtClean="0">
                <a:latin typeface="Calibri" pitchFamily="34" charset="0"/>
              </a:rPr>
              <a:t>It may </a:t>
            </a:r>
            <a:r>
              <a:rPr lang="en-US" sz="2400" dirty="0">
                <a:latin typeface="Calibri" pitchFamily="34" charset="0"/>
              </a:rPr>
              <a:t>not exist in one </a:t>
            </a:r>
            <a:r>
              <a:rPr lang="en-US" sz="2400" dirty="0" smtClean="0">
                <a:latin typeface="Calibri" pitchFamily="34" charset="0"/>
              </a:rPr>
              <a:t>image </a:t>
            </a:r>
            <a:r>
              <a:rPr lang="en-US" sz="2400" dirty="0">
                <a:latin typeface="Calibri" pitchFamily="34" charset="0"/>
              </a:rPr>
              <a:t>but</a:t>
            </a:r>
            <a:r>
              <a:rPr lang="en-US" sz="2400" dirty="0" smtClean="0">
                <a:latin typeface="Calibri" pitchFamily="34" charset="0"/>
              </a:rPr>
              <a:t> does </a:t>
            </a:r>
            <a:r>
              <a:rPr lang="en-US" sz="2400" dirty="0">
                <a:latin typeface="Calibri" pitchFamily="34" charset="0"/>
              </a:rPr>
              <a:t>in </a:t>
            </a:r>
            <a:r>
              <a:rPr lang="en-US" sz="2400" dirty="0" smtClean="0">
                <a:latin typeface="Calibri" pitchFamily="34" charset="0"/>
              </a:rPr>
              <a:t>another, or </a:t>
            </a:r>
            <a:r>
              <a:rPr lang="en-US" sz="2400" dirty="0">
                <a:latin typeface="Calibri" pitchFamily="34" charset="0"/>
              </a:rPr>
              <a:t>it may simply</a:t>
            </a:r>
            <a:r>
              <a:rPr lang="en-US" sz="2400" dirty="0" smtClean="0">
                <a:latin typeface="Calibri" pitchFamily="34" charset="0"/>
              </a:rPr>
              <a:t> have </a:t>
            </a:r>
            <a:r>
              <a:rPr lang="en-US" sz="2400" dirty="0">
                <a:latin typeface="Calibri" pitchFamily="34" charset="0"/>
              </a:rPr>
              <a:t>a significant change in </a:t>
            </a:r>
            <a:r>
              <a:rPr lang="en-US" sz="2400" dirty="0" smtClean="0">
                <a:latin typeface="Calibri" pitchFamily="34" charset="0"/>
              </a:rPr>
              <a:t>intensity.</a:t>
            </a:r>
            <a:endParaRPr lang="en-US" sz="2400" dirty="0">
              <a:latin typeface="Calibri" pitchFamily="34" charset="0"/>
            </a:endParaRPr>
          </a:p>
        </p:txBody>
      </p:sp>
      <p:sp>
        <p:nvSpPr>
          <p:cNvPr id="3" name="Title 2"/>
          <p:cNvSpPr>
            <a:spLocks noGrp="1"/>
          </p:cNvSpPr>
          <p:nvPr>
            <p:ph type="title"/>
          </p:nvPr>
        </p:nvSpPr>
        <p:spPr/>
        <p:txBody>
          <a:bodyPr/>
          <a:lstStyle/>
          <a:p>
            <a:r>
              <a:rPr lang="en-US" dirty="0" smtClean="0"/>
              <a:t>Optical Transients</a:t>
            </a:r>
            <a:endParaRPr lang="en-US"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8673" name="Picture 1" descr="Image1.jpg"/>
          <p:cNvPicPr preferRelativeResize="0">
            <a:picLocks/>
          </p:cNvPicPr>
          <p:nvPr/>
        </p:nvPicPr>
        <p:blipFill>
          <a:blip r:embed="rId2"/>
          <a:srcRect/>
          <a:stretch>
            <a:fillRect/>
          </a:stretch>
        </p:blipFill>
        <p:spPr bwMode="auto">
          <a:xfrm>
            <a:off x="-1" y="1"/>
            <a:ext cx="9098280" cy="6616700"/>
          </a:xfrm>
          <a:prstGeom prst="rect">
            <a:avLst/>
          </a:prstGeom>
          <a:noFill/>
          <a:ln w="9525">
            <a:noFill/>
            <a:miter lim="800000"/>
            <a:headEnd/>
            <a:tailEnd/>
          </a:ln>
        </p:spPr>
      </p:pic>
      <p:sp>
        <p:nvSpPr>
          <p:cNvPr id="3" name="Rectangle 2"/>
          <p:cNvSpPr/>
          <p:nvPr/>
        </p:nvSpPr>
        <p:spPr bwMode="auto">
          <a:xfrm>
            <a:off x="8763000" y="1371600"/>
            <a:ext cx="381000" cy="30480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06" charset="0"/>
            </a:endParaRP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LIGO_LSC">
  <a:themeElements>
    <a:clrScheme name="">
      <a:dk1>
        <a:srgbClr val="114FFB"/>
      </a:dk1>
      <a:lt1>
        <a:srgbClr val="FFFFFF"/>
      </a:lt1>
      <a:dk2>
        <a:srgbClr val="000000"/>
      </a:dk2>
      <a:lt2>
        <a:srgbClr val="CECECE"/>
      </a:lt2>
      <a:accent1>
        <a:srgbClr val="D49FFF"/>
      </a:accent1>
      <a:accent2>
        <a:srgbClr val="618FFD"/>
      </a:accent2>
      <a:accent3>
        <a:srgbClr val="FFFFFF"/>
      </a:accent3>
      <a:accent4>
        <a:srgbClr val="0D42D6"/>
      </a:accent4>
      <a:accent5>
        <a:srgbClr val="E6CDFF"/>
      </a:accent5>
      <a:accent6>
        <a:srgbClr val="5781E5"/>
      </a:accent6>
      <a:hlink>
        <a:srgbClr val="009688"/>
      </a:hlink>
      <a:folHlink>
        <a:srgbClr val="DADADA"/>
      </a:folHlink>
    </a:clrScheme>
    <a:fontScheme name="Office Theme">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6"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6" charset="0"/>
          </a:defRPr>
        </a:defPPr>
      </a:lstStyle>
    </a:ln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LIGO_LSC.pot</Template>
  <TotalTime>936</TotalTime>
  <Words>2050</Words>
  <Application>Microsoft Office PowerPoint</Application>
  <PresentationFormat>On-screen Show (4:3)</PresentationFormat>
  <Paragraphs>185</Paragraphs>
  <Slides>47</Slides>
  <Notes>2</Notes>
  <HiddenSlides>0</HiddenSlides>
  <MMClips>1</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47</vt:i4>
      </vt:variant>
    </vt:vector>
  </HeadingPairs>
  <TitlesOfParts>
    <vt:vector size="49" baseType="lpstr">
      <vt:lpstr>LIGO_LSC</vt:lpstr>
      <vt:lpstr>Photo Editor Photo</vt:lpstr>
      <vt:lpstr>Slide 1</vt:lpstr>
      <vt:lpstr>Outline</vt:lpstr>
      <vt:lpstr>GW and Multi-messenger Astronomy</vt:lpstr>
      <vt:lpstr>Collaboration Considerations</vt:lpstr>
      <vt:lpstr>Partnerships</vt:lpstr>
      <vt:lpstr>From GW Observation…</vt:lpstr>
      <vt:lpstr>…To EM Observation</vt:lpstr>
      <vt:lpstr>Optical Transients</vt:lpstr>
      <vt:lpstr>Slide 9</vt:lpstr>
      <vt:lpstr>Slide 10</vt:lpstr>
      <vt:lpstr>On Transient Identification</vt:lpstr>
      <vt:lpstr>Steps for Transient Identification</vt:lpstr>
      <vt:lpstr>The Images</vt:lpstr>
      <vt:lpstr>Image Reconstruction and Calibration</vt:lpstr>
      <vt:lpstr>Visualizing the Images </vt:lpstr>
      <vt:lpstr>“Hot”</vt:lpstr>
      <vt:lpstr>“Jet”</vt:lpstr>
      <vt:lpstr>“Flag”</vt:lpstr>
      <vt:lpstr>Image Shifts</vt:lpstr>
      <vt:lpstr>Slide 20</vt:lpstr>
      <vt:lpstr>Slide 21</vt:lpstr>
      <vt:lpstr>Calculating the Shift</vt:lpstr>
      <vt:lpstr>Image Subtraction</vt:lpstr>
      <vt:lpstr>Slide 24</vt:lpstr>
      <vt:lpstr>Slide 25</vt:lpstr>
      <vt:lpstr>Slide 26</vt:lpstr>
      <vt:lpstr>Slide 27</vt:lpstr>
      <vt:lpstr>Slide 28</vt:lpstr>
      <vt:lpstr>Identifying the Transients</vt:lpstr>
      <vt:lpstr>Thresholding Rationale</vt:lpstr>
      <vt:lpstr>Future Work</vt:lpstr>
      <vt:lpstr>Slide 32</vt:lpstr>
      <vt:lpstr>What’s a “Snack”?</vt:lpstr>
      <vt:lpstr>Slide 34</vt:lpstr>
      <vt:lpstr>Slide 35</vt:lpstr>
      <vt:lpstr>Slide 36</vt:lpstr>
      <vt:lpstr>Slide 37</vt:lpstr>
      <vt:lpstr>Slide 38</vt:lpstr>
      <vt:lpstr>Slide 39</vt:lpstr>
      <vt:lpstr>Slide 40</vt:lpstr>
      <vt:lpstr>Slide 41</vt:lpstr>
      <vt:lpstr>Special thanks to: Gary, Bryan, Augie, and Matt for their assistance! </vt:lpstr>
      <vt:lpstr>Slide 43</vt:lpstr>
      <vt:lpstr>Summary of Accomplishments</vt:lpstr>
      <vt:lpstr>Slide 45</vt:lpstr>
      <vt:lpstr>Results of Thresholding</vt:lpstr>
      <vt:lpstr>Slide 47</vt:lpstr>
    </vt:vector>
  </TitlesOfParts>
  <Company>LIGO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RET</dc:creator>
  <cp:lastModifiedBy>Amber Stuver</cp:lastModifiedBy>
  <cp:revision>89</cp:revision>
  <cp:lastPrinted>2009-07-29T22:20:22Z</cp:lastPrinted>
  <dcterms:created xsi:type="dcterms:W3CDTF">2009-07-29T22:17:14Z</dcterms:created>
  <dcterms:modified xsi:type="dcterms:W3CDTF">2009-07-29T22:21:26Z</dcterms:modified>
</cp:coreProperties>
</file>