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12"/>
  </p:notesMasterIdLst>
  <p:handoutMasterIdLst>
    <p:handoutMasterId r:id="rId13"/>
  </p:handoutMasterIdLst>
  <p:sldIdLst>
    <p:sldId id="257" r:id="rId2"/>
    <p:sldId id="279" r:id="rId3"/>
    <p:sldId id="285" r:id="rId4"/>
    <p:sldId id="280" r:id="rId5"/>
    <p:sldId id="281" r:id="rId6"/>
    <p:sldId id="282" r:id="rId7"/>
    <p:sldId id="267" r:id="rId8"/>
    <p:sldId id="274" r:id="rId9"/>
    <p:sldId id="283" r:id="rId10"/>
    <p:sldId id="284" r:id="rId11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0D0D"/>
    <a:srgbClr val="660033"/>
    <a:srgbClr val="FF3300"/>
    <a:srgbClr val="168037"/>
    <a:srgbClr val="8D8E54"/>
    <a:srgbClr val="ED8217"/>
    <a:srgbClr val="B15BA5"/>
    <a:srgbClr val="DCEEF2"/>
    <a:srgbClr val="FAFEA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0972" autoAdjust="0"/>
    <p:restoredTop sz="94600" autoAdjust="0"/>
  </p:normalViewPr>
  <p:slideViewPr>
    <p:cSldViewPr>
      <p:cViewPr varScale="1">
        <p:scale>
          <a:sx n="108" d="100"/>
          <a:sy n="108" d="100"/>
        </p:scale>
        <p:origin x="-84" y="-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-3480" y="-90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84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>
            <a:lvl1pPr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59250" y="0"/>
            <a:ext cx="31400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2250"/>
            <a:ext cx="31384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2" tIns="47576" rIns="95152" bIns="47576" numCol="1" anchor="b" anchorCtr="0" compatLnSpc="1">
            <a:prstTxWarp prst="textNoShape">
              <a:avLst/>
            </a:prstTxWarp>
          </a:bodyPr>
          <a:lstStyle>
            <a:lvl1pPr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59250" y="9112250"/>
            <a:ext cx="31400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2" tIns="47576" rIns="95152" bIns="4757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 b="0" i="0"/>
            </a:lvl1pPr>
          </a:lstStyle>
          <a:p>
            <a:pPr>
              <a:defRPr/>
            </a:pPr>
            <a:fld id="{ADB36573-810E-4163-9A1E-EE3C2B707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>
            <a:lvl1pPr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b" anchorCtr="0" compatLnSpc="1">
            <a:prstTxWarp prst="textNoShape">
              <a:avLst/>
            </a:prstTxWarp>
          </a:bodyPr>
          <a:lstStyle>
            <a:lvl1pPr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 b="0" i="0"/>
            </a:lvl1pPr>
          </a:lstStyle>
          <a:p>
            <a:pPr>
              <a:defRPr/>
            </a:pPr>
            <a:fld id="{176FA1F7-3E0A-4549-A19A-F1A1F9D69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B8B73E-4781-4FBE-960F-3AB30D0B800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H1 Squeezer Status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8F882-D821-40A3-B638-D743768092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H1 Squeezer Status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2FFA2-BDFB-4742-8A06-660E20ACCC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28600"/>
            <a:ext cx="20383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9626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H1 Squeezer Status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61D47-4874-4CF7-9D0D-FCA83242C0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7239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H1 Squeezer Status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6D957-18D9-47D6-9157-6AF3C05844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762000" y="6323013"/>
            <a:ext cx="7572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400" b="0" i="0" dirty="0" smtClean="0">
                <a:solidFill>
                  <a:schemeClr val="tx2"/>
                </a:solidFill>
                <a:latin typeface="Helvetica" pitchFamily="34" charset="0"/>
              </a:rPr>
              <a:t>G0900692-v1 </a:t>
            </a:r>
            <a:r>
              <a:rPr lang="en-US" sz="1400" b="0" i="0" dirty="0">
                <a:solidFill>
                  <a:schemeClr val="tx2"/>
                </a:solidFill>
                <a:latin typeface="Helvetica" pitchFamily="34" charset="0"/>
              </a:rPr>
              <a:t>			 				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430713" y="648493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479925" y="31892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4479925" y="3108325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0" name="Object 14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p:oleObj spid="_x0000_s29698" name="Photo Editor Photo" r:id="rId3" imgW="4409524" imgH="3219899" progId="">
              <p:embed/>
            </p:oleObj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685800" y="5562600"/>
            <a:ext cx="1905000" cy="4572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B5386-DB31-420F-A707-31D9D0A03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H1 Squeezer Status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H1 Squeezer Status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BD50B-DB24-4C2F-9DB1-EB670D9266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H1 Squeezer Status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5CBE1-1733-413A-B081-8D4AB42E8A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H1 Squeezer Status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B1517-D78C-4D5C-9F03-D90503E4A5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H1 Squeezer Status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4996A-1B4B-452C-BCC4-63C46B0CF7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H1 Squeezer Status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D27E8-EC2F-4DCC-A9A2-26A51F4CE1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H1 Squeezer Status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B7646-DE85-470C-B504-742BE9A5E4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H1 Squeezer Status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3A982-9545-4EB9-998C-96419FD5C7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H1 Squeezer Status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 i="0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D9BAE43-33BA-4F3B-AB00-8B9E3616B8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2860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762000" y="6323013"/>
            <a:ext cx="7572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400" b="0" i="0" dirty="0" smtClean="0">
                <a:solidFill>
                  <a:schemeClr val="tx2"/>
                </a:solidFill>
                <a:latin typeface="Helvetica" pitchFamily="34" charset="0"/>
              </a:rPr>
              <a:t>G0900692-v1 </a:t>
            </a:r>
            <a:r>
              <a:rPr lang="en-US" sz="1400" b="0" i="0" dirty="0">
                <a:solidFill>
                  <a:schemeClr val="tx2"/>
                </a:solidFill>
                <a:latin typeface="Helvetica" pitchFamily="34" charset="0"/>
              </a:rPr>
              <a:t>			 				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4430713" y="648493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4479925" y="31892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4479925" y="3108325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026" name="Object 14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p:oleObj spid="_x0000_s1026" name="Photo Editor Photo" r:id="rId15" imgW="4409524" imgH="3219899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7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Ø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v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ü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b="1" smtClean="0"/>
              <a:t>Status of the </a:t>
            </a:r>
            <a:br>
              <a:rPr lang="en-US" b="1" smtClean="0"/>
            </a:br>
            <a:r>
              <a:rPr lang="en-US" b="1" smtClean="0"/>
              <a:t>H1 Squeezer Experiment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962400"/>
            <a:ext cx="6858000" cy="2133600"/>
          </a:xfrm>
        </p:spPr>
        <p:txBody>
          <a:bodyPr/>
          <a:lstStyle/>
          <a:p>
            <a:r>
              <a:rPr lang="en-US" dirty="0" err="1" smtClean="0"/>
              <a:t>Excomm</a:t>
            </a:r>
            <a:r>
              <a:rPr lang="en-US" dirty="0" smtClean="0"/>
              <a:t> meeting, July 20, 2009</a:t>
            </a:r>
          </a:p>
          <a:p>
            <a:r>
              <a:rPr lang="en-US" dirty="0" smtClean="0"/>
              <a:t>Daniel </a:t>
            </a:r>
            <a:r>
              <a:rPr lang="en-US" dirty="0" err="1" smtClean="0"/>
              <a:t>Sigg</a:t>
            </a:r>
            <a:r>
              <a:rPr lang="en-US" dirty="0" smtClean="0"/>
              <a:t>, LIGO Hanford Observatory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>
                <a:solidFill>
                  <a:srgbClr val="002060"/>
                </a:solidFill>
              </a:rPr>
              <a:t>ANU, AEI, MIT, CIT and LHO collaboration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Impressive progress on the OPO</a:t>
            </a:r>
          </a:p>
          <a:p>
            <a:r>
              <a:rPr lang="en-US" dirty="0" smtClean="0"/>
              <a:t>Setup at MIT is coming along</a:t>
            </a:r>
          </a:p>
          <a:p>
            <a:r>
              <a:rPr lang="en-US" dirty="0" smtClean="0"/>
              <a:t>No major roadblocks so far</a:t>
            </a:r>
          </a:p>
          <a:p>
            <a:r>
              <a:rPr lang="en-US" dirty="0" smtClean="0"/>
              <a:t>More funding is needed in a very short time</a:t>
            </a:r>
          </a:p>
          <a:p>
            <a:r>
              <a:rPr lang="en-US" dirty="0" smtClean="0"/>
              <a:t>Some additional person-power is required at </a:t>
            </a:r>
            <a:br>
              <a:rPr lang="en-US" dirty="0" smtClean="0"/>
            </a:br>
            <a:r>
              <a:rPr lang="en-US" dirty="0" smtClean="0"/>
              <a:t>MIT and LHO for the second half of this year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228600"/>
            <a:ext cx="54864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2B5386-DB31-420F-A707-31D9D0A03C5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H1 Squeezer Status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Graduate students Sheila D. (MIT) and </a:t>
            </a:r>
            <a:r>
              <a:rPr lang="en-US" dirty="0" err="1" smtClean="0"/>
              <a:t>Sheon</a:t>
            </a:r>
            <a:r>
              <a:rPr lang="en-US" dirty="0" smtClean="0"/>
              <a:t> C. (ANU)</a:t>
            </a:r>
          </a:p>
          <a:p>
            <a:r>
              <a:rPr lang="en-US" dirty="0" smtClean="0"/>
              <a:t>OPO development at ANU</a:t>
            </a:r>
          </a:p>
          <a:p>
            <a:pPr lvl="1"/>
            <a:r>
              <a:rPr lang="en-US" dirty="0" smtClean="0"/>
              <a:t>6 dB of squeezing observed</a:t>
            </a:r>
          </a:p>
          <a:p>
            <a:pPr lvl="1"/>
            <a:r>
              <a:rPr lang="en-US" dirty="0" smtClean="0"/>
              <a:t>Traveling wave bowtie design works</a:t>
            </a:r>
          </a:p>
          <a:p>
            <a:r>
              <a:rPr lang="en-US" dirty="0" smtClean="0"/>
              <a:t>AEI loaner SHG at MIT</a:t>
            </a:r>
          </a:p>
          <a:p>
            <a:pPr lvl="1"/>
            <a:r>
              <a:rPr lang="en-US" dirty="0" smtClean="0"/>
              <a:t>In the process of building our own (copy AEI design)</a:t>
            </a:r>
          </a:p>
          <a:p>
            <a:r>
              <a:rPr lang="en-US" dirty="0" smtClean="0"/>
              <a:t>Laser, optical table and clean room installed at MIT</a:t>
            </a:r>
          </a:p>
          <a:p>
            <a:r>
              <a:rPr lang="en-US" dirty="0" smtClean="0"/>
              <a:t>Noise model in development</a:t>
            </a:r>
          </a:p>
          <a:p>
            <a:r>
              <a:rPr lang="en-US" dirty="0" smtClean="0"/>
              <a:t>Electronics design done for RF distribution</a:t>
            </a:r>
          </a:p>
          <a:p>
            <a:pPr lvl="1"/>
            <a:r>
              <a:rPr lang="en-US" dirty="0" smtClean="0"/>
              <a:t>Shared with advanced LIGO</a:t>
            </a:r>
          </a:p>
          <a:p>
            <a:r>
              <a:rPr lang="en-US" dirty="0" smtClean="0"/>
              <a:t>Next progress review in August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400800" cy="1143000"/>
          </a:xfrm>
        </p:spPr>
        <p:txBody>
          <a:bodyPr/>
          <a:lstStyle/>
          <a:p>
            <a:r>
              <a:rPr lang="en-US" dirty="0" smtClean="0"/>
              <a:t>Highlights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2B5386-DB31-420F-A707-31D9D0A03C5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H1 Squeezer Status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ounded Rectangle 119"/>
          <p:cNvSpPr/>
          <p:nvPr/>
        </p:nvSpPr>
        <p:spPr bwMode="auto">
          <a:xfrm>
            <a:off x="7162800" y="2209800"/>
            <a:ext cx="1524000" cy="4114800"/>
          </a:xfrm>
          <a:prstGeom prst="roundRect">
            <a:avLst/>
          </a:prstGeom>
          <a:noFill/>
          <a:ln w="762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3" name="Rounded Rectangle 122"/>
          <p:cNvSpPr/>
          <p:nvPr/>
        </p:nvSpPr>
        <p:spPr bwMode="auto">
          <a:xfrm>
            <a:off x="5334000" y="228600"/>
            <a:ext cx="3200400" cy="1524000"/>
          </a:xfrm>
          <a:prstGeom prst="roundRect">
            <a:avLst/>
          </a:prstGeom>
          <a:solidFill>
            <a:schemeClr val="accent2"/>
          </a:solidFill>
          <a:ln w="762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Interferometer</a:t>
            </a:r>
          </a:p>
        </p:txBody>
      </p:sp>
      <p:sp>
        <p:nvSpPr>
          <p:cNvPr id="118" name="Rounded Rectangle 117"/>
          <p:cNvSpPr/>
          <p:nvPr/>
        </p:nvSpPr>
        <p:spPr bwMode="auto">
          <a:xfrm>
            <a:off x="152400" y="1905000"/>
            <a:ext cx="6324600" cy="4038600"/>
          </a:xfrm>
          <a:prstGeom prst="roundRect">
            <a:avLst/>
          </a:prstGeom>
          <a:noFill/>
          <a:ln w="762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609600"/>
            <a:ext cx="4876800" cy="838200"/>
          </a:xfrm>
        </p:spPr>
        <p:txBody>
          <a:bodyPr/>
          <a:lstStyle/>
          <a:p>
            <a:r>
              <a:rPr lang="en-US" dirty="0" smtClean="0"/>
              <a:t>Block Schematics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H1 Squeezer Status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B5386-DB31-420F-A707-31D9D0A03C5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533400" y="3505200"/>
            <a:ext cx="1295400" cy="609600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Laser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533400" y="4876800"/>
            <a:ext cx="1295400" cy="609600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Auxiliary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i="0" dirty="0" smtClean="0">
                <a:solidFill>
                  <a:schemeClr val="tx2"/>
                </a:solidFill>
                <a:latin typeface="+mn-lt"/>
              </a:rPr>
              <a:t>Laser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895600" y="3505200"/>
            <a:ext cx="914400" cy="609600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SHG</a:t>
            </a:r>
          </a:p>
        </p:txBody>
      </p:sp>
      <p:cxnSp>
        <p:nvCxnSpPr>
          <p:cNvPr id="11" name="Straight Arrow Connector 10"/>
          <p:cNvCxnSpPr>
            <a:stCxn id="7" idx="3"/>
            <a:endCxn id="9" idx="1"/>
          </p:cNvCxnSpPr>
          <p:nvPr/>
        </p:nvCxnSpPr>
        <p:spPr bwMode="auto">
          <a:xfrm>
            <a:off x="1828800" y="3810000"/>
            <a:ext cx="10668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3810000" y="3810000"/>
            <a:ext cx="10668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68037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sp>
        <p:nvSpPr>
          <p:cNvPr id="13" name="Rectangle 12"/>
          <p:cNvSpPr/>
          <p:nvPr/>
        </p:nvSpPr>
        <p:spPr bwMode="auto">
          <a:xfrm>
            <a:off x="4876800" y="3505200"/>
            <a:ext cx="914400" cy="609600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OPO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810000" y="2286000"/>
            <a:ext cx="1371600" cy="609600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Homodyne</a:t>
            </a:r>
            <a:b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</a:b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Detector</a:t>
            </a:r>
          </a:p>
        </p:txBody>
      </p:sp>
      <p:cxnSp>
        <p:nvCxnSpPr>
          <p:cNvPr id="20" name="Elbow Connector 19"/>
          <p:cNvCxnSpPr>
            <a:endCxn id="15" idx="1"/>
          </p:cNvCxnSpPr>
          <p:nvPr/>
        </p:nvCxnSpPr>
        <p:spPr bwMode="auto">
          <a:xfrm flipV="1">
            <a:off x="2285206" y="2590800"/>
            <a:ext cx="1524794" cy="1219994"/>
          </a:xfrm>
          <a:prstGeom prst="bentConnector3">
            <a:avLst>
              <a:gd name="adj1" fmla="val -138"/>
            </a:avLst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4" name="Elbow Connector 23"/>
          <p:cNvCxnSpPr>
            <a:stCxn id="13" idx="3"/>
            <a:endCxn id="15" idx="3"/>
          </p:cNvCxnSpPr>
          <p:nvPr/>
        </p:nvCxnSpPr>
        <p:spPr bwMode="auto">
          <a:xfrm flipH="1" flipV="1">
            <a:off x="5181600" y="2590800"/>
            <a:ext cx="609600" cy="1219200"/>
          </a:xfrm>
          <a:prstGeom prst="bentConnector3">
            <a:avLst>
              <a:gd name="adj1" fmla="val -89139"/>
            </a:avLst>
          </a:prstGeom>
          <a:solidFill>
            <a:schemeClr val="accent1"/>
          </a:solidFill>
          <a:ln w="38100" cap="flat" cmpd="sng" algn="ctr">
            <a:solidFill>
              <a:srgbClr val="660033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7543800" y="2590800"/>
            <a:ext cx="609600" cy="1371600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Faraday</a:t>
            </a:r>
          </a:p>
        </p:txBody>
      </p:sp>
      <p:cxnSp>
        <p:nvCxnSpPr>
          <p:cNvPr id="58" name="Straight Arrow Connector 57"/>
          <p:cNvCxnSpPr/>
          <p:nvPr/>
        </p:nvCxnSpPr>
        <p:spPr bwMode="auto">
          <a:xfrm>
            <a:off x="1828800" y="5181600"/>
            <a:ext cx="35052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Arrow Connector 59"/>
          <p:cNvCxnSpPr>
            <a:endCxn id="13" idx="2"/>
          </p:cNvCxnSpPr>
          <p:nvPr/>
        </p:nvCxnSpPr>
        <p:spPr bwMode="auto">
          <a:xfrm rot="5400000" flipH="1" flipV="1">
            <a:off x="4800600" y="4648200"/>
            <a:ext cx="10668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sp>
        <p:nvSpPr>
          <p:cNvPr id="62" name="Oval 61"/>
          <p:cNvSpPr/>
          <p:nvPr/>
        </p:nvSpPr>
        <p:spPr bwMode="auto">
          <a:xfrm>
            <a:off x="2209800" y="3733800"/>
            <a:ext cx="152400" cy="1524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2209800" y="5105400"/>
            <a:ext cx="152400" cy="1524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4" name="Straight Arrow Connector 63"/>
          <p:cNvCxnSpPr>
            <a:stCxn id="62" idx="0"/>
          </p:cNvCxnSpPr>
          <p:nvPr/>
        </p:nvCxnSpPr>
        <p:spPr bwMode="auto">
          <a:xfrm rot="16200000" flipH="1">
            <a:off x="1943100" y="4076700"/>
            <a:ext cx="6858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cxnSp>
        <p:nvCxnSpPr>
          <p:cNvPr id="68" name="Straight Arrow Connector 67"/>
          <p:cNvCxnSpPr/>
          <p:nvPr/>
        </p:nvCxnSpPr>
        <p:spPr bwMode="auto">
          <a:xfrm rot="5400000" flipH="1" flipV="1">
            <a:off x="1980406" y="4876800"/>
            <a:ext cx="610394" cy="79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cxnSp>
        <p:nvCxnSpPr>
          <p:cNvPr id="71" name="Straight Arrow Connector 70"/>
          <p:cNvCxnSpPr/>
          <p:nvPr/>
        </p:nvCxnSpPr>
        <p:spPr bwMode="auto">
          <a:xfrm rot="10800000">
            <a:off x="1752600" y="2590800"/>
            <a:ext cx="533400" cy="79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cxnSp>
        <p:nvCxnSpPr>
          <p:cNvPr id="73" name="Straight Arrow Connector 72"/>
          <p:cNvCxnSpPr/>
          <p:nvPr/>
        </p:nvCxnSpPr>
        <p:spPr bwMode="auto">
          <a:xfrm>
            <a:off x="1066800" y="2590800"/>
            <a:ext cx="5334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sp>
        <p:nvSpPr>
          <p:cNvPr id="77" name="Oval 76"/>
          <p:cNvSpPr/>
          <p:nvPr/>
        </p:nvSpPr>
        <p:spPr bwMode="auto">
          <a:xfrm>
            <a:off x="1600200" y="2438400"/>
            <a:ext cx="152400" cy="304800"/>
          </a:xfrm>
          <a:prstGeom prst="ellipse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2133600" y="4419600"/>
            <a:ext cx="304800" cy="152400"/>
          </a:xfrm>
          <a:prstGeom prst="ellipse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9" name="Straight Arrow Connector 78"/>
          <p:cNvCxnSpPr/>
          <p:nvPr/>
        </p:nvCxnSpPr>
        <p:spPr bwMode="auto">
          <a:xfrm>
            <a:off x="6324600" y="3810000"/>
            <a:ext cx="12192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660033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sp>
        <p:nvSpPr>
          <p:cNvPr id="81" name="Oval 80"/>
          <p:cNvSpPr/>
          <p:nvPr/>
        </p:nvSpPr>
        <p:spPr bwMode="auto">
          <a:xfrm>
            <a:off x="2209800" y="2514600"/>
            <a:ext cx="152400" cy="1524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6248400" y="3733800"/>
            <a:ext cx="152400" cy="152400"/>
          </a:xfrm>
          <a:prstGeom prst="ellipse">
            <a:avLst/>
          </a:prstGeom>
          <a:solidFill>
            <a:srgbClr val="660033"/>
          </a:solidFill>
          <a:ln w="12700" cap="flat" cmpd="sng" algn="ctr">
            <a:solidFill>
              <a:srgbClr val="66003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3" name="Straight Arrow Connector 82"/>
          <p:cNvCxnSpPr/>
          <p:nvPr/>
        </p:nvCxnSpPr>
        <p:spPr bwMode="auto">
          <a:xfrm rot="16200000" flipH="1">
            <a:off x="7658894" y="2399506"/>
            <a:ext cx="3810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cxnSp>
        <p:nvCxnSpPr>
          <p:cNvPr id="84" name="Straight Arrow Connector 83"/>
          <p:cNvCxnSpPr/>
          <p:nvPr/>
        </p:nvCxnSpPr>
        <p:spPr bwMode="auto">
          <a:xfrm rot="5400000" flipH="1" flipV="1">
            <a:off x="7620794" y="1980406"/>
            <a:ext cx="4572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660033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cxnSp>
        <p:nvCxnSpPr>
          <p:cNvPr id="88" name="Straight Arrow Connector 87"/>
          <p:cNvCxnSpPr/>
          <p:nvPr/>
        </p:nvCxnSpPr>
        <p:spPr bwMode="auto">
          <a:xfrm rot="16200000" flipH="1">
            <a:off x="7506494" y="4304506"/>
            <a:ext cx="6858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sp>
        <p:nvSpPr>
          <p:cNvPr id="92" name="Oval 91"/>
          <p:cNvSpPr/>
          <p:nvPr/>
        </p:nvSpPr>
        <p:spPr bwMode="auto">
          <a:xfrm>
            <a:off x="7696200" y="5943600"/>
            <a:ext cx="304800" cy="152400"/>
          </a:xfrm>
          <a:prstGeom prst="ellipse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3" name="Straight Arrow Connector 92"/>
          <p:cNvCxnSpPr/>
          <p:nvPr/>
        </p:nvCxnSpPr>
        <p:spPr bwMode="auto">
          <a:xfrm rot="16200000" flipH="1">
            <a:off x="7506494" y="5599906"/>
            <a:ext cx="6858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sp>
        <p:nvSpPr>
          <p:cNvPr id="94" name="Rectangle 93"/>
          <p:cNvSpPr/>
          <p:nvPr/>
        </p:nvSpPr>
        <p:spPr bwMode="auto">
          <a:xfrm>
            <a:off x="7391400" y="4648200"/>
            <a:ext cx="914400" cy="609600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OMC</a:t>
            </a:r>
          </a:p>
        </p:txBody>
      </p:sp>
      <p:sp>
        <p:nvSpPr>
          <p:cNvPr id="95" name="Oval 94"/>
          <p:cNvSpPr/>
          <p:nvPr/>
        </p:nvSpPr>
        <p:spPr bwMode="auto">
          <a:xfrm>
            <a:off x="8382000" y="4114800"/>
            <a:ext cx="152400" cy="304800"/>
          </a:xfrm>
          <a:prstGeom prst="ellipse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6" name="Straight Arrow Connector 95"/>
          <p:cNvCxnSpPr>
            <a:endCxn id="95" idx="2"/>
          </p:cNvCxnSpPr>
          <p:nvPr/>
        </p:nvCxnSpPr>
        <p:spPr bwMode="auto">
          <a:xfrm>
            <a:off x="7848600" y="4267200"/>
            <a:ext cx="5334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cxnSp>
        <p:nvCxnSpPr>
          <p:cNvPr id="98" name="Straight Arrow Connector 97"/>
          <p:cNvCxnSpPr>
            <a:endCxn id="100" idx="0"/>
          </p:cNvCxnSpPr>
          <p:nvPr/>
        </p:nvCxnSpPr>
        <p:spPr bwMode="auto">
          <a:xfrm rot="5400000">
            <a:off x="4452410" y="3898606"/>
            <a:ext cx="512997" cy="33578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68037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sp>
        <p:nvSpPr>
          <p:cNvPr id="100" name="Oval 99"/>
          <p:cNvSpPr/>
          <p:nvPr/>
        </p:nvSpPr>
        <p:spPr bwMode="auto">
          <a:xfrm rot="1288604">
            <a:off x="4360717" y="4317706"/>
            <a:ext cx="304800" cy="152400"/>
          </a:xfrm>
          <a:prstGeom prst="ellipse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2" name="Straight Arrow Connector 101"/>
          <p:cNvCxnSpPr/>
          <p:nvPr/>
        </p:nvCxnSpPr>
        <p:spPr bwMode="auto">
          <a:xfrm>
            <a:off x="5334000" y="4114800"/>
            <a:ext cx="533400" cy="304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sp>
        <p:nvSpPr>
          <p:cNvPr id="106" name="Oval 105"/>
          <p:cNvSpPr/>
          <p:nvPr/>
        </p:nvSpPr>
        <p:spPr bwMode="auto">
          <a:xfrm rot="18047058">
            <a:off x="5782263" y="4360927"/>
            <a:ext cx="304800" cy="152400"/>
          </a:xfrm>
          <a:prstGeom prst="ellipse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7" name="Oval 106"/>
          <p:cNvSpPr/>
          <p:nvPr/>
        </p:nvSpPr>
        <p:spPr bwMode="auto">
          <a:xfrm>
            <a:off x="7772400" y="4191000"/>
            <a:ext cx="152400" cy="1524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134767" y="2362200"/>
            <a:ext cx="936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0" dirty="0" smtClean="0">
                <a:solidFill>
                  <a:schemeClr val="tx2"/>
                </a:solidFill>
                <a:latin typeface="+mn-lt"/>
              </a:rPr>
              <a:t>Fiber</a:t>
            </a:r>
          </a:p>
        </p:txBody>
      </p:sp>
      <p:cxnSp>
        <p:nvCxnSpPr>
          <p:cNvPr id="113" name="Straight Arrow Connector 112"/>
          <p:cNvCxnSpPr>
            <a:stCxn id="9" idx="1"/>
            <a:endCxn id="116" idx="4"/>
          </p:cNvCxnSpPr>
          <p:nvPr/>
        </p:nvCxnSpPr>
        <p:spPr bwMode="auto">
          <a:xfrm rot="10800000">
            <a:off x="2647326" y="3485528"/>
            <a:ext cx="248275" cy="32447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sp>
        <p:nvSpPr>
          <p:cNvPr id="116" name="Oval 115"/>
          <p:cNvSpPr/>
          <p:nvPr/>
        </p:nvSpPr>
        <p:spPr bwMode="auto">
          <a:xfrm rot="18047058">
            <a:off x="2429462" y="3370327"/>
            <a:ext cx="304800" cy="152400"/>
          </a:xfrm>
          <a:prstGeom prst="ellipse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4038600" y="5486400"/>
            <a:ext cx="190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Squeezer</a:t>
            </a:r>
          </a:p>
        </p:txBody>
      </p:sp>
      <p:sp>
        <p:nvSpPr>
          <p:cNvPr id="121" name="Rectangle 120"/>
          <p:cNvSpPr/>
          <p:nvPr/>
        </p:nvSpPr>
        <p:spPr>
          <a:xfrm rot="16200000">
            <a:off x="5983933" y="5293667"/>
            <a:ext cx="190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AS Port</a:t>
            </a:r>
          </a:p>
        </p:txBody>
      </p:sp>
      <p:grpSp>
        <p:nvGrpSpPr>
          <p:cNvPr id="129" name="Group 128"/>
          <p:cNvGrpSpPr/>
          <p:nvPr/>
        </p:nvGrpSpPr>
        <p:grpSpPr>
          <a:xfrm>
            <a:off x="1447800" y="2019924"/>
            <a:ext cx="434715" cy="462223"/>
            <a:chOff x="1447800" y="2057400"/>
            <a:chExt cx="434715" cy="462223"/>
          </a:xfrm>
        </p:grpSpPr>
        <p:sp>
          <p:nvSpPr>
            <p:cNvPr id="125" name="Rectangle 124"/>
            <p:cNvSpPr/>
            <p:nvPr/>
          </p:nvSpPr>
          <p:spPr>
            <a:xfrm>
              <a:off x="1447800" y="2057400"/>
              <a:ext cx="381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i="0" dirty="0" smtClean="0">
                  <a:solidFill>
                    <a:schemeClr val="tx2"/>
                  </a:solidFill>
                  <a:latin typeface="+mn-lt"/>
                </a:rPr>
                <a:t>S</a:t>
              </a: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1653915" y="2181069"/>
              <a:ext cx="2286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i="0" dirty="0" smtClean="0">
                  <a:solidFill>
                    <a:schemeClr val="tx2"/>
                  </a:solidFill>
                  <a:latin typeface="+mn-lt"/>
                </a:rPr>
                <a:t>0</a:t>
              </a: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1707629" y="4252210"/>
            <a:ext cx="434715" cy="462223"/>
            <a:chOff x="1447800" y="2057400"/>
            <a:chExt cx="434715" cy="462223"/>
          </a:xfrm>
        </p:grpSpPr>
        <p:sp>
          <p:nvSpPr>
            <p:cNvPr id="131" name="Rectangle 130"/>
            <p:cNvSpPr/>
            <p:nvPr/>
          </p:nvSpPr>
          <p:spPr>
            <a:xfrm>
              <a:off x="1447800" y="2057400"/>
              <a:ext cx="381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i="0" dirty="0" smtClean="0">
                  <a:solidFill>
                    <a:schemeClr val="tx2"/>
                  </a:solidFill>
                  <a:latin typeface="+mn-lt"/>
                </a:rPr>
                <a:t>S</a:t>
              </a: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1653915" y="2181069"/>
              <a:ext cx="2286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i="0" dirty="0" smtClean="0">
                  <a:solidFill>
                    <a:schemeClr val="tx2"/>
                  </a:solidFill>
                  <a:latin typeface="+mn-lt"/>
                </a:rPr>
                <a:t>1</a:t>
              </a: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2423410" y="2940570"/>
            <a:ext cx="434715" cy="462223"/>
            <a:chOff x="1447800" y="2057400"/>
            <a:chExt cx="434715" cy="462223"/>
          </a:xfrm>
        </p:grpSpPr>
        <p:sp>
          <p:nvSpPr>
            <p:cNvPr id="134" name="Rectangle 133"/>
            <p:cNvSpPr/>
            <p:nvPr/>
          </p:nvSpPr>
          <p:spPr>
            <a:xfrm>
              <a:off x="1447800" y="2057400"/>
              <a:ext cx="381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i="0" dirty="0" smtClean="0">
                  <a:solidFill>
                    <a:schemeClr val="tx2"/>
                  </a:solidFill>
                  <a:latin typeface="+mn-lt"/>
                </a:rPr>
                <a:t>S</a:t>
              </a: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1653915" y="2181069"/>
              <a:ext cx="2286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i="0" dirty="0" smtClean="0">
                  <a:solidFill>
                    <a:schemeClr val="tx2"/>
                  </a:solidFill>
                  <a:latin typeface="+mn-lt"/>
                </a:rPr>
                <a:t>4</a:t>
              </a: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4191000" y="4419600"/>
            <a:ext cx="434715" cy="462223"/>
            <a:chOff x="1447800" y="2057400"/>
            <a:chExt cx="434715" cy="462223"/>
          </a:xfrm>
        </p:grpSpPr>
        <p:sp>
          <p:nvSpPr>
            <p:cNvPr id="137" name="Rectangle 136"/>
            <p:cNvSpPr/>
            <p:nvPr/>
          </p:nvSpPr>
          <p:spPr>
            <a:xfrm>
              <a:off x="1447800" y="2057400"/>
              <a:ext cx="381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i="0" dirty="0" smtClean="0">
                  <a:solidFill>
                    <a:schemeClr val="tx2"/>
                  </a:solidFill>
                  <a:latin typeface="+mn-lt"/>
                </a:rPr>
                <a:t>S</a:t>
              </a: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1653915" y="2181069"/>
              <a:ext cx="2286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i="0" dirty="0" smtClean="0">
                  <a:solidFill>
                    <a:schemeClr val="tx2"/>
                  </a:solidFill>
                  <a:latin typeface="+mn-lt"/>
                </a:rPr>
                <a:t>5</a:t>
              </a: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5897380" y="4457075"/>
            <a:ext cx="434715" cy="462223"/>
            <a:chOff x="1447800" y="2057400"/>
            <a:chExt cx="434715" cy="462223"/>
          </a:xfrm>
        </p:grpSpPr>
        <p:sp>
          <p:nvSpPr>
            <p:cNvPr id="140" name="Rectangle 139"/>
            <p:cNvSpPr/>
            <p:nvPr/>
          </p:nvSpPr>
          <p:spPr>
            <a:xfrm>
              <a:off x="1447800" y="2057400"/>
              <a:ext cx="381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i="0" dirty="0" smtClean="0">
                  <a:solidFill>
                    <a:schemeClr val="tx2"/>
                  </a:solidFill>
                  <a:latin typeface="+mn-lt"/>
                </a:rPr>
                <a:t>S</a:t>
              </a: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1653915" y="2181069"/>
              <a:ext cx="2286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i="0" dirty="0" smtClean="0">
                  <a:solidFill>
                    <a:schemeClr val="tx2"/>
                  </a:solidFill>
                  <a:latin typeface="+mn-lt"/>
                </a:rPr>
                <a:t>2</a:t>
              </a: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8229600" y="3717561"/>
            <a:ext cx="434715" cy="462223"/>
            <a:chOff x="1447800" y="2057400"/>
            <a:chExt cx="434715" cy="462223"/>
          </a:xfrm>
        </p:grpSpPr>
        <p:sp>
          <p:nvSpPr>
            <p:cNvPr id="143" name="Rectangle 142"/>
            <p:cNvSpPr/>
            <p:nvPr/>
          </p:nvSpPr>
          <p:spPr>
            <a:xfrm>
              <a:off x="1447800" y="2057400"/>
              <a:ext cx="381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i="0" dirty="0" smtClean="0">
                  <a:solidFill>
                    <a:schemeClr val="tx2"/>
                  </a:solidFill>
                  <a:latin typeface="+mn-lt"/>
                </a:rPr>
                <a:t>S</a:t>
              </a: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1653915" y="2181069"/>
              <a:ext cx="2286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i="0" dirty="0" smtClean="0">
                  <a:solidFill>
                    <a:schemeClr val="tx2"/>
                  </a:solidFill>
                  <a:latin typeface="+mn-lt"/>
                </a:rPr>
                <a:t>3</a:t>
              </a:r>
            </a:p>
          </p:txBody>
        </p:sp>
      </p:grpSp>
      <p:sp>
        <p:nvSpPr>
          <p:cNvPr id="146" name="Rectangle 145"/>
          <p:cNvSpPr/>
          <p:nvPr/>
        </p:nvSpPr>
        <p:spPr>
          <a:xfrm>
            <a:off x="7879830" y="5822430"/>
            <a:ext cx="76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0" dirty="0" smtClean="0">
                <a:solidFill>
                  <a:schemeClr val="tx2"/>
                </a:solidFill>
                <a:latin typeface="+mn-lt"/>
              </a:rPr>
              <a:t>DC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553200" cy="838200"/>
          </a:xfrm>
        </p:spPr>
        <p:txBody>
          <a:bodyPr/>
          <a:lstStyle/>
          <a:p>
            <a:r>
              <a:rPr lang="en-US" dirty="0" smtClean="0"/>
              <a:t>ANU Traveling Wave OPO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2B5386-DB31-420F-A707-31D9D0A03C5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H1 Squeezer Status</a:t>
            </a:r>
            <a:endParaRPr lang="en-US"/>
          </a:p>
        </p:txBody>
      </p:sp>
      <p:pic>
        <p:nvPicPr>
          <p:cNvPr id="6" name="Content Placeholder 5" descr="PA1900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1219200"/>
            <a:ext cx="6934200" cy="4202113"/>
          </a:xfrm>
        </p:spPr>
      </p:pic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381000" y="1905000"/>
            <a:ext cx="7023100" cy="2871788"/>
            <a:chOff x="240" y="2064"/>
            <a:chExt cx="4424" cy="1809"/>
          </a:xfrm>
        </p:grpSpPr>
        <p:cxnSp>
          <p:nvCxnSpPr>
            <p:cNvPr id="8" name="Straight Arrow Connector 6"/>
            <p:cNvCxnSpPr>
              <a:cxnSpLocks noChangeShapeType="1"/>
            </p:cNvCxnSpPr>
            <p:nvPr/>
          </p:nvCxnSpPr>
          <p:spPr bwMode="auto">
            <a:xfrm>
              <a:off x="511" y="2881"/>
              <a:ext cx="1265" cy="47"/>
            </a:xfrm>
            <a:prstGeom prst="straightConnector1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 type="arrow" w="med" len="med"/>
            </a:ln>
          </p:spPr>
        </p:cxnSp>
        <p:cxnSp>
          <p:nvCxnSpPr>
            <p:cNvPr id="9" name="Straight Connector 7"/>
            <p:cNvCxnSpPr>
              <a:cxnSpLocks noChangeShapeType="1"/>
            </p:cNvCxnSpPr>
            <p:nvPr/>
          </p:nvCxnSpPr>
          <p:spPr bwMode="auto">
            <a:xfrm>
              <a:off x="2043" y="2927"/>
              <a:ext cx="1653" cy="1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10" name="Straight Connector 8"/>
            <p:cNvCxnSpPr>
              <a:cxnSpLocks noChangeShapeType="1"/>
            </p:cNvCxnSpPr>
            <p:nvPr/>
          </p:nvCxnSpPr>
          <p:spPr bwMode="auto">
            <a:xfrm>
              <a:off x="2043" y="2928"/>
              <a:ext cx="1125" cy="192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11" name="Straight Connector 9"/>
            <p:cNvCxnSpPr>
              <a:cxnSpLocks noChangeShapeType="1"/>
            </p:cNvCxnSpPr>
            <p:nvPr/>
          </p:nvCxnSpPr>
          <p:spPr bwMode="auto">
            <a:xfrm>
              <a:off x="2544" y="3120"/>
              <a:ext cx="624" cy="0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12" name="Straight Connector 10"/>
            <p:cNvCxnSpPr>
              <a:cxnSpLocks noChangeShapeType="1"/>
            </p:cNvCxnSpPr>
            <p:nvPr/>
          </p:nvCxnSpPr>
          <p:spPr bwMode="auto">
            <a:xfrm flipV="1">
              <a:off x="2544" y="2928"/>
              <a:ext cx="1152" cy="192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13" name="Straight Arrow Connector 11"/>
            <p:cNvCxnSpPr>
              <a:cxnSpLocks noChangeShapeType="1"/>
            </p:cNvCxnSpPr>
            <p:nvPr/>
          </p:nvCxnSpPr>
          <p:spPr bwMode="auto">
            <a:xfrm flipH="1" flipV="1">
              <a:off x="528" y="2592"/>
              <a:ext cx="1199" cy="255"/>
            </a:xfrm>
            <a:prstGeom prst="straightConnector1">
              <a:avLst/>
            </a:prstGeom>
            <a:noFill/>
            <a:ln w="38100" algn="ctr">
              <a:solidFill>
                <a:srgbClr val="FF0066"/>
              </a:solidFill>
              <a:round/>
              <a:headEnd/>
              <a:tailEnd type="arrow" w="med" len="med"/>
            </a:ln>
          </p:spPr>
        </p:cxn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3504" y="3408"/>
              <a:ext cx="779" cy="46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Oven/</a:t>
              </a:r>
            </a:p>
            <a:p>
              <a:r>
                <a:rPr lang="en-US" sz="1400" dirty="0">
                  <a:solidFill>
                    <a:schemeClr val="bg1"/>
                  </a:solidFill>
                </a:rPr>
                <a:t>Temperature </a:t>
              </a:r>
            </a:p>
            <a:p>
              <a:r>
                <a:rPr lang="en-US" sz="1400" dirty="0">
                  <a:solidFill>
                    <a:schemeClr val="bg1"/>
                  </a:solidFill>
                </a:rPr>
                <a:t>Sensor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2128" y="3456"/>
              <a:ext cx="464" cy="192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Crystal</a:t>
              </a:r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240" y="2160"/>
              <a:ext cx="649" cy="330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Squeezing</a:t>
              </a:r>
            </a:p>
            <a:p>
              <a:r>
                <a:rPr lang="en-US" sz="1400">
                  <a:solidFill>
                    <a:schemeClr val="bg1"/>
                  </a:solidFill>
                </a:rPr>
                <a:t>Out</a:t>
              </a:r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240" y="2938"/>
              <a:ext cx="816" cy="192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Pump light In</a:t>
              </a:r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3888" y="2064"/>
              <a:ext cx="776" cy="192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PZT Actuator</a:t>
              </a:r>
            </a:p>
          </p:txBody>
        </p:sp>
        <p:cxnSp>
          <p:nvCxnSpPr>
            <p:cNvPr id="19" name="Straight Arrow Connector 6"/>
            <p:cNvCxnSpPr>
              <a:cxnSpLocks noChangeShapeType="1"/>
              <a:stCxn id="18" idx="2"/>
            </p:cNvCxnSpPr>
            <p:nvPr/>
          </p:nvCxnSpPr>
          <p:spPr bwMode="auto">
            <a:xfrm flipV="1">
              <a:off x="2592" y="3215"/>
              <a:ext cx="161" cy="337"/>
            </a:xfrm>
            <a:prstGeom prst="straightConnector1">
              <a:avLst/>
            </a:prstGeom>
            <a:noFill/>
            <a:ln w="38100" algn="ctr">
              <a:solidFill>
                <a:srgbClr val="00FFFF"/>
              </a:solidFill>
              <a:round/>
              <a:headEnd/>
              <a:tailEnd type="arrow" w="med" len="med"/>
            </a:ln>
          </p:spPr>
        </p:cxnSp>
        <p:cxnSp>
          <p:nvCxnSpPr>
            <p:cNvPr id="20" name="Straight Arrow Connector 6"/>
            <p:cNvCxnSpPr>
              <a:cxnSpLocks noChangeShapeType="1"/>
              <a:stCxn id="18" idx="2"/>
            </p:cNvCxnSpPr>
            <p:nvPr/>
          </p:nvCxnSpPr>
          <p:spPr bwMode="auto">
            <a:xfrm flipH="1" flipV="1">
              <a:off x="3089" y="3552"/>
              <a:ext cx="415" cy="86"/>
            </a:xfrm>
            <a:prstGeom prst="straightConnector1">
              <a:avLst/>
            </a:prstGeom>
            <a:noFill/>
            <a:ln w="38100" algn="ctr">
              <a:solidFill>
                <a:srgbClr val="00FFFF"/>
              </a:solidFill>
              <a:round/>
              <a:headEnd/>
              <a:tailEnd type="arrow" w="med" len="med"/>
            </a:ln>
          </p:spPr>
        </p:cxnSp>
        <p:cxnSp>
          <p:nvCxnSpPr>
            <p:cNvPr id="21" name="Straight Arrow Connector 6"/>
            <p:cNvCxnSpPr>
              <a:cxnSpLocks noChangeShapeType="1"/>
              <a:stCxn id="18" idx="2"/>
            </p:cNvCxnSpPr>
            <p:nvPr/>
          </p:nvCxnSpPr>
          <p:spPr bwMode="auto">
            <a:xfrm flipH="1">
              <a:off x="3890" y="2256"/>
              <a:ext cx="386" cy="432"/>
            </a:xfrm>
            <a:prstGeom prst="straightConnector1">
              <a:avLst/>
            </a:prstGeom>
            <a:noFill/>
            <a:ln w="38100" algn="ctr">
              <a:solidFill>
                <a:srgbClr val="00FFFF"/>
              </a:solidFill>
              <a:round/>
              <a:headEnd/>
              <a:tailEnd type="arrow" w="med" len="med"/>
            </a:ln>
          </p:spPr>
        </p:cxnSp>
      </p:grpSp>
      <p:cxnSp>
        <p:nvCxnSpPr>
          <p:cNvPr id="22" name="Straight Arrow Connector 21"/>
          <p:cNvCxnSpPr/>
          <p:nvPr/>
        </p:nvCxnSpPr>
        <p:spPr>
          <a:xfrm>
            <a:off x="1666875" y="5564188"/>
            <a:ext cx="6357937" cy="1587"/>
          </a:xfrm>
          <a:prstGeom prst="straightConnector1">
            <a:avLst/>
          </a:prstGeom>
          <a:ln w="34925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4214812" y="5591175"/>
            <a:ext cx="1214437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dirty="0" smtClean="0">
                <a:latin typeface="+mn-lt"/>
              </a:rPr>
              <a:t>200 mm</a:t>
            </a:r>
            <a:endParaRPr lang="en-US" sz="2000" dirty="0">
              <a:latin typeface="+mn-lt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16200000" flipV="1">
            <a:off x="7100887" y="3487738"/>
            <a:ext cx="2428875" cy="9525"/>
          </a:xfrm>
          <a:prstGeom prst="straightConnector1">
            <a:avLst/>
          </a:prstGeom>
          <a:ln w="34925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4"/>
          <p:cNvSpPr>
            <a:spLocks noChangeArrowheads="1"/>
          </p:cNvSpPr>
          <p:nvPr/>
        </p:nvSpPr>
        <p:spPr bwMode="auto">
          <a:xfrm rot="16200000">
            <a:off x="7917656" y="3359943"/>
            <a:ext cx="142875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150 mm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248400" cy="609600"/>
          </a:xfrm>
        </p:spPr>
        <p:txBody>
          <a:bodyPr/>
          <a:lstStyle/>
          <a:p>
            <a:r>
              <a:rPr lang="en-US" dirty="0" smtClean="0"/>
              <a:t>Lab at ANU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2B5386-DB31-420F-A707-31D9D0A03C5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H1 Squeezer Status</a:t>
            </a:r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14313" y="857250"/>
            <a:ext cx="8715375" cy="5840413"/>
            <a:chOff x="214313" y="857250"/>
            <a:chExt cx="8715375" cy="5840413"/>
          </a:xfrm>
        </p:grpSpPr>
        <p:pic>
          <p:nvPicPr>
            <p:cNvPr id="7" name="Picture 20" descr="F:\US Trip 2009\Amaldi\Talk\P609001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4313" y="857250"/>
              <a:ext cx="8715375" cy="5840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14"/>
            <p:cNvGrpSpPr>
              <a:grpSpLocks/>
            </p:cNvGrpSpPr>
            <p:nvPr/>
          </p:nvGrpSpPr>
          <p:grpSpPr bwMode="auto">
            <a:xfrm>
              <a:off x="4143375" y="1143000"/>
              <a:ext cx="1471613" cy="1285875"/>
              <a:chOff x="2500299" y="395567"/>
              <a:chExt cx="1362614" cy="1285536"/>
            </a:xfrm>
          </p:grpSpPr>
          <p:sp>
            <p:nvSpPr>
              <p:cNvPr id="20" name="Right Arrow 19"/>
              <p:cNvSpPr>
                <a:spLocks noChangeArrowheads="1"/>
              </p:cNvSpPr>
              <p:nvPr/>
            </p:nvSpPr>
            <p:spPr bwMode="auto">
              <a:xfrm rot="5400000">
                <a:off x="2286395" y="1037983"/>
                <a:ext cx="857024" cy="429216"/>
              </a:xfrm>
              <a:prstGeom prst="rightArrow">
                <a:avLst>
                  <a:gd name="adj1" fmla="val 50000"/>
                  <a:gd name="adj2" fmla="val 49996"/>
                </a:avLst>
              </a:prstGeom>
              <a:solidFill>
                <a:srgbClr val="FFC000"/>
              </a:solidFill>
              <a:ln w="25400" algn="ctr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1" name="TextBox 14"/>
              <p:cNvSpPr txBox="1">
                <a:spLocks noChangeArrowheads="1"/>
              </p:cNvSpPr>
              <p:nvPr/>
            </p:nvSpPr>
            <p:spPr bwMode="auto">
              <a:xfrm>
                <a:off x="2929516" y="395567"/>
                <a:ext cx="933397" cy="830776"/>
              </a:xfrm>
              <a:prstGeom prst="rect">
                <a:avLst/>
              </a:prstGeom>
              <a:solidFill>
                <a:srgbClr val="0000FF"/>
              </a:solidFill>
              <a:ln w="57150">
                <a:solidFill>
                  <a:srgbClr val="FFC0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AU" sz="2400" b="1">
                    <a:solidFill>
                      <a:srgbClr val="FFC000"/>
                    </a:solidFill>
                  </a:rPr>
                  <a:t>Main Laser</a:t>
                </a:r>
                <a:endParaRPr lang="en-US" sz="2400" b="1">
                  <a:solidFill>
                    <a:srgbClr val="FFC000"/>
                  </a:solidFill>
                </a:endParaRPr>
              </a:p>
            </p:txBody>
          </p:sp>
        </p:grpSp>
        <p:grpSp>
          <p:nvGrpSpPr>
            <p:cNvPr id="9" name="Group 13"/>
            <p:cNvGrpSpPr>
              <a:grpSpLocks/>
            </p:cNvGrpSpPr>
            <p:nvPr/>
          </p:nvGrpSpPr>
          <p:grpSpPr bwMode="auto">
            <a:xfrm>
              <a:off x="2020889" y="1612900"/>
              <a:ext cx="1765301" cy="887413"/>
              <a:chOff x="428607" y="1142984"/>
              <a:chExt cx="1765039" cy="887721"/>
            </a:xfrm>
          </p:grpSpPr>
          <p:sp>
            <p:nvSpPr>
              <p:cNvPr id="18" name="Right Arrow 17"/>
              <p:cNvSpPr/>
              <p:nvPr/>
            </p:nvSpPr>
            <p:spPr>
              <a:xfrm rot="1645568">
                <a:off x="1336523" y="1601931"/>
                <a:ext cx="857123" cy="428774"/>
              </a:xfrm>
              <a:prstGeom prst="rightArrow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" name="Rectangle 8"/>
              <p:cNvSpPr>
                <a:spLocks noChangeArrowheads="1"/>
              </p:cNvSpPr>
              <p:nvPr/>
            </p:nvSpPr>
            <p:spPr bwMode="auto">
              <a:xfrm>
                <a:off x="428607" y="1142984"/>
                <a:ext cx="901567" cy="514529"/>
              </a:xfrm>
              <a:prstGeom prst="rect">
                <a:avLst/>
              </a:prstGeom>
              <a:solidFill>
                <a:srgbClr val="0000FF"/>
              </a:solidFill>
              <a:ln w="57150">
                <a:solidFill>
                  <a:srgbClr val="FFC0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AU" sz="2400" b="1">
                    <a:solidFill>
                      <a:srgbClr val="FFC000"/>
                    </a:solidFill>
                  </a:rPr>
                  <a:t>SHG</a:t>
                </a:r>
                <a:endParaRPr lang="en-US" sz="2400" b="1">
                  <a:solidFill>
                    <a:srgbClr val="FFC000"/>
                  </a:solidFill>
                </a:endParaRPr>
              </a:p>
            </p:txBody>
          </p:sp>
        </p:grpSp>
        <p:grpSp>
          <p:nvGrpSpPr>
            <p:cNvPr id="10" name="Group 16"/>
            <p:cNvGrpSpPr>
              <a:grpSpLocks/>
            </p:cNvGrpSpPr>
            <p:nvPr/>
          </p:nvGrpSpPr>
          <p:grpSpPr bwMode="auto">
            <a:xfrm>
              <a:off x="1785938" y="4002088"/>
              <a:ext cx="1828801" cy="798512"/>
              <a:chOff x="194631" y="4074526"/>
              <a:chExt cx="1828739" cy="799227"/>
            </a:xfrm>
          </p:grpSpPr>
          <p:sp>
            <p:nvSpPr>
              <p:cNvPr id="16" name="Right Arrow 15"/>
              <p:cNvSpPr/>
              <p:nvPr/>
            </p:nvSpPr>
            <p:spPr>
              <a:xfrm rot="19363765">
                <a:off x="1166149" y="4074526"/>
                <a:ext cx="857221" cy="429009"/>
              </a:xfrm>
              <a:prstGeom prst="rightArrow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" name="Rectangle 9"/>
              <p:cNvSpPr>
                <a:spLocks noChangeArrowheads="1"/>
              </p:cNvSpPr>
              <p:nvPr/>
            </p:nvSpPr>
            <p:spPr bwMode="auto">
              <a:xfrm>
                <a:off x="194631" y="4359007"/>
                <a:ext cx="919435" cy="514746"/>
              </a:xfrm>
              <a:prstGeom prst="rect">
                <a:avLst/>
              </a:prstGeom>
              <a:solidFill>
                <a:srgbClr val="0000FF"/>
              </a:solidFill>
              <a:ln w="57150">
                <a:solidFill>
                  <a:srgbClr val="FFC0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>
                    <a:solidFill>
                      <a:srgbClr val="FFC000"/>
                    </a:solidFill>
                  </a:rPr>
                  <a:t>OPO</a:t>
                </a:r>
              </a:p>
            </p:txBody>
          </p:sp>
        </p:grp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6286500" y="4500563"/>
              <a:ext cx="1924050" cy="514350"/>
            </a:xfrm>
            <a:prstGeom prst="rect">
              <a:avLst/>
            </a:prstGeom>
            <a:solidFill>
              <a:srgbClr val="0000FF"/>
            </a:solidFill>
            <a:ln w="57150">
              <a:solidFill>
                <a:srgbClr val="FFC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rgbClr val="FFC000"/>
                  </a:solidFill>
                </a:rPr>
                <a:t>Homodyne</a:t>
              </a:r>
            </a:p>
          </p:txBody>
        </p:sp>
        <p:grpSp>
          <p:nvGrpSpPr>
            <p:cNvPr id="12" name="Group 17"/>
            <p:cNvGrpSpPr>
              <a:grpSpLocks/>
            </p:cNvGrpSpPr>
            <p:nvPr/>
          </p:nvGrpSpPr>
          <p:grpSpPr bwMode="auto">
            <a:xfrm>
              <a:off x="7000875" y="2643185"/>
              <a:ext cx="1839914" cy="1747836"/>
              <a:chOff x="7726561" y="4497472"/>
              <a:chExt cx="1708007" cy="1747106"/>
            </a:xfrm>
          </p:grpSpPr>
          <p:sp>
            <p:nvSpPr>
              <p:cNvPr id="14" name="Right Arrow 13"/>
              <p:cNvSpPr/>
              <p:nvPr/>
            </p:nvSpPr>
            <p:spPr>
              <a:xfrm rot="3228158">
                <a:off x="8773850" y="5583861"/>
                <a:ext cx="923539" cy="397896"/>
              </a:xfrm>
              <a:prstGeom prst="rightArrow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" name="Rectangle 12"/>
              <p:cNvSpPr>
                <a:spLocks noChangeArrowheads="1"/>
              </p:cNvSpPr>
              <p:nvPr/>
            </p:nvSpPr>
            <p:spPr bwMode="auto">
              <a:xfrm>
                <a:off x="7726561" y="4497472"/>
                <a:ext cx="1657493" cy="830950"/>
              </a:xfrm>
              <a:prstGeom prst="rect">
                <a:avLst/>
              </a:prstGeom>
              <a:solidFill>
                <a:srgbClr val="0000FF"/>
              </a:solidFill>
              <a:ln w="57150">
                <a:solidFill>
                  <a:srgbClr val="FFC0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 dirty="0">
                    <a:solidFill>
                      <a:srgbClr val="FFC000"/>
                    </a:solidFill>
                  </a:rPr>
                  <a:t>Main-Aux</a:t>
                </a:r>
              </a:p>
              <a:p>
                <a:r>
                  <a:rPr lang="en-US" sz="2400" b="1" dirty="0">
                    <a:solidFill>
                      <a:srgbClr val="FFC000"/>
                    </a:solidFill>
                  </a:rPr>
                  <a:t>Phase lock</a:t>
                </a:r>
              </a:p>
            </p:txBody>
          </p:sp>
        </p:grp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3000375" y="5786438"/>
              <a:ext cx="1571625" cy="831850"/>
            </a:xfrm>
            <a:prstGeom prst="rect">
              <a:avLst/>
            </a:prstGeom>
            <a:solidFill>
              <a:srgbClr val="0000FF"/>
            </a:solidFill>
            <a:ln w="57150">
              <a:solidFill>
                <a:srgbClr val="FFC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rgbClr val="FFC000"/>
                  </a:solidFill>
                </a:rPr>
                <a:t>Auxiliary Laser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705600" cy="838200"/>
          </a:xfrm>
        </p:spPr>
        <p:txBody>
          <a:bodyPr/>
          <a:lstStyle/>
          <a:p>
            <a:r>
              <a:rPr lang="en-US" dirty="0" smtClean="0"/>
              <a:t>Squeezing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2B5386-DB31-420F-A707-31D9D0A03C5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H1 Squeezer Status</a:t>
            </a:r>
            <a:endParaRPr lang="en-US"/>
          </a:p>
        </p:txBody>
      </p:sp>
      <p:pic>
        <p:nvPicPr>
          <p:cNvPr id="6" name="Picture 6" descr="F:\US Trip 2009\Amaldi\Talk\LockSqzfortalkv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7239000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F:\US Trip 2009\Amaldi\Talk\LockSqzfortalkv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400"/>
            <a:ext cx="7239000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F:\US Trip 2009\Amaldi\Talk\LockSqzfortalkv2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95400"/>
            <a:ext cx="7239000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F:\US Trip 2009\Amaldi\Talk\LockSqzfortalkv2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95400"/>
            <a:ext cx="7239000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ross 11"/>
          <p:cNvSpPr/>
          <p:nvPr/>
        </p:nvSpPr>
        <p:spPr>
          <a:xfrm>
            <a:off x="1078992" y="1600200"/>
            <a:ext cx="228600" cy="228600"/>
          </a:xfrm>
          <a:prstGeom prst="plus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Cross 12"/>
          <p:cNvSpPr/>
          <p:nvPr/>
        </p:nvSpPr>
        <p:spPr>
          <a:xfrm>
            <a:off x="1568450" y="2859088"/>
            <a:ext cx="228600" cy="228600"/>
          </a:xfrm>
          <a:prstGeom prst="plus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Cross 13"/>
          <p:cNvSpPr/>
          <p:nvPr/>
        </p:nvSpPr>
        <p:spPr>
          <a:xfrm>
            <a:off x="1905000" y="2590800"/>
            <a:ext cx="228600" cy="228600"/>
          </a:xfrm>
          <a:prstGeom prst="plus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629400" y="1981200"/>
            <a:ext cx="2351088" cy="76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AU" sz="1600" b="1" u="sng" dirty="0" smtClean="0">
                <a:latin typeface="+mn-lt"/>
              </a:rPr>
              <a:t>Electronics</a:t>
            </a:r>
          </a:p>
          <a:p>
            <a:pPr marL="342900" indent="-342900">
              <a:spcBef>
                <a:spcPts val="1384"/>
              </a:spcBef>
            </a:pPr>
            <a:r>
              <a:rPr lang="en-AU" sz="1600" dirty="0" smtClean="0">
                <a:solidFill>
                  <a:srgbClr val="FF6600"/>
                </a:solidFill>
                <a:latin typeface="+mn-lt"/>
              </a:rPr>
              <a:t>      Mains</a:t>
            </a:r>
            <a:r>
              <a:rPr lang="en-AU" sz="1600" b="1" dirty="0" smtClean="0">
                <a:solidFill>
                  <a:srgbClr val="FF6600"/>
                </a:solidFill>
                <a:latin typeface="+mn-lt"/>
              </a:rPr>
              <a:t>  </a:t>
            </a:r>
            <a:r>
              <a:rPr lang="en-AU" sz="1600" b="1" dirty="0">
                <a:solidFill>
                  <a:srgbClr val="FF6600"/>
                </a:solidFill>
                <a:latin typeface="+mn-lt"/>
              </a:rPr>
              <a:t>harmonics</a:t>
            </a:r>
          </a:p>
        </p:txBody>
      </p:sp>
      <p:sp>
        <p:nvSpPr>
          <p:cNvPr id="16" name="Cross 15"/>
          <p:cNvSpPr/>
          <p:nvPr/>
        </p:nvSpPr>
        <p:spPr>
          <a:xfrm>
            <a:off x="6705600" y="2438400"/>
            <a:ext cx="228600" cy="228600"/>
          </a:xfrm>
          <a:prstGeom prst="plus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dirty="0"/>
          </a:p>
        </p:txBody>
      </p:sp>
      <p:sp>
        <p:nvSpPr>
          <p:cNvPr id="17" name="Isosceles Triangle 16"/>
          <p:cNvSpPr/>
          <p:nvPr/>
        </p:nvSpPr>
        <p:spPr>
          <a:xfrm>
            <a:off x="2854325" y="3644900"/>
            <a:ext cx="228600" cy="22860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>
            <a:off x="1282700" y="2398713"/>
            <a:ext cx="228600" cy="22860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282825" y="3502025"/>
            <a:ext cx="928687" cy="92868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640512" y="2667000"/>
            <a:ext cx="25034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AU" sz="1600" b="1" dirty="0" smtClean="0">
                <a:solidFill>
                  <a:srgbClr val="00B050"/>
                </a:solidFill>
                <a:latin typeface="+mn-lt"/>
              </a:rPr>
              <a:t>      Cross </a:t>
            </a:r>
            <a:r>
              <a:rPr lang="en-AU" sz="1600" b="1" dirty="0">
                <a:solidFill>
                  <a:srgbClr val="00B050"/>
                </a:solidFill>
                <a:latin typeface="+mn-lt"/>
              </a:rPr>
              <a:t>coupling from Coherent Lock</a:t>
            </a:r>
          </a:p>
        </p:txBody>
      </p:sp>
      <p:sp>
        <p:nvSpPr>
          <p:cNvPr id="21" name="Isosceles Triangle 20"/>
          <p:cNvSpPr/>
          <p:nvPr/>
        </p:nvSpPr>
        <p:spPr>
          <a:xfrm>
            <a:off x="6705600" y="2743200"/>
            <a:ext cx="228600" cy="22860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5638800" y="4572000"/>
            <a:ext cx="228600" cy="22860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1068387" y="4073525"/>
            <a:ext cx="3429000" cy="121443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1354137" y="4359275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629400" y="3200400"/>
            <a:ext cx="2362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AU" sz="1600" b="1" dirty="0">
                <a:solidFill>
                  <a:srgbClr val="FF0000"/>
                </a:solidFill>
                <a:latin typeface="+mn-lt"/>
              </a:rPr>
              <a:t>Electronic Noise?</a:t>
            </a:r>
          </a:p>
        </p:txBody>
      </p:sp>
      <p:sp>
        <p:nvSpPr>
          <p:cNvPr id="26" name="Oval 25"/>
          <p:cNvSpPr/>
          <p:nvPr/>
        </p:nvSpPr>
        <p:spPr>
          <a:xfrm>
            <a:off x="6705600" y="324612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997325" y="4430713"/>
            <a:ext cx="214312" cy="21031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629400" y="3581400"/>
            <a:ext cx="2143125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AU" sz="1600" b="1" u="sng" dirty="0">
                <a:latin typeface="+mj-lt"/>
              </a:rPr>
              <a:t>Lab </a:t>
            </a:r>
            <a:r>
              <a:rPr lang="en-AU" sz="1600" b="1" u="sng" dirty="0" smtClean="0">
                <a:latin typeface="+mj-lt"/>
              </a:rPr>
              <a:t>environment</a:t>
            </a:r>
          </a:p>
          <a:p>
            <a:pPr marL="342900" indent="-342900">
              <a:spcBef>
                <a:spcPts val="624"/>
              </a:spcBef>
            </a:pPr>
            <a:r>
              <a:rPr lang="en-AU" sz="1600" b="1" dirty="0" smtClean="0">
                <a:solidFill>
                  <a:srgbClr val="0000FF"/>
                </a:solidFill>
                <a:latin typeface="+mn-lt"/>
              </a:rPr>
              <a:t>      Acoustic </a:t>
            </a:r>
            <a:r>
              <a:rPr lang="en-AU" sz="1600" b="1" dirty="0">
                <a:solidFill>
                  <a:srgbClr val="0000FF"/>
                </a:solidFill>
                <a:latin typeface="+mn-lt"/>
              </a:rPr>
              <a:t>Noise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705600" y="3962400"/>
            <a:ext cx="214312" cy="21031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5283200" y="5145088"/>
            <a:ext cx="7143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AU" sz="2000" b="1" dirty="0">
                <a:solidFill>
                  <a:srgbClr val="FF0066"/>
                </a:solidFill>
                <a:latin typeface="+mn-lt"/>
              </a:rPr>
              <a:t>8dB</a:t>
            </a:r>
          </a:p>
        </p:txBody>
      </p:sp>
      <p:sp>
        <p:nvSpPr>
          <p:cNvPr id="31" name="Up-Down Arrow 30"/>
          <p:cNvSpPr/>
          <p:nvPr/>
        </p:nvSpPr>
        <p:spPr>
          <a:xfrm>
            <a:off x="5926137" y="3716338"/>
            <a:ext cx="285750" cy="1714500"/>
          </a:xfrm>
          <a:prstGeom prst="upDownArrow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Up-Down Arrow 31"/>
          <p:cNvSpPr/>
          <p:nvPr/>
        </p:nvSpPr>
        <p:spPr>
          <a:xfrm>
            <a:off x="5140325" y="3644900"/>
            <a:ext cx="285750" cy="1285875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4495800" y="4114800"/>
            <a:ext cx="8572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AU" sz="2000" b="1" dirty="0">
                <a:latin typeface="+mn-lt"/>
              </a:rPr>
              <a:t>6dB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886200" y="3200400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Quantum noise</a:t>
            </a:r>
            <a:endParaRPr lang="en-US" sz="1600" dirty="0"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057400" y="5105400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+mn-lt"/>
              </a:rPr>
              <a:t>Observed squeezing</a:t>
            </a:r>
            <a:endParaRPr lang="en-US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72000" y="5562600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3399"/>
                </a:solidFill>
                <a:latin typeface="+mn-lt"/>
              </a:rPr>
              <a:t>Inferred squeezing</a:t>
            </a:r>
            <a:endParaRPr lang="en-US" sz="1600" dirty="0">
              <a:solidFill>
                <a:srgbClr val="FF3399"/>
              </a:solidFill>
              <a:latin typeface="+mn-lt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914400" y="5562600"/>
            <a:ext cx="5638800" cy="0"/>
          </a:xfrm>
          <a:prstGeom prst="line">
            <a:avLst/>
          </a:prstGeom>
          <a:ln w="38100">
            <a:solidFill>
              <a:srgbClr val="FF33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/>
      <p:bldP spid="15" grpId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/>
      <p:bldP spid="20" grpId="1"/>
      <p:bldP spid="21" grpId="0" animBg="1"/>
      <p:bldP spid="21" grpId="1" animBg="1"/>
      <p:bldP spid="22" grpId="0" animBg="1"/>
      <p:bldP spid="22" grpId="1" animBg="1"/>
      <p:bldP spid="24" grpId="0" animBg="1"/>
      <p:bldP spid="24" grpId="1" animBg="1"/>
      <p:bldP spid="25" grpId="0"/>
      <p:bldP spid="25" grpId="1"/>
      <p:bldP spid="26" grpId="0" animBg="1"/>
      <p:bldP spid="26" grpId="1" animBg="1"/>
      <p:bldP spid="27" grpId="0" animBg="1"/>
      <p:bldP spid="27" grpId="1" animBg="1"/>
      <p:bldP spid="28" grpId="0"/>
      <p:bldP spid="28" grpId="1"/>
      <p:bldP spid="29" grpId="0" animBg="1"/>
      <p:bldP spid="29" grpId="1" animBg="1"/>
      <p:bldP spid="30" grpId="0" build="allAtOnce"/>
      <p:bldP spid="31" grpId="0" animBg="1"/>
      <p:bldP spid="32" grpId="0" animBg="1"/>
      <p:bldP spid="33" grpId="0"/>
      <p:bldP spid="41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228600"/>
            <a:ext cx="5867400" cy="838200"/>
          </a:xfrm>
        </p:spPr>
        <p:txBody>
          <a:bodyPr/>
          <a:lstStyle/>
          <a:p>
            <a:r>
              <a:rPr lang="en-US" smtClean="0"/>
              <a:t>Optical Layout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H1 Squeezer Status</a:t>
            </a:r>
          </a:p>
        </p:txBody>
      </p:sp>
      <p:sp>
        <p:nvSpPr>
          <p:cNvPr id="10244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DD0866-EF4F-41EC-AB1A-6041B20B851C}" type="slidenum">
              <a:rPr lang="en-US" smtClean="0">
                <a:latin typeface="Arial" charset="0"/>
              </a:rPr>
              <a:pPr/>
              <a:t>7</a:t>
            </a:fld>
            <a:endParaRPr lang="en-US" smtClean="0">
              <a:latin typeface="Arial" charset="0"/>
            </a:endParaRPr>
          </a:p>
        </p:txBody>
      </p:sp>
      <p:pic>
        <p:nvPicPr>
          <p:cNvPr id="10245" name="Picture 4" descr="Sketch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228600"/>
            <a:ext cx="6019800" cy="1143000"/>
          </a:xfrm>
        </p:spPr>
        <p:txBody>
          <a:bodyPr/>
          <a:lstStyle/>
          <a:p>
            <a:r>
              <a:rPr lang="en-US" dirty="0" smtClean="0"/>
              <a:t>Schedule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ANU/OPO well on track</a:t>
            </a:r>
          </a:p>
          <a:p>
            <a:r>
              <a:rPr lang="en-US" dirty="0" smtClean="0"/>
              <a:t>Noise model (remaining action item from review) will be completed in a ~month</a:t>
            </a:r>
          </a:p>
          <a:p>
            <a:r>
              <a:rPr lang="en-US" dirty="0" smtClean="0"/>
              <a:t>AEI homodyne detector will be shipped to ANU ahead of schedule</a:t>
            </a:r>
          </a:p>
          <a:p>
            <a:r>
              <a:rPr lang="en-US" dirty="0" smtClean="0"/>
              <a:t>Assembly at MIT</a:t>
            </a:r>
          </a:p>
          <a:p>
            <a:pPr lvl="1"/>
            <a:r>
              <a:rPr lang="en-US" dirty="0" smtClean="0"/>
              <a:t>Optical layout on track</a:t>
            </a:r>
          </a:p>
          <a:p>
            <a:pPr lvl="1"/>
            <a:r>
              <a:rPr lang="en-US" dirty="0" smtClean="0"/>
              <a:t>Parts late by ~2 months (initial funds almost exhausted)</a:t>
            </a:r>
          </a:p>
          <a:p>
            <a:r>
              <a:rPr lang="en-US" dirty="0" smtClean="0"/>
              <a:t>Electronics production at LHO</a:t>
            </a:r>
          </a:p>
          <a:p>
            <a:pPr lvl="1"/>
            <a:r>
              <a:rPr lang="en-US" dirty="0" smtClean="0"/>
              <a:t>Design on track</a:t>
            </a:r>
          </a:p>
          <a:p>
            <a:pPr lvl="1"/>
            <a:r>
              <a:rPr lang="en-US" dirty="0" smtClean="0"/>
              <a:t>Procurement late by ~2 months </a:t>
            </a:r>
            <a:br>
              <a:rPr lang="en-US" dirty="0" smtClean="0"/>
            </a:br>
            <a:r>
              <a:rPr lang="en-US" dirty="0" smtClean="0"/>
              <a:t>(person power &amp; money &amp; H2 unavailable)</a:t>
            </a:r>
          </a:p>
        </p:txBody>
      </p:sp>
      <p:sp>
        <p:nvSpPr>
          <p:cNvPr id="13316" name="Slide Number Placeholder 9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CE396E1-B7CA-413B-BB2D-88DC64B0CB26}" type="slidenum">
              <a:rPr lang="en-US" smtClean="0">
                <a:latin typeface="Arial" charset="0"/>
              </a:rPr>
              <a:pPr/>
              <a:t>8</a:t>
            </a:fld>
            <a:endParaRPr lang="en-US" smtClean="0">
              <a:latin typeface="Arial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H1 Squeezer Status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Need to get the next review done!</a:t>
            </a:r>
          </a:p>
          <a:p>
            <a:pPr lvl="1"/>
            <a:r>
              <a:rPr lang="en-US" dirty="0" smtClean="0"/>
              <a:t>Funding is now becoming the holdup</a:t>
            </a:r>
          </a:p>
          <a:p>
            <a:r>
              <a:rPr lang="en-US" dirty="0" smtClean="0"/>
              <a:t>Need get some additional resources for</a:t>
            </a:r>
          </a:p>
          <a:p>
            <a:pPr lvl="1"/>
            <a:r>
              <a:rPr lang="en-US" dirty="0" smtClean="0"/>
              <a:t>Electronics production at LHO</a:t>
            </a:r>
          </a:p>
          <a:p>
            <a:pPr lvl="1"/>
            <a:r>
              <a:rPr lang="en-US" dirty="0" smtClean="0"/>
              <a:t>Setup at MIT</a:t>
            </a:r>
          </a:p>
          <a:p>
            <a:pPr lvl="1"/>
            <a:r>
              <a:rPr lang="en-US" dirty="0" smtClean="0"/>
              <a:t>Procurement</a:t>
            </a:r>
          </a:p>
          <a:p>
            <a:r>
              <a:rPr lang="en-US" dirty="0" smtClean="0"/>
              <a:t>ANU will continue on development of OPO</a:t>
            </a:r>
          </a:p>
          <a:p>
            <a:pPr lvl="1"/>
            <a:r>
              <a:rPr lang="en-US" dirty="0" smtClean="0"/>
              <a:t>On track for 2010 delivery</a:t>
            </a:r>
          </a:p>
          <a:p>
            <a:r>
              <a:rPr lang="en-US" dirty="0" smtClean="0"/>
              <a:t>Setup at MIT will continue with SHG &amp; laser locking</a:t>
            </a:r>
          </a:p>
          <a:p>
            <a:r>
              <a:rPr lang="en-US" dirty="0" smtClean="0"/>
              <a:t>Electronics production can go forward for RF, </a:t>
            </a:r>
            <a:r>
              <a:rPr lang="en-US" dirty="0" err="1" smtClean="0"/>
              <a:t>photodetectors</a:t>
            </a:r>
            <a:r>
              <a:rPr lang="en-US" dirty="0" smtClean="0"/>
              <a:t>, TTFFS and length servos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324600" cy="1143000"/>
          </a:xfrm>
        </p:spPr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2B5386-DB31-420F-A707-31D9D0A03C5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H1 Squeezer Status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GO_II">
  <a:themeElements>
    <a:clrScheme name="">
      <a:dk1>
        <a:srgbClr val="114FFB"/>
      </a:dk1>
      <a:lt1>
        <a:srgbClr val="FFFFFF"/>
      </a:lt1>
      <a:dk2>
        <a:srgbClr val="000000"/>
      </a:dk2>
      <a:lt2>
        <a:srgbClr val="CECECE"/>
      </a:lt2>
      <a:accent1>
        <a:srgbClr val="D49FFF"/>
      </a:accent1>
      <a:accent2>
        <a:srgbClr val="618FFD"/>
      </a:accent2>
      <a:accent3>
        <a:srgbClr val="FFFFFF"/>
      </a:accent3>
      <a:accent4>
        <a:srgbClr val="0D42D6"/>
      </a:accent4>
      <a:accent5>
        <a:srgbClr val="E6CDFF"/>
      </a:accent5>
      <a:accent6>
        <a:srgbClr val="5781E5"/>
      </a:accent6>
      <a:hlink>
        <a:srgbClr val="009688"/>
      </a:hlink>
      <a:folHlink>
        <a:srgbClr val="DADADA"/>
      </a:folHlink>
    </a:clrScheme>
    <a:fontScheme name="LIGO_II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solidFill>
          <a:schemeClr val="accent1"/>
        </a:solidFill>
        <a:ln w="38100" cap="flat" cmpd="sng" algn="ctr">
          <a:solidFill>
            <a:srgbClr val="FF3300"/>
          </a:solidFill>
          <a:prstDash val="solid"/>
          <a:round/>
          <a:headEnd type="none" w="med" len="med"/>
          <a:tailEnd type="triangle" w="lg" len="lg"/>
        </a:ln>
        <a:effectLst/>
      </a:spPr>
      <a:bodyPr/>
      <a:lstStyle/>
    </a:lnDef>
  </a:objectDefaults>
  <a:extraClrSchemeLst>
    <a:extraClrScheme>
      <a:clrScheme name="LIGO_II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O_II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files\qualcomm\eudora mail\attach\LIGO_II.pot</Template>
  <TotalTime>12187</TotalTime>
  <Words>382</Words>
  <Application>Microsoft Office PowerPoint</Application>
  <PresentationFormat>On-screen Show (4:3)</PresentationFormat>
  <Paragraphs>120</Paragraphs>
  <Slides>10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LIGO_II</vt:lpstr>
      <vt:lpstr>Photo Editor Photo</vt:lpstr>
      <vt:lpstr>Status of the  H1 Squeezer Experiment</vt:lpstr>
      <vt:lpstr>Highlights</vt:lpstr>
      <vt:lpstr>Block Schematics</vt:lpstr>
      <vt:lpstr>ANU Traveling Wave OPO</vt:lpstr>
      <vt:lpstr>Lab at ANU</vt:lpstr>
      <vt:lpstr>Squeezing Performance</vt:lpstr>
      <vt:lpstr>Optical Layout</vt:lpstr>
      <vt:lpstr>Schedule</vt:lpstr>
      <vt:lpstr>Plan</vt:lpstr>
      <vt:lpstr>Summary</vt:lpstr>
    </vt:vector>
  </TitlesOfParts>
  <Company>LIGO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H1 Squeezer Review</dc:title>
  <dc:subject>Review Meeting</dc:subject>
  <dc:creator>Ping Koy Lam, Nergis Mavalvala, David McClelland, Roman Schnabel, Daniel Sigg, Henning Vahlbruch and Stan Whitcomb</dc:creator>
  <cp:keywords>interferometer, LIGO, optics, squeezer</cp:keywords>
  <cp:lastModifiedBy>daniel</cp:lastModifiedBy>
  <cp:revision>1695</cp:revision>
  <cp:lastPrinted>1999-10-01T21:59:04Z</cp:lastPrinted>
  <dcterms:created xsi:type="dcterms:W3CDTF">1999-10-14T15:47:11Z</dcterms:created>
  <dcterms:modified xsi:type="dcterms:W3CDTF">2009-07-19T07:28:49Z</dcterms:modified>
</cp:coreProperties>
</file>