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2" r:id="rId3"/>
    <p:sldId id="262" r:id="rId4"/>
    <p:sldId id="259" r:id="rId5"/>
    <p:sldId id="267" r:id="rId6"/>
    <p:sldId id="273" r:id="rId7"/>
    <p:sldId id="274" r:id="rId8"/>
    <p:sldId id="264" r:id="rId9"/>
    <p:sldId id="270" r:id="rId10"/>
    <p:sldId id="275" r:id="rId11"/>
    <p:sldId id="276" r:id="rId12"/>
    <p:sldId id="277" r:id="rId13"/>
    <p:sldId id="278" r:id="rId14"/>
    <p:sldId id="280" r:id="rId15"/>
    <p:sldId id="281" r:id="rId16"/>
    <p:sldId id="282" r:id="rId17"/>
    <p:sldId id="261" r:id="rId18"/>
    <p:sldId id="283" r:id="rId19"/>
    <p:sldId id="284" r:id="rId20"/>
    <p:sldId id="285" r:id="rId21"/>
    <p:sldId id="286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B5"/>
    <a:srgbClr val="05FF09"/>
    <a:srgbClr val="0000FF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90" y="-8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1872691200" cy="1872691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65F09B85-7B4C-4DFD-B87D-8147B77A653E}" type="datetimeFigureOut">
              <a:rPr lang="en-US"/>
              <a:pPr/>
              <a:t>6/25/2009</a:t>
            </a:fld>
            <a:endParaRPr lang="en-US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60A351C5-7E14-448F-AD25-504324BCD71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fld id="{6FC75D57-37C4-464F-B5DD-352C3A2E9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96" charset="0"/>
        <a:ea typeface="ＭＳ Ｐゴシック" pitchFamily="-96" charset="-128"/>
        <a:cs typeface="ＭＳ Ｐゴシック" pitchFamily="-9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96" charset="0"/>
        <a:ea typeface="ＭＳ Ｐゴシック" pitchFamily="-9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96" charset="0"/>
        <a:ea typeface="ＭＳ Ｐゴシック" pitchFamily="-9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96" charset="0"/>
        <a:ea typeface="ＭＳ Ｐゴシック" pitchFamily="-9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96" charset="0"/>
        <a:ea typeface="ＭＳ Ｐゴシック" pitchFamily="-9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8A9A58-C1B6-42C0-9143-6583A2E6E0C1}" type="slidenum">
              <a:rPr lang="en-US" smtClean="0">
                <a:latin typeface="Arial" charset="0"/>
                <a:ea typeface="ＭＳ Ｐゴシック" pitchFamily="34" charset="-128"/>
              </a:rPr>
              <a:pPr/>
              <a:t>2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1A8072-DD07-405C-A124-420D058A2ADF}" type="slidenum">
              <a:rPr lang="en-US" smtClean="0">
                <a:latin typeface="Arial" charset="0"/>
                <a:ea typeface="ＭＳ Ｐゴシック" pitchFamily="34" charset="-128"/>
              </a:rPr>
              <a:pPr/>
              <a:t>11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4BEFE1-906F-403F-848D-1ED0EF1C94E7}" type="slidenum">
              <a:rPr lang="en-US" smtClean="0">
                <a:latin typeface="Arial" charset="0"/>
                <a:ea typeface="ＭＳ Ｐゴシック" pitchFamily="34" charset="-128"/>
              </a:rPr>
              <a:pPr/>
              <a:t>12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EF0A60-692C-434E-9D16-0B8E4A1B4927}" type="slidenum">
              <a:rPr lang="en-US" smtClean="0">
                <a:latin typeface="Arial" charset="0"/>
                <a:ea typeface="ＭＳ Ｐゴシック" pitchFamily="34" charset="-128"/>
              </a:rPr>
              <a:pPr/>
              <a:t>13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777421-7A48-49DE-AAC9-8EE557C2A6E7}" type="slidenum">
              <a:rPr lang="en-US" smtClean="0">
                <a:latin typeface="Arial" charset="0"/>
                <a:ea typeface="ＭＳ Ｐゴシック" pitchFamily="34" charset="-128"/>
              </a:rPr>
              <a:pPr/>
              <a:t>15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475AEF-C7D5-43A3-8E40-0BCDE444B718}" type="slidenum">
              <a:rPr lang="en-US" smtClean="0">
                <a:latin typeface="Arial" charset="0"/>
                <a:ea typeface="ＭＳ Ｐゴシック" pitchFamily="34" charset="-128"/>
              </a:rPr>
              <a:pPr/>
              <a:t>16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CBAEAC-9E0E-4380-A505-CCFE44161E5E}" type="slidenum">
              <a:rPr lang="en-US" smtClean="0">
                <a:latin typeface="Arial" charset="0"/>
                <a:ea typeface="ＭＳ Ｐゴシック" pitchFamily="34" charset="-128"/>
              </a:rPr>
              <a:pPr/>
              <a:t>17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ECD044-71BD-4DF6-BD8E-F8D10A1503FC}" type="slidenum">
              <a:rPr lang="en-US" smtClean="0">
                <a:latin typeface="Arial" charset="0"/>
                <a:ea typeface="ＭＳ Ｐゴシック" pitchFamily="34" charset="-128"/>
              </a:rPr>
              <a:pPr/>
              <a:t>18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DAA51F-3919-4E45-9793-E439615DDBCD}" type="slidenum">
              <a:rPr lang="en-US" smtClean="0">
                <a:latin typeface="Arial" charset="0"/>
                <a:ea typeface="ＭＳ Ｐゴシック" pitchFamily="34" charset="-128"/>
              </a:rPr>
              <a:pPr/>
              <a:t>19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936177-CF4D-4499-9E36-3DA1754F5E58}" type="slidenum">
              <a:rPr lang="en-US" smtClean="0">
                <a:latin typeface="Arial" charset="0"/>
                <a:ea typeface="ＭＳ Ｐゴシック" pitchFamily="34" charset="-128"/>
              </a:rPr>
              <a:pPr/>
              <a:t>20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379854-27CA-49DD-83F9-6C0758C3E2D4}" type="slidenum">
              <a:rPr lang="en-US" smtClean="0">
                <a:latin typeface="Arial" charset="0"/>
                <a:ea typeface="ＭＳ Ｐゴシック" pitchFamily="34" charset="-128"/>
              </a:rPr>
              <a:pPr/>
              <a:t>21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80F9C9-6F49-466A-8950-BFF82A9FFC14}" type="slidenum">
              <a:rPr lang="en-US" smtClean="0">
                <a:latin typeface="Arial" charset="0"/>
                <a:ea typeface="ＭＳ Ｐゴシック" pitchFamily="34" charset="-128"/>
              </a:rPr>
              <a:pPr/>
              <a:t>3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919A12-4F30-4034-A17A-DA36B030507F}" type="slidenum">
              <a:rPr lang="en-US" smtClean="0">
                <a:latin typeface="Arial" charset="0"/>
                <a:ea typeface="ＭＳ Ｐゴシック" pitchFamily="34" charset="-128"/>
              </a:rPr>
              <a:pPr/>
              <a:t>4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15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5D31EC-8DD4-43DA-BA56-0D291C1C62F8}" type="slidenum">
              <a:rPr lang="en-US" smtClean="0">
                <a:latin typeface="Arial" charset="0"/>
                <a:ea typeface="ＭＳ Ｐゴシック" pitchFamily="34" charset="-128"/>
              </a:rPr>
              <a:pPr/>
              <a:t>5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66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816D39-F35A-4CD6-9ED2-BE76B1C35BAD}" type="slidenum">
              <a:rPr lang="en-US" smtClean="0">
                <a:latin typeface="Arial" charset="0"/>
                <a:ea typeface="ＭＳ Ｐゴシック" pitchFamily="34" charset="-128"/>
              </a:rPr>
              <a:pPr/>
              <a:t>6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BB0549-4668-4A1F-B0F6-BD9424DD7FD6}" type="slidenum">
              <a:rPr lang="en-US" smtClean="0">
                <a:latin typeface="Arial" charset="0"/>
                <a:ea typeface="ＭＳ Ｐゴシック" pitchFamily="34" charset="-128"/>
              </a:rPr>
              <a:pPr/>
              <a:t>7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EE89F1-3A34-4CC9-94D8-4ECD5FA24FF1}" type="slidenum">
              <a:rPr lang="en-US" smtClean="0">
                <a:latin typeface="Arial" charset="0"/>
                <a:ea typeface="ＭＳ Ｐゴシック" pitchFamily="34" charset="-128"/>
              </a:rPr>
              <a:pPr/>
              <a:t>8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D8B5CA-429F-48B2-A673-6A873B3FA0AC}" type="slidenum">
              <a:rPr lang="en-US" smtClean="0">
                <a:latin typeface="Arial" charset="0"/>
                <a:ea typeface="ＭＳ Ｐゴシック" pitchFamily="34" charset="-128"/>
              </a:rPr>
              <a:pPr/>
              <a:t>9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EC8B68-86D0-4FB2-B57B-13519FB12768}" type="slidenum">
              <a:rPr lang="en-US" smtClean="0">
                <a:latin typeface="Arial" charset="0"/>
                <a:ea typeface="ＭＳ Ｐゴシック" pitchFamily="34" charset="-128"/>
              </a:rPr>
              <a:pPr/>
              <a:t>10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D6FD0-3F7C-4553-AA19-3B3D1906E6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7FACD-0EAD-4C4A-BF4A-641A1DE83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A43ED-D014-4307-9C46-24FD08806D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8D0C9-5C7B-4060-B964-61F9D159D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C2B9F-7E65-495C-AF87-C38CB4446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72E0E-8D0F-4168-A6AE-13CCEA016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629FA-6817-4600-9FAC-ED48C5201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74459-2F3C-4DD8-BA3D-B1219C5C7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6EB59-62A2-43B8-91B1-9D7C30EF95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472FB-A503-423A-B3B0-68EB9FADE9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DB471-980A-4851-83F1-4CC155C18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fld id="{7B008092-304E-413F-B60A-1E28A5204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0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366838" cy="9985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u="sng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u="sng">
          <a:solidFill>
            <a:srgbClr val="FF0000"/>
          </a:solidFill>
          <a:latin typeface="Times" pitchFamily="-96" charset="0"/>
          <a:ea typeface="ＭＳ Ｐゴシック" pitchFamily="-96" charset="-128"/>
          <a:cs typeface="ＭＳ Ｐゴシック" pitchFamily="-9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u="sng">
          <a:solidFill>
            <a:srgbClr val="FF0000"/>
          </a:solidFill>
          <a:latin typeface="Times" pitchFamily="-96" charset="0"/>
          <a:ea typeface="ＭＳ Ｐゴシック" pitchFamily="-96" charset="-128"/>
          <a:cs typeface="ＭＳ Ｐゴシック" pitchFamily="-9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u="sng">
          <a:solidFill>
            <a:srgbClr val="FF0000"/>
          </a:solidFill>
          <a:latin typeface="Times" pitchFamily="-96" charset="0"/>
          <a:ea typeface="ＭＳ Ｐゴシック" pitchFamily="-96" charset="-128"/>
          <a:cs typeface="ＭＳ Ｐゴシック" pitchFamily="-9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u="sng">
          <a:solidFill>
            <a:srgbClr val="FF0000"/>
          </a:solidFill>
          <a:latin typeface="Times" pitchFamily="-96" charset="0"/>
          <a:ea typeface="ＭＳ Ｐゴシック" pitchFamily="-96" charset="-128"/>
          <a:cs typeface="ＭＳ Ｐゴシック" pitchFamily="-9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800" u="sng">
          <a:solidFill>
            <a:srgbClr val="FF0000"/>
          </a:solidFill>
          <a:latin typeface="Times" pitchFamily="-96" charset="0"/>
          <a:ea typeface="ＭＳ Ｐゴシック" pitchFamily="-96" charset="-128"/>
          <a:cs typeface="ＭＳ Ｐゴシック" pitchFamily="-9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2800" u="sng">
          <a:solidFill>
            <a:srgbClr val="FF0000"/>
          </a:solidFill>
          <a:latin typeface="Times" pitchFamily="-96" charset="0"/>
          <a:ea typeface="ＭＳ Ｐゴシック" pitchFamily="-96" charset="-128"/>
          <a:cs typeface="ＭＳ Ｐゴシック" pitchFamily="-9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2800" u="sng">
          <a:solidFill>
            <a:srgbClr val="FF0000"/>
          </a:solidFill>
          <a:latin typeface="Times" pitchFamily="-96" charset="0"/>
          <a:ea typeface="ＭＳ Ｐゴシック" pitchFamily="-96" charset="-128"/>
          <a:cs typeface="ＭＳ Ｐゴシック" pitchFamily="-9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2800" u="sng">
          <a:solidFill>
            <a:srgbClr val="FF0000"/>
          </a:solidFill>
          <a:latin typeface="Times" pitchFamily="-96" charset="0"/>
          <a:ea typeface="ＭＳ Ｐゴシック" pitchFamily="-96" charset="-128"/>
          <a:cs typeface="ＭＳ Ｐゴシック" pitchFamily="-9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00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00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rgbClr val="0000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rgbClr val="0000FF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FF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FF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FF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8.png"/><Relationship Id="rId4" Type="http://schemas.openxmlformats.org/officeDocument/2006/relationships/oleObject" Target="../embeddings/oleObject1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Relationship Id="rId9" Type="http://schemas.openxmlformats.org/officeDocument/2006/relationships/oleObject" Target="../embeddings/oleObject24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6.png"/><Relationship Id="rId9" Type="http://schemas.openxmlformats.org/officeDocument/2006/relationships/oleObject" Target="../embeddings/oleObject2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1524000"/>
            <a:ext cx="6477000" cy="1371600"/>
          </a:xfrm>
        </p:spPr>
        <p:txBody>
          <a:bodyPr/>
          <a:lstStyle/>
          <a:p>
            <a:pPr eaLnBrk="1" hangingPunct="1"/>
            <a:r>
              <a:rPr lang="en-US" smtClean="0"/>
              <a:t>Measurements of Thermal Noise in Optimized Coatings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981200"/>
          </a:xfrm>
        </p:spPr>
        <p:txBody>
          <a:bodyPr/>
          <a:lstStyle/>
          <a:p>
            <a:pPr eaLnBrk="1" hangingPunct="1"/>
            <a:r>
              <a:rPr lang="en-US" sz="1800" smtClean="0"/>
              <a:t>Thermal Noise Interferometer</a:t>
            </a:r>
          </a:p>
          <a:p>
            <a:pPr eaLnBrk="1" hangingPunct="1"/>
            <a:r>
              <a:rPr lang="en-US" sz="1800" smtClean="0"/>
              <a:t>Akira Villar, Eric Black, Greg Ogin, Tara Chelermsongsak,  Riccardo DeSalvo</a:t>
            </a:r>
          </a:p>
          <a:p>
            <a:pPr eaLnBrk="1" hangingPunct="1"/>
            <a:endParaRPr lang="en-US" sz="1800" smtClean="0"/>
          </a:p>
          <a:p>
            <a:pPr eaLnBrk="1" hangingPunct="1"/>
            <a:r>
              <a:rPr lang="en-US" sz="1800" smtClean="0"/>
              <a:t>University of Sannio</a:t>
            </a:r>
          </a:p>
          <a:p>
            <a:pPr eaLnBrk="1" hangingPunct="1"/>
            <a:r>
              <a:rPr lang="en-US" sz="1800" smtClean="0"/>
              <a:t>Innocenzo Pinto, Vincenzo Pierro, Maria Principe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Title 1"/>
          <p:cNvSpPr>
            <a:spLocks noGrp="1"/>
          </p:cNvSpPr>
          <p:nvPr>
            <p:ph type="title"/>
          </p:nvPr>
        </p:nvSpPr>
        <p:spPr>
          <a:xfrm>
            <a:off x="3124200" y="533400"/>
            <a:ext cx="2895600" cy="457200"/>
          </a:xfrm>
        </p:spPr>
        <p:txBody>
          <a:bodyPr/>
          <a:lstStyle/>
          <a:p>
            <a:r>
              <a:rPr lang="en-US" smtClean="0"/>
              <a:t>Test Cavity Servo</a:t>
            </a:r>
          </a:p>
        </p:txBody>
      </p:sp>
      <p:pic>
        <p:nvPicPr>
          <p:cNvPr id="35847" name="Picture 3" descr="ACServo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752600"/>
            <a:ext cx="3721100" cy="27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5842" name="AutoShape 2"/>
          <p:cNvGraphicFramePr>
            <a:graphicFrameLocks noChangeAspect="1"/>
          </p:cNvGraphicFramePr>
          <p:nvPr/>
        </p:nvGraphicFramePr>
        <p:xfrm>
          <a:off x="5181600" y="1219200"/>
          <a:ext cx="2160588" cy="673100"/>
        </p:xfrm>
        <a:graphic>
          <a:graphicData uri="http://schemas.openxmlformats.org/presentationml/2006/ole">
            <p:oleObj spid="_x0000_s35842" name="Equation" r:id="rId5" imgW="0" imgH="0" progId="Equation.3">
              <p:embed/>
            </p:oleObj>
          </a:graphicData>
        </a:graphic>
      </p:graphicFrame>
      <p:graphicFrame>
        <p:nvGraphicFramePr>
          <p:cNvPr id="35844" name="AutoShape 4"/>
          <p:cNvGraphicFramePr>
            <a:graphicFrameLocks noChangeAspect="1"/>
          </p:cNvGraphicFramePr>
          <p:nvPr/>
        </p:nvGraphicFramePr>
        <p:xfrm>
          <a:off x="5159375" y="2100263"/>
          <a:ext cx="1112838" cy="323850"/>
        </p:xfrm>
        <a:graphic>
          <a:graphicData uri="http://schemas.openxmlformats.org/presentationml/2006/ole">
            <p:oleObj spid="_x0000_s35844" name="Equation" r:id="rId6" imgW="0" imgH="0" progId="Equation.3">
              <p:embed/>
            </p:oleObj>
          </a:graphicData>
        </a:graphic>
      </p:graphicFrame>
      <p:graphicFrame>
        <p:nvGraphicFramePr>
          <p:cNvPr id="35845" name="AutoShape 5"/>
          <p:cNvGraphicFramePr>
            <a:graphicFrameLocks noChangeAspect="1"/>
          </p:cNvGraphicFramePr>
          <p:nvPr/>
        </p:nvGraphicFramePr>
        <p:xfrm>
          <a:off x="5237163" y="2632075"/>
          <a:ext cx="1339850" cy="382588"/>
        </p:xfrm>
        <a:graphic>
          <a:graphicData uri="http://schemas.openxmlformats.org/presentationml/2006/ole">
            <p:oleObj spid="_x0000_s35845" name="Equation" r:id="rId7" imgW="0" imgH="0" progId="Equation.3">
              <p:embed/>
            </p:oleObj>
          </a:graphicData>
        </a:graphic>
      </p:graphicFrame>
      <p:pic>
        <p:nvPicPr>
          <p:cNvPr id="35848" name="Picture 8" descr="qwl-naczm.pd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5200" y="3276600"/>
            <a:ext cx="51054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itle 1"/>
          <p:cNvSpPr>
            <a:spLocks noGrp="1"/>
          </p:cNvSpPr>
          <p:nvPr>
            <p:ph type="title"/>
          </p:nvPr>
        </p:nvSpPr>
        <p:spPr>
          <a:xfrm>
            <a:off x="2590800" y="457200"/>
            <a:ext cx="3962400" cy="457200"/>
          </a:xfrm>
        </p:spPr>
        <p:txBody>
          <a:bodyPr/>
          <a:lstStyle/>
          <a:p>
            <a:r>
              <a:rPr lang="en-US" smtClean="0"/>
              <a:t>Common Mode Rejection</a:t>
            </a:r>
          </a:p>
        </p:txBody>
      </p:sp>
      <p:pic>
        <p:nvPicPr>
          <p:cNvPr id="36868" name="Content Placeholder 3" descr="DifferenceServo.pdf"/>
          <p:cNvPicPr>
            <a:picLocks noGrp="1" noChangeAspect="1"/>
          </p:cNvPicPr>
          <p:nvPr>
            <p:ph idx="1"/>
          </p:nvPr>
        </p:nvPicPr>
        <p:blipFill>
          <a:blip r:embed="rId4"/>
          <a:srcRect l="-10605" r="-10605"/>
          <a:stretch>
            <a:fillRect/>
          </a:stretch>
        </p:blipFill>
        <p:spPr>
          <a:xfrm>
            <a:off x="22225" y="1600200"/>
            <a:ext cx="4975225" cy="2286000"/>
          </a:xfrm>
        </p:spPr>
      </p:pic>
      <p:pic>
        <p:nvPicPr>
          <p:cNvPr id="36869" name="Picture 4" descr="nacdifnoise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9525" y="3168650"/>
            <a:ext cx="517207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866" name="AutoShape 2"/>
          <p:cNvGraphicFramePr>
            <a:graphicFrameLocks noChangeAspect="1"/>
          </p:cNvGraphicFramePr>
          <p:nvPr/>
        </p:nvGraphicFramePr>
        <p:xfrm>
          <a:off x="4876800" y="1300163"/>
          <a:ext cx="3702050" cy="1595437"/>
        </p:xfrm>
        <a:graphic>
          <a:graphicData uri="http://schemas.openxmlformats.org/presentationml/2006/ole">
            <p:oleObj spid="_x0000_s36866" name="Equation" r:id="rId6" imgW="0" imgH="0" progId="Equation.3">
              <p:embed/>
            </p:oleObj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0" y="4419600"/>
            <a:ext cx="3810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800" kern="0" dirty="0">
                <a:solidFill>
                  <a:srgbClr val="0000FF"/>
                </a:solidFill>
                <a:latin typeface="+mn-lt"/>
                <a:ea typeface="+mn-ea"/>
              </a:rPr>
              <a:t>Laser frequency noise is correlated in both cavities thermal noise is not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800" kern="0" dirty="0">
                <a:solidFill>
                  <a:srgbClr val="0000FF"/>
                </a:solidFill>
                <a:latin typeface="+mn-lt"/>
                <a:ea typeface="+mn-ea"/>
              </a:rPr>
              <a:t>CMR allows thermal noise to be visible up to higher frequencies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800" kern="0" dirty="0">
                <a:solidFill>
                  <a:srgbClr val="0000FF"/>
                </a:solidFill>
                <a:latin typeface="+mn-lt"/>
                <a:ea typeface="+mn-ea"/>
              </a:rPr>
              <a:t>Noise floor at high frequencies becomes shot noise dominated</a:t>
            </a:r>
            <a:endParaRPr lang="en-US" sz="1800" kern="0" dirty="0">
              <a:solidFill>
                <a:srgbClr val="0000FF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Title 1"/>
          <p:cNvSpPr>
            <a:spLocks noGrp="1"/>
          </p:cNvSpPr>
          <p:nvPr>
            <p:ph type="title"/>
          </p:nvPr>
        </p:nvSpPr>
        <p:spPr>
          <a:xfrm>
            <a:off x="2362200" y="304800"/>
            <a:ext cx="4419600" cy="609600"/>
          </a:xfrm>
        </p:spPr>
        <p:txBody>
          <a:bodyPr/>
          <a:lstStyle/>
          <a:p>
            <a:r>
              <a:rPr lang="en-US" smtClean="0"/>
              <a:t>Extracting the Loss Angle</a:t>
            </a:r>
          </a:p>
        </p:txBody>
      </p:sp>
      <p:graphicFrame>
        <p:nvGraphicFramePr>
          <p:cNvPr id="37890" name="AutoShape 2"/>
          <p:cNvGraphicFramePr>
            <a:graphicFrameLocks noChangeAspect="1"/>
          </p:cNvGraphicFramePr>
          <p:nvPr/>
        </p:nvGraphicFramePr>
        <p:xfrm>
          <a:off x="5091113" y="3581400"/>
          <a:ext cx="2552700" cy="446088"/>
        </p:xfrm>
        <a:graphic>
          <a:graphicData uri="http://schemas.openxmlformats.org/presentationml/2006/ole">
            <p:oleObj spid="_x0000_s37890" name="Equation" r:id="rId4" imgW="0" imgH="0" progId="Equation.3">
              <p:embed/>
            </p:oleObj>
          </a:graphicData>
        </a:graphic>
      </p:graphicFrame>
      <p:pic>
        <p:nvPicPr>
          <p:cNvPr id="37895" name="Picture 5" descr="noisespectrum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066800"/>
            <a:ext cx="4267200" cy="274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7893" name="AutoShape 5"/>
          <p:cNvGraphicFramePr>
            <a:graphicFrameLocks noChangeAspect="1"/>
          </p:cNvGraphicFramePr>
          <p:nvPr/>
        </p:nvGraphicFramePr>
        <p:xfrm>
          <a:off x="4953000" y="2057400"/>
          <a:ext cx="3176588" cy="819150"/>
        </p:xfrm>
        <a:graphic>
          <a:graphicData uri="http://schemas.openxmlformats.org/presentationml/2006/ole">
            <p:oleObj spid="_x0000_s37893" name="Equation" r:id="rId6" imgW="0" imgH="0" progId="Equation.3">
              <p:embed/>
            </p:oleObj>
          </a:graphicData>
        </a:graphic>
      </p:graphicFrame>
      <p:cxnSp>
        <p:nvCxnSpPr>
          <p:cNvPr id="37896" name="Straight Connector 11"/>
          <p:cNvCxnSpPr>
            <a:cxnSpLocks noChangeShapeType="1"/>
          </p:cNvCxnSpPr>
          <p:nvPr/>
        </p:nvCxnSpPr>
        <p:spPr bwMode="auto">
          <a:xfrm rot="5400000">
            <a:off x="838200" y="3581400"/>
            <a:ext cx="762000" cy="609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897" name="Straight Connector 13"/>
          <p:cNvCxnSpPr>
            <a:cxnSpLocks noChangeShapeType="1"/>
          </p:cNvCxnSpPr>
          <p:nvPr/>
        </p:nvCxnSpPr>
        <p:spPr bwMode="auto">
          <a:xfrm rot="16200000" flipH="1">
            <a:off x="3390900" y="3543300"/>
            <a:ext cx="762000" cy="685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898" name="Straight Arrow Connector 17"/>
          <p:cNvCxnSpPr>
            <a:cxnSpLocks noChangeShapeType="1"/>
          </p:cNvCxnSpPr>
          <p:nvPr/>
        </p:nvCxnSpPr>
        <p:spPr bwMode="auto">
          <a:xfrm rot="5400000">
            <a:off x="3924300" y="4076700"/>
            <a:ext cx="1371600" cy="1295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7899" name="TextBox 18"/>
          <p:cNvSpPr txBox="1">
            <a:spLocks noChangeArrowheads="1"/>
          </p:cNvSpPr>
          <p:nvPr/>
        </p:nvSpPr>
        <p:spPr bwMode="auto">
          <a:xfrm>
            <a:off x="4648200" y="4645025"/>
            <a:ext cx="3505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/>
              <a:t>Fit to data with </a:t>
            </a:r>
            <a:r>
              <a:rPr lang="en-US" sz="1400" i="1">
                <a:latin typeface="Lucida Grande"/>
                <a:ea typeface="Lucida Grande"/>
                <a:cs typeface="Lucida Grande"/>
              </a:rPr>
              <a:t>ϕ</a:t>
            </a:r>
            <a:r>
              <a:rPr lang="en-US" sz="1400">
                <a:latin typeface="Lucida Grande"/>
                <a:ea typeface="Lucida Grande"/>
                <a:cs typeface="Lucida Grande"/>
              </a:rPr>
              <a:t> as the free parameter</a:t>
            </a:r>
            <a:endParaRPr lang="en-US" sz="1400" i="1"/>
          </a:p>
        </p:txBody>
      </p:sp>
      <p:sp>
        <p:nvSpPr>
          <p:cNvPr id="37900" name="TextBox 19"/>
          <p:cNvSpPr txBox="1">
            <a:spLocks noChangeArrowheads="1"/>
          </p:cNvSpPr>
          <p:nvPr/>
        </p:nvSpPr>
        <p:spPr bwMode="auto">
          <a:xfrm>
            <a:off x="838200" y="2819400"/>
            <a:ext cx="9382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solidFill>
                  <a:srgbClr val="05FF09"/>
                </a:solidFill>
              </a:rPr>
              <a:t>Shot Noise</a:t>
            </a:r>
          </a:p>
        </p:txBody>
      </p:sp>
      <p:pic>
        <p:nvPicPr>
          <p:cNvPr id="37901" name="Picture 12" descr="abfitplot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3983038"/>
            <a:ext cx="3962400" cy="257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2514600" y="304800"/>
            <a:ext cx="4114800" cy="457200"/>
          </a:xfrm>
        </p:spPr>
        <p:txBody>
          <a:bodyPr/>
          <a:lstStyle/>
          <a:p>
            <a:r>
              <a:rPr lang="en-US" smtClean="0"/>
              <a:t>Consistency of Loss Angle</a:t>
            </a:r>
          </a:p>
        </p:txBody>
      </p:sp>
      <p:pic>
        <p:nvPicPr>
          <p:cNvPr id="43010" name="Picture 22" descr="bspectrumqwl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914400"/>
            <a:ext cx="3962400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23" descr="bspectrumopt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917950"/>
            <a:ext cx="4038600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24" descr="phivfb2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2344738"/>
            <a:ext cx="4191000" cy="260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TextBox 25"/>
          <p:cNvSpPr txBox="1">
            <a:spLocks noChangeArrowheads="1"/>
          </p:cNvSpPr>
          <p:nvPr/>
        </p:nvSpPr>
        <p:spPr bwMode="auto">
          <a:xfrm>
            <a:off x="1905000" y="838200"/>
            <a:ext cx="1143000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/>
              <a:t>QWL Coating</a:t>
            </a:r>
          </a:p>
        </p:txBody>
      </p:sp>
      <p:sp>
        <p:nvSpPr>
          <p:cNvPr id="43014" name="TextBox 27"/>
          <p:cNvSpPr txBox="1">
            <a:spLocks noChangeArrowheads="1"/>
          </p:cNvSpPr>
          <p:nvPr/>
        </p:nvSpPr>
        <p:spPr bwMode="auto">
          <a:xfrm>
            <a:off x="1676400" y="3838575"/>
            <a:ext cx="1524000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/>
              <a:t>Optimized Coating</a:t>
            </a:r>
          </a:p>
        </p:txBody>
      </p:sp>
      <p:sp>
        <p:nvSpPr>
          <p:cNvPr id="43015" name="TextBox 28"/>
          <p:cNvSpPr txBox="1">
            <a:spLocks noChangeArrowheads="1"/>
          </p:cNvSpPr>
          <p:nvPr/>
        </p:nvSpPr>
        <p:spPr bwMode="auto">
          <a:xfrm>
            <a:off x="4343400" y="3381375"/>
            <a:ext cx="609600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 i="1">
                <a:latin typeface="Lucida Grande"/>
                <a:ea typeface="Lucida Grande"/>
                <a:cs typeface="Lucida Grande"/>
              </a:rPr>
              <a:t>ϕ</a:t>
            </a:r>
            <a:endParaRPr lang="en-US" sz="1200" i="1"/>
          </a:p>
        </p:txBody>
      </p:sp>
      <p:sp>
        <p:nvSpPr>
          <p:cNvPr id="43016" name="TextBox 29"/>
          <p:cNvSpPr txBox="1">
            <a:spLocks noChangeArrowheads="1"/>
          </p:cNvSpPr>
          <p:nvPr/>
        </p:nvSpPr>
        <p:spPr bwMode="auto">
          <a:xfrm>
            <a:off x="8534400" y="2895600"/>
            <a:ext cx="533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/>
              <a:t>QWL</a:t>
            </a:r>
          </a:p>
        </p:txBody>
      </p:sp>
      <p:sp>
        <p:nvSpPr>
          <p:cNvPr id="43017" name="TextBox 30"/>
          <p:cNvSpPr txBox="1">
            <a:spLocks noChangeArrowheads="1"/>
          </p:cNvSpPr>
          <p:nvPr/>
        </p:nvSpPr>
        <p:spPr bwMode="auto">
          <a:xfrm>
            <a:off x="8534400" y="3886200"/>
            <a:ext cx="533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/>
              <a:t>OPT</a:t>
            </a:r>
          </a:p>
        </p:txBody>
      </p:sp>
      <p:sp>
        <p:nvSpPr>
          <p:cNvPr id="43018" name="TextBox 31"/>
          <p:cNvSpPr txBox="1">
            <a:spLocks noChangeArrowheads="1"/>
          </p:cNvSpPr>
          <p:nvPr/>
        </p:nvSpPr>
        <p:spPr bwMode="auto">
          <a:xfrm>
            <a:off x="4114800" y="1219200"/>
            <a:ext cx="609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/>
              <a:t>× 3</a:t>
            </a:r>
          </a:p>
        </p:txBody>
      </p:sp>
      <p:sp>
        <p:nvSpPr>
          <p:cNvPr id="43019" name="TextBox 32"/>
          <p:cNvSpPr txBox="1">
            <a:spLocks noChangeArrowheads="1"/>
          </p:cNvSpPr>
          <p:nvPr/>
        </p:nvSpPr>
        <p:spPr bwMode="auto">
          <a:xfrm>
            <a:off x="4191000" y="5715000"/>
            <a:ext cx="609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/>
              <a:t>× 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2514600" y="304800"/>
            <a:ext cx="4114800" cy="457200"/>
          </a:xfrm>
        </p:spPr>
        <p:txBody>
          <a:bodyPr/>
          <a:lstStyle/>
          <a:p>
            <a:r>
              <a:rPr lang="en-US" smtClean="0"/>
              <a:t>Consistency of Loss Angle</a:t>
            </a:r>
          </a:p>
        </p:txBody>
      </p:sp>
      <p:pic>
        <p:nvPicPr>
          <p:cNvPr id="45058" name="Picture 3" descr="aspectrumqwl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50913"/>
            <a:ext cx="4038600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4" descr="aspectrumopt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924300"/>
            <a:ext cx="40386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5" descr="phivfa2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2514600"/>
            <a:ext cx="416718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TextBox 8"/>
          <p:cNvSpPr txBox="1">
            <a:spLocks noChangeArrowheads="1"/>
          </p:cNvSpPr>
          <p:nvPr/>
        </p:nvSpPr>
        <p:spPr bwMode="auto">
          <a:xfrm>
            <a:off x="1828800" y="866775"/>
            <a:ext cx="1143000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/>
              <a:t>QWL Coating</a:t>
            </a:r>
          </a:p>
        </p:txBody>
      </p:sp>
      <p:sp>
        <p:nvSpPr>
          <p:cNvPr id="45062" name="TextBox 9"/>
          <p:cNvSpPr txBox="1">
            <a:spLocks noChangeArrowheads="1"/>
          </p:cNvSpPr>
          <p:nvPr/>
        </p:nvSpPr>
        <p:spPr bwMode="auto">
          <a:xfrm>
            <a:off x="1676400" y="3838575"/>
            <a:ext cx="1524000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/>
              <a:t>Optimized Coating</a:t>
            </a:r>
          </a:p>
        </p:txBody>
      </p:sp>
      <p:sp>
        <p:nvSpPr>
          <p:cNvPr id="45063" name="TextBox 10"/>
          <p:cNvSpPr txBox="1">
            <a:spLocks noChangeArrowheads="1"/>
          </p:cNvSpPr>
          <p:nvPr/>
        </p:nvSpPr>
        <p:spPr bwMode="auto">
          <a:xfrm>
            <a:off x="8534400" y="2971800"/>
            <a:ext cx="533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/>
              <a:t>QWL</a:t>
            </a:r>
          </a:p>
        </p:txBody>
      </p:sp>
      <p:sp>
        <p:nvSpPr>
          <p:cNvPr id="45064" name="TextBox 11"/>
          <p:cNvSpPr txBox="1">
            <a:spLocks noChangeArrowheads="1"/>
          </p:cNvSpPr>
          <p:nvPr/>
        </p:nvSpPr>
        <p:spPr bwMode="auto">
          <a:xfrm>
            <a:off x="8534400" y="4038600"/>
            <a:ext cx="533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/>
              <a:t>OPT</a:t>
            </a:r>
          </a:p>
        </p:txBody>
      </p:sp>
      <p:sp>
        <p:nvSpPr>
          <p:cNvPr id="45065" name="TextBox 12"/>
          <p:cNvSpPr txBox="1">
            <a:spLocks noChangeArrowheads="1"/>
          </p:cNvSpPr>
          <p:nvPr/>
        </p:nvSpPr>
        <p:spPr bwMode="auto">
          <a:xfrm>
            <a:off x="4343400" y="3533775"/>
            <a:ext cx="609600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 i="1">
                <a:latin typeface="Lucida Grande"/>
                <a:ea typeface="Lucida Grande"/>
                <a:cs typeface="Lucida Grande"/>
              </a:rPr>
              <a:t>ϕ</a:t>
            </a:r>
            <a:endParaRPr lang="en-US" sz="1200" i="1"/>
          </a:p>
        </p:txBody>
      </p:sp>
      <p:sp>
        <p:nvSpPr>
          <p:cNvPr id="45066" name="TextBox 13"/>
          <p:cNvSpPr txBox="1">
            <a:spLocks noChangeArrowheads="1"/>
          </p:cNvSpPr>
          <p:nvPr/>
        </p:nvSpPr>
        <p:spPr bwMode="auto">
          <a:xfrm>
            <a:off x="4038600" y="1338263"/>
            <a:ext cx="609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/>
              <a:t>× 3</a:t>
            </a:r>
          </a:p>
        </p:txBody>
      </p:sp>
      <p:sp>
        <p:nvSpPr>
          <p:cNvPr id="45067" name="TextBox 14"/>
          <p:cNvSpPr txBox="1">
            <a:spLocks noChangeArrowheads="1"/>
          </p:cNvSpPr>
          <p:nvPr/>
        </p:nvSpPr>
        <p:spPr bwMode="auto">
          <a:xfrm>
            <a:off x="4038600" y="5715000"/>
            <a:ext cx="609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/>
              <a:t>×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Final Results</a:t>
            </a:r>
          </a:p>
        </p:txBody>
      </p:sp>
      <p:graphicFrame>
        <p:nvGraphicFramePr>
          <p:cNvPr id="48130" name="AutoShape 2"/>
          <p:cNvGraphicFramePr>
            <a:graphicFrameLocks noChangeAspect="1"/>
          </p:cNvGraphicFramePr>
          <p:nvPr/>
        </p:nvGraphicFramePr>
        <p:xfrm>
          <a:off x="763588" y="3359150"/>
          <a:ext cx="455612" cy="296863"/>
        </p:xfrm>
        <a:graphic>
          <a:graphicData uri="http://schemas.openxmlformats.org/presentationml/2006/ole">
            <p:oleObj spid="_x0000_s48130" name="Equation" r:id="rId4" imgW="0" imgH="0" progId="Equation.3">
              <p:embed/>
            </p:oleObj>
          </a:graphicData>
        </a:graphic>
      </p:graphicFrame>
      <p:cxnSp>
        <p:nvCxnSpPr>
          <p:cNvPr id="48139" name="Straight Connector 8"/>
          <p:cNvCxnSpPr>
            <a:cxnSpLocks noChangeShapeType="1"/>
          </p:cNvCxnSpPr>
          <p:nvPr/>
        </p:nvCxnSpPr>
        <p:spPr bwMode="auto">
          <a:xfrm rot="5400000">
            <a:off x="2513807" y="3350419"/>
            <a:ext cx="167640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140" name="Straight Connector 9"/>
          <p:cNvCxnSpPr>
            <a:cxnSpLocks noChangeShapeType="1"/>
          </p:cNvCxnSpPr>
          <p:nvPr/>
        </p:nvCxnSpPr>
        <p:spPr bwMode="auto">
          <a:xfrm rot="5400000">
            <a:off x="459582" y="3352006"/>
            <a:ext cx="167640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141" name="Straight Connector 10"/>
          <p:cNvCxnSpPr>
            <a:cxnSpLocks noChangeShapeType="1"/>
          </p:cNvCxnSpPr>
          <p:nvPr/>
        </p:nvCxnSpPr>
        <p:spPr bwMode="auto">
          <a:xfrm rot="5400000">
            <a:off x="1145382" y="3352006"/>
            <a:ext cx="167640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142" name="Straight Connector 11"/>
          <p:cNvCxnSpPr>
            <a:cxnSpLocks noChangeShapeType="1"/>
          </p:cNvCxnSpPr>
          <p:nvPr/>
        </p:nvCxnSpPr>
        <p:spPr bwMode="auto">
          <a:xfrm rot="5400000">
            <a:off x="1829594" y="3350419"/>
            <a:ext cx="16764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143" name="Straight Connector 13"/>
          <p:cNvCxnSpPr>
            <a:cxnSpLocks noChangeShapeType="1"/>
          </p:cNvCxnSpPr>
          <p:nvPr/>
        </p:nvCxnSpPr>
        <p:spPr bwMode="auto">
          <a:xfrm>
            <a:off x="763588" y="2817813"/>
            <a:ext cx="3273425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graphicFrame>
        <p:nvGraphicFramePr>
          <p:cNvPr id="48133" name="AutoShape 5"/>
          <p:cNvGraphicFramePr>
            <a:graphicFrameLocks noChangeAspect="1"/>
          </p:cNvGraphicFramePr>
          <p:nvPr/>
        </p:nvGraphicFramePr>
        <p:xfrm>
          <a:off x="763588" y="2862263"/>
          <a:ext cx="474662" cy="336550"/>
        </p:xfrm>
        <a:graphic>
          <a:graphicData uri="http://schemas.openxmlformats.org/presentationml/2006/ole">
            <p:oleObj spid="_x0000_s48133" name="Equation" r:id="rId5" imgW="0" imgH="0" progId="Equation.3">
              <p:embed/>
            </p:oleObj>
          </a:graphicData>
        </a:graphic>
      </p:graphicFrame>
      <p:cxnSp>
        <p:nvCxnSpPr>
          <p:cNvPr id="48144" name="Straight Connector 15"/>
          <p:cNvCxnSpPr>
            <a:cxnSpLocks noChangeShapeType="1"/>
          </p:cNvCxnSpPr>
          <p:nvPr/>
        </p:nvCxnSpPr>
        <p:spPr bwMode="auto">
          <a:xfrm>
            <a:off x="763588" y="3273425"/>
            <a:ext cx="3273425" cy="31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145" name="Straight Connector 16"/>
          <p:cNvCxnSpPr>
            <a:cxnSpLocks noChangeShapeType="1"/>
          </p:cNvCxnSpPr>
          <p:nvPr/>
        </p:nvCxnSpPr>
        <p:spPr bwMode="auto">
          <a:xfrm>
            <a:off x="763588" y="3730625"/>
            <a:ext cx="3273425" cy="31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graphicFrame>
        <p:nvGraphicFramePr>
          <p:cNvPr id="48134" name="AutoShape 6"/>
          <p:cNvGraphicFramePr>
            <a:graphicFrameLocks noChangeAspect="1"/>
          </p:cNvGraphicFramePr>
          <p:nvPr/>
        </p:nvGraphicFramePr>
        <p:xfrm>
          <a:off x="763588" y="3859213"/>
          <a:ext cx="201612" cy="203200"/>
        </p:xfrm>
        <a:graphic>
          <a:graphicData uri="http://schemas.openxmlformats.org/presentationml/2006/ole">
            <p:oleObj spid="_x0000_s48134" name="Equation" r:id="rId6" imgW="0" imgH="0" progId="Equation.3">
              <p:embed/>
            </p:oleObj>
          </a:graphicData>
        </a:graphic>
      </p:graphicFrame>
      <p:cxnSp>
        <p:nvCxnSpPr>
          <p:cNvPr id="48146" name="Straight Connector 18"/>
          <p:cNvCxnSpPr>
            <a:cxnSpLocks noChangeShapeType="1"/>
          </p:cNvCxnSpPr>
          <p:nvPr/>
        </p:nvCxnSpPr>
        <p:spPr bwMode="auto">
          <a:xfrm>
            <a:off x="763588" y="4187825"/>
            <a:ext cx="3273425" cy="31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8147" name="TextBox 23"/>
          <p:cNvSpPr txBox="1">
            <a:spLocks noChangeArrowheads="1"/>
          </p:cNvSpPr>
          <p:nvPr/>
        </p:nvSpPr>
        <p:spPr bwMode="auto">
          <a:xfrm>
            <a:off x="2058988" y="2511425"/>
            <a:ext cx="6096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/>
              <a:t>2000</a:t>
            </a:r>
          </a:p>
        </p:txBody>
      </p:sp>
      <p:sp>
        <p:nvSpPr>
          <p:cNvPr id="48148" name="TextBox 24"/>
          <p:cNvSpPr txBox="1">
            <a:spLocks noChangeArrowheads="1"/>
          </p:cNvSpPr>
          <p:nvPr/>
        </p:nvSpPr>
        <p:spPr bwMode="auto">
          <a:xfrm>
            <a:off x="1296988" y="2513013"/>
            <a:ext cx="60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/>
              <a:t>1500</a:t>
            </a:r>
          </a:p>
        </p:txBody>
      </p:sp>
      <p:sp>
        <p:nvSpPr>
          <p:cNvPr id="48149" name="TextBox 25"/>
          <p:cNvSpPr txBox="1">
            <a:spLocks noChangeArrowheads="1"/>
          </p:cNvSpPr>
          <p:nvPr/>
        </p:nvSpPr>
        <p:spPr bwMode="auto">
          <a:xfrm>
            <a:off x="2744788" y="2513013"/>
            <a:ext cx="60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/>
              <a:t>2500</a:t>
            </a:r>
          </a:p>
        </p:txBody>
      </p:sp>
      <p:cxnSp>
        <p:nvCxnSpPr>
          <p:cNvPr id="48150" name="Straight Connector 26"/>
          <p:cNvCxnSpPr>
            <a:cxnSpLocks noChangeShapeType="1"/>
          </p:cNvCxnSpPr>
          <p:nvPr/>
        </p:nvCxnSpPr>
        <p:spPr bwMode="auto">
          <a:xfrm rot="5400000">
            <a:off x="-75406" y="3350419"/>
            <a:ext cx="16764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151" name="Straight Connector 27"/>
          <p:cNvCxnSpPr>
            <a:cxnSpLocks noChangeShapeType="1"/>
          </p:cNvCxnSpPr>
          <p:nvPr/>
        </p:nvCxnSpPr>
        <p:spPr bwMode="auto">
          <a:xfrm>
            <a:off x="763588" y="2513013"/>
            <a:ext cx="3273425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8152" name="TextBox 28"/>
          <p:cNvSpPr txBox="1">
            <a:spLocks noChangeArrowheads="1"/>
          </p:cNvSpPr>
          <p:nvPr/>
        </p:nvSpPr>
        <p:spPr bwMode="auto">
          <a:xfrm>
            <a:off x="1830388" y="2132013"/>
            <a:ext cx="1143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/>
              <a:t>Span (Hz)</a:t>
            </a:r>
          </a:p>
        </p:txBody>
      </p:sp>
      <p:sp>
        <p:nvSpPr>
          <p:cNvPr id="48153" name="TextBox 30"/>
          <p:cNvSpPr txBox="1">
            <a:spLocks noChangeArrowheads="1"/>
          </p:cNvSpPr>
          <p:nvPr/>
        </p:nvSpPr>
        <p:spPr bwMode="auto">
          <a:xfrm>
            <a:off x="1435100" y="2860675"/>
            <a:ext cx="469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8.4</a:t>
            </a:r>
          </a:p>
        </p:txBody>
      </p:sp>
      <p:sp>
        <p:nvSpPr>
          <p:cNvPr id="48154" name="TextBox 31"/>
          <p:cNvSpPr txBox="1">
            <a:spLocks noChangeArrowheads="1"/>
          </p:cNvSpPr>
          <p:nvPr/>
        </p:nvSpPr>
        <p:spPr bwMode="auto">
          <a:xfrm>
            <a:off x="2120900" y="2860675"/>
            <a:ext cx="469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8.3</a:t>
            </a:r>
          </a:p>
        </p:txBody>
      </p:sp>
      <p:sp>
        <p:nvSpPr>
          <p:cNvPr id="48155" name="TextBox 32"/>
          <p:cNvSpPr txBox="1">
            <a:spLocks noChangeArrowheads="1"/>
          </p:cNvSpPr>
          <p:nvPr/>
        </p:nvSpPr>
        <p:spPr bwMode="auto">
          <a:xfrm>
            <a:off x="2806700" y="2860675"/>
            <a:ext cx="469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8.2</a:t>
            </a:r>
          </a:p>
        </p:txBody>
      </p:sp>
      <p:sp>
        <p:nvSpPr>
          <p:cNvPr id="48156" name="TextBox 33"/>
          <p:cNvSpPr txBox="1">
            <a:spLocks noChangeArrowheads="1"/>
          </p:cNvSpPr>
          <p:nvPr/>
        </p:nvSpPr>
        <p:spPr bwMode="auto">
          <a:xfrm>
            <a:off x="1435100" y="3317875"/>
            <a:ext cx="469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6.8</a:t>
            </a:r>
          </a:p>
        </p:txBody>
      </p:sp>
      <p:sp>
        <p:nvSpPr>
          <p:cNvPr id="48157" name="TextBox 34"/>
          <p:cNvSpPr txBox="1">
            <a:spLocks noChangeArrowheads="1"/>
          </p:cNvSpPr>
          <p:nvPr/>
        </p:nvSpPr>
        <p:spPr bwMode="auto">
          <a:xfrm>
            <a:off x="2120900" y="3317875"/>
            <a:ext cx="469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6.9</a:t>
            </a:r>
          </a:p>
        </p:txBody>
      </p:sp>
      <p:sp>
        <p:nvSpPr>
          <p:cNvPr id="48158" name="TextBox 35"/>
          <p:cNvSpPr txBox="1">
            <a:spLocks noChangeArrowheads="1"/>
          </p:cNvSpPr>
          <p:nvPr/>
        </p:nvSpPr>
        <p:spPr bwMode="auto">
          <a:xfrm>
            <a:off x="2806700" y="3317875"/>
            <a:ext cx="469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6.9</a:t>
            </a:r>
          </a:p>
        </p:txBody>
      </p:sp>
      <p:sp>
        <p:nvSpPr>
          <p:cNvPr id="48159" name="TextBox 36"/>
          <p:cNvSpPr txBox="1">
            <a:spLocks noChangeArrowheads="1"/>
          </p:cNvSpPr>
          <p:nvPr/>
        </p:nvSpPr>
        <p:spPr bwMode="auto">
          <a:xfrm>
            <a:off x="1322388" y="3775075"/>
            <a:ext cx="584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0.81</a:t>
            </a:r>
          </a:p>
        </p:txBody>
      </p:sp>
      <p:sp>
        <p:nvSpPr>
          <p:cNvPr id="48160" name="TextBox 38"/>
          <p:cNvSpPr txBox="1">
            <a:spLocks noChangeArrowheads="1"/>
          </p:cNvSpPr>
          <p:nvPr/>
        </p:nvSpPr>
        <p:spPr bwMode="auto">
          <a:xfrm>
            <a:off x="2058988" y="3775075"/>
            <a:ext cx="584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0.83</a:t>
            </a:r>
          </a:p>
        </p:txBody>
      </p:sp>
      <p:sp>
        <p:nvSpPr>
          <p:cNvPr id="48161" name="TextBox 39"/>
          <p:cNvSpPr txBox="1">
            <a:spLocks noChangeArrowheads="1"/>
          </p:cNvSpPr>
          <p:nvPr/>
        </p:nvSpPr>
        <p:spPr bwMode="auto">
          <a:xfrm>
            <a:off x="2693988" y="3775075"/>
            <a:ext cx="584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0.83</a:t>
            </a:r>
          </a:p>
        </p:txBody>
      </p:sp>
      <p:graphicFrame>
        <p:nvGraphicFramePr>
          <p:cNvPr id="48135" name="Content Placeholder 40"/>
          <p:cNvGraphicFramePr>
            <a:graphicFrameLocks noChangeAspect="1"/>
          </p:cNvGraphicFramePr>
          <p:nvPr>
            <p:ph idx="1"/>
          </p:nvPr>
        </p:nvGraphicFramePr>
        <p:xfrm>
          <a:off x="4114800" y="3122613"/>
          <a:ext cx="530225" cy="247650"/>
        </p:xfrm>
        <a:graphic>
          <a:graphicData uri="http://schemas.openxmlformats.org/presentationml/2006/ole">
            <p:oleObj spid="_x0000_s48135" name="Equation" r:id="rId7" imgW="0" imgH="0" progId="Equation.3">
              <p:embed/>
            </p:oleObj>
          </a:graphicData>
        </a:graphic>
      </p:graphicFrame>
      <p:graphicFrame>
        <p:nvGraphicFramePr>
          <p:cNvPr id="48136" name="AutoShape 8"/>
          <p:cNvGraphicFramePr>
            <a:graphicFrameLocks noChangeAspect="1"/>
          </p:cNvGraphicFramePr>
          <p:nvPr/>
        </p:nvGraphicFramePr>
        <p:xfrm>
          <a:off x="4953000" y="2743200"/>
          <a:ext cx="1928813" cy="268288"/>
        </p:xfrm>
        <a:graphic>
          <a:graphicData uri="http://schemas.openxmlformats.org/presentationml/2006/ole">
            <p:oleObj spid="_x0000_s48136" name="Equation" r:id="rId8" imgW="0" imgH="0" progId="Equation.3">
              <p:embed/>
            </p:oleObj>
          </a:graphicData>
        </a:graphic>
      </p:graphicFrame>
      <p:sp>
        <p:nvSpPr>
          <p:cNvPr id="48162" name="TextBox 43"/>
          <p:cNvSpPr txBox="1">
            <a:spLocks noChangeArrowheads="1"/>
          </p:cNvSpPr>
          <p:nvPr/>
        </p:nvSpPr>
        <p:spPr bwMode="auto">
          <a:xfrm>
            <a:off x="4876800" y="3505200"/>
            <a:ext cx="3048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/>
              <a:t>Compare to expected value of: </a:t>
            </a:r>
          </a:p>
        </p:txBody>
      </p:sp>
      <p:sp>
        <p:nvSpPr>
          <p:cNvPr id="48163" name="TextBox 44"/>
          <p:cNvSpPr txBox="1">
            <a:spLocks noChangeArrowheads="1"/>
          </p:cNvSpPr>
          <p:nvPr/>
        </p:nvSpPr>
        <p:spPr bwMode="auto">
          <a:xfrm>
            <a:off x="4876800" y="2362200"/>
            <a:ext cx="2743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/>
              <a:t>Measured loss angle ratio:</a:t>
            </a:r>
          </a:p>
        </p:txBody>
      </p:sp>
      <p:graphicFrame>
        <p:nvGraphicFramePr>
          <p:cNvPr id="48137" name="AutoShape 9"/>
          <p:cNvGraphicFramePr>
            <a:graphicFrameLocks noChangeAspect="1"/>
          </p:cNvGraphicFramePr>
          <p:nvPr/>
        </p:nvGraphicFramePr>
        <p:xfrm>
          <a:off x="4953000" y="3922713"/>
          <a:ext cx="1231900" cy="268287"/>
        </p:xfrm>
        <a:graphic>
          <a:graphicData uri="http://schemas.openxmlformats.org/presentationml/2006/ole">
            <p:oleObj spid="_x0000_s48137" name="Equation" r:id="rId9" imgW="0" imgH="0" progId="Equation.3">
              <p:embed/>
            </p:oleObj>
          </a:graphicData>
        </a:graphic>
      </p:graphicFrame>
      <p:cxnSp>
        <p:nvCxnSpPr>
          <p:cNvPr id="48164" name="Straight Connector 46"/>
          <p:cNvCxnSpPr>
            <a:cxnSpLocks noChangeShapeType="1"/>
          </p:cNvCxnSpPr>
          <p:nvPr/>
        </p:nvCxnSpPr>
        <p:spPr bwMode="auto">
          <a:xfrm rot="5400000">
            <a:off x="3198019" y="3352006"/>
            <a:ext cx="16764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8165" name="TextBox 47"/>
          <p:cNvSpPr txBox="1">
            <a:spLocks noChangeArrowheads="1"/>
          </p:cNvSpPr>
          <p:nvPr/>
        </p:nvSpPr>
        <p:spPr bwMode="auto">
          <a:xfrm>
            <a:off x="3427413" y="2514600"/>
            <a:ext cx="60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/>
              <a:t>3000</a:t>
            </a:r>
          </a:p>
        </p:txBody>
      </p:sp>
      <p:sp>
        <p:nvSpPr>
          <p:cNvPr id="48166" name="TextBox 48"/>
          <p:cNvSpPr txBox="1">
            <a:spLocks noChangeArrowheads="1"/>
          </p:cNvSpPr>
          <p:nvPr/>
        </p:nvSpPr>
        <p:spPr bwMode="auto">
          <a:xfrm>
            <a:off x="3492500" y="2862263"/>
            <a:ext cx="4699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8.3</a:t>
            </a:r>
          </a:p>
        </p:txBody>
      </p:sp>
      <p:sp>
        <p:nvSpPr>
          <p:cNvPr id="48167" name="TextBox 49"/>
          <p:cNvSpPr txBox="1">
            <a:spLocks noChangeArrowheads="1"/>
          </p:cNvSpPr>
          <p:nvPr/>
        </p:nvSpPr>
        <p:spPr bwMode="auto">
          <a:xfrm>
            <a:off x="3492500" y="3319463"/>
            <a:ext cx="4699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6.9</a:t>
            </a:r>
          </a:p>
        </p:txBody>
      </p:sp>
      <p:sp>
        <p:nvSpPr>
          <p:cNvPr id="48168" name="TextBox 50"/>
          <p:cNvSpPr txBox="1">
            <a:spLocks noChangeArrowheads="1"/>
          </p:cNvSpPr>
          <p:nvPr/>
        </p:nvSpPr>
        <p:spPr bwMode="auto">
          <a:xfrm>
            <a:off x="3376613" y="3776663"/>
            <a:ext cx="584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0.83</a:t>
            </a:r>
          </a:p>
        </p:txBody>
      </p:sp>
      <p:sp>
        <p:nvSpPr>
          <p:cNvPr id="57" name="Rectangle 3"/>
          <p:cNvSpPr txBox="1">
            <a:spLocks noChangeArrowheads="1"/>
          </p:cNvSpPr>
          <p:nvPr/>
        </p:nvSpPr>
        <p:spPr bwMode="auto">
          <a:xfrm>
            <a:off x="4876800" y="4876800"/>
            <a:ext cx="3352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0000FF"/>
                </a:solidFill>
                <a:latin typeface="+mn-lt"/>
                <a:ea typeface="+mn-ea"/>
              </a:rPr>
              <a:t>17% reduction in loss angle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0000FF"/>
                </a:solidFill>
                <a:latin typeface="+mn-lt"/>
                <a:ea typeface="+mn-ea"/>
              </a:rPr>
              <a:t>32% increase in event rate</a:t>
            </a:r>
            <a:endParaRPr lang="en-US" sz="2000" kern="0" dirty="0">
              <a:solidFill>
                <a:srgbClr val="0000FF"/>
              </a:solidFill>
              <a:latin typeface="+mn-lt"/>
              <a:ea typeface="+mn-ea"/>
            </a:endParaRPr>
          </a:p>
        </p:txBody>
      </p:sp>
      <p:sp>
        <p:nvSpPr>
          <p:cNvPr id="48170" name="TextBox 41"/>
          <p:cNvSpPr txBox="1">
            <a:spLocks noChangeArrowheads="1"/>
          </p:cNvSpPr>
          <p:nvPr/>
        </p:nvSpPr>
        <p:spPr bwMode="auto">
          <a:xfrm>
            <a:off x="6269038" y="3886200"/>
            <a:ext cx="9699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(if </a:t>
            </a:r>
            <a:r>
              <a:rPr lang="en-US" sz="1600" i="1">
                <a:latin typeface="Times" pitchFamily="18" charset="0"/>
              </a:rPr>
              <a:t>γ </a:t>
            </a:r>
            <a:r>
              <a:rPr lang="en-US" sz="1600"/>
              <a:t>= 7)</a:t>
            </a:r>
            <a:endParaRPr lang="en-US" sz="1600" i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5" name="Title 1"/>
          <p:cNvSpPr>
            <a:spLocks noGrp="1"/>
          </p:cNvSpPr>
          <p:nvPr>
            <p:ph type="title"/>
          </p:nvPr>
        </p:nvSpPr>
        <p:spPr>
          <a:xfrm>
            <a:off x="2743200" y="304800"/>
            <a:ext cx="3657600" cy="609600"/>
          </a:xfrm>
        </p:spPr>
        <p:txBody>
          <a:bodyPr/>
          <a:lstStyle/>
          <a:p>
            <a:r>
              <a:rPr lang="en-US" smtClean="0"/>
              <a:t>The Scatter Is Normal</a:t>
            </a:r>
          </a:p>
        </p:txBody>
      </p:sp>
      <p:pic>
        <p:nvPicPr>
          <p:cNvPr id="53256" name="Picture 3" descr="histaqwl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1295400"/>
            <a:ext cx="5334000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3250" name="AutoShape 2"/>
          <p:cNvGraphicFramePr>
            <a:graphicFrameLocks noChangeAspect="1"/>
          </p:cNvGraphicFramePr>
          <p:nvPr/>
        </p:nvGraphicFramePr>
        <p:xfrm>
          <a:off x="6978650" y="1524000"/>
          <a:ext cx="1860550" cy="609600"/>
        </p:xfrm>
        <a:graphic>
          <a:graphicData uri="http://schemas.openxmlformats.org/presentationml/2006/ole">
            <p:oleObj spid="_x0000_s53250" name="Equation" r:id="rId5" imgW="0" imgH="0" progId="Equation.3">
              <p:embed/>
            </p:oleObj>
          </a:graphicData>
        </a:graphic>
      </p:graphicFrame>
      <p:sp>
        <p:nvSpPr>
          <p:cNvPr id="53257" name="TextBox 6"/>
          <p:cNvSpPr txBox="1">
            <a:spLocks noChangeArrowheads="1"/>
          </p:cNvSpPr>
          <p:nvPr/>
        </p:nvSpPr>
        <p:spPr bwMode="auto">
          <a:xfrm>
            <a:off x="457200" y="1795463"/>
            <a:ext cx="14271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Fit Residuals:</a:t>
            </a:r>
          </a:p>
        </p:txBody>
      </p:sp>
      <p:graphicFrame>
        <p:nvGraphicFramePr>
          <p:cNvPr id="53251" name="AutoShape 3"/>
          <p:cNvGraphicFramePr>
            <a:graphicFrameLocks noChangeAspect="1"/>
          </p:cNvGraphicFramePr>
          <p:nvPr/>
        </p:nvGraphicFramePr>
        <p:xfrm>
          <a:off x="457200" y="2209800"/>
          <a:ext cx="1447800" cy="323850"/>
        </p:xfrm>
        <a:graphic>
          <a:graphicData uri="http://schemas.openxmlformats.org/presentationml/2006/ole">
            <p:oleObj spid="_x0000_s53251" name="Equation" r:id="rId6" imgW="0" imgH="0" progId="Equation.3">
              <p:embed/>
            </p:oleObj>
          </a:graphicData>
        </a:graphic>
      </p:graphicFrame>
      <p:cxnSp>
        <p:nvCxnSpPr>
          <p:cNvPr id="53258" name="Straight Arrow Connector 9"/>
          <p:cNvCxnSpPr>
            <a:cxnSpLocks noChangeShapeType="1"/>
          </p:cNvCxnSpPr>
          <p:nvPr/>
        </p:nvCxnSpPr>
        <p:spPr bwMode="auto">
          <a:xfrm>
            <a:off x="2133600" y="2362200"/>
            <a:ext cx="11430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3259" name="TextBox 10"/>
          <p:cNvSpPr txBox="1">
            <a:spLocks noChangeArrowheads="1"/>
          </p:cNvSpPr>
          <p:nvPr/>
        </p:nvSpPr>
        <p:spPr bwMode="auto">
          <a:xfrm>
            <a:off x="2209800" y="2057400"/>
            <a:ext cx="1003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Histogram</a:t>
            </a:r>
          </a:p>
        </p:txBody>
      </p:sp>
      <p:sp>
        <p:nvSpPr>
          <p:cNvPr id="53260" name="TextBox 11"/>
          <p:cNvSpPr txBox="1">
            <a:spLocks noChangeArrowheads="1"/>
          </p:cNvSpPr>
          <p:nvPr/>
        </p:nvSpPr>
        <p:spPr bwMode="auto">
          <a:xfrm>
            <a:off x="838200" y="1066800"/>
            <a:ext cx="6746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Data:</a:t>
            </a:r>
          </a:p>
        </p:txBody>
      </p:sp>
      <p:graphicFrame>
        <p:nvGraphicFramePr>
          <p:cNvPr id="53252" name="AutoShape 4"/>
          <p:cNvGraphicFramePr>
            <a:graphicFrameLocks noChangeAspect="1"/>
          </p:cNvGraphicFramePr>
          <p:nvPr/>
        </p:nvGraphicFramePr>
        <p:xfrm>
          <a:off x="762000" y="1447800"/>
          <a:ext cx="762000" cy="312738"/>
        </p:xfrm>
        <a:graphic>
          <a:graphicData uri="http://schemas.openxmlformats.org/presentationml/2006/ole">
            <p:oleObj spid="_x0000_s53252" name="Equation" r:id="rId7" imgW="0" imgH="0" progId="Equation.3">
              <p:embed/>
            </p:oleObj>
          </a:graphicData>
        </a:graphic>
      </p:graphicFrame>
      <p:sp>
        <p:nvSpPr>
          <p:cNvPr id="15" name="Title 1"/>
          <p:cNvSpPr txBox="1">
            <a:spLocks/>
          </p:cNvSpPr>
          <p:nvPr/>
        </p:nvSpPr>
        <p:spPr bwMode="auto">
          <a:xfrm>
            <a:off x="2743200" y="4114800"/>
            <a:ext cx="3657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u="sng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And Negligible</a:t>
            </a:r>
            <a:endParaRPr lang="en-US" sz="2800" u="sng" kern="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3262" name="TextBox 15"/>
          <p:cNvSpPr txBox="1">
            <a:spLocks noChangeArrowheads="1"/>
          </p:cNvSpPr>
          <p:nvPr/>
        </p:nvSpPr>
        <p:spPr bwMode="auto">
          <a:xfrm>
            <a:off x="3200400" y="5018088"/>
            <a:ext cx="20208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Fit uncertainty is not</a:t>
            </a:r>
          </a:p>
        </p:txBody>
      </p:sp>
      <p:graphicFrame>
        <p:nvGraphicFramePr>
          <p:cNvPr id="53253" name="AutoShape 5"/>
          <p:cNvGraphicFramePr>
            <a:graphicFrameLocks noChangeAspect="1"/>
          </p:cNvGraphicFramePr>
          <p:nvPr/>
        </p:nvGraphicFramePr>
        <p:xfrm>
          <a:off x="4876800" y="5432425"/>
          <a:ext cx="450850" cy="587375"/>
        </p:xfrm>
        <a:graphic>
          <a:graphicData uri="http://schemas.openxmlformats.org/presentationml/2006/ole">
            <p:oleObj spid="_x0000_s53253" name="Equation" r:id="rId8" imgW="0" imgH="0" progId="Equation.3">
              <p:embed/>
            </p:oleObj>
          </a:graphicData>
        </a:graphic>
      </p:graphicFrame>
      <p:graphicFrame>
        <p:nvGraphicFramePr>
          <p:cNvPr id="53254" name="AutoShape 6"/>
          <p:cNvGraphicFramePr>
            <a:graphicFrameLocks noChangeAspect="1"/>
          </p:cNvGraphicFramePr>
          <p:nvPr/>
        </p:nvGraphicFramePr>
        <p:xfrm>
          <a:off x="5334000" y="5122863"/>
          <a:ext cx="195263" cy="157162"/>
        </p:xfrm>
        <a:graphic>
          <a:graphicData uri="http://schemas.openxmlformats.org/presentationml/2006/ole">
            <p:oleObj spid="_x0000_s53254" name="Equation" r:id="rId9" imgW="0" imgH="0" progId="Equation.3">
              <p:embed/>
            </p:oleObj>
          </a:graphicData>
        </a:graphic>
      </p:graphicFrame>
      <p:sp>
        <p:nvSpPr>
          <p:cNvPr id="53263" name="TextBox 18"/>
          <p:cNvSpPr txBox="1">
            <a:spLocks noChangeArrowheads="1"/>
          </p:cNvSpPr>
          <p:nvPr/>
        </p:nvSpPr>
        <p:spPr bwMode="auto">
          <a:xfrm>
            <a:off x="3733800" y="5551488"/>
            <a:ext cx="10858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But rather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6477000" cy="609600"/>
          </a:xfrm>
        </p:spPr>
        <p:txBody>
          <a:bodyPr/>
          <a:lstStyle/>
          <a:p>
            <a:pPr eaLnBrk="1" hangingPunct="1"/>
            <a:r>
              <a:rPr lang="en-US" smtClean="0"/>
              <a:t>Smoothed Spectra</a:t>
            </a:r>
          </a:p>
        </p:txBody>
      </p:sp>
      <p:sp>
        <p:nvSpPr>
          <p:cNvPr id="55298" name="TextBox 10"/>
          <p:cNvSpPr txBox="1">
            <a:spLocks noChangeArrowheads="1"/>
          </p:cNvSpPr>
          <p:nvPr/>
        </p:nvSpPr>
        <p:spPr bwMode="auto">
          <a:xfrm>
            <a:off x="6553200" y="3429000"/>
            <a:ext cx="60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>
                <a:solidFill>
                  <a:srgbClr val="FF0000"/>
                </a:solidFill>
              </a:rPr>
              <a:t>QWL</a:t>
            </a:r>
          </a:p>
          <a:p>
            <a:pPr eaLnBrk="0" hangingPunct="0"/>
            <a:r>
              <a:rPr lang="en-US" sz="1400">
                <a:solidFill>
                  <a:srgbClr val="0000FF"/>
                </a:solidFill>
              </a:rPr>
              <a:t>OPT</a:t>
            </a:r>
          </a:p>
        </p:txBody>
      </p:sp>
      <p:pic>
        <p:nvPicPr>
          <p:cNvPr id="55299" name="Picture 6" descr="unsmoothedoverlay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676400"/>
            <a:ext cx="56261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TextBox 8"/>
          <p:cNvSpPr txBox="1">
            <a:spLocks noChangeArrowheads="1"/>
          </p:cNvSpPr>
          <p:nvPr/>
        </p:nvSpPr>
        <p:spPr bwMode="auto">
          <a:xfrm>
            <a:off x="3429000" y="4981575"/>
            <a:ext cx="990600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/>
              <a:t>Frequency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6477000" cy="609600"/>
          </a:xfrm>
        </p:spPr>
        <p:txBody>
          <a:bodyPr/>
          <a:lstStyle/>
          <a:p>
            <a:pPr eaLnBrk="1" hangingPunct="1"/>
            <a:r>
              <a:rPr lang="en-US" smtClean="0"/>
              <a:t>Smoothed Spectra</a:t>
            </a:r>
          </a:p>
        </p:txBody>
      </p:sp>
      <p:sp>
        <p:nvSpPr>
          <p:cNvPr id="57346" name="TextBox 10"/>
          <p:cNvSpPr txBox="1">
            <a:spLocks noChangeArrowheads="1"/>
          </p:cNvSpPr>
          <p:nvPr/>
        </p:nvSpPr>
        <p:spPr bwMode="auto">
          <a:xfrm>
            <a:off x="6553200" y="3429000"/>
            <a:ext cx="60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>
                <a:solidFill>
                  <a:srgbClr val="FF0000"/>
                </a:solidFill>
              </a:rPr>
              <a:t>QWL</a:t>
            </a:r>
          </a:p>
          <a:p>
            <a:pPr eaLnBrk="0" hangingPunct="0"/>
            <a:r>
              <a:rPr lang="en-US" sz="1400">
                <a:solidFill>
                  <a:srgbClr val="0000FF"/>
                </a:solidFill>
              </a:rPr>
              <a:t>OPT</a:t>
            </a:r>
          </a:p>
        </p:txBody>
      </p:sp>
      <p:pic>
        <p:nvPicPr>
          <p:cNvPr id="57347" name="Picture 4" descr="smoothed2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676400"/>
            <a:ext cx="5562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TextBox 5"/>
          <p:cNvSpPr txBox="1">
            <a:spLocks noChangeArrowheads="1"/>
          </p:cNvSpPr>
          <p:nvPr/>
        </p:nvSpPr>
        <p:spPr bwMode="auto">
          <a:xfrm>
            <a:off x="3352800" y="1490663"/>
            <a:ext cx="1371600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/>
              <a:t>      N=2</a:t>
            </a:r>
          </a:p>
        </p:txBody>
      </p:sp>
      <p:sp>
        <p:nvSpPr>
          <p:cNvPr id="57349" name="TextBox 7"/>
          <p:cNvSpPr txBox="1">
            <a:spLocks noChangeArrowheads="1"/>
          </p:cNvSpPr>
          <p:nvPr/>
        </p:nvSpPr>
        <p:spPr bwMode="auto">
          <a:xfrm>
            <a:off x="3505200" y="4905375"/>
            <a:ext cx="990600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/>
              <a:t>Frequency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6477000" cy="609600"/>
          </a:xfrm>
        </p:spPr>
        <p:txBody>
          <a:bodyPr/>
          <a:lstStyle/>
          <a:p>
            <a:pPr eaLnBrk="1" hangingPunct="1"/>
            <a:r>
              <a:rPr lang="en-US" smtClean="0"/>
              <a:t>Smoothed Spectra</a:t>
            </a:r>
          </a:p>
        </p:txBody>
      </p:sp>
      <p:sp>
        <p:nvSpPr>
          <p:cNvPr id="59394" name="TextBox 10"/>
          <p:cNvSpPr txBox="1">
            <a:spLocks noChangeArrowheads="1"/>
          </p:cNvSpPr>
          <p:nvPr/>
        </p:nvSpPr>
        <p:spPr bwMode="auto">
          <a:xfrm>
            <a:off x="6553200" y="3429000"/>
            <a:ext cx="60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>
                <a:solidFill>
                  <a:srgbClr val="FF0000"/>
                </a:solidFill>
              </a:rPr>
              <a:t>QWL</a:t>
            </a:r>
          </a:p>
          <a:p>
            <a:pPr eaLnBrk="0" hangingPunct="0"/>
            <a:r>
              <a:rPr lang="en-US" sz="1400">
                <a:solidFill>
                  <a:srgbClr val="0000FF"/>
                </a:solidFill>
              </a:rPr>
              <a:t>OPT</a:t>
            </a:r>
          </a:p>
        </p:txBody>
      </p:sp>
      <p:pic>
        <p:nvPicPr>
          <p:cNvPr id="59395" name="Picture 5" descr="smoothed5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752600"/>
            <a:ext cx="54737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TextBox 6"/>
          <p:cNvSpPr txBox="1">
            <a:spLocks noChangeArrowheads="1"/>
          </p:cNvSpPr>
          <p:nvPr/>
        </p:nvSpPr>
        <p:spPr bwMode="auto">
          <a:xfrm>
            <a:off x="3352800" y="1524000"/>
            <a:ext cx="13716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/>
              <a:t>      N=5</a:t>
            </a:r>
          </a:p>
        </p:txBody>
      </p:sp>
      <p:sp>
        <p:nvSpPr>
          <p:cNvPr id="59397" name="TextBox 7"/>
          <p:cNvSpPr txBox="1">
            <a:spLocks noChangeArrowheads="1"/>
          </p:cNvSpPr>
          <p:nvPr/>
        </p:nvSpPr>
        <p:spPr bwMode="auto">
          <a:xfrm>
            <a:off x="3505200" y="4876800"/>
            <a:ext cx="990600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/>
              <a:t>Frequency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2209800" y="381000"/>
            <a:ext cx="4724400" cy="609600"/>
          </a:xfrm>
        </p:spPr>
        <p:txBody>
          <a:bodyPr/>
          <a:lstStyle/>
          <a:p>
            <a:r>
              <a:rPr lang="en-US" smtClean="0"/>
              <a:t>Advanced LIGO Noise Floor</a:t>
            </a:r>
          </a:p>
        </p:txBody>
      </p:sp>
      <p:pic>
        <p:nvPicPr>
          <p:cNvPr id="15362" name="Content Placeholder 4" descr="AdLIGONoiseColor.pdf"/>
          <p:cNvPicPr>
            <a:picLocks noGrp="1" noChangeAspect="1"/>
          </p:cNvPicPr>
          <p:nvPr>
            <p:ph idx="1"/>
          </p:nvPr>
        </p:nvPicPr>
        <p:blipFill>
          <a:blip r:embed="rId3"/>
          <a:srcRect l="-188" r="-188"/>
          <a:stretch>
            <a:fillRect/>
          </a:stretch>
        </p:blipFill>
        <p:spPr>
          <a:xfrm>
            <a:off x="4114800" y="1981200"/>
            <a:ext cx="4492625" cy="3692525"/>
          </a:xfr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62000" y="2667000"/>
            <a:ext cx="2667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800" kern="0" dirty="0">
                <a:solidFill>
                  <a:srgbClr val="0000FF"/>
                </a:solidFill>
                <a:latin typeface="+mn-lt"/>
                <a:ea typeface="+mn-ea"/>
              </a:rPr>
              <a:t>Coating thermal noise will limit sensitivity around 100 Hz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800" kern="0" dirty="0">
                <a:solidFill>
                  <a:srgbClr val="0000FF"/>
                </a:solidFill>
                <a:latin typeface="+mn-lt"/>
                <a:ea typeface="+mn-ea"/>
              </a:rPr>
              <a:t>Reductions in coating noise lead directly to improvements in sensitivity</a:t>
            </a:r>
            <a:endParaRPr lang="en-US" sz="1800" kern="0" dirty="0">
              <a:solidFill>
                <a:srgbClr val="0000FF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6477000" cy="609600"/>
          </a:xfrm>
        </p:spPr>
        <p:txBody>
          <a:bodyPr/>
          <a:lstStyle/>
          <a:p>
            <a:pPr eaLnBrk="1" hangingPunct="1"/>
            <a:r>
              <a:rPr lang="en-US" smtClean="0"/>
              <a:t>Smoothed Spectra</a:t>
            </a:r>
          </a:p>
        </p:txBody>
      </p:sp>
      <p:sp>
        <p:nvSpPr>
          <p:cNvPr id="61442" name="TextBox 10"/>
          <p:cNvSpPr txBox="1">
            <a:spLocks noChangeArrowheads="1"/>
          </p:cNvSpPr>
          <p:nvPr/>
        </p:nvSpPr>
        <p:spPr bwMode="auto">
          <a:xfrm>
            <a:off x="6553200" y="3429000"/>
            <a:ext cx="60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>
                <a:solidFill>
                  <a:srgbClr val="FF0000"/>
                </a:solidFill>
              </a:rPr>
              <a:t>QWL</a:t>
            </a:r>
          </a:p>
          <a:p>
            <a:pPr eaLnBrk="0" hangingPunct="0"/>
            <a:r>
              <a:rPr lang="en-US" sz="1400">
                <a:solidFill>
                  <a:srgbClr val="0000FF"/>
                </a:solidFill>
              </a:rPr>
              <a:t>OPT</a:t>
            </a:r>
          </a:p>
        </p:txBody>
      </p:sp>
      <p:pic>
        <p:nvPicPr>
          <p:cNvPr id="61443" name="Picture 4" descr="smoothed10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752600"/>
            <a:ext cx="5422900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TextBox 6"/>
          <p:cNvSpPr txBox="1">
            <a:spLocks noChangeArrowheads="1"/>
          </p:cNvSpPr>
          <p:nvPr/>
        </p:nvSpPr>
        <p:spPr bwMode="auto">
          <a:xfrm>
            <a:off x="3352800" y="1566863"/>
            <a:ext cx="1371600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/>
              <a:t>      N=10</a:t>
            </a:r>
          </a:p>
        </p:txBody>
      </p:sp>
      <p:sp>
        <p:nvSpPr>
          <p:cNvPr id="61445" name="TextBox 7"/>
          <p:cNvSpPr txBox="1">
            <a:spLocks noChangeArrowheads="1"/>
          </p:cNvSpPr>
          <p:nvPr/>
        </p:nvSpPr>
        <p:spPr bwMode="auto">
          <a:xfrm>
            <a:off x="3505200" y="4876800"/>
            <a:ext cx="990600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/>
              <a:t>Frequency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6477000" cy="609600"/>
          </a:xfrm>
        </p:spPr>
        <p:txBody>
          <a:bodyPr/>
          <a:lstStyle/>
          <a:p>
            <a:pPr eaLnBrk="1" hangingPunct="1"/>
            <a:r>
              <a:rPr lang="en-US" smtClean="0"/>
              <a:t>Smoothed Spectra</a:t>
            </a:r>
          </a:p>
        </p:txBody>
      </p:sp>
      <p:sp>
        <p:nvSpPr>
          <p:cNvPr id="63490" name="TextBox 10"/>
          <p:cNvSpPr txBox="1">
            <a:spLocks noChangeArrowheads="1"/>
          </p:cNvSpPr>
          <p:nvPr/>
        </p:nvSpPr>
        <p:spPr bwMode="auto">
          <a:xfrm>
            <a:off x="6553200" y="3429000"/>
            <a:ext cx="60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>
                <a:solidFill>
                  <a:srgbClr val="FF0000"/>
                </a:solidFill>
              </a:rPr>
              <a:t>QWL</a:t>
            </a:r>
          </a:p>
          <a:p>
            <a:pPr eaLnBrk="0" hangingPunct="0"/>
            <a:r>
              <a:rPr lang="en-US" sz="1400">
                <a:solidFill>
                  <a:srgbClr val="0000FF"/>
                </a:solidFill>
              </a:rPr>
              <a:t>OPT</a:t>
            </a:r>
          </a:p>
        </p:txBody>
      </p:sp>
      <p:pic>
        <p:nvPicPr>
          <p:cNvPr id="63491" name="Picture 5" descr="smoothed50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752600"/>
            <a:ext cx="54229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TextBox 6"/>
          <p:cNvSpPr txBox="1">
            <a:spLocks noChangeArrowheads="1"/>
          </p:cNvSpPr>
          <p:nvPr/>
        </p:nvSpPr>
        <p:spPr bwMode="auto">
          <a:xfrm>
            <a:off x="3352800" y="1566863"/>
            <a:ext cx="1371600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/>
              <a:t>      N=50</a:t>
            </a:r>
          </a:p>
        </p:txBody>
      </p:sp>
      <p:sp>
        <p:nvSpPr>
          <p:cNvPr id="63493" name="TextBox 7"/>
          <p:cNvSpPr txBox="1">
            <a:spLocks noChangeArrowheads="1"/>
          </p:cNvSpPr>
          <p:nvPr/>
        </p:nvSpPr>
        <p:spPr bwMode="auto">
          <a:xfrm>
            <a:off x="3505200" y="4876800"/>
            <a:ext cx="990600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/>
              <a:t>Frequency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457200"/>
          </a:xfrm>
        </p:spPr>
        <p:txBody>
          <a:bodyPr/>
          <a:lstStyle/>
          <a:p>
            <a:pPr eaLnBrk="1" hangingPunct="1"/>
            <a:r>
              <a:rPr lang="en-US" smtClean="0"/>
              <a:t>Lower Noise Floor Means More Events</a:t>
            </a:r>
          </a:p>
        </p:txBody>
      </p:sp>
      <p:pic>
        <p:nvPicPr>
          <p:cNvPr id="17410" name="Picture 4" descr="Binary Rang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933450"/>
            <a:ext cx="73914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5" descr="r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3336925"/>
            <a:ext cx="228600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0" y="1447800"/>
            <a:ext cx="2362200" cy="4572000"/>
          </a:xfrm>
        </p:spPr>
        <p:txBody>
          <a:bodyPr/>
          <a:lstStyle/>
          <a:p>
            <a:pPr eaLnBrk="1" hangingPunct="1"/>
            <a:r>
              <a:rPr lang="en-US" sz="1800" smtClean="0"/>
              <a:t>Small improvement in thermal noise floor means big gain in event rate </a:t>
            </a:r>
          </a:p>
        </p:txBody>
      </p:sp>
      <p:pic>
        <p:nvPicPr>
          <p:cNvPr id="17413" name="Picture 8" descr="ns range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3154363"/>
            <a:ext cx="3048000" cy="2789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457200"/>
            <a:ext cx="6019800" cy="762000"/>
          </a:xfrm>
        </p:spPr>
        <p:txBody>
          <a:bodyPr/>
          <a:lstStyle/>
          <a:p>
            <a:pPr eaLnBrk="1" hangingPunct="1"/>
            <a:r>
              <a:rPr lang="en-US" smtClean="0"/>
              <a:t>Standard Multilayer Dielectric Coatings</a:t>
            </a:r>
          </a:p>
        </p:txBody>
      </p:sp>
      <p:sp>
        <p:nvSpPr>
          <p:cNvPr id="204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0" y="1219200"/>
            <a:ext cx="2590800" cy="3962400"/>
          </a:xfrm>
        </p:spPr>
        <p:txBody>
          <a:bodyPr/>
          <a:lstStyle/>
          <a:p>
            <a:pPr eaLnBrk="1" hangingPunct="1"/>
            <a:r>
              <a:rPr lang="en-US" sz="1800" smtClean="0"/>
              <a:t>Alternating layers of high and low index materials</a:t>
            </a:r>
          </a:p>
          <a:p>
            <a:pPr eaLnBrk="1" hangingPunct="1"/>
            <a:r>
              <a:rPr lang="en-US" sz="1800" smtClean="0"/>
              <a:t>Quarter wavelength optical thickness for best reflectivity</a:t>
            </a:r>
          </a:p>
          <a:p>
            <a:pPr eaLnBrk="1" hangingPunct="1"/>
            <a:r>
              <a:rPr lang="en-US" sz="1800" smtClean="0"/>
              <a:t>Silica low-index, tantala high-index for good performance at 1064nm</a:t>
            </a:r>
          </a:p>
          <a:p>
            <a:pPr eaLnBrk="1" hangingPunct="1"/>
            <a:r>
              <a:rPr lang="en-US" sz="1800" smtClean="0"/>
              <a:t>Thermal noise arises from internal friction in the coatings</a:t>
            </a:r>
          </a:p>
        </p:txBody>
      </p:sp>
      <p:pic>
        <p:nvPicPr>
          <p:cNvPr id="20489" name="Picture 5" descr="Coating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225" y="1228725"/>
            <a:ext cx="439737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482" name="AutoShape 2"/>
          <p:cNvGraphicFramePr>
            <a:graphicFrameLocks noChangeAspect="1"/>
          </p:cNvGraphicFramePr>
          <p:nvPr/>
        </p:nvGraphicFramePr>
        <p:xfrm>
          <a:off x="3810000" y="4979988"/>
          <a:ext cx="2209800" cy="393700"/>
        </p:xfrm>
        <a:graphic>
          <a:graphicData uri="http://schemas.openxmlformats.org/presentationml/2006/ole">
            <p:oleObj spid="_x0000_s20482" name="Equation" r:id="rId5" imgW="0" imgH="0" progId="Equation.3">
              <p:embed/>
            </p:oleObj>
          </a:graphicData>
        </a:graphic>
      </p:graphicFrame>
      <p:graphicFrame>
        <p:nvGraphicFramePr>
          <p:cNvPr id="20483" name="AutoShape 3"/>
          <p:cNvGraphicFramePr>
            <a:graphicFrameLocks noChangeAspect="1"/>
          </p:cNvGraphicFramePr>
          <p:nvPr/>
        </p:nvGraphicFramePr>
        <p:xfrm>
          <a:off x="4090988" y="5486400"/>
          <a:ext cx="1166812" cy="762000"/>
        </p:xfrm>
        <a:graphic>
          <a:graphicData uri="http://schemas.openxmlformats.org/presentationml/2006/ole">
            <p:oleObj spid="_x0000_s20483" name="Equation" r:id="rId6" imgW="0" imgH="0" progId="Equation.3">
              <p:embed/>
            </p:oleObj>
          </a:graphicData>
        </a:graphic>
      </p:graphicFrame>
      <p:graphicFrame>
        <p:nvGraphicFramePr>
          <p:cNvPr id="20486" name="AutoShape 6"/>
          <p:cNvGraphicFramePr>
            <a:graphicFrameLocks noChangeAspect="1"/>
          </p:cNvGraphicFramePr>
          <p:nvPr/>
        </p:nvGraphicFramePr>
        <p:xfrm>
          <a:off x="225425" y="4743450"/>
          <a:ext cx="3127375" cy="819150"/>
        </p:xfrm>
        <a:graphic>
          <a:graphicData uri="http://schemas.openxmlformats.org/presentationml/2006/ole">
            <p:oleObj spid="_x0000_s20486" name="Equation" r:id="rId7" imgW="0" imgH="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0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228600"/>
            <a:ext cx="3505200" cy="609600"/>
          </a:xfrm>
        </p:spPr>
        <p:txBody>
          <a:bodyPr/>
          <a:lstStyle/>
          <a:p>
            <a:pPr eaLnBrk="1" hangingPunct="1"/>
            <a:r>
              <a:rPr lang="en-US" smtClean="0"/>
              <a:t>Optimized Coatings</a:t>
            </a:r>
          </a:p>
        </p:txBody>
      </p:sp>
      <p:sp>
        <p:nvSpPr>
          <p:cNvPr id="235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72200" y="914400"/>
            <a:ext cx="2590800" cy="1295400"/>
          </a:xfrm>
        </p:spPr>
        <p:txBody>
          <a:bodyPr/>
          <a:lstStyle/>
          <a:p>
            <a:pPr eaLnBrk="1" hangingPunct="1"/>
            <a:r>
              <a:rPr lang="en-US" sz="1800" smtClean="0"/>
              <a:t>Tantala is more lossy than silica</a:t>
            </a:r>
          </a:p>
          <a:p>
            <a:pPr eaLnBrk="1" hangingPunct="1"/>
            <a:r>
              <a:rPr lang="en-US" sz="1800" smtClean="0"/>
              <a:t>Reduce the amount of tantala in the coating</a:t>
            </a:r>
          </a:p>
        </p:txBody>
      </p:sp>
      <p:pic>
        <p:nvPicPr>
          <p:cNvPr id="23562" name="Picture 5" descr="CoatingOpt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219200"/>
            <a:ext cx="4445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4" descr="Contours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19675" y="2741613"/>
            <a:ext cx="3743325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676400" y="4876800"/>
            <a:ext cx="3200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800" kern="0" dirty="0">
                <a:solidFill>
                  <a:srgbClr val="0000FF"/>
                </a:solidFill>
                <a:latin typeface="+mn-lt"/>
                <a:ea typeface="+mn-ea"/>
              </a:rPr>
              <a:t>Optimum coating is still a stack of identical “doublets”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800" kern="0" dirty="0">
                <a:solidFill>
                  <a:srgbClr val="0000FF"/>
                </a:solidFill>
                <a:latin typeface="+mn-lt"/>
                <a:ea typeface="+mn-ea"/>
              </a:rPr>
              <a:t>Simplify things by making the doublets </a:t>
            </a:r>
            <a:r>
              <a:rPr lang="en-US" sz="1800" i="1" kern="0" dirty="0">
                <a:solidFill>
                  <a:srgbClr val="0000FF"/>
                </a:solidFill>
                <a:latin typeface="+mn-lt"/>
                <a:ea typeface="+mn-ea"/>
              </a:rPr>
              <a:t>λ</a:t>
            </a:r>
            <a:r>
              <a:rPr lang="en-US" sz="1800" kern="0" dirty="0">
                <a:solidFill>
                  <a:srgbClr val="0000FF"/>
                </a:solidFill>
                <a:latin typeface="+mn-lt"/>
                <a:ea typeface="+mn-ea"/>
              </a:rPr>
              <a:t>/2 thick</a:t>
            </a:r>
          </a:p>
        </p:txBody>
      </p:sp>
      <p:graphicFrame>
        <p:nvGraphicFramePr>
          <p:cNvPr id="23554" name="AutoShape 2"/>
          <p:cNvGraphicFramePr>
            <a:graphicFrameLocks noChangeAspect="1"/>
          </p:cNvGraphicFramePr>
          <p:nvPr/>
        </p:nvGraphicFramePr>
        <p:xfrm>
          <a:off x="6594475" y="6324600"/>
          <a:ext cx="1177925" cy="304800"/>
        </p:xfrm>
        <a:graphic>
          <a:graphicData uri="http://schemas.openxmlformats.org/presentationml/2006/ole">
            <p:oleObj spid="_x0000_s23554" name="Equation" r:id="rId6" imgW="0" imgH="0" progId="Equation.3">
              <p:embed/>
            </p:oleObj>
          </a:graphicData>
        </a:graphic>
      </p:graphicFrame>
      <p:graphicFrame>
        <p:nvGraphicFramePr>
          <p:cNvPr id="23555" name="AutoShape 3"/>
          <p:cNvGraphicFramePr>
            <a:graphicFrameLocks noChangeAspect="1"/>
          </p:cNvGraphicFramePr>
          <p:nvPr/>
        </p:nvGraphicFramePr>
        <p:xfrm>
          <a:off x="4876800" y="4267200"/>
          <a:ext cx="304800" cy="304800"/>
        </p:xfrm>
        <a:graphic>
          <a:graphicData uri="http://schemas.openxmlformats.org/presentationml/2006/ole">
            <p:oleObj spid="_x0000_s23555" name="Equation" r:id="rId7" imgW="0" imgH="0" progId="Equation.3">
              <p:embed/>
            </p:oleObj>
          </a:graphicData>
        </a:graphic>
      </p:graphicFrame>
      <p:cxnSp>
        <p:nvCxnSpPr>
          <p:cNvPr id="23565" name="Straight Arrow Connector 17"/>
          <p:cNvCxnSpPr>
            <a:cxnSpLocks noChangeShapeType="1"/>
          </p:cNvCxnSpPr>
          <p:nvPr/>
        </p:nvCxnSpPr>
        <p:spPr bwMode="auto">
          <a:xfrm rot="5400000">
            <a:off x="6781800" y="2894013"/>
            <a:ext cx="1828800" cy="1219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3566" name="TextBox 18"/>
          <p:cNvSpPr txBox="1">
            <a:spLocks noChangeArrowheads="1"/>
          </p:cNvSpPr>
          <p:nvPr/>
        </p:nvSpPr>
        <p:spPr bwMode="auto">
          <a:xfrm>
            <a:off x="8153400" y="2360613"/>
            <a:ext cx="5334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100"/>
              <a:t>QWL</a:t>
            </a:r>
          </a:p>
        </p:txBody>
      </p:sp>
      <p:graphicFrame>
        <p:nvGraphicFramePr>
          <p:cNvPr id="23559" name="AutoShape 7"/>
          <p:cNvGraphicFramePr>
            <a:graphicFrameLocks noChangeAspect="1"/>
          </p:cNvGraphicFramePr>
          <p:nvPr/>
        </p:nvGraphicFramePr>
        <p:xfrm>
          <a:off x="5105400" y="2284413"/>
          <a:ext cx="1103313" cy="241300"/>
        </p:xfrm>
        <a:graphic>
          <a:graphicData uri="http://schemas.openxmlformats.org/presentationml/2006/ole">
            <p:oleObj spid="_x0000_s23559" name="Equation" r:id="rId8" imgW="0" imgH="0" progId="Equation.3">
              <p:embed/>
            </p:oleObj>
          </a:graphicData>
        </a:graphic>
      </p:graphicFrame>
      <p:cxnSp>
        <p:nvCxnSpPr>
          <p:cNvPr id="23567" name="Straight Arrow Connector 36"/>
          <p:cNvCxnSpPr>
            <a:cxnSpLocks noChangeShapeType="1"/>
          </p:cNvCxnSpPr>
          <p:nvPr/>
        </p:nvCxnSpPr>
        <p:spPr bwMode="auto">
          <a:xfrm rot="5400000">
            <a:off x="5485607" y="2817019"/>
            <a:ext cx="4572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9" name="Rectangle 38"/>
          <p:cNvSpPr/>
          <p:nvPr/>
        </p:nvSpPr>
        <p:spPr bwMode="auto">
          <a:xfrm>
            <a:off x="7010400" y="4418013"/>
            <a:ext cx="76200" cy="762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-96" charset="0"/>
              <a:ea typeface="ＭＳ Ｐゴシック" pitchFamily="-96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itle 1"/>
          <p:cNvSpPr>
            <a:spLocks noGrp="1"/>
          </p:cNvSpPr>
          <p:nvPr>
            <p:ph type="title"/>
          </p:nvPr>
        </p:nvSpPr>
        <p:spPr>
          <a:xfrm>
            <a:off x="2895600" y="381000"/>
            <a:ext cx="3352800" cy="609600"/>
          </a:xfrm>
        </p:spPr>
        <p:txBody>
          <a:bodyPr/>
          <a:lstStyle/>
          <a:p>
            <a:r>
              <a:rPr lang="en-US" smtClean="0"/>
              <a:t>Optimization Strategy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172200" y="1600200"/>
            <a:ext cx="2743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800" kern="0" dirty="0">
                <a:solidFill>
                  <a:srgbClr val="0000FF"/>
                </a:solidFill>
                <a:latin typeface="+mn-lt"/>
                <a:ea typeface="+mn-ea"/>
              </a:rPr>
              <a:t>Start from QWL design of N</a:t>
            </a:r>
            <a:r>
              <a:rPr lang="en-US" sz="1800" kern="0" baseline="-25000" dirty="0">
                <a:solidFill>
                  <a:srgbClr val="0000FF"/>
                </a:solidFill>
                <a:latin typeface="+mn-lt"/>
                <a:ea typeface="+mn-ea"/>
              </a:rPr>
              <a:t>QWL</a:t>
            </a:r>
            <a:r>
              <a:rPr lang="en-US" sz="1800" kern="0" dirty="0">
                <a:solidFill>
                  <a:srgbClr val="0000FF"/>
                </a:solidFill>
                <a:latin typeface="+mn-lt"/>
                <a:ea typeface="+mn-ea"/>
              </a:rPr>
              <a:t> doublets and transmission τ</a:t>
            </a:r>
            <a:r>
              <a:rPr lang="en-US" sz="1800" kern="0" baseline="-25000" dirty="0">
                <a:solidFill>
                  <a:srgbClr val="0000FF"/>
                </a:solidFill>
                <a:latin typeface="+mn-lt"/>
                <a:ea typeface="+mn-ea"/>
              </a:rPr>
              <a:t>QWL</a:t>
            </a:r>
            <a:endParaRPr lang="en-US" sz="1800" kern="0" dirty="0">
              <a:solidFill>
                <a:srgbClr val="0000FF"/>
              </a:solidFill>
              <a:latin typeface="+mn-lt"/>
              <a:ea typeface="+mn-ea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800" kern="0" dirty="0">
                <a:solidFill>
                  <a:srgbClr val="0000FF"/>
                </a:solidFill>
                <a:latin typeface="+mn-lt"/>
                <a:ea typeface="+mn-ea"/>
              </a:rPr>
              <a:t>Add one doublet and adjust layer thickness (keeping </a:t>
            </a:r>
            <a:r>
              <a:rPr lang="en-US" sz="1800" i="1" kern="0" dirty="0">
                <a:solidFill>
                  <a:srgbClr val="0000FF"/>
                </a:solidFill>
                <a:latin typeface="+mn-lt"/>
                <a:ea typeface="+mn-ea"/>
              </a:rPr>
              <a:t>z</a:t>
            </a:r>
            <a:r>
              <a:rPr lang="en-US" sz="1800" i="1" kern="0" baseline="-25000" dirty="0">
                <a:solidFill>
                  <a:srgbClr val="0000FF"/>
                </a:solidFill>
                <a:latin typeface="+mn-lt"/>
                <a:ea typeface="+mn-ea"/>
              </a:rPr>
              <a:t>H</a:t>
            </a:r>
            <a:r>
              <a:rPr lang="en-US" sz="1800" i="1" kern="0" dirty="0">
                <a:solidFill>
                  <a:srgbClr val="0000FF"/>
                </a:solidFill>
                <a:latin typeface="+mn-lt"/>
                <a:ea typeface="+mn-ea"/>
              </a:rPr>
              <a:t>+z</a:t>
            </a:r>
            <a:r>
              <a:rPr lang="en-US" sz="1800" i="1" kern="0" baseline="-25000" dirty="0">
                <a:solidFill>
                  <a:srgbClr val="0000FF"/>
                </a:solidFill>
                <a:latin typeface="+mn-lt"/>
                <a:ea typeface="+mn-ea"/>
              </a:rPr>
              <a:t>L</a:t>
            </a:r>
            <a:r>
              <a:rPr lang="en-US" sz="1800" kern="0" dirty="0">
                <a:solidFill>
                  <a:srgbClr val="0000FF"/>
                </a:solidFill>
                <a:latin typeface="+mn-lt"/>
                <a:ea typeface="+mn-ea"/>
              </a:rPr>
              <a:t>= 0.5) until τ</a:t>
            </a:r>
            <a:r>
              <a:rPr lang="en-US" sz="1800" kern="0" baseline="-25000" dirty="0">
                <a:solidFill>
                  <a:srgbClr val="0000FF"/>
                </a:solidFill>
                <a:latin typeface="+mn-lt"/>
                <a:ea typeface="+mn-ea"/>
              </a:rPr>
              <a:t>QWL</a:t>
            </a:r>
            <a:r>
              <a:rPr lang="en-US" sz="1800" kern="0" dirty="0">
                <a:solidFill>
                  <a:srgbClr val="0000FF"/>
                </a:solidFill>
                <a:latin typeface="+mn-lt"/>
                <a:ea typeface="+mn-ea"/>
              </a:rPr>
              <a:t> is recovered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800" kern="0" dirty="0">
                <a:solidFill>
                  <a:srgbClr val="0000FF"/>
                </a:solidFill>
                <a:latin typeface="+mn-lt"/>
                <a:ea typeface="+mn-ea"/>
              </a:rPr>
              <a:t>Calculate new </a:t>
            </a:r>
            <a:r>
              <a:rPr lang="en-US" sz="1800" i="1" kern="0" dirty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US" sz="1800" i="1" kern="0" baseline="-25000" dirty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eff </a:t>
            </a:r>
            <a:endParaRPr lang="en-US" sz="1800" i="1" kern="0" dirty="0">
              <a:solidFill>
                <a:srgbClr val="0000FF"/>
              </a:solidFill>
              <a:latin typeface="+mn-lt"/>
              <a:ea typeface="+mn-ea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800" kern="0" dirty="0">
                <a:solidFill>
                  <a:srgbClr val="0000FF"/>
                </a:solidFill>
                <a:latin typeface="+mn-lt"/>
                <a:ea typeface="+mn-ea"/>
              </a:rPr>
              <a:t>Repeat until minimum noise design is found</a:t>
            </a:r>
          </a:p>
        </p:txBody>
      </p:sp>
      <p:graphicFrame>
        <p:nvGraphicFramePr>
          <p:cNvPr id="24578" name="AutoShape 2"/>
          <p:cNvGraphicFramePr>
            <a:graphicFrameLocks noChangeAspect="1"/>
          </p:cNvGraphicFramePr>
          <p:nvPr/>
        </p:nvGraphicFramePr>
        <p:xfrm>
          <a:off x="2935288" y="1295400"/>
          <a:ext cx="1828800" cy="325438"/>
        </p:xfrm>
        <a:graphic>
          <a:graphicData uri="http://schemas.openxmlformats.org/presentationml/2006/ole">
            <p:oleObj spid="_x0000_s24578" name="Equation" r:id="rId4" imgW="0" imgH="0" progId="Equation.3">
              <p:embed/>
            </p:oleObj>
          </a:graphicData>
        </a:graphic>
      </p:graphicFrame>
      <p:graphicFrame>
        <p:nvGraphicFramePr>
          <p:cNvPr id="24579" name="AutoShape 3"/>
          <p:cNvGraphicFramePr>
            <a:graphicFrameLocks noChangeAspect="1"/>
          </p:cNvGraphicFramePr>
          <p:nvPr/>
        </p:nvGraphicFramePr>
        <p:xfrm>
          <a:off x="511175" y="1335088"/>
          <a:ext cx="1774825" cy="341312"/>
        </p:xfrm>
        <a:graphic>
          <a:graphicData uri="http://schemas.openxmlformats.org/presentationml/2006/ole">
            <p:oleObj spid="_x0000_s24579" name="Equation" r:id="rId5" imgW="0" imgH="0" progId="Equation.3">
              <p:embed/>
            </p:oleObj>
          </a:graphicData>
        </a:graphic>
      </p:graphicFrame>
      <p:graphicFrame>
        <p:nvGraphicFramePr>
          <p:cNvPr id="24580" name="AutoShape 4"/>
          <p:cNvGraphicFramePr>
            <a:graphicFrameLocks noChangeAspect="1"/>
          </p:cNvGraphicFramePr>
          <p:nvPr/>
        </p:nvGraphicFramePr>
        <p:xfrm>
          <a:off x="2859088" y="1676400"/>
          <a:ext cx="3008312" cy="1152525"/>
        </p:xfrm>
        <a:graphic>
          <a:graphicData uri="http://schemas.openxmlformats.org/presentationml/2006/ole">
            <p:oleObj spid="_x0000_s24580" name="Equation" r:id="rId6" imgW="0" imgH="0" progId="Equation.3">
              <p:embed/>
            </p:oleObj>
          </a:graphicData>
        </a:graphic>
      </p:graphicFrame>
      <p:pic>
        <p:nvPicPr>
          <p:cNvPr id="24583" name="Picture 9" descr="PhivN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" y="3082925"/>
            <a:ext cx="4800600" cy="347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5" name="Title 1"/>
          <p:cNvSpPr>
            <a:spLocks noGrp="1"/>
          </p:cNvSpPr>
          <p:nvPr>
            <p:ph type="title"/>
          </p:nvPr>
        </p:nvSpPr>
        <p:spPr>
          <a:xfrm>
            <a:off x="3505200" y="457200"/>
            <a:ext cx="2133600" cy="609600"/>
          </a:xfrm>
        </p:spPr>
        <p:txBody>
          <a:bodyPr/>
          <a:lstStyle/>
          <a:p>
            <a:r>
              <a:rPr lang="en-US" smtClean="0"/>
              <a:t>Final Design</a:t>
            </a:r>
          </a:p>
        </p:txBody>
      </p:sp>
      <p:pic>
        <p:nvPicPr>
          <p:cNvPr id="27656" name="Picture 3" descr="RefMirror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306513"/>
            <a:ext cx="4191000" cy="288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4" descr="OptMirror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1295400"/>
            <a:ext cx="4191000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7650" name="AutoShape 2"/>
          <p:cNvGraphicFramePr>
            <a:graphicFrameLocks noChangeAspect="1"/>
          </p:cNvGraphicFramePr>
          <p:nvPr/>
        </p:nvGraphicFramePr>
        <p:xfrm>
          <a:off x="3962400" y="4724400"/>
          <a:ext cx="1384300" cy="295275"/>
        </p:xfrm>
        <a:graphic>
          <a:graphicData uri="http://schemas.openxmlformats.org/presentationml/2006/ole">
            <p:oleObj spid="_x0000_s27650" name="Equation" r:id="rId6" imgW="0" imgH="0" progId="Equation.3">
              <p:embed/>
            </p:oleObj>
          </a:graphicData>
        </a:graphic>
      </p:graphicFrame>
      <p:graphicFrame>
        <p:nvGraphicFramePr>
          <p:cNvPr id="27651" name="AutoShape 3"/>
          <p:cNvGraphicFramePr>
            <a:graphicFrameLocks noChangeAspect="1"/>
          </p:cNvGraphicFramePr>
          <p:nvPr/>
        </p:nvGraphicFramePr>
        <p:xfrm>
          <a:off x="3708400" y="5311775"/>
          <a:ext cx="1838325" cy="762000"/>
        </p:xfrm>
        <a:graphic>
          <a:graphicData uri="http://schemas.openxmlformats.org/presentationml/2006/ole">
            <p:oleObj spid="_x0000_s27651" name="Equation" r:id="rId7" imgW="0" imgH="0" progId="Equation.3">
              <p:embed/>
            </p:oleObj>
          </a:graphicData>
        </a:graphic>
      </p:graphicFrame>
      <p:graphicFrame>
        <p:nvGraphicFramePr>
          <p:cNvPr id="27654" name="AutoShape 6"/>
          <p:cNvGraphicFramePr>
            <a:graphicFrameLocks noChangeAspect="1"/>
          </p:cNvGraphicFramePr>
          <p:nvPr/>
        </p:nvGraphicFramePr>
        <p:xfrm>
          <a:off x="5715000" y="5529263"/>
          <a:ext cx="685800" cy="261937"/>
        </p:xfrm>
        <a:graphic>
          <a:graphicData uri="http://schemas.openxmlformats.org/presentationml/2006/ole">
            <p:oleObj spid="_x0000_s27654" name="Equation" r:id="rId8" imgW="0" imgH="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762000"/>
          </a:xfrm>
        </p:spPr>
        <p:txBody>
          <a:bodyPr/>
          <a:lstStyle/>
          <a:p>
            <a:r>
              <a:rPr lang="en-US" smtClean="0"/>
              <a:t>Thermal Noise Interferometer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38800" y="1676400"/>
            <a:ext cx="3276600" cy="3733800"/>
          </a:xfrm>
        </p:spPr>
        <p:txBody>
          <a:bodyPr/>
          <a:lstStyle/>
          <a:p>
            <a:r>
              <a:rPr lang="en-US" sz="2000" smtClean="0"/>
              <a:t>Test bed interferometer designed to measure thermal noise in optics</a:t>
            </a:r>
          </a:p>
          <a:p>
            <a:r>
              <a:rPr lang="en-US" sz="2000" smtClean="0"/>
              <a:t>Short test cavities reduce laser frequency noise</a:t>
            </a:r>
          </a:p>
          <a:p>
            <a:r>
              <a:rPr lang="en-US" sz="2000" smtClean="0"/>
              <a:t>Small spot size increases thermal noise</a:t>
            </a:r>
          </a:p>
          <a:p>
            <a:r>
              <a:rPr lang="en-US" sz="2000" smtClean="0"/>
              <a:t>Two test cavities permit CMR</a:t>
            </a:r>
          </a:p>
          <a:p>
            <a:r>
              <a:rPr lang="en-US" sz="2000" smtClean="0"/>
              <a:t>Sensitivity is better than 10</a:t>
            </a:r>
            <a:r>
              <a:rPr lang="en-US" sz="2000" baseline="30000" smtClean="0"/>
              <a:t>-18</a:t>
            </a:r>
            <a:r>
              <a:rPr lang="en-US" sz="2000" smtClean="0"/>
              <a:t> m/rHz</a:t>
            </a:r>
          </a:p>
        </p:txBody>
      </p:sp>
      <p:pic>
        <p:nvPicPr>
          <p:cNvPr id="31747" name="Picture 4" descr="TNI Layout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371600"/>
            <a:ext cx="482758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TNI</a:t>
            </a:r>
          </a:p>
        </p:txBody>
      </p:sp>
      <p:pic>
        <p:nvPicPr>
          <p:cNvPr id="33794" name="Picture 3" descr="TNI Phot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ＭＳ Ｐゴシック"/>
        <a:cs typeface="ＭＳ Ｐゴシック"/>
      </a:majorFont>
      <a:minorFont>
        <a:latin typeface="Times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6" charset="0"/>
            <a:ea typeface="ＭＳ Ｐゴシック" pitchFamily="-96" charset="-128"/>
            <a:cs typeface="ＭＳ Ｐゴシック" pitchFamily="-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6" charset="0"/>
            <a:ea typeface="ＭＳ Ｐゴシック" pitchFamily="-96" charset="-128"/>
            <a:cs typeface="ＭＳ Ｐゴシック" pitchFamily="-9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44238</TotalTime>
  <Words>402</Words>
  <Application>Microsoft PowerPoint</Application>
  <PresentationFormat>On-screen Show (4:3)</PresentationFormat>
  <Paragraphs>132</Paragraphs>
  <Slides>21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ＭＳ Ｐゴシック</vt:lpstr>
      <vt:lpstr>Times</vt:lpstr>
      <vt:lpstr>Lucida Grande</vt:lpstr>
      <vt:lpstr>Blank Presentation</vt:lpstr>
      <vt:lpstr>Equation</vt:lpstr>
      <vt:lpstr>Measurements of Thermal Noise in Optimized Coatings</vt:lpstr>
      <vt:lpstr>Advanced LIGO Noise Floor</vt:lpstr>
      <vt:lpstr>Lower Noise Floor Means More Events</vt:lpstr>
      <vt:lpstr>Standard Multilayer Dielectric Coatings</vt:lpstr>
      <vt:lpstr>Optimized Coatings</vt:lpstr>
      <vt:lpstr>Optimization Strategy</vt:lpstr>
      <vt:lpstr>Final Design</vt:lpstr>
      <vt:lpstr>Thermal Noise Interferometer</vt:lpstr>
      <vt:lpstr>TNI</vt:lpstr>
      <vt:lpstr>Test Cavity Servo</vt:lpstr>
      <vt:lpstr>Common Mode Rejection</vt:lpstr>
      <vt:lpstr>Extracting the Loss Angle</vt:lpstr>
      <vt:lpstr>Consistency of Loss Angle</vt:lpstr>
      <vt:lpstr>Consistency of Loss Angle</vt:lpstr>
      <vt:lpstr>Final Results</vt:lpstr>
      <vt:lpstr>The Scatter Is Normal</vt:lpstr>
      <vt:lpstr>Smoothed Spectra</vt:lpstr>
      <vt:lpstr>Smoothed Spectra</vt:lpstr>
      <vt:lpstr>Smoothed Spectra</vt:lpstr>
      <vt:lpstr>Smoothed Spectra</vt:lpstr>
      <vt:lpstr>Smoothed Spectra</vt:lpstr>
    </vt:vector>
  </TitlesOfParts>
  <Company>Caltech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Akira Villar</dc:creator>
  <cp:lastModifiedBy>mak</cp:lastModifiedBy>
  <cp:revision>476</cp:revision>
  <cp:lastPrinted>2009-03-27T15:41:30Z</cp:lastPrinted>
  <dcterms:created xsi:type="dcterms:W3CDTF">2009-05-19T23:15:47Z</dcterms:created>
  <dcterms:modified xsi:type="dcterms:W3CDTF">2009-06-25T20:38:39Z</dcterms:modified>
</cp:coreProperties>
</file>