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33" r:id="rId2"/>
    <p:sldId id="515" r:id="rId3"/>
    <p:sldId id="514" r:id="rId4"/>
    <p:sldId id="517" r:id="rId5"/>
    <p:sldId id="501" r:id="rId6"/>
    <p:sldId id="518" r:id="rId7"/>
    <p:sldId id="519" r:id="rId8"/>
    <p:sldId id="521" r:id="rId9"/>
    <p:sldId id="424" r:id="rId10"/>
    <p:sldId id="522" r:id="rId11"/>
    <p:sldId id="494" r:id="rId12"/>
    <p:sldId id="524" r:id="rId13"/>
    <p:sldId id="525" r:id="rId14"/>
    <p:sldId id="530" r:id="rId15"/>
    <p:sldId id="527" r:id="rId16"/>
    <p:sldId id="531" r:id="rId17"/>
    <p:sldId id="534" r:id="rId18"/>
    <p:sldId id="533" r:id="rId19"/>
    <p:sldId id="516" r:id="rId20"/>
    <p:sldId id="437" r:id="rId21"/>
    <p:sldId id="50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A2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9445" autoAdjust="0"/>
  </p:normalViewPr>
  <p:slideViewPr>
    <p:cSldViewPr>
      <p:cViewPr varScale="1">
        <p:scale>
          <a:sx n="77" d="100"/>
          <a:sy n="77" d="100"/>
        </p:scale>
        <p:origin x="-90" y="-966"/>
      </p:cViewPr>
      <p:guideLst>
        <p:guide orient="horz" pos="1192"/>
        <p:guide pos="4501"/>
      </p:guideLst>
    </p:cSldViewPr>
  </p:slideViewPr>
  <p:outlineViewPr>
    <p:cViewPr>
      <p:scale>
        <a:sx n="33" d="100"/>
        <a:sy n="33" d="100"/>
      </p:scale>
      <p:origin x="18" y="15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E4670F-D061-4E5F-A137-70C014634EF8}" type="datetimeFigureOut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AD3773-0DEF-455C-95DD-AB4CEBEB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1096DD-CA06-4249-8322-1451FDCE6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C2FCB-AE99-4B01-B0CB-7027E520A7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B4AE21-D88F-41E7-81AE-57BF2249A0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E064FB-1EAD-4598-A48C-DAE12A3890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BADDA-E4A7-496C-90EA-0053BDF64F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B0C3F8-731B-4A15-A698-CCCBCA938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F5ACC2-0726-4C36-9F06-F6C8C86358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693499-D44A-4C28-A9E8-F38538883F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C8F25-16DB-423B-A528-4C5EAB5A84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90B3C-6894-4B43-BE97-6FE317F909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4384B6-3DEA-4BF9-AF6A-FCD92B661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F6A592-6A2F-49A5-8436-2F173C2A6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259402-D05B-4E15-9AC4-373B74BD8E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5C626-8030-4865-BD0B-C46AA3F2F8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0DBA90-233A-4148-A163-B9621E870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DA47EC-AF69-44C3-A698-B8D8A1205F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DED3FC-7399-48A9-8A4C-3B54FE9BA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BBEC19-86A7-44AF-A340-C557DD1BC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BF66C1-5254-4A11-BA10-5E807D648E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CA7BDF-7333-47FF-923D-7E6320A084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ED363-9AE5-42A0-96EB-EB20607954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2B3C-D5B1-4D32-BF42-4F3E53ABBBDF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3B3A-5CF5-4CF1-A2F2-9EC966808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9C26-3702-4CB3-B038-90ED4A514160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1145-DAE3-4E5E-89E2-FBE4E404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84ED-683D-402D-BC1F-6381FFACE26C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A8EA-E1BF-41ED-8619-E2E91E5C7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29FC-3115-4A88-974A-20DAFAFB6111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AAFE-0217-42C3-A120-8E7F4839B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F33E-1391-449A-B5F3-B756BE2DEC42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7C35-5C72-4347-B0AB-77322B03C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964B-4966-4DC1-8D52-79D9B76E9DE0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C65F-7E3C-4644-A31B-BC08FC841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754-D7E1-4A32-BAC6-D4AC21ECCB92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B03D-8B86-4CC3-9A63-AD2099E8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4143-C6D8-4DBE-AAEF-0C1B65543029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28F3-D24D-4EA3-903D-49933CBAF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B75C-D4E3-4CE0-BCE4-764C63C65B58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58FD-F1D8-4265-8833-638D6D56A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FBE8-4820-4D9F-82F7-DECCCEF7D985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1204-2F08-47F7-B1DE-6F2621B2A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6CC7-0A83-4D9B-812C-99038EF26FF5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C7E-1524-4B37-9449-1CBD26B5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5C3A2-9A35-431C-B880-251464857214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C. D. Ott @ </a:t>
            </a:r>
            <a:r>
              <a:rPr lang="en-US"/>
              <a:t>GWADW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84AEB-B937-4675-B606-7450DDD9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cott\Desktop\GWADW2009\collapse_v2.mp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14300"/>
            <a:ext cx="8496300" cy="2247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0.1 – few KHz </a:t>
            </a:r>
            <a:r>
              <a:rPr lang="en-US" b="1" dirty="0" smtClean="0"/>
              <a:t>GW</a:t>
            </a:r>
            <a:r>
              <a:rPr lang="en-US" b="1" dirty="0" smtClean="0">
                <a:solidFill>
                  <a:srgbClr val="FF0000"/>
                </a:solidFill>
              </a:rPr>
              <a:t> Window: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0033CC"/>
                </a:solidFill>
              </a:rPr>
              <a:t>Studying the Physics and Dynamics of Matter at Extreme Densities and Energies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0" y="2552700"/>
            <a:ext cx="9144000" cy="8382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Christian David Ott</a:t>
            </a: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0" y="34671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TAPIR, California Institute of Technology, Pasadena, CA, USA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&amp; Niels Bohr Institute, Copenhagen, Denmark</a:t>
            </a:r>
          </a:p>
        </p:txBody>
      </p:sp>
      <p:sp>
        <p:nvSpPr>
          <p:cNvPr id="14340" name="Subtitle 2"/>
          <p:cNvSpPr txBox="1">
            <a:spLocks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>
                <a:latin typeface="Calibri" pitchFamily="34" charset="0"/>
              </a:rPr>
              <a:t>cott@tapir.caltech.edu</a:t>
            </a:r>
          </a:p>
        </p:txBody>
      </p:sp>
      <p:sp>
        <p:nvSpPr>
          <p:cNvPr id="14341" name="Subtitle 2"/>
          <p:cNvSpPr txBox="1">
            <a:spLocks/>
          </p:cNvSpPr>
          <p:nvPr/>
        </p:nvSpPr>
        <p:spPr bwMode="auto">
          <a:xfrm>
            <a:off x="0" y="48387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500">
                <a:latin typeface="Calibri" pitchFamily="34" charset="0"/>
              </a:rPr>
              <a:t>In collaboration with and inspired by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500" b="1">
                <a:latin typeface="Calibri" pitchFamily="34" charset="0"/>
              </a:rPr>
              <a:t>Benjamin J. Owen and Richard O’Shaughnessy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Pennsylvania State University, State College,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6DE81097-5F5D-415D-9935-F365B8AB501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GWADW 2009</a:t>
            </a:r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Characteristic Strain Spectra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at  5 </a:t>
            </a:r>
            <a:r>
              <a:rPr lang="en-US" sz="3600" b="1" dirty="0" err="1" smtClean="0">
                <a:solidFill>
                  <a:srgbClr val="FF0000"/>
                </a:solidFill>
              </a:rPr>
              <a:t>Mpc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sym typeface="Symbol"/>
              </a:rPr>
              <a:t></a:t>
            </a:r>
            <a:r>
              <a:rPr lang="en-US" sz="3600" b="1" dirty="0" smtClean="0">
                <a:solidFill>
                  <a:srgbClr val="FFFF00"/>
                </a:solidFill>
              </a:rPr>
              <a:t>0.5 CC-SNe / year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2773" name="Picture 7" descr="s20_nr_pi_hchar_talk_5Mp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s20_nr_pi_hchar_talk_5Mp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9" descr="s20_nr_pi_hchar_talk_5Mp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66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5410200" y="1752600"/>
            <a:ext cx="2490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Rotating Collapse / MHD</a:t>
            </a:r>
          </a:p>
        </p:txBody>
      </p: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609600" y="2552700"/>
            <a:ext cx="216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Convection/SASI/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Neutrino Mechanism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238500" y="4572000"/>
            <a:ext cx="1897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Acoustic Mechanism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0E51F801-CD5C-415A-8FF5-CB9DDCC5E1A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34822" name="Picture 22" descr="frame_00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657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23"/>
          <p:cNvSpPr txBox="1">
            <a:spLocks noChangeArrowheads="1"/>
          </p:cNvSpPr>
          <p:nvPr/>
        </p:nvSpPr>
        <p:spPr bwMode="auto">
          <a:xfrm>
            <a:off x="190500" y="152400"/>
            <a:ext cx="53721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en-US" sz="4500" b="1">
                <a:solidFill>
                  <a:srgbClr val="FFFF00"/>
                </a:solidFill>
                <a:latin typeface="Calibri" pitchFamily="34" charset="0"/>
              </a:rPr>
              <a:t>Summary I: </a:t>
            </a:r>
            <a:br>
              <a:rPr lang="en-US" sz="4500" b="1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4500" b="1">
                <a:solidFill>
                  <a:srgbClr val="FFFF00"/>
                </a:solidFill>
                <a:latin typeface="Calibri" pitchFamily="34" charset="0"/>
              </a:rPr>
              <a:t>SN Physics with GWs</a:t>
            </a:r>
          </a:p>
        </p:txBody>
      </p:sp>
      <p:sp>
        <p:nvSpPr>
          <p:cNvPr id="34824" name="Content Placeholder 2"/>
          <p:cNvSpPr txBox="1">
            <a:spLocks/>
          </p:cNvSpPr>
          <p:nvPr/>
        </p:nvSpPr>
        <p:spPr bwMode="auto">
          <a:xfrm>
            <a:off x="228600" y="1485900"/>
            <a:ext cx="8724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5588" indent="-255588"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Baade &amp; Zwicky 1934: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/>
            </a:r>
            <a:b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SN powered by liberation of</a:t>
            </a:r>
            <a:b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gravitational energy in collapse</a:t>
            </a:r>
            <a:b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of a massive star’s core to a neutron star.</a:t>
            </a:r>
          </a:p>
          <a:p>
            <a:pPr marL="255588" indent="-255588"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Theoretical efforts every since -&gt;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multiple proposed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(more or less viable) mediating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explosion mechanisms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.</a:t>
            </a:r>
          </a:p>
          <a:p>
            <a:pPr marL="255588" indent="-255588">
              <a:spcBef>
                <a:spcPts val="1000"/>
              </a:spcBef>
              <a:buFont typeface="Arial" charset="0"/>
              <a:buChar char="•"/>
            </a:pPr>
            <a:r>
              <a:rPr lang="en-US" sz="2800" b="1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Only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GWs and neutrinos can carry direct information from SN engine.</a:t>
            </a:r>
          </a:p>
          <a:p>
            <a:pPr marL="255588" indent="-255588"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GW signatures of various mechanisms are distinct -&gt; </a:t>
            </a:r>
            <a:b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8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use GWs to constrain the explosion mechanism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.</a:t>
            </a:r>
          </a:p>
          <a:p>
            <a:pPr marL="255588" indent="-255588">
              <a:spcBef>
                <a:spcPts val="1000"/>
              </a:spcBef>
              <a:buFont typeface="Arial" charset="0"/>
              <a:buChar char="•"/>
            </a:pPr>
            <a:endParaRPr lang="en-US" sz="2600">
              <a:solidFill>
                <a:srgbClr val="FFFF00"/>
              </a:solidFill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Failing CCSNe &amp; BH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D3B91AB7-1ABD-4036-95DE-F796A667D93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723900"/>
            <a:ext cx="8610600" cy="58674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/>
              <a:t>There is no direct/prompt BH formation.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/>
              <a:t>Route 1 to a BH: </a:t>
            </a:r>
            <a:r>
              <a:rPr lang="en-US" sz="2800" b="1" i="1" dirty="0" smtClean="0"/>
              <a:t>Collapsar Type I</a:t>
            </a:r>
          </a:p>
          <a:p>
            <a:pPr marL="365760" lvl="1" indent="-27432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Explosion fails.</a:t>
            </a:r>
          </a:p>
          <a:p>
            <a:pPr marL="365760" lvl="1" indent="-27432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No EM signal, only </a:t>
            </a:r>
            <a:r>
              <a:rPr lang="en-US" sz="2400" b="1" dirty="0" smtClean="0"/>
              <a:t>GWs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2400" b="1" dirty="0" smtClean="0">
                <a:solidFill>
                  <a:srgbClr val="0033CC"/>
                </a:solidFill>
              </a:rPr>
              <a:t>neutrinos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365760" lvl="1" indent="-27432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BH forms on accretion </a:t>
            </a:r>
            <a:br>
              <a:rPr lang="en-US" sz="2400" dirty="0" smtClean="0"/>
            </a:br>
            <a:r>
              <a:rPr lang="en-US" sz="2400" dirty="0" smtClean="0"/>
              <a:t>timescale. </a:t>
            </a:r>
            <a:r>
              <a:rPr lang="el-GR" sz="2400" dirty="0" smtClean="0"/>
              <a:t>τ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 determined by</a:t>
            </a:r>
            <a:br>
              <a:rPr lang="en-US" sz="2400" dirty="0" smtClean="0"/>
            </a:br>
            <a:r>
              <a:rPr lang="en-US" sz="2200" dirty="0" smtClean="0"/>
              <a:t>(1) Stiffness of the nuclear EOS.</a:t>
            </a:r>
            <a:br>
              <a:rPr lang="en-US" sz="2200" dirty="0" smtClean="0"/>
            </a:br>
            <a:r>
              <a:rPr lang="en-US" sz="2200" dirty="0" smtClean="0"/>
              <a:t>(2) Accretion rate </a:t>
            </a:r>
            <a:br>
              <a:rPr lang="en-US" sz="2200" dirty="0" smtClean="0"/>
            </a:br>
            <a:r>
              <a:rPr lang="en-US" sz="2200" dirty="0" smtClean="0"/>
              <a:t>      &lt;- progenitor structure.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/>
              <a:t>Route 2 to a BH: </a:t>
            </a:r>
            <a:br>
              <a:rPr lang="en-US" dirty="0" smtClean="0"/>
            </a:br>
            <a:r>
              <a:rPr lang="en-US" sz="2800" b="1" i="1" dirty="0" smtClean="0"/>
              <a:t>Collapsar Type II</a:t>
            </a:r>
          </a:p>
          <a:p>
            <a:pPr marL="365760" lvl="1" indent="-27432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Weak explosion, </a:t>
            </a:r>
            <a:br>
              <a:rPr lang="en-US" sz="2200" dirty="0" smtClean="0"/>
            </a:br>
            <a:r>
              <a:rPr lang="en-US" sz="2200" dirty="0" smtClean="0"/>
              <a:t>subsequent fall-back accretion.</a:t>
            </a:r>
            <a:br>
              <a:rPr lang="en-US" sz="2200" dirty="0" smtClean="0"/>
            </a:br>
            <a:r>
              <a:rPr lang="en-US" sz="1400" dirty="0" smtClean="0"/>
              <a:t>[Zhang &amp; Woosley 2008]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42900" y="65309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C. D. Ott @ GWADW 2009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5600700" y="1524000"/>
            <a:ext cx="209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[Heger et al. 2003]</a:t>
            </a:r>
          </a:p>
        </p:txBody>
      </p:sp>
      <p:pic>
        <p:nvPicPr>
          <p:cNvPr id="36872" name="Picture 12" descr="chieffi_BH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019300"/>
            <a:ext cx="46831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3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571500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0"/>
              </a:spcBef>
            </a:pPr>
            <a:r>
              <a:rPr lang="en-US" sz="2800" smtClean="0"/>
              <a:t>Nonspherical collapse of a (Proto-)NS to a BH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Probing BH Formation with GWs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97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66C68082-5342-4276-B9D0-16501E11334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38919" name="Picture 8" descr="bai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76338"/>
            <a:ext cx="416401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bai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176338"/>
            <a:ext cx="42910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1044575" y="4152900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[Baiotti et al. 2007]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7026275" y="2209800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[Baiotti et al. 2007]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6478588" y="2552700"/>
            <a:ext cx="2132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Rotating collapse of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1.86 M</a:t>
            </a:r>
            <a:r>
              <a:rPr lang="en-US" baseline="-25000">
                <a:latin typeface="Calibri" pitchFamily="34" charset="0"/>
              </a:rPr>
              <a:t>SUN</a:t>
            </a:r>
            <a:r>
              <a:rPr lang="en-US">
                <a:latin typeface="Calibri" pitchFamily="34" charset="0"/>
              </a:rPr>
              <a:t> NS model;</a:t>
            </a:r>
          </a:p>
          <a:p>
            <a:r>
              <a:rPr lang="en-US">
                <a:latin typeface="Calibri" pitchFamily="34" charset="0"/>
              </a:rPr>
              <a:t>LIGO h</a:t>
            </a:r>
            <a:r>
              <a:rPr lang="en-US" baseline="-25000">
                <a:latin typeface="Calibri" pitchFamily="34" charset="0"/>
              </a:rPr>
              <a:t>c</a:t>
            </a:r>
            <a:r>
              <a:rPr lang="en-US">
                <a:latin typeface="Calibri" pitchFamily="34" charset="0"/>
              </a:rPr>
              <a:t> at 10 kpc:</a:t>
            </a:r>
          </a:p>
          <a:p>
            <a:r>
              <a:rPr lang="en-US">
                <a:latin typeface="Calibri" pitchFamily="34" charset="0"/>
              </a:rPr>
              <a:t>5.5 x 10</a:t>
            </a:r>
            <a:r>
              <a:rPr lang="en-US" baseline="30000">
                <a:latin typeface="Calibri" pitchFamily="34" charset="0"/>
              </a:rPr>
              <a:t>-22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228600" y="5219700"/>
            <a:ext cx="8534400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Emission dominated by BH QNM as BH rings down to Kerr.</a:t>
            </a:r>
          </a:p>
        </p:txBody>
      </p:sp>
      <p:pic>
        <p:nvPicPr>
          <p:cNvPr id="38925" name="Picture 15" descr="qn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524500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Box 16"/>
          <p:cNvSpPr txBox="1">
            <a:spLocks noChangeArrowheads="1"/>
          </p:cNvSpPr>
          <p:nvPr/>
        </p:nvSpPr>
        <p:spPr bwMode="auto">
          <a:xfrm>
            <a:off x="4859338" y="5667375"/>
            <a:ext cx="3827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  <a:r>
              <a:rPr lang="en-US" baseline="-25000">
                <a:latin typeface="Calibri" pitchFamily="34" charset="0"/>
              </a:rPr>
              <a:t>NS</a:t>
            </a:r>
            <a:r>
              <a:rPr lang="en-US">
                <a:latin typeface="Calibri" pitchFamily="34" charset="0"/>
              </a:rPr>
              <a:t> = 2 M</a:t>
            </a:r>
            <a:r>
              <a:rPr lang="en-US" baseline="-25000">
                <a:latin typeface="Calibri" pitchFamily="34" charset="0"/>
              </a:rPr>
              <a:t>SUN</a:t>
            </a:r>
            <a:r>
              <a:rPr lang="en-US">
                <a:latin typeface="Calibri" pitchFamily="34" charset="0"/>
              </a:rPr>
              <a:t> -&gt; f</a:t>
            </a:r>
            <a:r>
              <a:rPr lang="en-US" baseline="-25000">
                <a:latin typeface="Calibri" pitchFamily="34" charset="0"/>
              </a:rPr>
              <a:t>QNM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  <a:sym typeface="Symbol" pitchFamily="18" charset="2"/>
              </a:rPr>
              <a:t> 6 KHz;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r>
              <a:rPr lang="en-US">
                <a:latin typeface="Calibri" pitchFamily="34" charset="0"/>
                <a:sym typeface="Symbol" pitchFamily="18" charset="2"/>
              </a:rPr>
              <a:t>decreases as BH accretes more matter.</a:t>
            </a:r>
            <a:endParaRPr lang="en-US">
              <a:latin typeface="Calibri" pitchFamily="34" charset="0"/>
            </a:endParaRPr>
          </a:p>
        </p:txBody>
      </p:sp>
      <p:sp>
        <p:nvSpPr>
          <p:cNvPr id="38927" name="TextBox 17"/>
          <p:cNvSpPr txBox="1">
            <a:spLocks noChangeArrowheads="1"/>
          </p:cNvSpPr>
          <p:nvPr/>
        </p:nvSpPr>
        <p:spPr bwMode="auto">
          <a:xfrm>
            <a:off x="4838700" y="6248400"/>
            <a:ext cx="1906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[see discussion in Ott 2009]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3"/>
          <p:cNvSpPr>
            <a:spLocks noGrp="1"/>
          </p:cNvSpPr>
          <p:nvPr>
            <p:ph idx="1"/>
          </p:nvPr>
        </p:nvSpPr>
        <p:spPr>
          <a:xfrm>
            <a:off x="228600" y="5905500"/>
            <a:ext cx="8953500" cy="800100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(At least) 2 classes of GRBs: Short hard (T</a:t>
            </a:r>
            <a:r>
              <a:rPr lang="en-US" sz="2400" baseline="-25000" smtClean="0"/>
              <a:t>90</a:t>
            </a:r>
            <a:r>
              <a:rPr lang="en-US" sz="2400" smtClean="0"/>
              <a:t> &lt; 2 s), long soft (T</a:t>
            </a:r>
            <a:r>
              <a:rPr lang="en-US" sz="2400" baseline="-25000" smtClean="0"/>
              <a:t>90</a:t>
            </a:r>
            <a:r>
              <a:rPr lang="en-US" sz="2400" smtClean="0"/>
              <a:t> &gt; 2s)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Gamma-Ray Bursts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03344D95-F0F0-4577-82A9-777D9F3A1A0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40967" name="Picture 10" descr="duration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762000"/>
            <a:ext cx="6881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81900" y="1725613"/>
            <a:ext cx="1558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Observations: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long-soft GRBs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related to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core-collapse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SNe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7400" y="1828800"/>
            <a:ext cx="1333500" cy="1219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ollapsar_screenshot_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1500"/>
            <a:ext cx="16589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0800000">
            <a:off x="2057400" y="2781300"/>
            <a:ext cx="1828800" cy="1219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nimation1_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914400"/>
            <a:ext cx="22145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90800" y="1219200"/>
            <a:ext cx="2759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Short-hard GRBs: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Originating from</a:t>
            </a:r>
          </a:p>
          <a:p>
            <a:r>
              <a:rPr lang="en-US">
                <a:latin typeface="Calibri" pitchFamily="34" charset="0"/>
              </a:rPr>
              <a:t>compact binary mergers (?)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762000"/>
            <a:ext cx="6934200" cy="5829300"/>
          </a:xfrm>
        </p:spPr>
        <p:txBody>
          <a:bodyPr rtlCol="0">
            <a:normAutofit fontScale="92500" lnSpcReduction="20000"/>
          </a:bodyPr>
          <a:lstStyle/>
          <a:p>
            <a:pPr marL="219456" indent="-219456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Highly-beamed EM emission</a:t>
            </a:r>
            <a:r>
              <a:rPr lang="en-US" sz="2400" dirty="0" smtClean="0"/>
              <a:t>, most likely aligned with</a:t>
            </a:r>
            <a:br>
              <a:rPr lang="en-US" sz="2400" dirty="0" smtClean="0"/>
            </a:br>
            <a:r>
              <a:rPr lang="en-US" sz="2400" dirty="0" smtClean="0"/>
              <a:t>axis of rotation. </a:t>
            </a:r>
            <a:r>
              <a:rPr lang="en-US" sz="2400" dirty="0" smtClean="0">
                <a:solidFill>
                  <a:srgbClr val="0033CC"/>
                </a:solidFill>
              </a:rPr>
              <a:t>Energies comparable to SN explosion</a:t>
            </a:r>
            <a:r>
              <a:rPr lang="en-US" sz="2400" dirty="0" smtClean="0"/>
              <a:t>.</a:t>
            </a:r>
          </a:p>
          <a:p>
            <a:pPr marL="219456" indent="-219456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Ultimate source of energy: Gravitational collapse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Mediators: </a:t>
            </a:r>
            <a:r>
              <a:rPr lang="en-US" sz="2400" b="1" dirty="0" smtClean="0"/>
              <a:t>Rapid rotation </a:t>
            </a:r>
            <a:r>
              <a:rPr lang="en-US" sz="2400" dirty="0" smtClean="0"/>
              <a:t>&amp; </a:t>
            </a:r>
            <a:r>
              <a:rPr lang="en-US" sz="2400" b="1" dirty="0" smtClean="0"/>
              <a:t>MHD</a:t>
            </a:r>
            <a:r>
              <a:rPr lang="en-US" sz="2400" dirty="0" smtClean="0"/>
              <a:t> effects</a:t>
            </a:r>
          </a:p>
          <a:p>
            <a:pPr marL="219456" indent="-219456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ym typeface="Symbol"/>
              </a:rPr>
              <a:t></a:t>
            </a:r>
            <a:r>
              <a:rPr lang="en-US" sz="2400" dirty="0" smtClean="0"/>
              <a:t>1% of massive stars sufficiently rapidly rotating to </a:t>
            </a:r>
            <a:br>
              <a:rPr lang="en-US" sz="2400" dirty="0" smtClean="0"/>
            </a:br>
            <a:r>
              <a:rPr lang="en-US" sz="2400" dirty="0" smtClean="0"/>
              <a:t>make a long-soft GRB. </a:t>
            </a:r>
            <a:r>
              <a:rPr lang="en-US" sz="2000" dirty="0" smtClean="0"/>
              <a:t>(But: Not all can make GRBs, not all GRBs pointed towards us.)</a:t>
            </a:r>
            <a:br>
              <a:rPr lang="en-US" sz="2000" dirty="0" smtClean="0"/>
            </a:br>
            <a:r>
              <a:rPr lang="en-US" sz="2200" dirty="0" smtClean="0"/>
              <a:t>-&gt; </a:t>
            </a:r>
            <a:r>
              <a:rPr lang="en-US" sz="2200" b="1" dirty="0" smtClean="0"/>
              <a:t>GRBs extremely rare in the local universe; </a:t>
            </a:r>
            <a:br>
              <a:rPr lang="en-US" sz="2200" b="1" dirty="0" smtClean="0"/>
            </a:br>
            <a:r>
              <a:rPr lang="en-US" sz="2200" b="1" dirty="0" smtClean="0"/>
              <a:t>     closest GRB at </a:t>
            </a:r>
            <a:r>
              <a:rPr lang="en-US" sz="2200" b="1" dirty="0" smtClean="0">
                <a:sym typeface="Symbol"/>
              </a:rPr>
              <a:t></a:t>
            </a:r>
            <a:r>
              <a:rPr lang="en-US" sz="2200" b="1" dirty="0" smtClean="0"/>
              <a:t>40 </a:t>
            </a:r>
            <a:r>
              <a:rPr lang="en-US" sz="2200" b="1" dirty="0" err="1" smtClean="0"/>
              <a:t>Mpc</a:t>
            </a:r>
            <a:r>
              <a:rPr lang="en-US" sz="2200" dirty="0" smtClean="0"/>
              <a:t>.</a:t>
            </a:r>
          </a:p>
          <a:p>
            <a:pPr marL="219456" indent="-219456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Variety of theoretical long-soft GRB models; </a:t>
            </a:r>
            <a:br>
              <a:rPr lang="en-US" sz="2400" dirty="0" smtClean="0"/>
            </a:br>
            <a:r>
              <a:rPr lang="en-US" sz="2400" dirty="0" smtClean="0"/>
              <a:t>some that are favored:</a:t>
            </a:r>
          </a:p>
          <a:p>
            <a:pPr marL="674370" lvl="1" indent="-27432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Collapsar type I (no SN explosion; star blown up by GRB)</a:t>
            </a:r>
          </a:p>
          <a:p>
            <a:pPr marL="674370" lvl="1" indent="-27432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MHD </a:t>
            </a:r>
            <a:r>
              <a:rPr lang="en-US" sz="2000" dirty="0" err="1" smtClean="0"/>
              <a:t>Hypernova</a:t>
            </a:r>
            <a:r>
              <a:rPr lang="en-US" sz="2000" dirty="0" smtClean="0"/>
              <a:t> + Collapsar (explosion before BH)</a:t>
            </a:r>
          </a:p>
          <a:p>
            <a:pPr marL="674370" lvl="1" indent="-27432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MHD </a:t>
            </a:r>
            <a:r>
              <a:rPr lang="en-US" sz="2000" dirty="0" err="1" smtClean="0"/>
              <a:t>Hypernova</a:t>
            </a:r>
            <a:r>
              <a:rPr lang="en-US" sz="2000" dirty="0" smtClean="0"/>
              <a:t> + Millisecond </a:t>
            </a:r>
            <a:r>
              <a:rPr lang="en-US" sz="2000" dirty="0" err="1" smtClean="0"/>
              <a:t>Magnetar</a:t>
            </a:r>
            <a:r>
              <a:rPr lang="en-US" sz="2000" dirty="0" smtClean="0"/>
              <a:t> </a:t>
            </a:r>
          </a:p>
          <a:p>
            <a:pPr marL="219456" indent="-219456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GW emission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Same overall characteristics as in core-collapse SNe</a:t>
            </a:r>
            <a:r>
              <a:rPr lang="en-US" sz="2400" dirty="0" smtClean="0"/>
              <a:t>.</a:t>
            </a:r>
          </a:p>
          <a:p>
            <a:pPr marL="674370" lvl="1" indent="-27432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/>
              <a:t>Collapsar vs. </a:t>
            </a:r>
            <a:r>
              <a:rPr lang="en-US" sz="2000" b="1" dirty="0" err="1" smtClean="0"/>
              <a:t>Magnetar</a:t>
            </a:r>
            <a:r>
              <a:rPr lang="en-US" sz="2000" b="1" dirty="0" smtClean="0"/>
              <a:t> smoking gun</a:t>
            </a:r>
            <a:r>
              <a:rPr lang="en-US" sz="2000" dirty="0" smtClean="0"/>
              <a:t>: BH formation signal and/or shut-off of signal from NS dynamics before/during </a:t>
            </a:r>
            <a:br>
              <a:rPr lang="en-US" sz="2000" dirty="0" smtClean="0"/>
            </a:br>
            <a:r>
              <a:rPr lang="en-US" sz="2000" dirty="0" smtClean="0"/>
              <a:t>GRB electromagnetic emission.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-1905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Long-Soft Gamma-Ray Bursts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44107FBF-59F2-471F-A72B-9063C74D17F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43015" name="Picture 9" descr="collapsar_sket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575" y="723900"/>
            <a:ext cx="25114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3"/>
          <p:cNvSpPr>
            <a:spLocks noGrp="1"/>
          </p:cNvSpPr>
          <p:nvPr>
            <p:ph idx="1"/>
          </p:nvPr>
        </p:nvSpPr>
        <p:spPr>
          <a:xfrm>
            <a:off x="228600" y="876300"/>
            <a:ext cx="8534400" cy="5829300"/>
          </a:xfrm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en-US" sz="2400" smtClean="0"/>
              <a:t>Energetics: 10</a:t>
            </a:r>
            <a:r>
              <a:rPr lang="en-US" sz="2400" baseline="30000" smtClean="0"/>
              <a:t>48 </a:t>
            </a:r>
            <a:r>
              <a:rPr lang="en-US" sz="2400" smtClean="0"/>
              <a:t>– 10</a:t>
            </a:r>
            <a:r>
              <a:rPr lang="en-US" sz="2400" baseline="30000" smtClean="0"/>
              <a:t>50</a:t>
            </a:r>
            <a:r>
              <a:rPr lang="en-US" sz="2400" smtClean="0"/>
              <a:t> erg, need BH with </a:t>
            </a:r>
            <a:r>
              <a:rPr lang="en-US" sz="2400" smtClean="0">
                <a:sym typeface="Symbol" pitchFamily="18" charset="2"/>
              </a:rPr>
              <a:t></a:t>
            </a:r>
            <a:r>
              <a:rPr lang="en-US" sz="2400" smtClean="0"/>
              <a:t>0.01 M</a:t>
            </a:r>
            <a:r>
              <a:rPr lang="en-US" sz="2400" baseline="-25000" smtClean="0"/>
              <a:t>SUN</a:t>
            </a:r>
            <a:r>
              <a:rPr lang="en-US" sz="2400" smtClean="0"/>
              <a:t> disk.</a:t>
            </a:r>
          </a:p>
          <a:p>
            <a:pPr marL="273050" indent="-273050">
              <a:spcBef>
                <a:spcPts val="600"/>
              </a:spcBef>
            </a:pPr>
            <a:r>
              <a:rPr lang="en-US" sz="2400" smtClean="0"/>
              <a:t>Powered by </a:t>
            </a:r>
            <a:r>
              <a:rPr lang="en-US" sz="2400" b="1" smtClean="0">
                <a:solidFill>
                  <a:srgbClr val="FF0000"/>
                </a:solidFill>
              </a:rPr>
              <a:t>rotation + MHD</a:t>
            </a:r>
            <a:r>
              <a:rPr lang="en-US" sz="2400" smtClean="0"/>
              <a:t> and/or </a:t>
            </a:r>
            <a:br>
              <a:rPr lang="en-US" sz="2400" smtClean="0"/>
            </a:br>
            <a:r>
              <a:rPr lang="en-US" sz="2400" b="1" smtClean="0">
                <a:solidFill>
                  <a:srgbClr val="0033CC"/>
                </a:solidFill>
              </a:rPr>
              <a:t>neutrino pair annihilation </a:t>
            </a:r>
            <a:r>
              <a:rPr lang="en-US" sz="2400" smtClean="0"/>
              <a:t>(but: inefficient </a:t>
            </a:r>
            <a:r>
              <a:rPr lang="en-US" sz="1600" smtClean="0"/>
              <a:t>[Dessart, Ott et al. 2009]</a:t>
            </a:r>
            <a:r>
              <a:rPr lang="en-US" sz="2400" smtClean="0"/>
              <a:t>)</a:t>
            </a:r>
          </a:p>
          <a:p>
            <a:pPr marL="273050" indent="-273050">
              <a:spcBef>
                <a:spcPts val="600"/>
              </a:spcBef>
            </a:pPr>
            <a:r>
              <a:rPr lang="en-US" sz="2400" smtClean="0"/>
              <a:t>Formation scenarios:</a:t>
            </a:r>
          </a:p>
          <a:p>
            <a:pPr marL="584200" lvl="1" indent="-219075">
              <a:spcBef>
                <a:spcPts val="600"/>
              </a:spcBef>
            </a:pPr>
            <a:r>
              <a:rPr lang="en-US" sz="2200" b="1" smtClean="0">
                <a:solidFill>
                  <a:srgbClr val="FF0000"/>
                </a:solidFill>
              </a:rPr>
              <a:t>Coalescence &amp; Merger of </a:t>
            </a:r>
            <a:br>
              <a:rPr lang="en-US" sz="2200" b="1" smtClean="0">
                <a:solidFill>
                  <a:srgbClr val="FF0000"/>
                </a:solidFill>
              </a:rPr>
            </a:br>
            <a:r>
              <a:rPr lang="en-US" sz="2200" b="1" smtClean="0">
                <a:solidFill>
                  <a:srgbClr val="FF0000"/>
                </a:solidFill>
              </a:rPr>
              <a:t>NS – NS system. </a:t>
            </a:r>
            <a:br>
              <a:rPr lang="en-US" sz="2200" b="1" smtClean="0">
                <a:solidFill>
                  <a:srgbClr val="FF0000"/>
                </a:solidFill>
              </a:rPr>
            </a:br>
            <a:r>
              <a:rPr lang="en-US" sz="2200" b="1" smtClean="0"/>
              <a:t>Formation of hypermassive NS</a:t>
            </a:r>
            <a:br>
              <a:rPr lang="en-US" sz="2200" b="1" smtClean="0"/>
            </a:br>
            <a:r>
              <a:rPr lang="en-US" sz="1600" b="1" smtClean="0"/>
              <a:t>(may survive for many dynamical times)</a:t>
            </a:r>
          </a:p>
          <a:p>
            <a:pPr marL="584200" lvl="1" indent="-219075">
              <a:spcBef>
                <a:spcPts val="600"/>
              </a:spcBef>
            </a:pPr>
            <a:r>
              <a:rPr lang="en-US" sz="2200" b="1" smtClean="0">
                <a:solidFill>
                  <a:srgbClr val="0033CC"/>
                </a:solidFill>
              </a:rPr>
              <a:t>Coalescence of BH – NS system.</a:t>
            </a:r>
            <a:br>
              <a:rPr lang="en-US" sz="2200" b="1" smtClean="0">
                <a:solidFill>
                  <a:srgbClr val="0033CC"/>
                </a:solidFill>
              </a:rPr>
            </a:br>
            <a:r>
              <a:rPr lang="en-US" sz="2200" b="1" smtClean="0"/>
              <a:t>Required: Tidal disruption of NS</a:t>
            </a:r>
            <a:br>
              <a:rPr lang="en-US" sz="2200" b="1" smtClean="0"/>
            </a:br>
            <a:r>
              <a:rPr lang="en-US" sz="2200" b="1" smtClean="0"/>
              <a:t>to have sufficient disk material.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Short-Hard GRBs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390AFCBB-105A-48E9-A3AA-55ED11F6BBB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45063" name="Picture 8" descr="nsns_dessart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47900"/>
            <a:ext cx="38481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Box 9"/>
          <p:cNvSpPr txBox="1">
            <a:spLocks noChangeArrowheads="1"/>
          </p:cNvSpPr>
          <p:nvPr/>
        </p:nvSpPr>
        <p:spPr bwMode="auto">
          <a:xfrm>
            <a:off x="7296150" y="6324600"/>
            <a:ext cx="1809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[Dessart et al 2009]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3"/>
          <p:cNvSpPr>
            <a:spLocks noGrp="1"/>
          </p:cNvSpPr>
          <p:nvPr>
            <p:ph idx="1"/>
          </p:nvPr>
        </p:nvSpPr>
        <p:spPr>
          <a:xfrm>
            <a:off x="76200" y="5638800"/>
            <a:ext cx="8953500" cy="1219200"/>
          </a:xfrm>
        </p:spPr>
        <p:txBody>
          <a:bodyPr/>
          <a:lstStyle/>
          <a:p>
            <a:pPr marL="219075" indent="-219075">
              <a:spcBef>
                <a:spcPct val="0"/>
              </a:spcBef>
            </a:pPr>
            <a:r>
              <a:rPr lang="en-US" sz="2000" b="1" smtClean="0"/>
              <a:t>Finite size effects</a:t>
            </a:r>
            <a:r>
              <a:rPr lang="en-US" sz="2000" smtClean="0"/>
              <a:t>: Tidal deformation, effect on phase of GW signal. </a:t>
            </a:r>
            <a:r>
              <a:rPr lang="en-US" sz="1200" smtClean="0"/>
              <a:t>[Flanagan &amp; Hinderer ‘08]</a:t>
            </a:r>
          </a:p>
          <a:p>
            <a:pPr marL="219075" indent="-219075">
              <a:spcBef>
                <a:spcPct val="0"/>
              </a:spcBef>
            </a:pPr>
            <a:r>
              <a:rPr lang="en-US" sz="2000" b="1" smtClean="0"/>
              <a:t>Merger</a:t>
            </a:r>
            <a:r>
              <a:rPr lang="en-US" sz="2000" smtClean="0"/>
              <a:t>: GW burst from final plunge, HMNS dynamics, BH formation: f </a:t>
            </a:r>
            <a:r>
              <a:rPr lang="en-US" sz="2000" smtClean="0">
                <a:sym typeface="Symbol" pitchFamily="18" charset="2"/>
              </a:rPr>
              <a:t> few KHz.</a:t>
            </a:r>
          </a:p>
          <a:p>
            <a:pPr marL="219075" indent="-219075">
              <a:spcBef>
                <a:spcPct val="0"/>
              </a:spcBef>
            </a:pPr>
            <a:r>
              <a:rPr lang="en-US" sz="2000" b="1" smtClean="0">
                <a:solidFill>
                  <a:srgbClr val="FF0000"/>
                </a:solidFill>
                <a:sym typeface="Symbol" pitchFamily="18" charset="2"/>
              </a:rPr>
              <a:t>Tidal deformation and “survival time” of HMNS constrain nuclear EOS</a:t>
            </a:r>
            <a:r>
              <a:rPr lang="en-US" sz="2000" smtClean="0">
                <a:sym typeface="Symbol" pitchFamily="18" charset="2"/>
              </a:rPr>
              <a:t>.</a:t>
            </a:r>
            <a:endParaRPr lang="en-US" sz="2000" smtClean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NS-NS Coalescence and Merger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2824BE73-2C19-4AFB-89D8-9B3A6F2A1A3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47111" name="Picture 8" descr="nsns_read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8" y="773113"/>
            <a:ext cx="7599362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800100" y="800100"/>
            <a:ext cx="264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alibri" pitchFamily="34" charset="0"/>
              </a:rPr>
              <a:t>[Jocelyn Read, UWM/AEI]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305300" y="1905000"/>
            <a:ext cx="6858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Box 17"/>
          <p:cNvSpPr txBox="1">
            <a:spLocks noChangeArrowheads="1"/>
          </p:cNvSpPr>
          <p:nvPr/>
        </p:nvSpPr>
        <p:spPr bwMode="auto">
          <a:xfrm>
            <a:off x="4914900" y="1600200"/>
            <a:ext cx="263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Post-Newtonian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Point Particle (PP) Approx.</a:t>
            </a:r>
          </a:p>
        </p:txBody>
      </p:sp>
      <p:sp>
        <p:nvSpPr>
          <p:cNvPr id="19" name="Oval 18"/>
          <p:cNvSpPr/>
          <p:nvPr/>
        </p:nvSpPr>
        <p:spPr>
          <a:xfrm rot="1625210">
            <a:off x="5405438" y="2859088"/>
            <a:ext cx="1920875" cy="1157287"/>
          </a:xfrm>
          <a:prstGeom prst="ellipse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6" name="TextBox 19"/>
          <p:cNvSpPr txBox="1">
            <a:spLocks noChangeArrowheads="1"/>
          </p:cNvSpPr>
          <p:nvPr/>
        </p:nvSpPr>
        <p:spPr bwMode="auto">
          <a:xfrm>
            <a:off x="5143500" y="5257800"/>
            <a:ext cx="241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[Read et al. 2008. 2009]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6553200" y="2476500"/>
            <a:ext cx="838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1400" y="1905000"/>
            <a:ext cx="1374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Deviation</a:t>
            </a:r>
            <a:br>
              <a:rPr lang="en-US" sz="1600" b="1">
                <a:latin typeface="Calibri" pitchFamily="34" charset="0"/>
              </a:rPr>
            </a:br>
            <a:r>
              <a:rPr lang="en-US" sz="1600" b="1">
                <a:latin typeface="Calibri" pitchFamily="34" charset="0"/>
              </a:rPr>
              <a:t>from PP in </a:t>
            </a:r>
            <a:br>
              <a:rPr lang="en-US" sz="1600" b="1">
                <a:latin typeface="Calibri" pitchFamily="34" charset="0"/>
              </a:rPr>
            </a:br>
            <a:r>
              <a:rPr lang="en-US" sz="1600" b="1">
                <a:latin typeface="Calibri" pitchFamily="34" charset="0"/>
              </a:rPr>
              <a:t>intermediate/</a:t>
            </a:r>
            <a:br>
              <a:rPr lang="en-US" sz="1600" b="1">
                <a:latin typeface="Calibri" pitchFamily="34" charset="0"/>
              </a:rPr>
            </a:br>
            <a:r>
              <a:rPr lang="en-US" sz="1600" b="1">
                <a:latin typeface="Calibri" pitchFamily="34" charset="0"/>
              </a:rPr>
              <a:t>late inspiral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7962900" y="4076700"/>
            <a:ext cx="647700" cy="6477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3954154">
            <a:off x="6199982" y="3078956"/>
            <a:ext cx="2078038" cy="1323975"/>
          </a:xfrm>
          <a:prstGeom prst="ellipse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43800" y="4618038"/>
            <a:ext cx="1609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Merger:</a:t>
            </a:r>
          </a:p>
          <a:p>
            <a:r>
              <a:rPr lang="en-US" sz="1600" b="1">
                <a:latin typeface="Calibri" pitchFamily="34" charset="0"/>
              </a:rPr>
              <a:t>BH Formation/</a:t>
            </a:r>
            <a:br>
              <a:rPr lang="en-US" sz="1600" b="1">
                <a:latin typeface="Calibri" pitchFamily="34" charset="0"/>
              </a:rPr>
            </a:br>
            <a:r>
              <a:rPr lang="en-US" sz="1600" b="1">
                <a:latin typeface="Calibri" pitchFamily="34" charset="0"/>
              </a:rPr>
              <a:t>HMNS instability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6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42900" y="5448300"/>
            <a:ext cx="8534400" cy="1409700"/>
          </a:xfrm>
        </p:spPr>
        <p:txBody>
          <a:bodyPr rtlCol="0">
            <a:normAutofit fontScale="85000" lnSpcReduction="10000"/>
          </a:bodyPr>
          <a:lstStyle/>
          <a:p>
            <a:pPr marL="182880" indent="-18288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As NS-NS: Finite-size effects in late </a:t>
            </a:r>
            <a:r>
              <a:rPr lang="en-US" sz="2200" dirty="0" err="1" smtClean="0"/>
              <a:t>inspiral</a:t>
            </a:r>
            <a:r>
              <a:rPr lang="en-US" sz="2200" dirty="0" smtClean="0"/>
              <a:t>.</a:t>
            </a:r>
          </a:p>
          <a:p>
            <a:pPr marL="182880" indent="-18288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Tidal disruption of NS necessary for disk formation; likely to happen for </a:t>
            </a:r>
            <a:br>
              <a:rPr lang="en-US" sz="2200" dirty="0" smtClean="0"/>
            </a:br>
            <a:r>
              <a:rPr lang="en-US" sz="2200" dirty="0" smtClean="0"/>
              <a:t>M</a:t>
            </a:r>
            <a:r>
              <a:rPr lang="en-US" sz="2200" baseline="-25000" dirty="0" smtClean="0"/>
              <a:t>BH</a:t>
            </a:r>
            <a:r>
              <a:rPr lang="en-US" sz="2200" dirty="0" smtClean="0"/>
              <a:t> &lt; 4 M</a:t>
            </a:r>
            <a:r>
              <a:rPr lang="en-US" sz="2200" baseline="-25000" dirty="0" smtClean="0"/>
              <a:t>SUN</a:t>
            </a:r>
            <a:r>
              <a:rPr lang="en-US" sz="2200" dirty="0" smtClean="0"/>
              <a:t>; M</a:t>
            </a:r>
            <a:r>
              <a:rPr lang="en-US" sz="2200" baseline="-25000" dirty="0" smtClean="0"/>
              <a:t>NS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 1.3-1.6 M</a:t>
            </a:r>
            <a:r>
              <a:rPr lang="en-US" sz="2200" baseline="-25000" dirty="0" smtClean="0">
                <a:sym typeface="Symbol"/>
              </a:rPr>
              <a:t>SUN</a:t>
            </a:r>
            <a:r>
              <a:rPr lang="en-US" sz="2200" dirty="0" smtClean="0">
                <a:sym typeface="Symbol"/>
              </a:rPr>
              <a:t>.</a:t>
            </a:r>
          </a:p>
          <a:p>
            <a:pPr marL="182880" indent="-18288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ym typeface="Symbol"/>
              </a:rPr>
              <a:t>NS structure / EOS encoded in GW signal / frequency of disruption. f  few KHz.</a:t>
            </a:r>
            <a:endParaRPr lang="en-US" sz="2200" dirty="0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BH-NS Merger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C8D6D929-3B21-47E7-A205-FBFE2596F0F3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49159" name="Picture 8" descr="shibata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827088"/>
            <a:ext cx="77343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304800" y="506413"/>
            <a:ext cx="210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alibri" pitchFamily="34" charset="0"/>
              </a:rPr>
              <a:t>[Shibata et al. 2009]</a:t>
            </a: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2324100" y="762000"/>
            <a:ext cx="137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  <a:r>
              <a:rPr lang="en-US" baseline="-25000">
                <a:latin typeface="Calibri" pitchFamily="34" charset="0"/>
              </a:rPr>
              <a:t>BH</a:t>
            </a:r>
            <a:r>
              <a:rPr lang="en-US">
                <a:latin typeface="Calibri" pitchFamily="34" charset="0"/>
              </a:rPr>
              <a:t>  = 2 M</a:t>
            </a:r>
            <a:r>
              <a:rPr lang="en-US" baseline="-25000">
                <a:latin typeface="Calibri" pitchFamily="34" charset="0"/>
              </a:rPr>
              <a:t>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295400"/>
          </a:xfrm>
        </p:spPr>
        <p:txBody>
          <a:bodyPr/>
          <a:lstStyle/>
          <a:p>
            <a:r>
              <a:rPr lang="en-US" sz="5000" b="1" smtClean="0">
                <a:solidFill>
                  <a:srgbClr val="FFFF00"/>
                </a:solidFill>
              </a:rPr>
              <a:t>Neutron Star Structure</a:t>
            </a:r>
            <a:br>
              <a:rPr lang="en-US" sz="5000" b="1" smtClean="0">
                <a:solidFill>
                  <a:srgbClr val="FFFF00"/>
                </a:solidFill>
              </a:rPr>
            </a:br>
            <a:endParaRPr lang="en-US" sz="2900" b="1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9AB1CE9B-A863-43E8-8682-049C2C28B2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51207" name="Picture 9" descr="weber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723900"/>
            <a:ext cx="80041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Box 10"/>
          <p:cNvSpPr txBox="1">
            <a:spLocks noChangeArrowheads="1"/>
          </p:cNvSpPr>
          <p:nvPr/>
        </p:nvSpPr>
        <p:spPr bwMode="auto">
          <a:xfrm>
            <a:off x="685800" y="6511925"/>
            <a:ext cx="1592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[Weber et al. 2009]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" descr="frame_00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266700" y="2095500"/>
            <a:ext cx="8648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5588" indent="-255588">
              <a:spcBef>
                <a:spcPts val="2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  <a:sym typeface="Symbol" pitchFamily="18" charset="2"/>
              </a:rPr>
              <a:t>Massive Star Collapse: </a:t>
            </a:r>
            <a:r>
              <a:rPr lang="en-US" sz="2600" b="1">
                <a:latin typeface="Calibri" pitchFamily="34" charset="0"/>
                <a:sym typeface="Symbol" pitchFamily="18" charset="2"/>
              </a:rPr>
              <a:t>Formation of NSs and BHs</a:t>
            </a:r>
            <a:r>
              <a:rPr lang="en-US" sz="2600">
                <a:latin typeface="Calibri" pitchFamily="34" charset="0"/>
                <a:sym typeface="Symbol" pitchFamily="18" charset="2"/>
              </a:rPr>
              <a:t>;</a:t>
            </a:r>
            <a:br>
              <a:rPr lang="en-US" sz="2600">
                <a:latin typeface="Calibri" pitchFamily="34" charset="0"/>
                <a:sym typeface="Symbol" pitchFamily="18" charset="2"/>
              </a:rPr>
            </a:br>
            <a:r>
              <a:rPr lang="en-US" sz="26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Core-Collapse Supernovae </a:t>
            </a:r>
            <a:r>
              <a:rPr lang="en-US" sz="2600">
                <a:latin typeface="Calibri" pitchFamily="34" charset="0"/>
                <a:sym typeface="Symbol" pitchFamily="18" charset="2"/>
              </a:rPr>
              <a:t>&amp; </a:t>
            </a:r>
            <a:r>
              <a:rPr lang="en-US" sz="260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long-soft Gamma-Ray Bursts</a:t>
            </a:r>
            <a:endParaRPr lang="en-US" sz="2600" baseline="-25000">
              <a:solidFill>
                <a:srgbClr val="0033CC"/>
              </a:solidFill>
              <a:latin typeface="Calibri" pitchFamily="34" charset="0"/>
              <a:sym typeface="Symbol" pitchFamily="18" charset="2"/>
            </a:endParaRPr>
          </a:p>
          <a:p>
            <a:pPr marL="255588" indent="-255588">
              <a:spcBef>
                <a:spcPts val="2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  <a:sym typeface="Symbol" pitchFamily="18" charset="2"/>
              </a:rPr>
              <a:t>Binary mergers and the progenitors of </a:t>
            </a:r>
            <a:r>
              <a:rPr lang="en-US" sz="260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short-hard GRBs</a:t>
            </a:r>
            <a:r>
              <a:rPr lang="en-US" sz="2600">
                <a:latin typeface="Calibri" pitchFamily="34" charset="0"/>
                <a:sym typeface="Symbol" pitchFamily="18" charset="2"/>
              </a:rPr>
              <a:t>.</a:t>
            </a:r>
          </a:p>
          <a:p>
            <a:pPr marL="255588" indent="-255588">
              <a:spcBef>
                <a:spcPts val="200"/>
              </a:spcBef>
              <a:buFont typeface="Arial" charset="0"/>
              <a:buChar char="•"/>
            </a:pPr>
            <a:r>
              <a:rPr lang="en-US" sz="2600" b="1">
                <a:latin typeface="Calibri" pitchFamily="34" charset="0"/>
                <a:sym typeface="Symbol" pitchFamily="18" charset="2"/>
              </a:rPr>
              <a:t>Internal structure and composition of NSs</a:t>
            </a:r>
            <a:r>
              <a:rPr lang="en-US" sz="2600">
                <a:latin typeface="Calibri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FF0000"/>
                </a:solidFill>
              </a:rPr>
              <a:t>Overview:</a:t>
            </a:r>
            <a:br>
              <a:rPr lang="en-US" sz="5000" b="1" dirty="0" smtClean="0">
                <a:solidFill>
                  <a:srgbClr val="FF0000"/>
                </a:solidFill>
              </a:rPr>
            </a:br>
            <a:r>
              <a:rPr lang="en-US" sz="2900" b="1" dirty="0" smtClean="0">
                <a:solidFill>
                  <a:srgbClr val="0033CC"/>
                </a:solidFill>
                <a:sym typeface="Symbol"/>
              </a:rPr>
              <a:t>- </a:t>
            </a:r>
            <a:r>
              <a:rPr lang="en-US" sz="2900" b="1" dirty="0" smtClean="0">
                <a:solidFill>
                  <a:srgbClr val="0033CC"/>
                </a:solidFill>
              </a:rPr>
              <a:t>25 Minutes to convince you to invest in high-f sensitivity -</a:t>
            </a:r>
            <a:endParaRPr lang="en-US" sz="2900" b="1" dirty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E54B2BDC-6047-43F0-8F39-508652EE64B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16392" name="Picture 20" descr="frame_0000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018213"/>
            <a:ext cx="1143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38100" y="1450975"/>
            <a:ext cx="7962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latin typeface="Calibri" pitchFamily="34" charset="0"/>
              </a:rPr>
              <a:t>-&gt; Constraining unknown Astrophysics: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41275" y="4381500"/>
            <a:ext cx="8877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latin typeface="Calibri" pitchFamily="34" charset="0"/>
              </a:rPr>
              <a:t>-&gt; Constraining unknown Nuclear / Elementary Particle Physics:</a:t>
            </a:r>
          </a:p>
        </p:txBody>
      </p:sp>
      <p:sp>
        <p:nvSpPr>
          <p:cNvPr id="16395" name="Content Placeholder 2"/>
          <p:cNvSpPr txBox="1">
            <a:spLocks/>
          </p:cNvSpPr>
          <p:nvPr/>
        </p:nvSpPr>
        <p:spPr bwMode="auto">
          <a:xfrm>
            <a:off x="266700" y="4953000"/>
            <a:ext cx="8686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5588" indent="-255588">
              <a:spcBef>
                <a:spcPts val="2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  <a:sym typeface="Symbol" pitchFamily="18" charset="2"/>
              </a:rPr>
              <a:t>Equation of state (EOS), composition, and </a:t>
            </a:r>
            <a:br>
              <a:rPr lang="en-US" sz="2600">
                <a:latin typeface="Calibri" pitchFamily="34" charset="0"/>
                <a:sym typeface="Symbol" pitchFamily="18" charset="2"/>
              </a:rPr>
            </a:br>
            <a:r>
              <a:rPr lang="en-US" sz="2600">
                <a:latin typeface="Calibri" pitchFamily="34" charset="0"/>
                <a:sym typeface="Symbol" pitchFamily="18" charset="2"/>
              </a:rPr>
              <a:t>structural properties of hot and cold nuclear matter.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70707" y="4128294"/>
            <a:ext cx="457200" cy="1587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562894" y="4114006"/>
            <a:ext cx="457200" cy="1588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742407" y="4128294"/>
            <a:ext cx="457200" cy="1587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961607" y="4114006"/>
            <a:ext cx="457200" cy="1587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182394" y="4128294"/>
            <a:ext cx="457200" cy="1588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515100"/>
            <a:ext cx="2362200" cy="365125"/>
          </a:xfrm>
        </p:spPr>
        <p:txBody>
          <a:bodyPr/>
          <a:lstStyle/>
          <a:p>
            <a:pPr>
              <a:defRPr/>
            </a:pPr>
            <a:fld id="{5592EFC9-2891-4E57-87A8-9140DCFF9AE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15100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114300"/>
            <a:ext cx="9144000" cy="723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Studying Neutron Stars with GWs</a:t>
            </a:r>
            <a:endParaRPr lang="en-US" sz="3600" b="1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2" name="Content Placeholder 13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609600"/>
          </a:xfrm>
        </p:spPr>
        <p:txBody>
          <a:bodyPr/>
          <a:lstStyle/>
          <a:p>
            <a:pPr marL="219075" indent="-219075">
              <a:spcBef>
                <a:spcPct val="0"/>
              </a:spcBef>
            </a:pPr>
            <a:r>
              <a:rPr lang="en-US" sz="2400" smtClean="0"/>
              <a:t>“Continuous” GWs: </a:t>
            </a:r>
            <a:r>
              <a:rPr lang="en-US" sz="2400" b="1" smtClean="0">
                <a:solidFill>
                  <a:srgbClr val="0033CC"/>
                </a:solidFill>
              </a:rPr>
              <a:t>“Mountains” on NSs and r-modes</a:t>
            </a:r>
          </a:p>
        </p:txBody>
      </p:sp>
      <p:sp>
        <p:nvSpPr>
          <p:cNvPr id="26" name="Content Placeholder 13"/>
          <p:cNvSpPr txBox="1">
            <a:spLocks/>
          </p:cNvSpPr>
          <p:nvPr/>
        </p:nvSpPr>
        <p:spPr>
          <a:xfrm>
            <a:off x="266700" y="3810000"/>
            <a:ext cx="86868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9456" indent="-21945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Bursts: Excitation of NS </a:t>
            </a:r>
            <a:br>
              <a:rPr lang="en-US" sz="2400" dirty="0">
                <a:latin typeface="+mn-lt"/>
              </a:rPr>
            </a:br>
            <a:r>
              <a:rPr lang="en-US" sz="2400" dirty="0" err="1">
                <a:latin typeface="+mn-lt"/>
              </a:rPr>
              <a:t>pulsational</a:t>
            </a:r>
            <a:r>
              <a:rPr lang="en-US" sz="2400" dirty="0">
                <a:latin typeface="+mn-lt"/>
              </a:rPr>
              <a:t>  modes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(f, p, g, w)</a:t>
            </a:r>
          </a:p>
          <a:p>
            <a:pPr marL="676656" lvl="1" indent="-21945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Pulsar Glitches</a:t>
            </a:r>
          </a:p>
          <a:p>
            <a:pPr marL="676656" lvl="1" indent="-21945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+mn-lt"/>
              </a:rPr>
              <a:t>Magnetar</a:t>
            </a:r>
            <a:r>
              <a:rPr lang="en-US" sz="2400" dirty="0">
                <a:latin typeface="+mn-lt"/>
              </a:rPr>
              <a:t> Quakes: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Soft Gamma Ray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Repeaters</a:t>
            </a:r>
          </a:p>
          <a:p>
            <a:pPr marL="619506" lvl="1" indent="-21945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53254" name="Picture 26" descr="elli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371600"/>
            <a:ext cx="1384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27" descr="strai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1371600"/>
            <a:ext cx="17287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28" descr="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6700" y="1371600"/>
            <a:ext cx="914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Content Placeholder 13"/>
          <p:cNvSpPr txBox="1">
            <a:spLocks/>
          </p:cNvSpPr>
          <p:nvPr/>
        </p:nvSpPr>
        <p:spPr bwMode="auto">
          <a:xfrm>
            <a:off x="723900" y="1981200"/>
            <a:ext cx="8115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9075" indent="-219075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Ellipticity </a:t>
            </a:r>
            <a:r>
              <a:rPr lang="az-Cyrl-AZ" sz="2000">
                <a:latin typeface="Calibri" pitchFamily="34" charset="0"/>
                <a:sym typeface="Symbol" pitchFamily="18" charset="2"/>
              </a:rPr>
              <a:t>є</a:t>
            </a:r>
            <a:r>
              <a:rPr lang="en-US" sz="2000">
                <a:latin typeface="Calibri" pitchFamily="34" charset="0"/>
                <a:sym typeface="Symbol" pitchFamily="18" charset="2"/>
              </a:rPr>
              <a:t>  (breaking strain) x (shear modulus)  x (geometry)</a:t>
            </a:r>
            <a:br>
              <a:rPr lang="en-US" sz="2000">
                <a:latin typeface="Calibri" pitchFamily="34" charset="0"/>
                <a:sym typeface="Symbol" pitchFamily="18" charset="2"/>
              </a:rPr>
            </a:br>
            <a:r>
              <a:rPr lang="en-US" sz="2000">
                <a:latin typeface="Calibri" pitchFamily="34" charset="0"/>
                <a:sym typeface="Symbol" pitchFamily="18" charset="2"/>
              </a:rPr>
              <a:t>-&gt; set by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NS crust &amp; core physics</a:t>
            </a:r>
            <a:r>
              <a:rPr lang="en-US" sz="2000">
                <a:latin typeface="Calibri" pitchFamily="34" charset="0"/>
                <a:sym typeface="Symbol" pitchFamily="18" charset="2"/>
              </a:rPr>
              <a:t>: Normal NS: </a:t>
            </a:r>
            <a:r>
              <a:rPr lang="az-Cyrl-AZ" sz="2000">
                <a:latin typeface="Calibri" pitchFamily="34" charset="0"/>
                <a:sym typeface="Symbol" pitchFamily="18" charset="2"/>
              </a:rPr>
              <a:t>є</a:t>
            </a:r>
            <a:r>
              <a:rPr lang="en-US" sz="2000">
                <a:latin typeface="Calibri" pitchFamily="34" charset="0"/>
                <a:sym typeface="Symbol" pitchFamily="18" charset="2"/>
              </a:rPr>
              <a:t>  10</a:t>
            </a:r>
            <a:r>
              <a:rPr lang="en-US" sz="2000" baseline="30000">
                <a:latin typeface="Calibri" pitchFamily="34" charset="0"/>
                <a:sym typeface="Symbol" pitchFamily="18" charset="2"/>
              </a:rPr>
              <a:t>-6</a:t>
            </a:r>
            <a:r>
              <a:rPr lang="en-US" sz="2000">
                <a:latin typeface="Calibri" pitchFamily="34" charset="0"/>
                <a:sym typeface="Symbol" pitchFamily="18" charset="2"/>
              </a:rPr>
              <a:t>, Quark NS: </a:t>
            </a:r>
            <a:r>
              <a:rPr lang="az-Cyrl-AZ" sz="2000">
                <a:latin typeface="Calibri" pitchFamily="34" charset="0"/>
                <a:sym typeface="Symbol" pitchFamily="18" charset="2"/>
              </a:rPr>
              <a:t>є</a:t>
            </a:r>
            <a:r>
              <a:rPr lang="en-US" sz="2000">
                <a:latin typeface="Calibri" pitchFamily="34" charset="0"/>
                <a:sym typeface="Symbol" pitchFamily="18" charset="2"/>
              </a:rPr>
              <a:t>  10</a:t>
            </a:r>
            <a:r>
              <a:rPr lang="en-US" sz="2000" baseline="30000">
                <a:latin typeface="Calibri" pitchFamily="34" charset="0"/>
                <a:sym typeface="Symbol" pitchFamily="18" charset="2"/>
              </a:rPr>
              <a:t>-3</a:t>
            </a:r>
            <a:r>
              <a:rPr lang="en-US" sz="2000">
                <a:latin typeface="Calibri" pitchFamily="34" charset="0"/>
                <a:sym typeface="Symbol" pitchFamily="18" charset="2"/>
              </a:rPr>
              <a:t>   </a:t>
            </a:r>
            <a:endParaRPr lang="en-US" sz="2000">
              <a:latin typeface="Calibri" pitchFamily="34" charset="0"/>
            </a:endParaRPr>
          </a:p>
          <a:p>
            <a:pPr marL="219075" indent="-219075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Mountain formation: Accretion (LMXBs), magnetic mountains</a:t>
            </a:r>
          </a:p>
          <a:p>
            <a:pPr marL="219075" indent="-219075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r-modes; limited by NS viscosity. Present in very young NSs (?)</a:t>
            </a:r>
          </a:p>
          <a:p>
            <a:pPr marL="219075" indent="-219075">
              <a:buFont typeface="Arial" charset="0"/>
              <a:buChar char="•"/>
            </a:pP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Strongest emitters: Most rapidly spinning NSs -&gt; f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GW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 0.3 – 2 KHz.</a:t>
            </a:r>
            <a:endParaRPr 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3258" name="Picture 30" descr="magneta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3375" y="4152900"/>
            <a:ext cx="2422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31" descr="ns_modes_dimmelmei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9500" y="3790950"/>
            <a:ext cx="30099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TextBox 32"/>
          <p:cNvSpPr txBox="1">
            <a:spLocks noChangeArrowheads="1"/>
          </p:cNvSpPr>
          <p:nvPr/>
        </p:nvSpPr>
        <p:spPr bwMode="auto">
          <a:xfrm>
            <a:off x="4641850" y="3924300"/>
            <a:ext cx="182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[Dimmelmeier et al. 2006]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000" b="1" smtClean="0">
                <a:solidFill>
                  <a:srgbClr val="FF0000"/>
                </a:solidFill>
              </a:rPr>
              <a:t>Summary </a:t>
            </a:r>
            <a:endParaRPr lang="en-US" sz="5000" smtClean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B3E9DEA4-E247-46AD-AF56-6F6CD4BBE80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5300" name="TextBox 9"/>
          <p:cNvSpPr txBox="1">
            <a:spLocks noChangeArrowheads="1"/>
          </p:cNvSpPr>
          <p:nvPr/>
        </p:nvSpPr>
        <p:spPr bwMode="auto">
          <a:xfrm>
            <a:off x="4343400" y="6858000"/>
            <a:ext cx="518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[Buras et al. 2006ab, Scheck et al. 2007, Burrows et al. 2006, 2007abc, Marek &amp; Janka 2007, Mezzacappa et al. 2006,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Fryer &amp; Warren 2004, Bruenn et al. 2007,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Swesty &amp; Myra 2006]</a:t>
            </a:r>
          </a:p>
        </p:txBody>
      </p:sp>
      <p:sp>
        <p:nvSpPr>
          <p:cNvPr id="55301" name="Content Placeholder 13"/>
          <p:cNvSpPr txBox="1">
            <a:spLocks/>
          </p:cNvSpPr>
          <p:nvPr/>
        </p:nvSpPr>
        <p:spPr bwMode="auto">
          <a:xfrm>
            <a:off x="152400" y="914400"/>
            <a:ext cx="8610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Beyond the First Detection </a:t>
            </a:r>
            <a:r>
              <a:rPr lang="en-US" sz="2400" b="1">
                <a:latin typeface="Calibri" pitchFamily="34" charset="0"/>
              </a:rPr>
              <a:t>-&gt; </a:t>
            </a:r>
            <a:br>
              <a:rPr lang="en-US" sz="2400" b="1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	</a:t>
            </a:r>
            <a:r>
              <a:rPr lang="en-US" sz="2400" b="1">
                <a:solidFill>
                  <a:srgbClr val="0033CC"/>
                </a:solidFill>
                <a:latin typeface="Calibri" pitchFamily="34" charset="0"/>
              </a:rPr>
              <a:t>Gravitational Wave Astronomy </a:t>
            </a:r>
          </a:p>
        </p:txBody>
      </p:sp>
      <p:sp>
        <p:nvSpPr>
          <p:cNvPr id="55302" name="Content Placeholder 13"/>
          <p:cNvSpPr txBox="1">
            <a:spLocks/>
          </p:cNvSpPr>
          <p:nvPr/>
        </p:nvSpPr>
        <p:spPr bwMode="auto">
          <a:xfrm>
            <a:off x="381000" y="2362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>
                <a:solidFill>
                  <a:srgbClr val="0033CC"/>
                </a:solidFill>
                <a:latin typeface="Calibri" pitchFamily="34" charset="0"/>
              </a:rPr>
              <a:t>Mechanisms of Core-Collapse Supernovae</a:t>
            </a:r>
          </a:p>
          <a:p>
            <a:pPr marL="182563" indent="-182563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Mechanisms </a:t>
            </a:r>
            <a:r>
              <a:rPr lang="en-US" sz="2400" b="1">
                <a:latin typeface="Calibri" pitchFamily="34" charset="0"/>
              </a:rPr>
              <a:t>and Progenitors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of Long-Soft and </a:t>
            </a:r>
            <a:r>
              <a:rPr lang="en-US" sz="2400" b="1">
                <a:latin typeface="Calibri" pitchFamily="34" charset="0"/>
              </a:rPr>
              <a:t>Short-Hard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GRBs</a:t>
            </a:r>
            <a:r>
              <a:rPr lang="en-US" sz="2400">
                <a:latin typeface="Calibri" pitchFamily="34" charset="0"/>
              </a:rPr>
              <a:t>.</a:t>
            </a:r>
          </a:p>
        </p:txBody>
      </p:sp>
      <p:pic>
        <p:nvPicPr>
          <p:cNvPr id="55303" name="Picture 16" descr="casA.chand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0"/>
            <a:ext cx="20701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Content Placeholder 13"/>
          <p:cNvSpPr txBox="1">
            <a:spLocks/>
          </p:cNvSpPr>
          <p:nvPr/>
        </p:nvSpPr>
        <p:spPr bwMode="auto">
          <a:xfrm>
            <a:off x="152400" y="3543300"/>
            <a:ext cx="899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33CC"/>
                </a:solidFill>
                <a:latin typeface="Calibri" pitchFamily="34" charset="0"/>
              </a:rPr>
              <a:t>Characteristic GW frequencies: few 100 Hz – few  1000 Hz</a:t>
            </a:r>
            <a:br>
              <a:rPr lang="en-US" sz="2400" b="1">
                <a:solidFill>
                  <a:srgbClr val="0033CC"/>
                </a:solidFill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Set by dynamical timescales/rotation frequencies of emitting systems</a:t>
            </a:r>
          </a:p>
        </p:txBody>
      </p:sp>
      <p:sp>
        <p:nvSpPr>
          <p:cNvPr id="55305" name="Content Placeholder 13"/>
          <p:cNvSpPr txBox="1">
            <a:spLocks/>
          </p:cNvSpPr>
          <p:nvPr/>
        </p:nvSpPr>
        <p:spPr bwMode="auto">
          <a:xfrm>
            <a:off x="190500" y="4800600"/>
            <a:ext cx="899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Additional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major</a:t>
            </a:r>
            <a:r>
              <a:rPr lang="en-US" sz="2400" b="1">
                <a:latin typeface="Calibri" pitchFamily="34" charset="0"/>
              </a:rPr>
              <a:t> pay-off beyond Astrophysics</a:t>
            </a:r>
            <a:r>
              <a:rPr lang="en-US" sz="2400">
                <a:latin typeface="Calibri" pitchFamily="34" charset="0"/>
              </a:rPr>
              <a:t>: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Constrain nuclear physics at high density and energy</a:t>
            </a:r>
          </a:p>
        </p:txBody>
      </p:sp>
      <p:sp>
        <p:nvSpPr>
          <p:cNvPr id="55306" name="Content Placeholder 13"/>
          <p:cNvSpPr txBox="1">
            <a:spLocks/>
          </p:cNvSpPr>
          <p:nvPr/>
        </p:nvSpPr>
        <p:spPr bwMode="auto">
          <a:xfrm>
            <a:off x="152400" y="1981200"/>
            <a:ext cx="861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Potential to answer pressing astrophysical questions with GWs: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llapse_v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" y="419100"/>
            <a:ext cx="92011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Core-Collapse Supernovae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DC45F47A-7044-4838-B63D-2D277D998AE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6057900" y="-457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[Wilson 1985; Bethe &amp; Wilson 1985]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209800" y="-495300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[Thompson et al. 2003, Rampp &amp; Janka 2002,  Liebendoerfer et al. 2002,2005]</a:t>
            </a:r>
          </a:p>
        </p:txBody>
      </p:sp>
      <p:pic>
        <p:nvPicPr>
          <p:cNvPr id="20486" name="Picture 13" descr="CasA.chand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1049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cra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7" descr="coll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1028700"/>
            <a:ext cx="85280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13"/>
          <p:cNvSpPr>
            <a:spLocks noGrp="1"/>
          </p:cNvSpPr>
          <p:nvPr>
            <p:ph idx="1"/>
          </p:nvPr>
        </p:nvSpPr>
        <p:spPr>
          <a:xfrm>
            <a:off x="190500" y="4762500"/>
            <a:ext cx="3086100" cy="1676400"/>
          </a:xfrm>
        </p:spPr>
        <p:txBody>
          <a:bodyPr rtlCol="0">
            <a:normAutofit fontScale="92500"/>
          </a:bodyPr>
          <a:lstStyle/>
          <a:p>
            <a:pPr marL="219456" indent="-219456"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33CC"/>
                </a:solidFill>
                <a:sym typeface="Symbol"/>
              </a:rPr>
              <a:t>Energy reservoir: </a:t>
            </a:r>
            <a:br>
              <a:rPr lang="en-US" sz="2000" b="1" dirty="0" smtClean="0">
                <a:solidFill>
                  <a:srgbClr val="0033CC"/>
                </a:solidFill>
                <a:sym typeface="Symbol"/>
              </a:rPr>
            </a:br>
            <a:r>
              <a:rPr lang="en-US" sz="2000" b="1" dirty="0" smtClean="0">
                <a:solidFill>
                  <a:srgbClr val="0033CC"/>
                </a:solidFill>
                <a:sym typeface="Symbol"/>
              </a:rPr>
              <a:t>few x 10</a:t>
            </a:r>
            <a:r>
              <a:rPr lang="en-US" sz="2000" b="1" baseline="30000" dirty="0" smtClean="0">
                <a:solidFill>
                  <a:srgbClr val="0033CC"/>
                </a:solidFill>
                <a:sym typeface="Symbol"/>
              </a:rPr>
              <a:t>53</a:t>
            </a:r>
            <a:r>
              <a:rPr lang="en-US" sz="2000" b="1" dirty="0" smtClean="0">
                <a:solidFill>
                  <a:srgbClr val="0033CC"/>
                </a:solidFill>
                <a:sym typeface="Symbol"/>
              </a:rPr>
              <a:t> erg </a:t>
            </a:r>
            <a:r>
              <a:rPr lang="en-US" sz="1800" b="1" dirty="0" smtClean="0">
                <a:solidFill>
                  <a:srgbClr val="0033CC"/>
                </a:solidFill>
                <a:sym typeface="Symbol"/>
              </a:rPr>
              <a:t>(100 [B]</a:t>
            </a:r>
            <a:r>
              <a:rPr lang="en-US" sz="1800" b="1" dirty="0" err="1" smtClean="0">
                <a:solidFill>
                  <a:srgbClr val="0033CC"/>
                </a:solidFill>
                <a:sym typeface="Symbol"/>
              </a:rPr>
              <a:t>ethe</a:t>
            </a:r>
            <a:r>
              <a:rPr lang="en-US" sz="1800" b="1" dirty="0" smtClean="0">
                <a:solidFill>
                  <a:srgbClr val="0033CC"/>
                </a:solidFill>
                <a:sym typeface="Symbol"/>
              </a:rPr>
              <a:t>)</a:t>
            </a:r>
          </a:p>
          <a:p>
            <a:pPr marL="219456" indent="-219456"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Explosion energy</a:t>
            </a:r>
            <a:r>
              <a:rPr lang="en-US" sz="2000" dirty="0" smtClean="0">
                <a:sym typeface="Symbol"/>
              </a:rPr>
              <a:t>:</a:t>
            </a:r>
            <a:br>
              <a:rPr lang="en-US" sz="2000" dirty="0" smtClean="0">
                <a:sym typeface="Symbol"/>
              </a:rPr>
            </a:b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1 B</a:t>
            </a:r>
          </a:p>
        </p:txBody>
      </p:sp>
      <p:sp>
        <p:nvSpPr>
          <p:cNvPr id="20490" name="Content Placeholder 13"/>
          <p:cNvSpPr txBox="1">
            <a:spLocks/>
          </p:cNvSpPr>
          <p:nvPr/>
        </p:nvSpPr>
        <p:spPr bwMode="auto">
          <a:xfrm>
            <a:off x="3086100" y="4762500"/>
            <a:ext cx="3238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9075" indent="-219075">
              <a:lnSpc>
                <a:spcPts val="26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  <a:sym typeface="Symbol" pitchFamily="18" charset="2"/>
              </a:rPr>
              <a:t>Time frame for explosion:</a:t>
            </a:r>
            <a:br>
              <a:rPr lang="en-US" sz="2000">
                <a:latin typeface="Calibri" pitchFamily="34" charset="0"/>
                <a:sym typeface="Symbol" pitchFamily="18" charset="2"/>
              </a:rPr>
            </a:br>
            <a:r>
              <a:rPr lang="en-US" sz="2000">
                <a:latin typeface="Calibri" pitchFamily="34" charset="0"/>
                <a:sym typeface="Symbol" pitchFamily="18" charset="2"/>
              </a:rPr>
              <a:t>0.3 – 1.5 s after bounce.</a:t>
            </a:r>
          </a:p>
          <a:p>
            <a:pPr marL="219075" indent="-219075">
              <a:lnSpc>
                <a:spcPts val="26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  <a:sym typeface="Symbol" pitchFamily="18" charset="2"/>
              </a:rPr>
              <a:t>BH formation at baryonic </a:t>
            </a:r>
            <a:br>
              <a:rPr lang="en-US" sz="2000">
                <a:latin typeface="Calibri" pitchFamily="34" charset="0"/>
                <a:sym typeface="Symbol" pitchFamily="18" charset="2"/>
              </a:rPr>
            </a:br>
            <a:r>
              <a:rPr lang="en-US" sz="2000">
                <a:latin typeface="Calibri" pitchFamily="34" charset="0"/>
                <a:sym typeface="Symbol" pitchFamily="18" charset="2"/>
              </a:rPr>
              <a:t>PNS mass  1.8 – 2.5 M</a:t>
            </a:r>
            <a:r>
              <a:rPr lang="en-US" sz="2000" baseline="-25000">
                <a:latin typeface="Calibri" pitchFamily="34" charset="0"/>
                <a:sym typeface="Symbol" pitchFamily="18" charset="2"/>
              </a:rPr>
              <a:t>SUN</a:t>
            </a:r>
            <a:r>
              <a:rPr lang="en-US" sz="2000">
                <a:latin typeface="Calibri" pitchFamily="34" charset="0"/>
                <a:sym typeface="Symbol" pitchFamily="18" charset="2"/>
              </a:rPr>
              <a:t>.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10300" y="2095500"/>
            <a:ext cx="1104900" cy="533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3"/>
          <p:cNvSpPr txBox="1">
            <a:spLocks/>
          </p:cNvSpPr>
          <p:nvPr/>
        </p:nvSpPr>
        <p:spPr>
          <a:xfrm>
            <a:off x="6286500" y="4876800"/>
            <a:ext cx="2705100" cy="1181100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indent="-219456"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100" b="1" dirty="0">
                <a:latin typeface="+mn-lt"/>
                <a:sym typeface="Symbol"/>
              </a:rPr>
              <a:t>The Supernova Problem:</a:t>
            </a:r>
          </a:p>
          <a:p>
            <a:pPr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sym typeface="Symbol"/>
              </a:rPr>
              <a:t>What is the mechanism</a:t>
            </a:r>
            <a:br>
              <a:rPr lang="en-US" sz="2400" b="1" dirty="0">
                <a:latin typeface="+mn-lt"/>
                <a:sym typeface="Symbol"/>
              </a:rPr>
            </a:br>
            <a:r>
              <a:rPr lang="en-US" sz="2400" b="1" dirty="0">
                <a:latin typeface="+mn-lt"/>
                <a:sym typeface="Symbol"/>
              </a:rPr>
              <a:t>of shock revival?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286CCF9F-69C1-4FE6-8D09-3172166C6C23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2532" name="Picture 33" descr="neutrino_me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0"/>
            <a:ext cx="6913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34"/>
          <p:cNvSpPr txBox="1">
            <a:spLocks noChangeArrowheads="1"/>
          </p:cNvSpPr>
          <p:nvPr/>
        </p:nvSpPr>
        <p:spPr bwMode="auto">
          <a:xfrm rot="-5400000">
            <a:off x="7519194" y="3183731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[Ott et al. 2008]</a:t>
            </a: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 rot="-5400000">
            <a:off x="6429375" y="3190875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[Ott et al. 2008]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95900" y="4572000"/>
            <a:ext cx="2819400" cy="2286000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Multi-D Dynamics</a:t>
            </a: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</a:rPr>
              <a:t>Convection / Turbulence</a:t>
            </a: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</a:rPr>
              <a:t>SASI</a:t>
            </a: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</a:rPr>
              <a:t>Rotation</a:t>
            </a: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</a:rPr>
              <a:t>PNS pulsations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FF0000"/>
                </a:solidFill>
              </a:rPr>
              <a:t>SN Mechanisms and Their Multi-D Features</a:t>
            </a:r>
            <a:endParaRPr lang="en-US" sz="3600" smtClean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DBDC169D-7E9A-465C-974B-41B5F8A65FC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4343400" y="6858000"/>
            <a:ext cx="518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[Buras et al. 2006ab, Scheck et al. 2007, Burrows et al. 2006, 2007abc, Marek &amp; Janka 2007, Mezzacappa et al. 2006,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Fryer &amp; Warren 2004, Bruenn et al. 2007,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Swesty &amp; Myra 2006]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3200400"/>
            <a:ext cx="2895600" cy="876300"/>
          </a:xfrm>
          <a:prstGeom prst="roundRect">
            <a:avLst>
              <a:gd name="adj" fmla="val 91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" tIns="9144" rIns="914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00"/>
                </a:solidFill>
              </a:rPr>
              <a:t>Neutrino Mechanism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04813" y="4419600"/>
            <a:ext cx="2895600" cy="876300"/>
          </a:xfrm>
          <a:prstGeom prst="roundRect">
            <a:avLst>
              <a:gd name="adj" fmla="val 91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" tIns="9144" rIns="914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70C0"/>
                </a:solidFill>
              </a:rPr>
              <a:t>MHD-Jet </a:t>
            </a:r>
            <a:br>
              <a:rPr lang="en-US" sz="2600" b="1" dirty="0">
                <a:solidFill>
                  <a:srgbClr val="0070C0"/>
                </a:solidFill>
              </a:rPr>
            </a:br>
            <a:r>
              <a:rPr lang="en-US" sz="2600" b="1" dirty="0">
                <a:solidFill>
                  <a:srgbClr val="0070C0"/>
                </a:solidFill>
              </a:rPr>
              <a:t>Mechanism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9100" y="5600700"/>
            <a:ext cx="2895600" cy="876300"/>
          </a:xfrm>
          <a:prstGeom prst="roundRect">
            <a:avLst>
              <a:gd name="adj" fmla="val 91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" tIns="9144" rIns="914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Acoustic </a:t>
            </a:r>
            <a:br>
              <a:rPr lang="en-US" sz="2600" b="1" dirty="0"/>
            </a:br>
            <a:r>
              <a:rPr lang="en-US" sz="2600" b="1" dirty="0"/>
              <a:t>Mechanism</a:t>
            </a: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05200" y="3659188"/>
            <a:ext cx="12573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05200" y="4826000"/>
            <a:ext cx="12573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67100" y="6019800"/>
            <a:ext cx="12573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4838700" y="2776538"/>
            <a:ext cx="419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Dominant Multi-D Processes</a:t>
            </a: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4914900" y="3430588"/>
            <a:ext cx="4229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Convection and SASI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4914900" y="4622800"/>
            <a:ext cx="422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Rotation</a:t>
            </a:r>
          </a:p>
        </p:txBody>
      </p:sp>
      <p:sp>
        <p:nvSpPr>
          <p:cNvPr id="24590" name="TextBox 25"/>
          <p:cNvSpPr txBox="1">
            <a:spLocks noChangeArrowheads="1"/>
          </p:cNvSpPr>
          <p:nvPr/>
        </p:nvSpPr>
        <p:spPr bwMode="auto">
          <a:xfrm>
            <a:off x="4914900" y="5830888"/>
            <a:ext cx="4229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Protoneutron Star Pulsations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7613650" y="65881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[Ott 2009]</a:t>
            </a:r>
          </a:p>
        </p:txBody>
      </p:sp>
      <p:pic>
        <p:nvPicPr>
          <p:cNvPr id="24592" name="Picture 27" descr="neutrino_me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876300"/>
            <a:ext cx="1766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8" descr="rotin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8763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9" descr="core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9100" y="876300"/>
            <a:ext cx="17922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D55916CE-7CFA-4BB7-BBA9-8D25504F995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15100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TASC 2008, UC Irvine</a:t>
            </a:r>
            <a:endParaRPr lang="en-US" sz="1000"/>
          </a:p>
        </p:txBody>
      </p:sp>
      <p:pic>
        <p:nvPicPr>
          <p:cNvPr id="26627" name="Picture 18" descr="waveform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495300"/>
            <a:ext cx="69342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239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Model GW Signals from Core-Collapse Supernovae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994650" y="533400"/>
            <a:ext cx="114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[Ott 2009]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28ED1F21-6058-4F68-9B9E-6DE17658117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690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GWADW 2009</a:t>
            </a:r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Characteristic Strain Spectra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at  10 </a:t>
            </a:r>
            <a:r>
              <a:rPr lang="en-US" sz="3600" b="1" dirty="0" err="1" smtClean="0">
                <a:solidFill>
                  <a:srgbClr val="FF0000"/>
                </a:solidFill>
              </a:rPr>
              <a:t>kpc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8677" name="Picture 7" descr="s20_nr_pi_hchar_talk_5Mp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s20_nr_pi_hchar_talk_5Mp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s20_nr_pi_hchar_talk_5Mp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66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205413" y="2781300"/>
            <a:ext cx="2490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Rotating Collapse / MHD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533400" y="3135313"/>
            <a:ext cx="380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Convection/SASI/Neutrino Mechanism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3238500" y="4572000"/>
            <a:ext cx="1897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Acoustic Mechanism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 descr="and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609600"/>
            <a:ext cx="51054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800100"/>
          </a:xfrm>
        </p:spPr>
        <p:txBody>
          <a:bodyPr/>
          <a:lstStyle/>
          <a:p>
            <a:r>
              <a:rPr lang="en-US" sz="3500" smtClean="0">
                <a:solidFill>
                  <a:srgbClr val="FF0000"/>
                </a:solidFill>
              </a:rPr>
              <a:t>Core-Collapse Supernova Rates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85800" y="6530975"/>
            <a:ext cx="8496300" cy="365125"/>
          </a:xfrm>
        </p:spPr>
        <p:txBody>
          <a:bodyPr/>
          <a:lstStyle/>
          <a:p>
            <a:pPr>
              <a:defRPr/>
            </a:pPr>
            <a:r>
              <a:rPr lang="sv-SE" sz="1000"/>
              <a:t>C. D. Ott @ </a:t>
            </a:r>
            <a:r>
              <a:rPr lang="en-US" sz="1000"/>
              <a:t>GWADW 2009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362200" cy="365125"/>
          </a:xfrm>
        </p:spPr>
        <p:txBody>
          <a:bodyPr/>
          <a:lstStyle/>
          <a:p>
            <a:pPr>
              <a:defRPr/>
            </a:pPr>
            <a:fld id="{E6DE571D-FFD3-4B0B-9DDF-5811E8A826A7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0725" name="Picture 14" descr="sntab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5143500"/>
            <a:ext cx="46291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5640388" y="4230688"/>
            <a:ext cx="3206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Core-collapse SNe within 5 Mpc</a:t>
            </a:r>
            <a:br>
              <a:rPr lang="en-US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since the beginning of </a:t>
            </a:r>
            <a:br>
              <a:rPr lang="en-US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LIGO operations:</a:t>
            </a:r>
          </a:p>
        </p:txBody>
      </p:sp>
      <p:pic>
        <p:nvPicPr>
          <p:cNvPr id="30727" name="Picture 17" descr="739px-M82_Chandra_HST_Spitz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2463" y="685800"/>
            <a:ext cx="31448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18"/>
          <p:cNvSpPr txBox="1">
            <a:spLocks noChangeArrowheads="1"/>
          </p:cNvSpPr>
          <p:nvPr/>
        </p:nvSpPr>
        <p:spPr bwMode="auto">
          <a:xfrm>
            <a:off x="5753100" y="3009900"/>
            <a:ext cx="2157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Calibri" pitchFamily="34" charset="0"/>
              </a:rPr>
              <a:t>M82 Chandra/HST/Spitzer composite.</a:t>
            </a:r>
          </a:p>
        </p:txBody>
      </p:sp>
      <p:pic>
        <p:nvPicPr>
          <p:cNvPr id="30729" name="Picture 21" descr="800px-Infraredandromed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" y="5410200"/>
            <a:ext cx="33861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Box 22"/>
          <p:cNvSpPr txBox="1">
            <a:spLocks noChangeArrowheads="1"/>
          </p:cNvSpPr>
          <p:nvPr/>
        </p:nvSpPr>
        <p:spPr bwMode="auto">
          <a:xfrm>
            <a:off x="381000" y="6421438"/>
            <a:ext cx="15668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Calibri" pitchFamily="34" charset="0"/>
              </a:rPr>
              <a:t>M31 (Andromeda) Spitzer.</a:t>
            </a:r>
          </a:p>
        </p:txBody>
      </p:sp>
      <p:sp>
        <p:nvSpPr>
          <p:cNvPr id="30731" name="TextBox 23"/>
          <p:cNvSpPr txBox="1">
            <a:spLocks noChangeArrowheads="1"/>
          </p:cNvSpPr>
          <p:nvPr/>
        </p:nvSpPr>
        <p:spPr bwMode="auto">
          <a:xfrm>
            <a:off x="1257300" y="876300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Ando et al. 2005</a:t>
            </a:r>
          </a:p>
        </p:txBody>
      </p:sp>
      <p:sp>
        <p:nvSpPr>
          <p:cNvPr id="30732" name="TextBox 24"/>
          <p:cNvSpPr txBox="1">
            <a:spLocks noChangeArrowheads="1"/>
          </p:cNvSpPr>
          <p:nvPr/>
        </p:nvSpPr>
        <p:spPr bwMode="auto">
          <a:xfrm>
            <a:off x="8313738" y="4905375"/>
            <a:ext cx="83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[Ott 2009]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256660</TotalTime>
  <Words>1310</Words>
  <Application>Microsoft Office PowerPoint</Application>
  <PresentationFormat>On-screen Show (4:3)</PresentationFormat>
  <Paragraphs>218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Symbol</vt:lpstr>
      <vt:lpstr>Wingdings</vt:lpstr>
      <vt:lpstr>Office Theme</vt:lpstr>
      <vt:lpstr>The 0.1 – few KHz GW Window: Studying the Physics and Dynamics of Matter at Extreme Densities and Energies</vt:lpstr>
      <vt:lpstr>Overview: - 25 Minutes to convince you to invest in high-f sensitivity -</vt:lpstr>
      <vt:lpstr>Slide 3</vt:lpstr>
      <vt:lpstr>Core-Collapse Supernovae</vt:lpstr>
      <vt:lpstr>Slide 5</vt:lpstr>
      <vt:lpstr>SN Mechanisms and Their Multi-D Features</vt:lpstr>
      <vt:lpstr>Model GW Signals from Core-Collapse Supernovae</vt:lpstr>
      <vt:lpstr>Characteristic Strain Spectra at  10 kpc</vt:lpstr>
      <vt:lpstr>Core-Collapse Supernova Rates</vt:lpstr>
      <vt:lpstr>Characteristic Strain Spectra at  5 Mpc: 0.5 CC-SNe / year</vt:lpstr>
      <vt:lpstr>Slide 11</vt:lpstr>
      <vt:lpstr>Failing CCSNe &amp; BH Formation</vt:lpstr>
      <vt:lpstr>Probing BH Formation with GWs</vt:lpstr>
      <vt:lpstr>Gamma-Ray Bursts</vt:lpstr>
      <vt:lpstr>Long-Soft Gamma-Ray Bursts</vt:lpstr>
      <vt:lpstr>Short-Hard GRBs</vt:lpstr>
      <vt:lpstr>NS-NS Coalescence and Merger</vt:lpstr>
      <vt:lpstr>BH-NS Merger</vt:lpstr>
      <vt:lpstr>Neutron Star Structure </vt:lpstr>
      <vt:lpstr>Slide 20</vt:lpstr>
      <vt:lpstr>Summary </vt:lpstr>
    </vt:vector>
  </TitlesOfParts>
  <Company>Christian's Windows Fun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Blowing up Massive Stars</dc:title>
  <dc:creator>Christian </dc:creator>
  <cp:lastModifiedBy>mak</cp:lastModifiedBy>
  <cp:revision>1326</cp:revision>
  <dcterms:created xsi:type="dcterms:W3CDTF">2007-08-16T05:51:44Z</dcterms:created>
  <dcterms:modified xsi:type="dcterms:W3CDTF">2009-06-24T17:23:22Z</dcterms:modified>
</cp:coreProperties>
</file>