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4"/>
  </p:notesMasterIdLst>
  <p:handoutMasterIdLst>
    <p:handoutMasterId r:id="rId35"/>
  </p:handoutMasterIdLst>
  <p:sldIdLst>
    <p:sldId id="318" r:id="rId2"/>
    <p:sldId id="367" r:id="rId3"/>
    <p:sldId id="366" r:id="rId4"/>
    <p:sldId id="368" r:id="rId5"/>
    <p:sldId id="388" r:id="rId6"/>
    <p:sldId id="370" r:id="rId7"/>
    <p:sldId id="371" r:id="rId8"/>
    <p:sldId id="373" r:id="rId9"/>
    <p:sldId id="374" r:id="rId10"/>
    <p:sldId id="375" r:id="rId11"/>
    <p:sldId id="342" r:id="rId12"/>
    <p:sldId id="382" r:id="rId13"/>
    <p:sldId id="380" r:id="rId14"/>
    <p:sldId id="381" r:id="rId15"/>
    <p:sldId id="323" r:id="rId16"/>
    <p:sldId id="334" r:id="rId17"/>
    <p:sldId id="354" r:id="rId18"/>
    <p:sldId id="355" r:id="rId19"/>
    <p:sldId id="356" r:id="rId20"/>
    <p:sldId id="357" r:id="rId21"/>
    <p:sldId id="361" r:id="rId22"/>
    <p:sldId id="358" r:id="rId23"/>
    <p:sldId id="359" r:id="rId24"/>
    <p:sldId id="360" r:id="rId25"/>
    <p:sldId id="389" r:id="rId26"/>
    <p:sldId id="383" r:id="rId27"/>
    <p:sldId id="376" r:id="rId28"/>
    <p:sldId id="377" r:id="rId29"/>
    <p:sldId id="378" r:id="rId30"/>
    <p:sldId id="379" r:id="rId31"/>
    <p:sldId id="348" r:id="rId32"/>
    <p:sldId id="363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9900"/>
    <a:srgbClr val="FFFF00"/>
    <a:srgbClr val="66FFFF"/>
    <a:srgbClr val="006699"/>
    <a:srgbClr val="99FFCC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8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BCACB500-CB89-43D2-AAE3-327B9AB80045}" type="datetimeFigureOut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1E8F5CC-9AA8-4CE0-A0B3-26BF1B9EF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DF411831-1F27-4A6A-A90D-B369350DF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0A86A-10FE-4B05-A540-8D5B46990AF0}" type="slidenum">
              <a:rPr lang="en-GB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10</a:t>
            </a:fld>
            <a:endParaRPr lang="en-GB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70DCC7-E786-47F0-BD9C-314B6DA66939}" type="slidenum">
              <a:rPr lang="en-GB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31</a:t>
            </a:fld>
            <a:endParaRPr lang="en-GB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FDA00-D8F6-4BD0-93E7-73C69B663571}" type="slidenum">
              <a:rPr lang="en-GB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32</a:t>
            </a:fld>
            <a:endParaRPr lang="en-GB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697473-D7C4-48E1-ACC9-E687B132CC16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17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46495-A66B-4EE8-9EE5-67D8B66BD709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D1980-770E-4B4C-B95F-2348DBC72571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1D139-E029-41E2-83C1-C36A8BAA9D23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D9CB0-97D4-48C0-A210-15C7D2D3D7D2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22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43A6B-ED5E-48CD-9D1C-06071090F5E8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23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EA340-246D-4FEB-AD70-8F4529B7BA06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24</a:t>
            </a:fld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A68D-FD79-413F-9013-B4E2A695428D}" type="datetime1">
              <a:rPr lang="en-US"/>
              <a:pPr>
                <a:defRPr/>
              </a:pPr>
              <a:t>6/24/2009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3EFC-A071-4FD8-8851-CFC3D6775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64F2-B6A6-4239-9D12-2B21B3381537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DF09-030E-40D5-9E41-1C8ABC0F9E7C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2328863" y="6596063"/>
            <a:ext cx="4098925" cy="261937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dirty="0" smtClean="0"/>
            </a:lvl1pPr>
          </a:lstStyle>
          <a:p>
            <a:pPr>
              <a:defRPr/>
            </a:pPr>
            <a:r>
              <a:rPr lang="en-US"/>
              <a:t>Paola </a:t>
            </a:r>
            <a:r>
              <a:rPr lang="en-US" err="1"/>
              <a:t>Puppo</a:t>
            </a:r>
            <a:r>
              <a:rPr lang="en-US"/>
              <a:t> - GWADW– May 11th 2009 – Ft Lauderdale 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1"/>
          </p:nvPr>
        </p:nvSpPr>
        <p:spPr>
          <a:xfrm>
            <a:off x="8239125" y="6578600"/>
            <a:ext cx="781050" cy="2794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1E14162-9ECB-4D0C-8F38-E9DBCF5D52FF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3AC7-F90D-4DD8-951C-2051915AC893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94BB0-ED1A-46E5-8EF8-E2AB075A6CBD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328E3-3A98-46AB-857B-A489EC3B56D3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ABF0-8F48-4896-A52F-942761162FBB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7356-82B7-4FA6-A3B7-F247C7A09D2D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B30F-9AAA-40C3-987A-ECB1A6BA1447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GWADW 2006</a:t>
            </a: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245A-BF33-4C37-B1C3-E7FEC403FE47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3789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D38E27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3E21474-7965-48C8-90E3-E5B1918F6AED}" type="slidenum">
              <a:rPr lang="en-GB"/>
              <a:pPr>
                <a:defRPr/>
              </a:pPr>
              <a:t>‹#›</a:t>
            </a:fld>
            <a:r>
              <a:rPr lang="en-GB"/>
              <a:t> of 16 </a:t>
            </a:r>
          </a:p>
          <a:p>
            <a:pPr>
              <a:defRPr/>
            </a:pPr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pitchFamily="-65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pitchFamily="-108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pitchFamily="-108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pitchFamily="-108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pitchFamily="-108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  <a:ea typeface="ＭＳ Ｐゴシック" pitchFamily="-108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5" y="875437"/>
            <a:ext cx="8833104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it-IT" sz="2400" dirty="0" smtClean="0"/>
              <a:t>The Monolithic suspensions for the interferometer Virgo+</a:t>
            </a:r>
            <a:endParaRPr lang="it-IT" sz="24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28763" y="2938463"/>
            <a:ext cx="6086475" cy="12493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mtClean="0">
                <a:ea typeface="ＭＳ Ｐゴシック"/>
                <a:cs typeface="ＭＳ Ｐゴシック"/>
              </a:rPr>
              <a:t>Paola Puppo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for the Virgo Monolithic Suspension Team</a:t>
            </a: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B88FE3-D25F-47A4-8F54-48D25CC44CA7}" type="slidenum">
              <a:rPr lang="en-GB" smtClean="0">
                <a:ea typeface="ＭＳ Ｐゴシック"/>
                <a:cs typeface="ＭＳ Ｐゴシック"/>
              </a:rPr>
              <a:pPr/>
              <a:t>1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903538" y="6430963"/>
            <a:ext cx="320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GWADW– May 11</a:t>
            </a:r>
            <a:r>
              <a:rPr lang="en-US" sz="1400" i="1" baseline="3000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 2009 – Ft Lauderdale </a:t>
            </a:r>
          </a:p>
        </p:txBody>
      </p:sp>
      <p:pic>
        <p:nvPicPr>
          <p:cNvPr id="21509" name="Picture 6" descr="Virgo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00" y="4487863"/>
            <a:ext cx="14287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243388" y="4416425"/>
            <a:ext cx="16002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None/>
              <a:defRPr/>
            </a:pPr>
            <a:r>
              <a:rPr lang="en-US" sz="2000" i="1" dirty="0">
                <a:solidFill>
                  <a:schemeClr val="tx2"/>
                </a:solidFill>
                <a:latin typeface="+mn-lt"/>
                <a:ea typeface="ＭＳ Ｐゴシック" pitchFamily="-64" charset="-128"/>
                <a:cs typeface="ＭＳ Ｐゴシック" charset="-128"/>
              </a:rPr>
              <a:t>INFN-Rome</a:t>
            </a:r>
            <a:endParaRPr lang="en-US" sz="2400" i="1" dirty="0">
              <a:solidFill>
                <a:schemeClr val="tx2"/>
              </a:solidFill>
              <a:latin typeface="+mn-lt"/>
              <a:ea typeface="ＭＳ Ｐゴシック" pitchFamily="-6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6" descr="clam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" y="1270000"/>
            <a:ext cx="2033588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50"/>
            <a:ext cx="8686800" cy="609024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cs typeface="+mj-cs"/>
              </a:rPr>
              <a:t>Clamps: design and production </a:t>
            </a:r>
            <a:endParaRPr lang="en-US" sz="2400" dirty="0">
              <a:cs typeface="+mj-cs"/>
            </a:endParaRP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E637C6-028D-4445-84E1-5AC002475EA6}" type="slidenum">
              <a:rPr lang="en-GB" smtClean="0">
                <a:ea typeface="ＭＳ Ｐゴシック"/>
                <a:cs typeface="ＭＳ Ｐゴシック"/>
              </a:rPr>
              <a:pPr/>
              <a:t>10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25604" name="Picture 2" descr="Ne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9488" y="3408363"/>
            <a:ext cx="5318125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Assem2"/>
          <p:cNvPicPr>
            <a:picLocks noChangeAspect="1" noChangeArrowheads="1"/>
          </p:cNvPicPr>
          <p:nvPr/>
        </p:nvPicPr>
        <p:blipFill>
          <a:blip r:embed="rId5"/>
          <a:srcRect b="16861"/>
          <a:stretch>
            <a:fillRect/>
          </a:stretch>
        </p:blipFill>
        <p:spPr bwMode="auto">
          <a:xfrm>
            <a:off x="168275" y="3411538"/>
            <a:ext cx="3043238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1373982" y="5828506"/>
            <a:ext cx="387350" cy="2587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16" name="TextBox 15"/>
          <p:cNvSpPr txBox="1"/>
          <p:nvPr/>
        </p:nvSpPr>
        <p:spPr>
          <a:xfrm>
            <a:off x="1658716" y="5452622"/>
            <a:ext cx="116676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Silica anchors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9282" y="3726119"/>
            <a:ext cx="151836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Silica Clamps</a:t>
            </a:r>
          </a:p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on the marionette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1241425" y="4002088"/>
            <a:ext cx="508000" cy="1127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4477510" y="3129636"/>
            <a:ext cx="3236959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Coupling to the mirror flats with New Ears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3420" y="5455301"/>
            <a:ext cx="133534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34" charset="-128"/>
              </a:rPr>
              <a:t>Silicate bonding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5599113" y="5403850"/>
            <a:ext cx="1230312" cy="204788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5534025" y="5260975"/>
            <a:ext cx="336550" cy="220663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39" name="TextBox 38"/>
          <p:cNvSpPr txBox="1"/>
          <p:nvPr/>
        </p:nvSpPr>
        <p:spPr>
          <a:xfrm>
            <a:off x="2458634" y="1607415"/>
            <a:ext cx="364140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Steel box to host the upper silica clamp on the marionetta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635000" y="3162301"/>
            <a:ext cx="1438275" cy="3238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0800000" flipV="1">
            <a:off x="1954213" y="2254250"/>
            <a:ext cx="650875" cy="87313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47" name="Straight Arrow Connector 46"/>
          <p:cNvCxnSpPr>
            <a:cxnSpLocks noChangeShapeType="1"/>
          </p:cNvCxnSpPr>
          <p:nvPr/>
        </p:nvCxnSpPr>
        <p:spPr bwMode="auto">
          <a:xfrm rot="10800000">
            <a:off x="1930400" y="1528763"/>
            <a:ext cx="709613" cy="87312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pic>
        <p:nvPicPr>
          <p:cNvPr id="25628" name="Picture 18" descr="CIMG607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8875" y="0"/>
            <a:ext cx="29051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9" name="Picture 19" descr="CIMG601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3925" y="1663700"/>
            <a:ext cx="31400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>
          <a:xfrm>
            <a:off x="3116263" y="1087438"/>
            <a:ext cx="3919537" cy="1166812"/>
          </a:xfrm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Fiber production validated</a:t>
            </a:r>
          </a:p>
          <a:p>
            <a:r>
              <a:rPr lang="en-US" sz="1400" smtClean="0">
                <a:ea typeface="ＭＳ Ｐゴシック"/>
                <a:cs typeface="ＭＳ Ｐゴシック"/>
              </a:rPr>
              <a:t>Implemented the fiber welding with the laser on the lower and upper silica clamps;</a:t>
            </a:r>
          </a:p>
          <a:p>
            <a:pPr>
              <a:buFont typeface="Wingdings 2" pitchFamily="18" charset="2"/>
              <a:buNone/>
            </a:pPr>
            <a:r>
              <a:rPr lang="en-US" sz="1400" smtClean="0">
                <a:ea typeface="ＭＳ Ｐゴシック"/>
                <a:cs typeface="ＭＳ Ｐゴシック"/>
              </a:rPr>
              <a:t>			</a:t>
            </a:r>
          </a:p>
          <a:p>
            <a:endParaRPr lang="en-US" sz="1400" smtClean="0">
              <a:ea typeface="ＭＳ Ｐゴシック"/>
              <a:cs typeface="ＭＳ Ｐゴシック"/>
            </a:endParaRPr>
          </a:p>
        </p:txBody>
      </p:sp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844698-A51E-4ACC-AB14-384DDF70BDA5}" type="slidenum">
              <a:rPr lang="en-GB" smtClean="0">
                <a:ea typeface="ＭＳ Ｐゴシック"/>
                <a:cs typeface="ＭＳ Ｐゴシック"/>
              </a:rPr>
              <a:pPr/>
              <a:t>11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68116"/>
            <a:ext cx="8686800" cy="60902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silica wires: fiber production and characterization</a:t>
            </a:r>
            <a:endParaRPr lang="en-US" sz="2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42938" y="2906713"/>
            <a:ext cx="0" cy="1371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73050" y="1382713"/>
            <a:ext cx="685800" cy="533400"/>
            <a:chOff x="3511" y="816"/>
            <a:chExt cx="432" cy="336"/>
          </a:xfrm>
        </p:grpSpPr>
        <p:sp>
          <p:nvSpPr>
            <p:cNvPr id="27681" name="Rectangle 8"/>
            <p:cNvSpPr>
              <a:spLocks noChangeArrowheads="1"/>
            </p:cNvSpPr>
            <p:nvPr/>
          </p:nvSpPr>
          <p:spPr bwMode="auto">
            <a:xfrm flipV="1">
              <a:off x="3522" y="816"/>
              <a:ext cx="414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682" name="AutoShape 9"/>
            <p:cNvSpPr>
              <a:spLocks noChangeArrowheads="1"/>
            </p:cNvSpPr>
            <p:nvPr/>
          </p:nvSpPr>
          <p:spPr bwMode="auto">
            <a:xfrm flipV="1">
              <a:off x="3511" y="1008"/>
              <a:ext cx="432" cy="14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1252538" y="2754313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400" b="1"/>
              <a:t>CO</a:t>
            </a:r>
            <a:r>
              <a:rPr lang="it-IT" sz="1400" b="1" baseline="-25000"/>
              <a:t>2</a:t>
            </a:r>
            <a:endParaRPr lang="it-IT" sz="1400" b="1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14313" y="4964113"/>
            <a:ext cx="809625" cy="622300"/>
            <a:chOff x="3474" y="3072"/>
            <a:chExt cx="510" cy="392"/>
          </a:xfrm>
        </p:grpSpPr>
        <p:sp>
          <p:nvSpPr>
            <p:cNvPr id="27678" name="Rectangle 4"/>
            <p:cNvSpPr>
              <a:spLocks noChangeArrowheads="1"/>
            </p:cNvSpPr>
            <p:nvPr/>
          </p:nvSpPr>
          <p:spPr bwMode="auto">
            <a:xfrm flipV="1">
              <a:off x="3474" y="3297"/>
              <a:ext cx="510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679" name="Rectangle 5"/>
            <p:cNvSpPr>
              <a:spLocks noChangeArrowheads="1"/>
            </p:cNvSpPr>
            <p:nvPr/>
          </p:nvSpPr>
          <p:spPr bwMode="auto">
            <a:xfrm flipV="1">
              <a:off x="3687" y="3168"/>
              <a:ext cx="96" cy="1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680" name="AutoShape 41"/>
            <p:cNvSpPr>
              <a:spLocks noChangeArrowheads="1"/>
            </p:cNvSpPr>
            <p:nvPr/>
          </p:nvSpPr>
          <p:spPr bwMode="auto">
            <a:xfrm>
              <a:off x="3687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hlink"/>
                </a:solidFill>
              </a:endParaRPr>
            </a:p>
          </p:txBody>
        </p:sp>
      </p:grp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1252538" y="1230313"/>
            <a:ext cx="84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Upper</a:t>
            </a:r>
          </a:p>
          <a:p>
            <a:pPr eaLnBrk="0" hangingPunct="0"/>
            <a:r>
              <a:rPr lang="it-IT" b="1">
                <a:solidFill>
                  <a:srgbClr val="FF0000"/>
                </a:solidFill>
              </a:rPr>
              <a:t>cone</a:t>
            </a:r>
          </a:p>
        </p:txBody>
      </p:sp>
      <p:sp>
        <p:nvSpPr>
          <p:cNvPr id="26" name="Text Box 45"/>
          <p:cNvSpPr txBox="1">
            <a:spLocks noChangeArrowheads="1"/>
          </p:cNvSpPr>
          <p:nvPr/>
        </p:nvSpPr>
        <p:spPr bwMode="auto">
          <a:xfrm>
            <a:off x="871538" y="3211513"/>
            <a:ext cx="97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1.5 mm</a:t>
            </a:r>
          </a:p>
          <a:p>
            <a:pPr eaLnBrk="0" hangingPunct="0"/>
            <a:r>
              <a:rPr lang="it-IT" b="1">
                <a:solidFill>
                  <a:srgbClr val="FF0000"/>
                </a:solidFill>
              </a:rPr>
              <a:t>rod</a:t>
            </a: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1176338" y="4811713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0000"/>
                </a:solidFill>
              </a:rPr>
              <a:t>Lower</a:t>
            </a:r>
          </a:p>
          <a:p>
            <a:pPr eaLnBrk="0" hangingPunct="0"/>
            <a:r>
              <a:rPr lang="it-IT" b="1">
                <a:solidFill>
                  <a:srgbClr val="FF0000"/>
                </a:solidFill>
              </a:rPr>
              <a:t>“anchor”</a:t>
            </a:r>
          </a:p>
        </p:txBody>
      </p:sp>
      <p:sp>
        <p:nvSpPr>
          <p:cNvPr id="28" name="Line 49"/>
          <p:cNvSpPr>
            <a:spLocks noChangeShapeType="1"/>
          </p:cNvSpPr>
          <p:nvPr/>
        </p:nvSpPr>
        <p:spPr bwMode="auto">
          <a:xfrm>
            <a:off x="642938" y="2906713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1252538" y="4125913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400" b="1"/>
              <a:t>CO</a:t>
            </a:r>
            <a:r>
              <a:rPr lang="it-IT" sz="1400" b="1" baseline="-25000"/>
              <a:t>2</a:t>
            </a:r>
            <a:endParaRPr lang="it-IT" sz="1400" b="1"/>
          </a:p>
        </p:txBody>
      </p:sp>
      <p:sp>
        <p:nvSpPr>
          <p:cNvPr id="30" name="Line 51"/>
          <p:cNvSpPr>
            <a:spLocks noChangeShapeType="1"/>
          </p:cNvSpPr>
          <p:nvPr/>
        </p:nvSpPr>
        <p:spPr bwMode="auto">
          <a:xfrm>
            <a:off x="642938" y="4278313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55"/>
          <p:cNvGrpSpPr>
            <a:grpSpLocks noChangeAspect="1"/>
          </p:cNvGrpSpPr>
          <p:nvPr/>
        </p:nvGrpSpPr>
        <p:grpSpPr bwMode="auto">
          <a:xfrm>
            <a:off x="2095500" y="6364288"/>
            <a:ext cx="406400" cy="312737"/>
            <a:chOff x="3474" y="3072"/>
            <a:chExt cx="510" cy="392"/>
          </a:xfrm>
        </p:grpSpPr>
        <p:sp>
          <p:nvSpPr>
            <p:cNvPr id="27675" name="Rectangle 56"/>
            <p:cNvSpPr>
              <a:spLocks noChangeAspect="1" noChangeArrowheads="1"/>
            </p:cNvSpPr>
            <p:nvPr/>
          </p:nvSpPr>
          <p:spPr bwMode="auto">
            <a:xfrm flipV="1">
              <a:off x="3474" y="3297"/>
              <a:ext cx="510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676" name="Rectangle 57"/>
            <p:cNvSpPr>
              <a:spLocks noChangeAspect="1" noChangeArrowheads="1"/>
            </p:cNvSpPr>
            <p:nvPr/>
          </p:nvSpPr>
          <p:spPr bwMode="auto">
            <a:xfrm flipV="1">
              <a:off x="3687" y="3168"/>
              <a:ext cx="96" cy="15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677" name="AutoShape 58"/>
            <p:cNvSpPr>
              <a:spLocks noChangeAspect="1" noChangeArrowheads="1"/>
            </p:cNvSpPr>
            <p:nvPr/>
          </p:nvSpPr>
          <p:spPr bwMode="auto">
            <a:xfrm>
              <a:off x="3687" y="3072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hlink"/>
                </a:solidFill>
              </a:endParaRPr>
            </a:p>
          </p:txBody>
        </p:sp>
      </p:grp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2135188" y="5718175"/>
            <a:ext cx="341312" cy="681038"/>
            <a:chOff x="5113" y="3481"/>
            <a:chExt cx="215" cy="429"/>
          </a:xfrm>
        </p:grpSpPr>
        <p:grpSp>
          <p:nvGrpSpPr>
            <p:cNvPr id="27671" name="Group 52"/>
            <p:cNvGrpSpPr>
              <a:grpSpLocks noChangeAspect="1"/>
            </p:cNvGrpSpPr>
            <p:nvPr/>
          </p:nvGrpSpPr>
          <p:grpSpPr bwMode="auto">
            <a:xfrm>
              <a:off x="5113" y="3478"/>
              <a:ext cx="215" cy="166"/>
              <a:chOff x="3511" y="816"/>
              <a:chExt cx="432" cy="336"/>
            </a:xfrm>
          </p:grpSpPr>
          <p:sp>
            <p:nvSpPr>
              <p:cNvPr id="27673" name="Rectangle 53"/>
              <p:cNvSpPr>
                <a:spLocks noChangeAspect="1" noChangeArrowheads="1"/>
              </p:cNvSpPr>
              <p:nvPr/>
            </p:nvSpPr>
            <p:spPr bwMode="auto">
              <a:xfrm flipV="1">
                <a:off x="3522" y="816"/>
                <a:ext cx="414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7674" name="AutoShape 54"/>
              <p:cNvSpPr>
                <a:spLocks noChangeAspect="1" noChangeArrowheads="1"/>
              </p:cNvSpPr>
              <p:nvPr/>
            </p:nvSpPr>
            <p:spPr bwMode="auto">
              <a:xfrm flipV="1">
                <a:off x="3511" y="1008"/>
                <a:ext cx="432" cy="144"/>
              </a:xfrm>
              <a:prstGeom prst="triangle">
                <a:avLst>
                  <a:gd name="adj" fmla="val 50000"/>
                </a:avLst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27672" name="Line 61"/>
            <p:cNvSpPr>
              <a:spLocks noChangeShapeType="1"/>
            </p:cNvSpPr>
            <p:nvPr/>
          </p:nvSpPr>
          <p:spPr bwMode="auto">
            <a:xfrm flipV="1">
              <a:off x="5220" y="3624"/>
              <a:ext cx="0" cy="28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Line 62"/>
          <p:cNvSpPr>
            <a:spLocks noChangeShapeType="1"/>
          </p:cNvSpPr>
          <p:nvPr/>
        </p:nvSpPr>
        <p:spPr bwMode="auto">
          <a:xfrm flipV="1">
            <a:off x="2305050" y="1258888"/>
            <a:ext cx="0" cy="51022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Rectangle 64"/>
          <p:cNvSpPr>
            <a:spLocks noChangeAspect="1" noChangeArrowheads="1"/>
          </p:cNvSpPr>
          <p:nvPr/>
        </p:nvSpPr>
        <p:spPr bwMode="auto">
          <a:xfrm>
            <a:off x="1449388" y="6059488"/>
            <a:ext cx="493712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800" b="1"/>
              <a:t>CO</a:t>
            </a:r>
            <a:r>
              <a:rPr lang="it-IT" sz="800" b="1" baseline="-25000"/>
              <a:t>2</a:t>
            </a:r>
            <a:endParaRPr lang="it-IT" sz="800" b="1"/>
          </a:p>
        </p:txBody>
      </p:sp>
      <p:sp>
        <p:nvSpPr>
          <p:cNvPr id="42" name="Line 65"/>
          <p:cNvSpPr>
            <a:spLocks noChangeShapeType="1"/>
          </p:cNvSpPr>
          <p:nvPr/>
        </p:nvSpPr>
        <p:spPr bwMode="auto">
          <a:xfrm>
            <a:off x="1943100" y="6135688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667" name="Picture 4" descr="DSC_5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5350" y="2022475"/>
            <a:ext cx="19558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4" descr="DSC_50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50" y="4876800"/>
            <a:ext cx="29892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 descr="DSC_50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2288" y="2035175"/>
            <a:ext cx="9636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0" name="Picture 5" descr="DSC_50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6913" y="1928813"/>
            <a:ext cx="2254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313 0.15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4.16667E-6 -0.112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 -0.6997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0" grpId="1" animBg="1"/>
      <p:bldP spid="25" grpId="0"/>
      <p:bldP spid="25" grpId="1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15350" cy="838200"/>
          </a:xfrm>
        </p:spPr>
        <p:txBody>
          <a:bodyPr/>
          <a:lstStyle/>
          <a:p>
            <a:pPr>
              <a:defRPr/>
            </a:pPr>
            <a:r>
              <a:rPr lang="it-IT" sz="2400" dirty="0" smtClean="0"/>
              <a:t>The </a:t>
            </a:r>
            <a:r>
              <a:rPr lang="it-IT" sz="2400" dirty="0" err="1" smtClean="0"/>
              <a:t>payload</a:t>
            </a:r>
            <a:endParaRPr lang="it-IT" sz="2400" dirty="0"/>
          </a:p>
        </p:txBody>
      </p:sp>
      <p:sp>
        <p:nvSpPr>
          <p:cNvPr id="28674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28675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4B9180-E63A-44D6-966C-3ECFF2E1BEBE}" type="slidenum">
              <a:rPr lang="en-GB" smtClean="0">
                <a:ea typeface="ＭＳ Ｐゴシック"/>
                <a:cs typeface="ＭＳ Ｐゴシック"/>
              </a:rPr>
              <a:pPr/>
              <a:t>12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28676" name="Immagin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838"/>
            <a:ext cx="4060825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975100" y="357188"/>
            <a:ext cx="5024438" cy="6248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b="1" dirty="0">
                <a:latin typeface="+mj-lt"/>
              </a:rPr>
              <a:t>Marionette (110 kg):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amagnetic</a:t>
            </a:r>
            <a:r>
              <a:rPr lang="it-IT" sz="1600" dirty="0">
                <a:latin typeface="+mj-lt"/>
              </a:rPr>
              <a:t> steel AISI 316L, </a:t>
            </a:r>
            <a:r>
              <a:rPr lang="it-IT" sz="1600" dirty="0" err="1">
                <a:latin typeface="+mj-lt"/>
              </a:rPr>
              <a:t>dielectric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arms</a:t>
            </a:r>
            <a:r>
              <a:rPr lang="it-IT" sz="1600" dirty="0">
                <a:latin typeface="+mj-lt"/>
              </a:rPr>
              <a:t> (</a:t>
            </a:r>
            <a:r>
              <a:rPr lang="it-IT" sz="1600" dirty="0" err="1">
                <a:latin typeface="+mj-lt"/>
              </a:rPr>
              <a:t>peek</a:t>
            </a:r>
            <a:r>
              <a:rPr lang="it-IT" sz="1600" dirty="0">
                <a:latin typeface="+mj-lt"/>
              </a:rPr>
              <a:t>)</a:t>
            </a:r>
            <a:r>
              <a:rPr lang="it-IT" sz="1600" dirty="0">
                <a:latin typeface="+mj-lt"/>
                <a:sym typeface="Wingdings" pitchFamily="2" charset="2"/>
              </a:rPr>
              <a:t> no </a:t>
            </a:r>
            <a:r>
              <a:rPr lang="it-IT" sz="1600" dirty="0" err="1">
                <a:latin typeface="+mj-lt"/>
                <a:sym typeface="Wingdings" pitchFamily="2" charset="2"/>
              </a:rPr>
              <a:t>eddy</a:t>
            </a:r>
            <a:r>
              <a:rPr lang="it-IT" sz="1600" dirty="0">
                <a:latin typeface="+mj-lt"/>
                <a:sym typeface="Wingdings" pitchFamily="2" charset="2"/>
              </a:rPr>
              <a:t> </a:t>
            </a:r>
            <a:r>
              <a:rPr lang="it-IT" sz="1600" dirty="0" err="1">
                <a:latin typeface="+mj-lt"/>
                <a:sym typeface="Wingdings" pitchFamily="2" charset="2"/>
              </a:rPr>
              <a:t>current</a:t>
            </a:r>
            <a:r>
              <a:rPr lang="it-IT" sz="1600" dirty="0">
                <a:latin typeface="+mj-lt"/>
                <a:sym typeface="Wingdings" pitchFamily="2" charset="2"/>
              </a:rPr>
              <a:t> and </a:t>
            </a:r>
            <a:r>
              <a:rPr lang="it-IT" sz="1600" dirty="0" err="1">
                <a:latin typeface="+mj-lt"/>
                <a:sym typeface="Wingdings" pitchFamily="2" charset="2"/>
              </a:rPr>
              <a:t>magnetization</a:t>
            </a:r>
            <a:r>
              <a:rPr lang="it-IT" sz="1600" dirty="0">
                <a:latin typeface="+mj-lt"/>
                <a:sym typeface="Wingdings" pitchFamily="2" charset="2"/>
              </a:rPr>
              <a:t> </a:t>
            </a:r>
            <a:r>
              <a:rPr lang="it-IT" sz="1600" dirty="0" err="1">
                <a:latin typeface="+mj-lt"/>
                <a:sym typeface="Wingdings" pitchFamily="2" charset="2"/>
              </a:rPr>
              <a:t>effects</a:t>
            </a:r>
            <a:r>
              <a:rPr lang="it-IT" sz="1600" dirty="0">
                <a:latin typeface="+mj-lt"/>
                <a:sym typeface="Wingdings" pitchFamily="2" charset="2"/>
              </a:rPr>
              <a:t>;</a:t>
            </a:r>
            <a:r>
              <a:rPr lang="it-IT" sz="1600" dirty="0">
                <a:latin typeface="+mj-lt"/>
              </a:rPr>
              <a:t> 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designed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to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be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fully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compatible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with</a:t>
            </a:r>
            <a:r>
              <a:rPr lang="it-IT" sz="1600" dirty="0">
                <a:latin typeface="+mj-lt"/>
              </a:rPr>
              <a:t> the </a:t>
            </a:r>
            <a:r>
              <a:rPr lang="it-IT" sz="1600" dirty="0" err="1">
                <a:latin typeface="+mj-lt"/>
              </a:rPr>
              <a:t>monolithic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suspensions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assembly</a:t>
            </a:r>
            <a:r>
              <a:rPr lang="it-IT" sz="1600" dirty="0">
                <a:latin typeface="+mj-lt"/>
              </a:rPr>
              <a:t>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equipped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with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mirror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for</a:t>
            </a:r>
            <a:r>
              <a:rPr lang="it-IT" sz="1600" dirty="0">
                <a:latin typeface="+mj-lt"/>
              </a:rPr>
              <a:t> LC </a:t>
            </a:r>
            <a:r>
              <a:rPr lang="it-IT" sz="1600" dirty="0" err="1">
                <a:latin typeface="+mj-lt"/>
              </a:rPr>
              <a:t>purposes</a:t>
            </a:r>
            <a:r>
              <a:rPr lang="it-IT" sz="1600" dirty="0">
                <a:latin typeface="+mj-lt"/>
              </a:rPr>
              <a:t>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step</a:t>
            </a:r>
            <a:r>
              <a:rPr lang="it-IT" sz="1600" dirty="0">
                <a:latin typeface="+mj-lt"/>
              </a:rPr>
              <a:t> motor </a:t>
            </a:r>
            <a:r>
              <a:rPr lang="it-IT" sz="1600" dirty="0" err="1">
                <a:latin typeface="+mj-lt"/>
              </a:rPr>
              <a:t>to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displace</a:t>
            </a:r>
            <a:r>
              <a:rPr lang="it-IT" sz="1600" dirty="0">
                <a:latin typeface="+mj-lt"/>
              </a:rPr>
              <a:t> a </a:t>
            </a:r>
            <a:r>
              <a:rPr lang="it-IT" sz="1600" dirty="0" err="1">
                <a:latin typeface="+mj-lt"/>
              </a:rPr>
              <a:t>balancing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weight</a:t>
            </a:r>
            <a:r>
              <a:rPr lang="it-IT" sz="1600" dirty="0">
                <a:latin typeface="+mj-lt"/>
              </a:rPr>
              <a:t>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it-IT" sz="1600" dirty="0">
              <a:latin typeface="+mj-lt"/>
            </a:endParaRPr>
          </a:p>
          <a:p>
            <a:pPr eaLnBrk="0" hangingPunct="0">
              <a:defRPr/>
            </a:pPr>
            <a:r>
              <a:rPr lang="it-IT" sz="1600" b="1" dirty="0" err="1">
                <a:latin typeface="+mj-lt"/>
              </a:rPr>
              <a:t>Recoil</a:t>
            </a:r>
            <a:r>
              <a:rPr lang="it-IT" sz="1600" b="1" dirty="0">
                <a:latin typeface="+mj-lt"/>
              </a:rPr>
              <a:t> Mass (60 kg):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amagnetic</a:t>
            </a:r>
            <a:r>
              <a:rPr lang="it-IT" sz="1600" dirty="0">
                <a:solidFill>
                  <a:prstClr val="black"/>
                </a:solidFill>
              </a:rPr>
              <a:t> steel AISI 316L </a:t>
            </a:r>
            <a:r>
              <a:rPr lang="it-IT" sz="1600" dirty="0" err="1">
                <a:solidFill>
                  <a:prstClr val="black"/>
                </a:solidFill>
              </a:rPr>
              <a:t>outer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cylindric</a:t>
            </a:r>
            <a:r>
              <a:rPr lang="it-IT" sz="1600" dirty="0">
                <a:solidFill>
                  <a:prstClr val="black"/>
                </a:solidFill>
              </a:rPr>
              <a:t> mass (500 mm </a:t>
            </a:r>
            <a:r>
              <a:rPr lang="it-IT" sz="1600" dirty="0" err="1">
                <a:solidFill>
                  <a:prstClr val="black"/>
                </a:solidFill>
              </a:rPr>
              <a:t>diam</a:t>
            </a:r>
            <a:r>
              <a:rPr lang="it-IT" sz="1600" dirty="0">
                <a:solidFill>
                  <a:prstClr val="black"/>
                </a:solidFill>
              </a:rPr>
              <a:t>);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dielectric</a:t>
            </a:r>
            <a:r>
              <a:rPr lang="it-IT" sz="1600" dirty="0">
                <a:solidFill>
                  <a:prstClr val="black"/>
                </a:solidFill>
              </a:rPr>
              <a:t> </a:t>
            </a:r>
            <a:r>
              <a:rPr lang="it-IT" sz="1600" dirty="0" err="1">
                <a:solidFill>
                  <a:prstClr val="black"/>
                </a:solidFill>
              </a:rPr>
              <a:t>inner</a:t>
            </a:r>
            <a:r>
              <a:rPr lang="it-IT" sz="1600" dirty="0">
                <a:solidFill>
                  <a:prstClr val="black"/>
                </a:solidFill>
              </a:rPr>
              <a:t> ring (</a:t>
            </a:r>
            <a:r>
              <a:rPr lang="it-IT" sz="1600" dirty="0" err="1">
                <a:solidFill>
                  <a:prstClr val="black"/>
                </a:solidFill>
              </a:rPr>
              <a:t>peek</a:t>
            </a:r>
            <a:r>
              <a:rPr lang="it-IT" sz="1600" dirty="0">
                <a:solidFill>
                  <a:prstClr val="black"/>
                </a:solidFill>
              </a:rPr>
              <a:t> CF30) 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 no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stray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currents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or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magnetization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effects</a:t>
            </a:r>
            <a:endParaRPr lang="it-IT" sz="1600" dirty="0">
              <a:solidFill>
                <a:prstClr val="black"/>
              </a:solidFill>
              <a:sym typeface="Wingdings" pitchFamily="2" charset="2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it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carries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four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coils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for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e.m.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actuation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on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magnets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attached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the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mirror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rear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side;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suspended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with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steel C85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wires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(0.6 mm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diam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.)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option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: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it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can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carry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the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markers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for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the LC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purposes</a:t>
            </a:r>
            <a:endParaRPr lang="it-IT" sz="1600" dirty="0">
              <a:solidFill>
                <a:prstClr val="black"/>
              </a:solidFill>
              <a:sym typeface="Wingdings" pitchFamily="2" charset="2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equipped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with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safety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stop (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peek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it-IT" sz="1600" dirty="0" err="1">
                <a:solidFill>
                  <a:prstClr val="black"/>
                </a:solidFill>
                <a:sym typeface="Wingdings" pitchFamily="2" charset="2"/>
              </a:rPr>
              <a:t>made</a:t>
            </a:r>
            <a:r>
              <a:rPr lang="it-IT" sz="1600" dirty="0">
                <a:solidFill>
                  <a:prstClr val="black"/>
                </a:solidFill>
                <a:sym typeface="Wingdings" pitchFamily="2" charset="2"/>
              </a:rPr>
              <a:t>)</a:t>
            </a:r>
            <a:endParaRPr lang="it-IT" sz="1600" dirty="0">
              <a:latin typeface="+mj-lt"/>
            </a:endParaRPr>
          </a:p>
          <a:p>
            <a:pPr eaLnBrk="0" hangingPunct="0">
              <a:defRPr/>
            </a:pPr>
            <a:endParaRPr lang="it-IT" sz="1600" dirty="0">
              <a:latin typeface="+mj-lt"/>
            </a:endParaRPr>
          </a:p>
          <a:p>
            <a:pPr eaLnBrk="0" hangingPunct="0">
              <a:defRPr/>
            </a:pPr>
            <a:r>
              <a:rPr lang="it-IT" sz="1600" b="1" dirty="0" err="1">
                <a:latin typeface="+mj-lt"/>
              </a:rPr>
              <a:t>Mirror</a:t>
            </a:r>
            <a:r>
              <a:rPr lang="it-IT" sz="1600" b="1" dirty="0">
                <a:latin typeface="+mj-lt"/>
              </a:rPr>
              <a:t> (21 kg):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FS </a:t>
            </a:r>
            <a:r>
              <a:rPr lang="it-IT" sz="1600" dirty="0" err="1">
                <a:latin typeface="+mj-lt"/>
              </a:rPr>
              <a:t>with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lateral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flats</a:t>
            </a:r>
            <a:r>
              <a:rPr lang="it-IT" sz="1600" dirty="0">
                <a:latin typeface="+mj-lt"/>
              </a:rPr>
              <a:t> (350 mm </a:t>
            </a:r>
            <a:r>
              <a:rPr lang="it-IT" sz="1600" dirty="0" err="1">
                <a:latin typeface="+mj-lt"/>
              </a:rPr>
              <a:t>diam</a:t>
            </a:r>
            <a:r>
              <a:rPr lang="it-IT" sz="1600" dirty="0">
                <a:latin typeface="+mj-lt"/>
              </a:rPr>
              <a:t>), </a:t>
            </a:r>
            <a:r>
              <a:rPr lang="it-IT" sz="1600" dirty="0" err="1">
                <a:latin typeface="+mj-lt"/>
              </a:rPr>
              <a:t>silica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ears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attached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with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silicate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bonding</a:t>
            </a:r>
            <a:endParaRPr lang="it-IT" sz="1600" dirty="0">
              <a:latin typeface="+mj-lt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suspended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with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silica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wires</a:t>
            </a:r>
            <a:r>
              <a:rPr lang="it-IT" sz="1600" dirty="0">
                <a:latin typeface="+mj-lt"/>
              </a:rPr>
              <a:t> (285 </a:t>
            </a:r>
            <a:r>
              <a:rPr lang="it-IT" sz="1600" dirty="0">
                <a:latin typeface="Symbol" pitchFamily="18" charset="2"/>
              </a:rPr>
              <a:t>m</a:t>
            </a:r>
            <a:r>
              <a:rPr lang="it-IT" sz="1600" dirty="0">
                <a:latin typeface="+mj-lt"/>
              </a:rPr>
              <a:t>m </a:t>
            </a:r>
            <a:r>
              <a:rPr lang="it-IT" sz="1600" dirty="0" err="1">
                <a:latin typeface="+mj-lt"/>
              </a:rPr>
              <a:t>diam</a:t>
            </a:r>
            <a:r>
              <a:rPr lang="it-IT" sz="1600" dirty="0">
                <a:latin typeface="+mj-lt"/>
              </a:rPr>
              <a:t>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magnets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attached</a:t>
            </a:r>
            <a:r>
              <a:rPr lang="it-IT" sz="1600" dirty="0">
                <a:latin typeface="+mj-lt"/>
              </a:rPr>
              <a:t> on </a:t>
            </a:r>
            <a:r>
              <a:rPr lang="it-IT" sz="1600" dirty="0" err="1">
                <a:latin typeface="+mj-lt"/>
              </a:rPr>
              <a:t>rear</a:t>
            </a:r>
            <a:r>
              <a:rPr lang="it-IT" sz="1600" dirty="0">
                <a:latin typeface="+mj-lt"/>
              </a:rPr>
              <a:t> side 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option</a:t>
            </a:r>
            <a:r>
              <a:rPr lang="it-IT" sz="1600" dirty="0">
                <a:latin typeface="+mj-lt"/>
              </a:rPr>
              <a:t>: </a:t>
            </a:r>
            <a:r>
              <a:rPr lang="it-IT" sz="1600" dirty="0" err="1">
                <a:latin typeface="+mj-lt"/>
              </a:rPr>
              <a:t>markers</a:t>
            </a:r>
            <a:r>
              <a:rPr lang="it-IT" sz="1600" dirty="0">
                <a:latin typeface="+mj-lt"/>
              </a:rPr>
              <a:t> </a:t>
            </a:r>
            <a:r>
              <a:rPr lang="it-IT" sz="1600" dirty="0" err="1">
                <a:latin typeface="+mj-lt"/>
              </a:rPr>
              <a:t>attached</a:t>
            </a:r>
            <a:r>
              <a:rPr lang="it-IT" sz="1600" dirty="0">
                <a:latin typeface="+mj-lt"/>
              </a:rPr>
              <a:t> on </a:t>
            </a:r>
            <a:r>
              <a:rPr lang="it-IT" sz="1600" dirty="0" err="1">
                <a:latin typeface="+mj-lt"/>
              </a:rPr>
              <a:t>front</a:t>
            </a:r>
            <a:r>
              <a:rPr lang="it-IT" sz="1600" dirty="0">
                <a:latin typeface="+mj-lt"/>
              </a:rPr>
              <a:t> side (LC)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6713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Payloads: The marionette</a:t>
            </a:r>
            <a:endParaRPr lang="en-US" dirty="0"/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DAD2DA-B59C-409D-82FF-4325D10C188C}" type="slidenum">
              <a:rPr lang="en-GB" smtClean="0">
                <a:ea typeface="ＭＳ Ｐゴシック"/>
                <a:cs typeface="ＭＳ Ｐゴシック"/>
              </a:rPr>
              <a:pPr/>
              <a:t>13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29699" name="Picture 6" descr="CIMG607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9625"/>
            <a:ext cx="46783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CIMG60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5" y="0"/>
            <a:ext cx="25431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magin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727075"/>
            <a:ext cx="441642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CIMG607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0188" y="3440113"/>
            <a:ext cx="2563812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878643" y="3042341"/>
            <a:ext cx="2953244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The </a:t>
            </a: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>marionette: some details</a:t>
            </a:r>
            <a:endParaRPr lang="en-US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91377" y="3267182"/>
            <a:ext cx="475262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FFFFFF"/>
                </a:solidFill>
                <a:ea typeface="ＭＳ Ｐゴシック" pitchFamily="34" charset="-128"/>
              </a:rPr>
              <a:t>Marionette and Copper Tungsten inner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73" y="148975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Payload: Reaction masses and payload frame</a:t>
            </a:r>
            <a:endParaRPr lang="en-US" dirty="0"/>
          </a:p>
        </p:txBody>
      </p:sp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481DAB-6DA6-48C3-A6B5-A6689809333A}" type="slidenum">
              <a:rPr lang="en-GB" smtClean="0">
                <a:ea typeface="ＭＳ Ｐゴシック"/>
                <a:cs typeface="ＭＳ Ｐゴシック"/>
              </a:rPr>
              <a:pPr/>
              <a:t>14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0723" name="Picture 5" descr="CIMG60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3987800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Immagine 1"/>
          <p:cNvPicPr>
            <a:picLocks noChangeAspect="1" noChangeArrowheads="1"/>
          </p:cNvPicPr>
          <p:nvPr/>
        </p:nvPicPr>
        <p:blipFill>
          <a:blip r:embed="rId3"/>
          <a:srcRect l="18147" t="5882" r="38911" b="14597"/>
          <a:stretch>
            <a:fillRect/>
          </a:stretch>
        </p:blipFill>
        <p:spPr bwMode="auto">
          <a:xfrm>
            <a:off x="4413250" y="1276350"/>
            <a:ext cx="47307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0" y="3701657"/>
            <a:ext cx="4056303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a typeface="ＭＳ Ｐゴシック" pitchFamily="34" charset="-128"/>
              </a:rPr>
              <a:t>The reaction masses are being machined </a:t>
            </a:r>
          </a:p>
        </p:txBody>
      </p:sp>
      <p:sp>
        <p:nvSpPr>
          <p:cNvPr id="27658" name="TextBox 10"/>
          <p:cNvSpPr txBox="1">
            <a:spLocks noChangeArrowheads="1"/>
          </p:cNvSpPr>
          <p:nvPr/>
        </p:nvSpPr>
        <p:spPr bwMode="auto">
          <a:xfrm>
            <a:off x="4303713" y="1073150"/>
            <a:ext cx="4840287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/>
              <a:t>The frame design is being finalized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1258888"/>
            <a:ext cx="4502150" cy="2030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b="1" dirty="0">
                <a:latin typeface="+mj-lt"/>
                <a:ea typeface="ＭＳ Ｐゴシック" pitchFamily="-64" charset="-128"/>
                <a:cs typeface="+mn-cs"/>
              </a:rPr>
              <a:t>Frame </a:t>
            </a:r>
            <a:r>
              <a:rPr lang="it-IT" b="1" dirty="0" err="1">
                <a:latin typeface="+mj-lt"/>
                <a:ea typeface="ＭＳ Ｐゴシック" pitchFamily="-64" charset="-128"/>
                <a:cs typeface="+mn-cs"/>
              </a:rPr>
              <a:t>for</a:t>
            </a:r>
            <a:r>
              <a:rPr lang="it-IT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b="1" dirty="0" err="1">
                <a:latin typeface="+mj-lt"/>
                <a:ea typeface="ＭＳ Ｐゴシック" pitchFamily="-64" charset="-128"/>
                <a:cs typeface="+mn-cs"/>
              </a:rPr>
              <a:t>payload</a:t>
            </a:r>
            <a:r>
              <a:rPr lang="it-IT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b="1" dirty="0" err="1">
                <a:latin typeface="+mj-lt"/>
                <a:ea typeface="ＭＳ Ｐゴシック" pitchFamily="-64" charset="-128"/>
                <a:cs typeface="+mn-cs"/>
              </a:rPr>
              <a:t>assembly</a:t>
            </a:r>
            <a:r>
              <a:rPr lang="it-IT" b="1" dirty="0">
                <a:latin typeface="+mj-lt"/>
                <a:ea typeface="ＭＳ Ｐゴシック" pitchFamily="-64" charset="-128"/>
                <a:cs typeface="+mn-cs"/>
              </a:rPr>
              <a:t>: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a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new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frame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has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been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designed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on the base </a:t>
            </a:r>
          </a:p>
          <a:p>
            <a:pPr eaLnBrk="0" hangingPunct="0">
              <a:defRPr/>
            </a:pP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of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acquired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experience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during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tests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precisions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required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for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positioning</a:t>
            </a:r>
            <a:endParaRPr lang="it-IT" dirty="0">
              <a:latin typeface="+mj-lt"/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of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pieces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are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respected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it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is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equipped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by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a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vacuum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pump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clamp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the </a:t>
            </a:r>
          </a:p>
          <a:p>
            <a:pPr eaLnBrk="0" hangingPunct="0">
              <a:defRPr/>
            </a:pP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mirror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face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during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latin typeface="+mj-lt"/>
                <a:ea typeface="ＭＳ Ｐゴシック" pitchFamily="-64" charset="-128"/>
                <a:cs typeface="+mn-cs"/>
              </a:rPr>
              <a:t>trasportation</a:t>
            </a:r>
            <a:r>
              <a:rPr lang="it-IT" dirty="0">
                <a:latin typeface="+mj-lt"/>
                <a:ea typeface="ＭＳ Ｐゴシック" pitchFamily="-64" charset="-128"/>
                <a:cs typeface="+mn-cs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121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II TASK: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Payload suspension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11D17-68BD-41DB-B0AA-A96CCD2C07C9}" type="slidenum">
              <a:rPr lang="en-GB" smtClean="0">
                <a:ea typeface="ＭＳ Ｐゴシック"/>
                <a:cs typeface="ＭＳ Ｐゴシック"/>
              </a:rPr>
              <a:pPr/>
              <a:t>15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31747" name="Picture 7" descr="CIMG516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100" y="3870325"/>
            <a:ext cx="3898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066487"/>
            <a:ext cx="4559743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 Steel AISI304 </a:t>
            </a:r>
            <a:r>
              <a:rPr lang="en-US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Marionetta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 prototype with PVC arms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-108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 Dummy reaction mass, coils with peek supports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-108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 A mirror is inserted in the holder, and the system is balanced.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-108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+mn-cs"/>
              </a:rPr>
              <a:t>All the pieces are secured by safety structures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ＭＳ Ｐゴシック" charset="-128"/>
              </a:rPr>
              <a:t> Fibers bending point placed on the </a:t>
            </a:r>
            <a:r>
              <a:rPr lang="en-US" sz="1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ＭＳ Ｐゴシック" charset="-128"/>
              </a:rPr>
              <a:t>marionetta’s</a:t>
            </a:r>
            <a:r>
              <a:rPr lang="en-US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108" charset="-128"/>
                <a:cs typeface="ＭＳ Ｐゴシック" charset="-128"/>
              </a:rPr>
              <a:t> center of mass</a:t>
            </a:r>
          </a:p>
        </p:txBody>
      </p:sp>
      <p:pic>
        <p:nvPicPr>
          <p:cNvPr id="31749" name="Picture 6" descr="CIMG51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8813" y="1444625"/>
            <a:ext cx="44069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Presentatio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0"/>
            <a:ext cx="19796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59557" y="697117"/>
            <a:ext cx="1984443" cy="67047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12" name="Picture 6" descr="DSC_449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3838"/>
            <a:ext cx="3124200" cy="1552575"/>
          </a:xfrm>
          <a:prstGeom prst="rect">
            <a:avLst/>
          </a:prstGeom>
          <a:noFill/>
          <a:ln w="9525">
            <a:solidFill>
              <a:srgbClr val="FF60FF"/>
            </a:solidFill>
            <a:miter lim="800000"/>
            <a:headEnd/>
            <a:tailEnd/>
          </a:ln>
        </p:spPr>
      </p:pic>
      <p:pic>
        <p:nvPicPr>
          <p:cNvPr id="31755" name="Picture 11" descr="DSC_7033.JPG"/>
          <p:cNvPicPr>
            <a:picLocks noChangeAspect="1"/>
          </p:cNvPicPr>
          <p:nvPr/>
        </p:nvPicPr>
        <p:blipFill>
          <a:blip r:embed="rId6"/>
          <a:srcRect l="-3149"/>
          <a:stretch>
            <a:fillRect/>
          </a:stretch>
        </p:blipFill>
        <p:spPr bwMode="auto">
          <a:xfrm>
            <a:off x="2870200" y="4991100"/>
            <a:ext cx="254476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223838"/>
            <a:ext cx="7942263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378450" y="4203700"/>
            <a:ext cx="15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eaLnBrk="0" hangingPunct="0"/>
            <a:endParaRPr lang="it-IT" sz="2800" b="1">
              <a:latin typeface="Calibri" pitchFamily="34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1789113" y="2433638"/>
            <a:ext cx="349250" cy="2071687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1770063" y="1438275"/>
            <a:ext cx="46037" cy="673100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6275293" y="5255372"/>
            <a:ext cx="136896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8" charset="-128"/>
                <a:cs typeface="+mn-cs"/>
              </a:rPr>
              <a:t>lens</a:t>
            </a:r>
          </a:p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8" charset="-128"/>
                <a:cs typeface="+mn-cs"/>
              </a:rPr>
              <a:t>(and </a:t>
            </a:r>
            <a:r>
              <a:rPr lang="en-GB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8" charset="-128"/>
                <a:cs typeface="+mn-cs"/>
              </a:rPr>
              <a:t>PSDs</a:t>
            </a: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8" charset="-128"/>
                <a:cs typeface="+mn-cs"/>
              </a:rPr>
              <a:t>)</a:t>
            </a:r>
          </a:p>
        </p:txBody>
      </p:sp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6755372" y="536388"/>
            <a:ext cx="11927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-108" charset="-128"/>
                <a:cs typeface="+mn-cs"/>
              </a:rPr>
              <a:t>marionette</a:t>
            </a:r>
          </a:p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-108" charset="-128"/>
                <a:cs typeface="+mn-cs"/>
              </a:rPr>
              <a:t>and coils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 rot="10800000">
            <a:off x="4271963" y="5172075"/>
            <a:ext cx="12731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eaLnBrk="0" hangingPunct="0"/>
            <a:endParaRPr lang="it-IT" sz="2800" b="1">
              <a:latin typeface="Calibri" pitchFamily="34" charset="0"/>
            </a:endParaRP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0" y="3532188"/>
            <a:ext cx="10302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pPr eaLnBrk="0" hangingPunct="0"/>
            <a:endParaRPr lang="it-IT"/>
          </a:p>
        </p:txBody>
      </p:sp>
      <p:sp>
        <p:nvSpPr>
          <p:cNvPr id="32777" name="Line 11"/>
          <p:cNvSpPr>
            <a:spLocks noChangeShapeType="1"/>
          </p:cNvSpPr>
          <p:nvPr/>
        </p:nvSpPr>
        <p:spPr bwMode="auto">
          <a:xfrm flipH="1">
            <a:off x="4478338" y="3106738"/>
            <a:ext cx="1303337" cy="415925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78" name="Line 12"/>
          <p:cNvSpPr>
            <a:spLocks noChangeShapeType="1"/>
          </p:cNvSpPr>
          <p:nvPr/>
        </p:nvSpPr>
        <p:spPr bwMode="auto">
          <a:xfrm flipH="1">
            <a:off x="5422900" y="968375"/>
            <a:ext cx="1219200" cy="601663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79" name="Line 13"/>
          <p:cNvSpPr>
            <a:spLocks noChangeShapeType="1"/>
          </p:cNvSpPr>
          <p:nvPr/>
        </p:nvSpPr>
        <p:spPr bwMode="auto">
          <a:xfrm flipV="1">
            <a:off x="7188200" y="2084388"/>
            <a:ext cx="933450" cy="3278187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 flipV="1">
            <a:off x="7221538" y="4760913"/>
            <a:ext cx="887412" cy="698500"/>
          </a:xfrm>
          <a:prstGeom prst="line">
            <a:avLst/>
          </a:prstGeom>
          <a:noFill/>
          <a:ln w="54720">
            <a:solidFill>
              <a:srgbClr val="FFFF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 flipV="1">
            <a:off x="5029200" y="4186238"/>
            <a:ext cx="1588" cy="928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 eaLnBrk="0" hangingPunct="0">
              <a:defRPr/>
            </a:pPr>
            <a:endParaRPr lang="en-US" sz="2800" b="1">
              <a:latin typeface="+mj-lt"/>
              <a:ea typeface="ＭＳ Ｐゴシック" pitchFamily="-108" charset="-128"/>
              <a:cs typeface="+mn-cs"/>
            </a:endParaRPr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5029200" y="5116513"/>
            <a:ext cx="820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 eaLnBrk="0" hangingPunct="0">
              <a:defRPr/>
            </a:pPr>
            <a:endParaRPr lang="en-US" sz="2800" b="1">
              <a:latin typeface="+mj-lt"/>
              <a:ea typeface="ＭＳ Ｐゴシック" pitchFamily="-108" charset="-128"/>
              <a:cs typeface="+mn-cs"/>
            </a:endParaRPr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 flipH="1">
            <a:off x="4529138" y="5129213"/>
            <a:ext cx="471487" cy="530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pPr eaLnBrk="0" hangingPunct="0">
              <a:defRPr/>
            </a:pPr>
            <a:endParaRPr lang="en-US" sz="2800" b="1">
              <a:latin typeface="+mj-lt"/>
              <a:ea typeface="ＭＳ Ｐゴシック" pitchFamily="-108" charset="-128"/>
              <a:cs typeface="+mn-cs"/>
            </a:endParaRPr>
          </a:p>
        </p:txBody>
      </p:sp>
      <p:sp>
        <p:nvSpPr>
          <p:cNvPr id="32784" name="Text Box 19"/>
          <p:cNvSpPr txBox="1">
            <a:spLocks noChangeArrowheads="1"/>
          </p:cNvSpPr>
          <p:nvPr/>
        </p:nvSpPr>
        <p:spPr bwMode="auto">
          <a:xfrm>
            <a:off x="4787900" y="4127500"/>
            <a:ext cx="1698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b="1">
                <a:latin typeface="Calibri" pitchFamily="34" charset="0"/>
              </a:rPr>
              <a:t>y</a:t>
            </a:r>
          </a:p>
        </p:txBody>
      </p:sp>
      <p:sp>
        <p:nvSpPr>
          <p:cNvPr id="32785" name="Text Box 20"/>
          <p:cNvSpPr txBox="1">
            <a:spLocks noChangeArrowheads="1"/>
          </p:cNvSpPr>
          <p:nvPr/>
        </p:nvSpPr>
        <p:spPr bwMode="auto">
          <a:xfrm>
            <a:off x="5681663" y="4749800"/>
            <a:ext cx="1651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b="1">
                <a:latin typeface="Calibri" pitchFamily="34" charset="0"/>
              </a:rPr>
              <a:t>x</a:t>
            </a:r>
          </a:p>
        </p:txBody>
      </p:sp>
      <p:sp>
        <p:nvSpPr>
          <p:cNvPr id="32786" name="Text Box 21"/>
          <p:cNvSpPr txBox="1">
            <a:spLocks noChangeArrowheads="1"/>
          </p:cNvSpPr>
          <p:nvPr/>
        </p:nvSpPr>
        <p:spPr bwMode="auto">
          <a:xfrm>
            <a:off x="4413250" y="5160963"/>
            <a:ext cx="141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2800" b="1">
                <a:latin typeface="Calibri" pitchFamily="34" charset="0"/>
              </a:rPr>
              <a:t>z</a:t>
            </a:r>
          </a:p>
        </p:txBody>
      </p:sp>
      <p:sp>
        <p:nvSpPr>
          <p:cNvPr id="21527" name="Text Box 22"/>
          <p:cNvSpPr txBox="1">
            <a:spLocks noChangeArrowheads="1"/>
          </p:cNvSpPr>
          <p:nvPr/>
        </p:nvSpPr>
        <p:spPr bwMode="auto">
          <a:xfrm>
            <a:off x="465792" y="6093386"/>
            <a:ext cx="8489950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hangingPunct="0"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Electronic equipment:</a:t>
            </a:r>
          </a:p>
          <a:p>
            <a:pPr hangingPunct="0">
              <a:buClr>
                <a:srgbClr val="000000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- crate with ADCs/</a:t>
            </a:r>
            <a:r>
              <a:rPr lang="en-GB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DACs</a:t>
            </a:r>
            <a:r>
              <a:rPr lang="en-GB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 DSP, DOL and 2 timing boards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684089" y="2746188"/>
            <a:ext cx="13352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-108" charset="-128"/>
                <a:cs typeface="+mn-cs"/>
              </a:rPr>
              <a:t>Mirror and markers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35890" y="2132105"/>
            <a:ext cx="1335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-108" charset="-128"/>
                <a:cs typeface="+mn-cs"/>
              </a:rPr>
              <a:t>Laser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3513" y="4570506"/>
            <a:ext cx="1335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buClr>
                <a:srgbClr val="000000"/>
              </a:buClr>
              <a:buSzPct val="45000"/>
              <a:tabLst>
                <a:tab pos="655638" algn="l"/>
              </a:tabLst>
              <a:defRPr/>
            </a:pPr>
            <a:r>
              <a:rPr lang="en-GB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ＭＳ Ｐゴシック" pitchFamily="-108" charset="-128"/>
                <a:cs typeface="+mn-cs"/>
              </a:rPr>
              <a:t>Camera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6383810" cy="456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II TASK: Payload LOCAL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80162" y="161878"/>
            <a:ext cx="457378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pitchFamily="-65" charset="-128"/>
              </a:rPr>
              <a:t>Monolithic payload prototype tests 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779127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Mechanical Assembling using a suspension frame: done in 3 steps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1600200"/>
            <a:ext cx="164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charset="-128"/>
                <a:cs typeface="ＭＳ Ｐゴシック" charset="-128"/>
              </a:rPr>
              <a:t>0) STEEL WIRES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082040" y="1641532"/>
            <a:ext cx="3322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charset="-128"/>
                <a:cs typeface="ＭＳ Ｐゴシック" charset="-128"/>
              </a:rPr>
              <a:t>I) FS with AL ANCHORS </a:t>
            </a:r>
          </a:p>
          <a:p>
            <a:pPr marL="609600" indent="-609600"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charset="-128"/>
                <a:cs typeface="ＭＳ Ｐゴシック" charset="-128"/>
              </a:rPr>
              <a:t>and EARS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059994" y="1651592"/>
            <a:ext cx="4084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ＭＳ Ｐゴシック" charset="-128"/>
                <a:cs typeface="ＭＳ Ｐゴシック" charset="-128"/>
              </a:rPr>
              <a:t>II) FS with FS ANCHORS and EARS</a:t>
            </a:r>
          </a:p>
          <a:p>
            <a:pPr eaLnBrk="0" hangingPunct="0"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725488" y="2351088"/>
            <a:ext cx="0" cy="762000"/>
          </a:xfrm>
          <a:prstGeom prst="lin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0" y="3582296"/>
            <a:ext cx="208915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- TF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meas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control design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preliminary</a:t>
            </a:r>
          </a:p>
          <a:p>
            <a:pPr eaLnBrk="0" hangingPunct="0">
              <a:buFontTx/>
              <a:buChar char="-"/>
              <a:defRPr/>
            </a:pP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models: analytical and FEM model 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118834" y="3593474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assembly procedure (I) 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TF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meas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controlled operation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model retuning (with FS) </a:t>
            </a: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3409950" y="2373313"/>
            <a:ext cx="0" cy="762000"/>
          </a:xfrm>
          <a:prstGeom prst="lin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6999288" y="2359025"/>
            <a:ext cx="0" cy="762000"/>
          </a:xfrm>
          <a:prstGeom prst="lin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974874" y="3327656"/>
            <a:ext cx="3962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assembly procedure (I) 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Note: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mario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baricentre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moved upwards in two steps (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IIa,IIb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TF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meas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controlled operation</a:t>
            </a:r>
          </a:p>
          <a:p>
            <a:pPr eaLnBrk="0" hangingPunct="0">
              <a:buFontTx/>
              <a:buChar char="-"/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 model retuning (with new marionette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baricentre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844800" y="5919788"/>
            <a:ext cx="1336675" cy="4572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HYBRID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331788" y="5930900"/>
            <a:ext cx="1092200" cy="4572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STEEL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6761163" y="5935663"/>
            <a:ext cx="920750" cy="4572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FULL</a:t>
            </a:r>
          </a:p>
        </p:txBody>
      </p:sp>
      <p:pic>
        <p:nvPicPr>
          <p:cNvPr id="34833" name="Picture 2" descr="Presenta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0"/>
            <a:ext cx="19796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159557" y="0"/>
            <a:ext cx="1984443" cy="67047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402983"/>
            <a:ext cx="2096808" cy="5455017"/>
          </a:xfrm>
          <a:prstGeom prst="rect">
            <a:avLst/>
          </a:prstGeom>
          <a:noFill/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6807" y="1402983"/>
            <a:ext cx="2835120" cy="5455017"/>
          </a:xfrm>
          <a:prstGeom prst="rect">
            <a:avLst/>
          </a:prstGeom>
          <a:noFill/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46694" y="1402983"/>
            <a:ext cx="4197306" cy="5455017"/>
          </a:xfrm>
          <a:prstGeom prst="rect">
            <a:avLst/>
          </a:prstGeom>
          <a:noFill/>
          <a:ln w="38100" cap="flat" cmpd="sng" algn="ctr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09713" y="195263"/>
            <a:ext cx="5489575" cy="411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ea typeface="ＭＳ Ｐゴシック" pitchFamily="-65" charset="-128"/>
              </a:rPr>
              <a:t>Example of TF meas results / model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762000"/>
          <a:ext cx="5630863" cy="1624013"/>
        </p:xfrm>
        <a:graphic>
          <a:graphicData uri="http://schemas.openxmlformats.org/presentationml/2006/ole">
            <p:oleObj spid="_x0000_s1026" name="Document" r:id="rId4" imgW="5629656" imgH="1624584" progId="Word.Documen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2209800"/>
          <a:ext cx="5630863" cy="1801813"/>
        </p:xfrm>
        <a:graphic>
          <a:graphicData uri="http://schemas.openxmlformats.org/presentationml/2006/ole">
            <p:oleObj spid="_x0000_s1027" name="Document" r:id="rId5" imgW="5629656" imgH="1801368" progId="Word.Document.8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3870325"/>
          <a:ext cx="5630863" cy="2682875"/>
        </p:xfrm>
        <a:graphic>
          <a:graphicData uri="http://schemas.openxmlformats.org/presentationml/2006/ole">
            <p:oleObj spid="_x0000_s1028" name="Document" r:id="rId6" imgW="5629656" imgH="2682240" progId="Word.Document.8">
              <p:embed/>
            </p:oleObj>
          </a:graphicData>
        </a:graphic>
      </p:graphicFrame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6635750" y="976313"/>
            <a:ext cx="200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Longitudinal (z)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Mirror OL response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VS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Mario exc </a:t>
            </a:r>
          </a:p>
        </p:txBody>
      </p:sp>
      <p:sp>
        <p:nvSpPr>
          <p:cNvPr id="1031" name="Text Box 20"/>
          <p:cNvSpPr txBox="1">
            <a:spLocks noChangeArrowheads="1"/>
          </p:cNvSpPr>
          <p:nvPr/>
        </p:nvSpPr>
        <p:spPr bwMode="auto">
          <a:xfrm>
            <a:off x="6646863" y="2557463"/>
            <a:ext cx="2000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Longitudinal (z)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Mirror OL response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VS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Mirror exc </a:t>
            </a:r>
          </a:p>
        </p:txBody>
      </p:sp>
      <p:sp>
        <p:nvSpPr>
          <p:cNvPr id="1032" name="Text Box 21"/>
          <p:cNvSpPr txBox="1">
            <a:spLocks noChangeArrowheads="1"/>
          </p:cNvSpPr>
          <p:nvPr/>
        </p:nvSpPr>
        <p:spPr bwMode="auto">
          <a:xfrm>
            <a:off x="6661150" y="4224338"/>
            <a:ext cx="2482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Yaw (</a:t>
            </a:r>
            <a:r>
              <a:rPr lang="en-US" b="1">
                <a:latin typeface="Symbol" pitchFamily="18" charset="2"/>
              </a:rPr>
              <a:t>Q</a:t>
            </a:r>
            <a:r>
              <a:rPr lang="en-US" b="1" baseline="-25000">
                <a:latin typeface="Calibri" pitchFamily="34" charset="0"/>
              </a:rPr>
              <a:t>y</a:t>
            </a:r>
            <a:r>
              <a:rPr lang="en-US" b="1">
                <a:latin typeface="Calibri" pitchFamily="34" charset="0"/>
              </a:rPr>
              <a:t>)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Mirror/Mario OL response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VS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Mario exc 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035675" y="106680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6037263" y="266700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6037263" y="440055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-65" charset="-128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6291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Example of TF meas results / model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81000"/>
          <a:ext cx="5630863" cy="1798638"/>
        </p:xfrm>
        <a:graphic>
          <a:graphicData uri="http://schemas.openxmlformats.org/presentationml/2006/ole">
            <p:oleObj spid="_x0000_s2050" name="Document" r:id="rId4" imgW="5629656" imgH="1798320" progId="Word.Documen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0" y="2209800"/>
          <a:ext cx="5630863" cy="1978025"/>
        </p:xfrm>
        <a:graphic>
          <a:graphicData uri="http://schemas.openxmlformats.org/presentationml/2006/ole">
            <p:oleObj spid="_x0000_s2051" name="Document" r:id="rId5" imgW="5629656" imgH="1978152" progId="Word.Document.8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0" y="4267200"/>
          <a:ext cx="5630863" cy="1447800"/>
        </p:xfrm>
        <a:graphic>
          <a:graphicData uri="http://schemas.openxmlformats.org/presentationml/2006/ole">
            <p:oleObj spid="_x0000_s2052" name="Document" r:id="rId6" imgW="5629656" imgH="1447800" progId="Word.Document.8">
              <p:embed/>
            </p:oleObj>
          </a:graphicData>
        </a:graphic>
      </p:graphicFrame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6400800" y="762000"/>
            <a:ext cx="2036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Yaw (ty)</a:t>
            </a:r>
          </a:p>
          <a:p>
            <a:pPr eaLnBrk="0" hangingPunct="0"/>
            <a:r>
              <a:rPr lang="en-US"/>
              <a:t>Mirror OL response </a:t>
            </a:r>
          </a:p>
          <a:p>
            <a:pPr eaLnBrk="0" hangingPunct="0"/>
            <a:r>
              <a:rPr lang="en-US"/>
              <a:t>VS</a:t>
            </a:r>
          </a:p>
          <a:p>
            <a:pPr eaLnBrk="0" hangingPunct="0"/>
            <a:r>
              <a:rPr lang="en-US"/>
              <a:t>Mirror exc </a:t>
            </a:r>
          </a:p>
        </p:txBody>
      </p:sp>
      <p:sp>
        <p:nvSpPr>
          <p:cNvPr id="2055" name="Rectangle 12"/>
          <p:cNvSpPr>
            <a:spLocks noChangeArrowheads="1"/>
          </p:cNvSpPr>
          <p:nvPr/>
        </p:nvSpPr>
        <p:spPr bwMode="auto">
          <a:xfrm>
            <a:off x="6421438" y="2390775"/>
            <a:ext cx="267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Pitch (tx)</a:t>
            </a:r>
          </a:p>
          <a:p>
            <a:pPr eaLnBrk="0" hangingPunct="0"/>
            <a:r>
              <a:rPr lang="en-US"/>
              <a:t>Mirror/Mario OL response </a:t>
            </a:r>
          </a:p>
          <a:p>
            <a:pPr eaLnBrk="0" hangingPunct="0"/>
            <a:r>
              <a:rPr lang="en-US"/>
              <a:t>VS</a:t>
            </a:r>
          </a:p>
          <a:p>
            <a:pPr eaLnBrk="0" hangingPunct="0"/>
            <a:r>
              <a:rPr lang="en-US"/>
              <a:t>Mario exc</a:t>
            </a: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6477000" y="4371975"/>
            <a:ext cx="2036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Pitch (tx)</a:t>
            </a:r>
          </a:p>
          <a:p>
            <a:pPr eaLnBrk="0" hangingPunct="0"/>
            <a:r>
              <a:rPr lang="en-US"/>
              <a:t>Mirror OL response </a:t>
            </a:r>
          </a:p>
          <a:p>
            <a:pPr eaLnBrk="0" hangingPunct="0"/>
            <a:r>
              <a:rPr lang="en-US"/>
              <a:t>VS</a:t>
            </a:r>
          </a:p>
          <a:p>
            <a:pPr eaLnBrk="0" hangingPunct="0"/>
            <a:r>
              <a:rPr lang="en-US"/>
              <a:t>Mirror exc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867400" y="83820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83275" y="243840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5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883275" y="4495800"/>
            <a:ext cx="327025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8" y="420624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it-IT" sz="2800" dirty="0" smtClean="0"/>
              <a:t>Virgo+ upgrades  </a:t>
            </a:r>
            <a:endParaRPr lang="it-IT" sz="2800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04788" y="1481138"/>
            <a:ext cx="8686800" cy="4946650"/>
          </a:xfrm>
        </p:spPr>
        <p:txBody>
          <a:bodyPr/>
          <a:lstStyle/>
          <a:p>
            <a:pPr lvl="1"/>
            <a:r>
              <a:rPr lang="it-IT" sz="2400" smtClean="0">
                <a:ea typeface="ＭＳ Ｐゴシック"/>
              </a:rPr>
              <a:t>New IMC mirror (bigger mass, better coating </a:t>
            </a:r>
            <a:r>
              <a:rPr lang="it-IT" sz="2400" smtClean="0">
                <a:ea typeface="ＭＳ Ｐゴシック"/>
                <a:sym typeface="Wingdings" pitchFamily="2" charset="2"/>
              </a:rPr>
              <a:t> </a:t>
            </a:r>
            <a:r>
              <a:rPr lang="it-IT" sz="2400" smtClean="0">
                <a:ea typeface="ＭＳ Ｐゴシック"/>
              </a:rPr>
              <a:t>reduced rad press effect, easier to lock, reduced optical losses)</a:t>
            </a:r>
          </a:p>
          <a:p>
            <a:pPr lvl="1"/>
            <a:r>
              <a:rPr lang="it-IT" sz="2400" smtClean="0">
                <a:ea typeface="ＭＳ Ｐゴシック"/>
              </a:rPr>
              <a:t>Implementation of the remote control on Faraday Isolator of suspended IB </a:t>
            </a:r>
            <a:r>
              <a:rPr lang="it-IT" sz="2400" smtClean="0">
                <a:ea typeface="ＭＳ Ｐゴシック"/>
                <a:sym typeface="Wingdings" pitchFamily="2" charset="2"/>
              </a:rPr>
              <a:t> better correction of thermal effects;</a:t>
            </a:r>
            <a:endParaRPr lang="it-IT" sz="2400" smtClean="0">
              <a:ea typeface="ＭＳ Ｐゴシック"/>
            </a:endParaRPr>
          </a:p>
          <a:p>
            <a:pPr lvl="1"/>
            <a:r>
              <a:rPr lang="it-IT" sz="2400" smtClean="0">
                <a:ea typeface="ＭＳ Ｐゴシック"/>
              </a:rPr>
              <a:t>New laser (P</a:t>
            </a:r>
            <a:r>
              <a:rPr lang="it-IT" sz="2400" baseline="-25000" smtClean="0">
                <a:ea typeface="ＭＳ Ｐゴシック"/>
              </a:rPr>
              <a:t>in</a:t>
            </a:r>
            <a:r>
              <a:rPr lang="it-IT" sz="2400" smtClean="0">
                <a:ea typeface="ＭＳ Ｐゴシック"/>
              </a:rPr>
              <a:t>=50 W)</a:t>
            </a:r>
            <a:r>
              <a:rPr lang="it-IT" sz="2400" smtClean="0">
                <a:ea typeface="ＭＳ Ｐゴシック"/>
                <a:sym typeface="Wingdings" pitchFamily="2" charset="2"/>
              </a:rPr>
              <a:t>shot noise reduction</a:t>
            </a:r>
            <a:endParaRPr lang="it-IT" sz="2400" smtClean="0">
              <a:ea typeface="ＭＳ Ｐゴシック"/>
            </a:endParaRPr>
          </a:p>
          <a:p>
            <a:pPr lvl="1"/>
            <a:r>
              <a:rPr lang="it-IT" sz="2400" smtClean="0">
                <a:ea typeface="ＭＳ Ｐゴシック"/>
              </a:rPr>
              <a:t>Thermal compensation </a:t>
            </a:r>
            <a:r>
              <a:rPr lang="it-IT" sz="2400" smtClean="0">
                <a:ea typeface="ＭＳ Ｐゴシック"/>
                <a:sym typeface="Wingdings" pitchFamily="2" charset="2"/>
              </a:rPr>
              <a:t> thermal lensing reduction</a:t>
            </a:r>
          </a:p>
          <a:p>
            <a:pPr lvl="1"/>
            <a:r>
              <a:rPr lang="it-IT" sz="2400" smtClean="0">
                <a:ea typeface="ＭＳ Ｐゴシック"/>
                <a:sym typeface="Wingdings" pitchFamily="2" charset="2"/>
              </a:rPr>
              <a:t>Electronics implementation </a:t>
            </a:r>
          </a:p>
          <a:p>
            <a:pPr lvl="2"/>
            <a:r>
              <a:rPr lang="it-IT" sz="2000" smtClean="0">
                <a:ea typeface="ＭＳ Ｐゴシック"/>
                <a:sym typeface="Wingdings" pitchFamily="2" charset="2"/>
              </a:rPr>
              <a:t>“DAC noise” reduction of the low freq noise;</a:t>
            </a:r>
          </a:p>
          <a:p>
            <a:pPr lvl="2"/>
            <a:r>
              <a:rPr lang="it-IT" sz="2000" smtClean="0">
                <a:ea typeface="ＭＳ Ｐゴシック"/>
                <a:sym typeface="Wingdings" pitchFamily="2" charset="2"/>
              </a:rPr>
              <a:t>Actuation control noise reduction;</a:t>
            </a:r>
          </a:p>
          <a:p>
            <a:pPr lvl="1"/>
            <a:r>
              <a:rPr lang="it-IT" sz="2400" smtClean="0">
                <a:ea typeface="ＭＳ Ｐゴシック"/>
                <a:sym typeface="Wingdings" pitchFamily="2" charset="2"/>
              </a:rPr>
              <a:t> New magnets Eddy currents and magnetic effects reduction; </a:t>
            </a:r>
          </a:p>
          <a:p>
            <a:pPr lvl="2"/>
            <a:endParaRPr lang="it-IT" sz="2000" smtClean="0">
              <a:ea typeface="ＭＳ Ｐゴシック"/>
            </a:endParaRPr>
          </a:p>
          <a:p>
            <a:pPr lvl="2"/>
            <a:endParaRPr lang="it-IT" sz="2000" smtClean="0">
              <a:ea typeface="ＭＳ Ｐゴシック"/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362950" y="6578600"/>
            <a:ext cx="781050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7637FA7-6397-495E-BEAE-E130A534CC5B}" type="slidenum">
              <a:rPr lang="en-GB" smtClean="0">
                <a:ea typeface="ＭＳ Ｐゴシック"/>
                <a:cs typeface="ＭＳ Ｐゴシック"/>
              </a:rPr>
              <a:pPr/>
              <a:t>2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16389" name="Picture 6" descr="Virgo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629150" cy="4572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Example of TF meas results / model 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938" y="609600"/>
          <a:ext cx="5630862" cy="3375025"/>
        </p:xfrm>
        <a:graphic>
          <a:graphicData uri="http://schemas.openxmlformats.org/presentationml/2006/ole">
            <p:oleObj spid="_x0000_s3074" name="Document" r:id="rId4" imgW="5629656" imgH="3374136" progId="Word.Document.8">
              <p:embed/>
            </p:oleObj>
          </a:graphicData>
        </a:graphic>
      </p:graphicFrame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-76200" y="4052888"/>
            <a:ext cx="5103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Tuned parameters for lumped-impedance matrix model</a:t>
            </a:r>
          </a:p>
        </p:txBody>
      </p:sp>
      <p:sp>
        <p:nvSpPr>
          <p:cNvPr id="3078" name="Rectangle 11"/>
          <p:cNvSpPr>
            <a:spLocks noChangeArrowheads="1"/>
          </p:cNvSpPr>
          <p:nvPr/>
        </p:nvSpPr>
        <p:spPr bwMode="auto">
          <a:xfrm>
            <a:off x="6297613" y="838200"/>
            <a:ext cx="2200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vertical (y)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Mario Accel response </a:t>
            </a:r>
          </a:p>
          <a:p>
            <a:pPr eaLnBrk="0" hangingPunct="0"/>
            <a:r>
              <a:rPr lang="en-US">
                <a:latin typeface="Calibri" pitchFamily="34" charset="0"/>
              </a:rPr>
              <a:t>VS</a:t>
            </a:r>
          </a:p>
          <a:p>
            <a:pPr eaLnBrk="0" hangingPunct="0"/>
            <a:r>
              <a:rPr lang="en-US">
                <a:latin typeface="Calibri" pitchFamily="34" charset="0"/>
              </a:rPr>
              <a:t>Mario exc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51525" y="1066800"/>
            <a:ext cx="327025" cy="4572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7</a:t>
            </a:r>
          </a:p>
        </p:txBody>
      </p:sp>
      <p:sp>
        <p:nvSpPr>
          <p:cNvPr id="3080" name="Rectangle 15"/>
          <p:cNvSpPr>
            <a:spLocks noChangeArrowheads="1"/>
          </p:cNvSpPr>
          <p:nvPr/>
        </p:nvSpPr>
        <p:spPr bwMode="auto">
          <a:xfrm>
            <a:off x="5943600" y="3429000"/>
            <a:ext cx="1066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81" name="Text Box 17"/>
          <p:cNvSpPr txBox="1">
            <a:spLocks noChangeArrowheads="1"/>
          </p:cNvSpPr>
          <p:nvPr/>
        </p:nvSpPr>
        <p:spPr bwMode="auto">
          <a:xfrm>
            <a:off x="5983288" y="3525838"/>
            <a:ext cx="990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/>
              <a:t>model</a:t>
            </a:r>
          </a:p>
        </p:txBody>
      </p:sp>
      <p:sp>
        <p:nvSpPr>
          <p:cNvPr id="3082" name="Line 24"/>
          <p:cNvSpPr>
            <a:spLocks noChangeShapeType="1"/>
          </p:cNvSpPr>
          <p:nvPr/>
        </p:nvSpPr>
        <p:spPr bwMode="auto">
          <a:xfrm>
            <a:off x="64770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25"/>
          <p:cNvSpPr>
            <a:spLocks noChangeShapeType="1"/>
          </p:cNvSpPr>
          <p:nvPr/>
        </p:nvSpPr>
        <p:spPr bwMode="auto">
          <a:xfrm>
            <a:off x="7924800" y="3276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utoShape 27"/>
          <p:cNvSpPr>
            <a:spLocks noChangeArrowheads="1"/>
          </p:cNvSpPr>
          <p:nvPr/>
        </p:nvSpPr>
        <p:spPr bwMode="auto">
          <a:xfrm>
            <a:off x="7391400" y="2286000"/>
            <a:ext cx="1371600" cy="9144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085" name="Text Box 28"/>
          <p:cNvSpPr txBox="1">
            <a:spLocks noChangeArrowheads="1"/>
          </p:cNvSpPr>
          <p:nvPr/>
        </p:nvSpPr>
        <p:spPr bwMode="auto">
          <a:xfrm>
            <a:off x="7597775" y="2497138"/>
            <a:ext cx="99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TF meas</a:t>
            </a:r>
          </a:p>
          <a:p>
            <a:pPr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FIT</a:t>
            </a:r>
          </a:p>
        </p:txBody>
      </p:sp>
      <p:sp>
        <p:nvSpPr>
          <p:cNvPr id="3086" name="AutoShape 29"/>
          <p:cNvSpPr>
            <a:spLocks noChangeArrowheads="1"/>
          </p:cNvSpPr>
          <p:nvPr/>
        </p:nvSpPr>
        <p:spPr bwMode="auto">
          <a:xfrm>
            <a:off x="7162800" y="4216400"/>
            <a:ext cx="1524000" cy="1117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check</a:t>
            </a:r>
          </a:p>
        </p:txBody>
      </p:sp>
      <p:sp>
        <p:nvSpPr>
          <p:cNvPr id="3087" name="Line 31"/>
          <p:cNvSpPr>
            <a:spLocks noChangeShapeType="1"/>
          </p:cNvSpPr>
          <p:nvPr/>
        </p:nvSpPr>
        <p:spPr bwMode="auto">
          <a:xfrm>
            <a:off x="6477000" y="4114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32"/>
          <p:cNvSpPr>
            <a:spLocks noChangeShapeType="1"/>
          </p:cNvSpPr>
          <p:nvPr/>
        </p:nvSpPr>
        <p:spPr bwMode="auto">
          <a:xfrm>
            <a:off x="6477000" y="4800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33"/>
          <p:cNvSpPr>
            <a:spLocks noChangeShapeType="1"/>
          </p:cNvSpPr>
          <p:nvPr/>
        </p:nvSpPr>
        <p:spPr bwMode="auto">
          <a:xfrm>
            <a:off x="79248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34"/>
          <p:cNvSpPr>
            <a:spLocks noChangeShapeType="1"/>
          </p:cNvSpPr>
          <p:nvPr/>
        </p:nvSpPr>
        <p:spPr bwMode="auto">
          <a:xfrm flipH="1">
            <a:off x="5791200" y="5715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35"/>
          <p:cNvSpPr>
            <a:spLocks noChangeShapeType="1"/>
          </p:cNvSpPr>
          <p:nvPr/>
        </p:nvSpPr>
        <p:spPr bwMode="auto">
          <a:xfrm flipV="1">
            <a:off x="5791200" y="2667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Line 37"/>
          <p:cNvSpPr>
            <a:spLocks noChangeShapeType="1"/>
          </p:cNvSpPr>
          <p:nvPr/>
        </p:nvSpPr>
        <p:spPr bwMode="auto">
          <a:xfrm>
            <a:off x="57912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Line 38"/>
          <p:cNvSpPr>
            <a:spLocks noChangeShapeType="1"/>
          </p:cNvSpPr>
          <p:nvPr/>
        </p:nvSpPr>
        <p:spPr bwMode="auto">
          <a:xfrm>
            <a:off x="8763000" y="480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AutoShape 41"/>
          <p:cNvSpPr>
            <a:spLocks noChangeArrowheads="1"/>
          </p:cNvSpPr>
          <p:nvPr/>
        </p:nvSpPr>
        <p:spPr bwMode="auto">
          <a:xfrm>
            <a:off x="5943600" y="2286000"/>
            <a:ext cx="1371600" cy="9144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  seed/tuned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Param</a:t>
            </a:r>
          </a:p>
          <a:p>
            <a:pPr algn="ctr" eaLnBrk="0" hangingPunct="0"/>
            <a:endParaRPr lang="en-US" sz="1600">
              <a:latin typeface="Calibri" pitchFamily="34" charset="0"/>
            </a:endParaRPr>
          </a:p>
        </p:txBody>
      </p:sp>
      <p:sp>
        <p:nvSpPr>
          <p:cNvPr id="3095" name="Rectangle 42"/>
          <p:cNvSpPr>
            <a:spLocks noChangeArrowheads="1"/>
          </p:cNvSpPr>
          <p:nvPr/>
        </p:nvSpPr>
        <p:spPr bwMode="auto">
          <a:xfrm>
            <a:off x="6934200" y="5943600"/>
            <a:ext cx="2209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Calibri" pitchFamily="34" charset="0"/>
              </a:rPr>
              <a:t>model driven design</a:t>
            </a:r>
          </a:p>
        </p:txBody>
      </p:sp>
      <p:sp>
        <p:nvSpPr>
          <p:cNvPr id="3096" name="Line 43"/>
          <p:cNvSpPr>
            <a:spLocks noChangeShapeType="1"/>
          </p:cNvSpPr>
          <p:nvPr/>
        </p:nvSpPr>
        <p:spPr bwMode="auto">
          <a:xfrm>
            <a:off x="9067800" y="4800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44"/>
          <p:cNvSpPr>
            <a:spLocks noChangeArrowheads="1"/>
          </p:cNvSpPr>
          <p:nvPr/>
        </p:nvSpPr>
        <p:spPr bwMode="auto">
          <a:xfrm>
            <a:off x="8788400" y="47244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3098" name="Rectangle 45"/>
          <p:cNvSpPr>
            <a:spLocks noChangeArrowheads="1"/>
          </p:cNvSpPr>
          <p:nvPr/>
        </p:nvSpPr>
        <p:spPr bwMode="auto">
          <a:xfrm>
            <a:off x="7620000" y="5348288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4211638"/>
          <a:ext cx="5630863" cy="2646362"/>
        </p:xfrm>
        <a:graphic>
          <a:graphicData uri="http://schemas.openxmlformats.org/presentationml/2006/ole">
            <p:oleObj spid="_x0000_s3075" name="Document" r:id="rId5" imgW="5629656" imgH="264566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CL_jan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6615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76200" y="3886200"/>
            <a:ext cx="504825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alibri" pitchFamily="34" charset="0"/>
              </a:rPr>
              <a:t>kick</a:t>
            </a:r>
          </a:p>
        </p:txBody>
      </p:sp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609600" y="3617913"/>
            <a:ext cx="233363" cy="1411287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842963" y="3617913"/>
            <a:ext cx="36512" cy="1411287"/>
          </a:xfrm>
          <a:prstGeom prst="rect">
            <a:avLst/>
          </a:prstGeom>
          <a:solidFill>
            <a:srgbClr val="33CCCC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3022600" y="3617913"/>
            <a:ext cx="1290638" cy="1411287"/>
          </a:xfrm>
          <a:prstGeom prst="rect">
            <a:avLst/>
          </a:prstGeom>
          <a:solidFill>
            <a:srgbClr val="FFFF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6" name="Rectangle 11"/>
          <p:cNvSpPr>
            <a:spLocks noChangeArrowheads="1"/>
          </p:cNvSpPr>
          <p:nvPr/>
        </p:nvSpPr>
        <p:spPr bwMode="auto">
          <a:xfrm>
            <a:off x="3048000" y="1560513"/>
            <a:ext cx="1290638" cy="1411287"/>
          </a:xfrm>
          <a:prstGeom prst="rect">
            <a:avLst/>
          </a:prstGeom>
          <a:solidFill>
            <a:srgbClr val="00FF0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7" name="Rectangle 12"/>
          <p:cNvSpPr>
            <a:spLocks noChangeArrowheads="1"/>
          </p:cNvSpPr>
          <p:nvPr/>
        </p:nvSpPr>
        <p:spPr bwMode="auto">
          <a:xfrm>
            <a:off x="7366000" y="3617913"/>
            <a:ext cx="1258888" cy="1411287"/>
          </a:xfrm>
          <a:prstGeom prst="rect">
            <a:avLst/>
          </a:prstGeom>
          <a:solidFill>
            <a:srgbClr val="FF00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8" name="Rectangle 13"/>
          <p:cNvSpPr>
            <a:spLocks noChangeArrowheads="1"/>
          </p:cNvSpPr>
          <p:nvPr/>
        </p:nvSpPr>
        <p:spPr bwMode="auto">
          <a:xfrm>
            <a:off x="8196263" y="1560513"/>
            <a:ext cx="414337" cy="1411287"/>
          </a:xfrm>
          <a:prstGeom prst="rect">
            <a:avLst/>
          </a:prstGeom>
          <a:solidFill>
            <a:srgbClr val="339966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6089" name="Rectangle 14"/>
          <p:cNvSpPr>
            <a:spLocks noChangeArrowheads="1"/>
          </p:cNvSpPr>
          <p:nvPr/>
        </p:nvSpPr>
        <p:spPr bwMode="auto">
          <a:xfrm>
            <a:off x="4572000" y="1371600"/>
            <a:ext cx="2209800" cy="411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3803" name="Text Box 16"/>
          <p:cNvSpPr txBox="1">
            <a:spLocks noChangeArrowheads="1"/>
          </p:cNvSpPr>
          <p:nvPr/>
        </p:nvSpPr>
        <p:spPr bwMode="auto">
          <a:xfrm>
            <a:off x="2647950" y="207963"/>
            <a:ext cx="4403725" cy="369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Automated hierarchical activation of controls </a:t>
            </a:r>
          </a:p>
        </p:txBody>
      </p:sp>
      <p:sp>
        <p:nvSpPr>
          <p:cNvPr id="46091" name="Text Box 17"/>
          <p:cNvSpPr txBox="1">
            <a:spLocks noChangeArrowheads="1"/>
          </p:cNvSpPr>
          <p:nvPr/>
        </p:nvSpPr>
        <p:spPr bwMode="auto">
          <a:xfrm>
            <a:off x="4637088" y="1482725"/>
            <a:ext cx="2133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</a:rPr>
              <a:t>Notes: </a:t>
            </a:r>
          </a:p>
          <a:p>
            <a:pPr eaLnBrk="0" hangingPunct="0"/>
            <a:r>
              <a:rPr lang="en-US" sz="1400">
                <a:latin typeface="Calibri" pitchFamily="34" charset="0"/>
              </a:rPr>
              <a:t>- no motors installed </a:t>
            </a:r>
          </a:p>
          <a:p>
            <a:pPr eaLnBrk="0" hangingPunct="0"/>
            <a:r>
              <a:rPr lang="en-US" sz="1400">
                <a:latin typeface="Calibri" pitchFamily="34" charset="0"/>
              </a:rPr>
              <a:t>in the payload</a:t>
            </a:r>
          </a:p>
          <a:p>
            <a:pPr eaLnBrk="0" hangingPunct="0"/>
            <a:endParaRPr lang="en-US" sz="140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en-US" sz="1400">
                <a:latin typeface="Calibri" pitchFamily="34" charset="0"/>
              </a:rPr>
              <a:t>environmentally sustained oscillation (5 mrads)</a:t>
            </a:r>
          </a:p>
          <a:p>
            <a:pPr eaLnBrk="0" hangingPunct="0">
              <a:buFontTx/>
              <a:buChar char="-"/>
            </a:pPr>
            <a:endParaRPr lang="en-US" sz="140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en-US" sz="1400">
                <a:latin typeface="Calibri" pitchFamily="34" charset="0"/>
              </a:rPr>
              <a:t> 8 error signal used, 7 loops activated (5 in this plot + tx ty RM dampers)</a:t>
            </a:r>
          </a:p>
          <a:p>
            <a:pPr eaLnBrk="0" hangingPunct="0">
              <a:buFontTx/>
              <a:buChar char="-"/>
            </a:pPr>
            <a:endParaRPr lang="en-US" sz="140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en-US" sz="1400">
                <a:latin typeface="Calibri" pitchFamily="34" charset="0"/>
              </a:rPr>
              <a:t> damper from both ground =&gt; mario and RM =&gt; mirror</a:t>
            </a:r>
          </a:p>
          <a:p>
            <a:pPr eaLnBrk="0" hangingPunct="0">
              <a:buFontTx/>
              <a:buChar char="-"/>
            </a:pPr>
            <a:endParaRPr lang="en-US" sz="1400">
              <a:latin typeface="Calibri" pitchFamily="34" charset="0"/>
            </a:endParaRPr>
          </a:p>
          <a:p>
            <a:pPr eaLnBrk="0" hangingPunct="0">
              <a:buFontTx/>
              <a:buChar char="-"/>
            </a:pPr>
            <a:r>
              <a:rPr lang="en-US" sz="1400">
                <a:latin typeface="Calibri" pitchFamily="34" charset="0"/>
              </a:rPr>
              <a:t> few microrads tx,ty rms accuracy at regime  </a:t>
            </a:r>
          </a:p>
        </p:txBody>
      </p:sp>
      <p:sp>
        <p:nvSpPr>
          <p:cNvPr id="46092" name="Text Box 19"/>
          <p:cNvSpPr txBox="1">
            <a:spLocks noChangeArrowheads="1"/>
          </p:cNvSpPr>
          <p:nvPr/>
        </p:nvSpPr>
        <p:spPr bwMode="auto">
          <a:xfrm>
            <a:off x="425450" y="6324600"/>
            <a:ext cx="4070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: coarse ty mirror =&gt;mario act</a:t>
            </a:r>
          </a:p>
        </p:txBody>
      </p:sp>
      <p:sp>
        <p:nvSpPr>
          <p:cNvPr id="46093" name="Text Box 20"/>
          <p:cNvSpPr txBox="1">
            <a:spLocks noChangeArrowheads="1"/>
          </p:cNvSpPr>
          <p:nvPr/>
        </p:nvSpPr>
        <p:spPr bwMode="auto">
          <a:xfrm>
            <a:off x="685800" y="60198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 : optical lever ty mirror =&gt;mario act</a:t>
            </a:r>
          </a:p>
        </p:txBody>
      </p:sp>
      <p:sp>
        <p:nvSpPr>
          <p:cNvPr id="46094" name="Line 21"/>
          <p:cNvSpPr>
            <a:spLocks noChangeShapeType="1"/>
          </p:cNvSpPr>
          <p:nvPr/>
        </p:nvSpPr>
        <p:spPr bwMode="auto">
          <a:xfrm flipV="1">
            <a:off x="838200" y="5105400"/>
            <a:ext cx="0" cy="914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22"/>
          <p:cNvSpPr>
            <a:spLocks noChangeShapeType="1"/>
          </p:cNvSpPr>
          <p:nvPr/>
        </p:nvSpPr>
        <p:spPr bwMode="auto">
          <a:xfrm flipV="1">
            <a:off x="609600" y="5105400"/>
            <a:ext cx="0" cy="1219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Line 23"/>
          <p:cNvSpPr>
            <a:spLocks noChangeShapeType="1"/>
          </p:cNvSpPr>
          <p:nvPr/>
        </p:nvSpPr>
        <p:spPr bwMode="auto">
          <a:xfrm flipV="1">
            <a:off x="3016250" y="5029200"/>
            <a:ext cx="0" cy="685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97" name="Text Box 24"/>
          <p:cNvSpPr txBox="1">
            <a:spLocks noChangeArrowheads="1"/>
          </p:cNvSpPr>
          <p:nvPr/>
        </p:nvSpPr>
        <p:spPr bwMode="auto">
          <a:xfrm>
            <a:off x="2819400" y="5715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3a</a:t>
            </a:r>
            <a:r>
              <a:rPr lang="en-US">
                <a:latin typeface="Calibri" pitchFamily="34" charset="0"/>
              </a:rPr>
              <a:t>: optical lever ty mario =&gt;mario act</a:t>
            </a:r>
          </a:p>
        </p:txBody>
      </p:sp>
      <p:sp>
        <p:nvSpPr>
          <p:cNvPr id="33811" name="Line 26"/>
          <p:cNvSpPr>
            <a:spLocks noChangeShapeType="1"/>
          </p:cNvSpPr>
          <p:nvPr/>
        </p:nvSpPr>
        <p:spPr bwMode="auto">
          <a:xfrm flipV="1">
            <a:off x="7391400" y="5029200"/>
            <a:ext cx="0" cy="457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99" name="Text Box 29"/>
          <p:cNvSpPr txBox="1">
            <a:spLocks noChangeArrowheads="1"/>
          </p:cNvSpPr>
          <p:nvPr/>
        </p:nvSpPr>
        <p:spPr bwMode="auto">
          <a:xfrm>
            <a:off x="7086600" y="54102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4</a:t>
            </a:r>
            <a:r>
              <a:rPr lang="en-US">
                <a:latin typeface="Calibri" pitchFamily="34" charset="0"/>
              </a:rPr>
              <a:t>: optical lever z mirror =&gt;mario act</a:t>
            </a:r>
          </a:p>
        </p:txBody>
      </p:sp>
      <p:sp>
        <p:nvSpPr>
          <p:cNvPr id="46100" name="Rectangle 31"/>
          <p:cNvSpPr>
            <a:spLocks noChangeArrowheads="1"/>
          </p:cNvSpPr>
          <p:nvPr/>
        </p:nvSpPr>
        <p:spPr bwMode="auto">
          <a:xfrm>
            <a:off x="304800" y="1066800"/>
            <a:ext cx="8610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3814" name="Line 32"/>
          <p:cNvSpPr>
            <a:spLocks noChangeShapeType="1"/>
          </p:cNvSpPr>
          <p:nvPr/>
        </p:nvSpPr>
        <p:spPr bwMode="auto">
          <a:xfrm flipH="1">
            <a:off x="3048000" y="1066800"/>
            <a:ext cx="0" cy="533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15" name="Line 33"/>
          <p:cNvSpPr>
            <a:spLocks noChangeShapeType="1"/>
          </p:cNvSpPr>
          <p:nvPr/>
        </p:nvSpPr>
        <p:spPr bwMode="auto">
          <a:xfrm flipH="1">
            <a:off x="8189913" y="1066800"/>
            <a:ext cx="0" cy="5334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103" name="Text Box 34"/>
          <p:cNvSpPr txBox="1">
            <a:spLocks noChangeArrowheads="1"/>
          </p:cNvSpPr>
          <p:nvPr/>
        </p:nvSpPr>
        <p:spPr bwMode="auto">
          <a:xfrm>
            <a:off x="6172200" y="6096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5</a:t>
            </a:r>
            <a:r>
              <a:rPr lang="en-US">
                <a:latin typeface="Calibri" pitchFamily="34" charset="0"/>
              </a:rPr>
              <a:t>: optical lever     tx mirror =&gt;RM act</a:t>
            </a:r>
          </a:p>
        </p:txBody>
      </p:sp>
      <p:sp>
        <p:nvSpPr>
          <p:cNvPr id="46104" name="Text Box 35"/>
          <p:cNvSpPr txBox="1">
            <a:spLocks noChangeArrowheads="1"/>
          </p:cNvSpPr>
          <p:nvPr/>
        </p:nvSpPr>
        <p:spPr bwMode="auto">
          <a:xfrm>
            <a:off x="3048000" y="609600"/>
            <a:ext cx="217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pitchFamily="34" charset="0"/>
              </a:rPr>
              <a:t>3b</a:t>
            </a:r>
            <a:r>
              <a:rPr lang="en-US">
                <a:latin typeface="Calibri" pitchFamily="34" charset="0"/>
              </a:rPr>
              <a:t>: optical lever tx mario =&gt;mario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71755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A further check of the modeling process and possible payload optimization</a:t>
            </a:r>
          </a:p>
        </p:txBody>
      </p:sp>
      <p:sp>
        <p:nvSpPr>
          <p:cNvPr id="47106" name="Text Box 28"/>
          <p:cNvSpPr txBox="1">
            <a:spLocks noChangeArrowheads="1"/>
          </p:cNvSpPr>
          <p:nvPr/>
        </p:nvSpPr>
        <p:spPr bwMode="auto">
          <a:xfrm>
            <a:off x="198438" y="414338"/>
            <a:ext cx="868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microseism due to sea activity is often active in the range 0.2-0.6 Hz </a:t>
            </a:r>
          </a:p>
        </p:txBody>
      </p:sp>
      <p:pic>
        <p:nvPicPr>
          <p:cNvPr id="47107" name="Picture 29" descr="zMario_r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4800600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30"/>
          <p:cNvSpPr txBox="1">
            <a:spLocks noChangeArrowheads="1"/>
          </p:cNvSpPr>
          <p:nvPr/>
        </p:nvSpPr>
        <p:spPr bwMode="auto">
          <a:xfrm>
            <a:off x="703263" y="3886200"/>
            <a:ext cx="248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Calibri" pitchFamily="34" charset="0"/>
              </a:rPr>
              <a:t>Effective attenuation 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  <a:latin typeface="Calibri" pitchFamily="34" charset="0"/>
              </a:rPr>
              <a:t>of </a:t>
            </a:r>
            <a:r>
              <a:rPr lang="en-US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</a:t>
            </a:r>
            <a:r>
              <a:rPr lang="en-US">
                <a:solidFill>
                  <a:srgbClr val="FF0000"/>
                </a:solidFill>
                <a:latin typeface="Calibri" pitchFamily="34" charset="0"/>
              </a:rPr>
              <a:t>seism at the payload</a:t>
            </a:r>
          </a:p>
        </p:txBody>
      </p:sp>
      <p:sp>
        <p:nvSpPr>
          <p:cNvPr id="47109" name="Line 31"/>
          <p:cNvSpPr>
            <a:spLocks noChangeShapeType="1"/>
          </p:cNvSpPr>
          <p:nvPr/>
        </p:nvSpPr>
        <p:spPr bwMode="auto">
          <a:xfrm>
            <a:off x="1981200" y="22098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Text Box 33"/>
          <p:cNvSpPr txBox="1">
            <a:spLocks noChangeArrowheads="1"/>
          </p:cNvSpPr>
          <p:nvPr/>
        </p:nvSpPr>
        <p:spPr bwMode="auto">
          <a:xfrm>
            <a:off x="4811713" y="822325"/>
            <a:ext cx="4038600" cy="2024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Thanks to IP inertial damping and suspension performance the lock force applied to the marionette corrects the residual payload motion, whose rms above 100 mHz is ~ 1 order of magnitude smaller than the ground motion (MSC,Hannover 25 10 07)</a:t>
            </a:r>
          </a:p>
        </p:txBody>
      </p:sp>
      <p:sp>
        <p:nvSpPr>
          <p:cNvPr id="47111" name="Text Box 36"/>
          <p:cNvSpPr txBox="1">
            <a:spLocks noChangeArrowheads="1"/>
          </p:cNvSpPr>
          <p:nvPr/>
        </p:nvSpPr>
        <p:spPr bwMode="auto">
          <a:xfrm>
            <a:off x="4800600" y="3581400"/>
            <a:ext cx="4038600" cy="229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Pitch (in present payload):</a:t>
            </a:r>
          </a:p>
          <a:p>
            <a:pPr eaLnBrk="0" hangingPunct="0"/>
            <a:r>
              <a:rPr lang="en-US">
                <a:latin typeface="Calibri" pitchFamily="34" charset="0"/>
              </a:rPr>
              <a:t>g=-88 urad/V (DC);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cp=[0.409  300]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cz=[0.449  60]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cp=[0.4525 60]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cz=[1.705  1500]cp=[1.753  1500]</a:t>
            </a:r>
          </a:p>
          <a:p>
            <a:pPr eaLnBrk="0" hangingPunct="0"/>
            <a:r>
              <a:rPr lang="en-US">
                <a:latin typeface="Calibri" pitchFamily="34" charset="0"/>
              </a:rPr>
              <a:t>cp=[3.205  1500]</a:t>
            </a:r>
          </a:p>
          <a:p>
            <a:pPr eaLnBrk="0" hangingPunct="0"/>
            <a:r>
              <a:rPr lang="en-US">
                <a:latin typeface="Calibri" pitchFamily="34" charset="0"/>
              </a:rPr>
              <a:t>sp=10</a:t>
            </a:r>
          </a:p>
        </p:txBody>
      </p:sp>
      <p:sp>
        <p:nvSpPr>
          <p:cNvPr id="47112" name="Oval 37"/>
          <p:cNvSpPr>
            <a:spLocks noChangeArrowheads="1"/>
          </p:cNvSpPr>
          <p:nvPr/>
        </p:nvSpPr>
        <p:spPr bwMode="auto">
          <a:xfrm>
            <a:off x="4572000" y="4419600"/>
            <a:ext cx="2209800" cy="6858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3" name="Text Box 38"/>
          <p:cNvSpPr txBox="1">
            <a:spLocks noChangeArrowheads="1"/>
          </p:cNvSpPr>
          <p:nvPr/>
        </p:nvSpPr>
        <p:spPr bwMode="auto">
          <a:xfrm>
            <a:off x="304800" y="6037263"/>
            <a:ext cx="868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Murphy law: </a:t>
            </a:r>
            <a:r>
              <a:rPr lang="en-US" b="1">
                <a:latin typeface="Calibri" pitchFamily="34" charset="0"/>
              </a:rPr>
              <a:t>Virgo suspension chain and actual payloads have z/p couples in the same range, which falls in the microseismic band=&gt; pitch alignment suffers …</a:t>
            </a:r>
          </a:p>
        </p:txBody>
      </p:sp>
      <p:sp>
        <p:nvSpPr>
          <p:cNvPr id="47114" name="Oval 39"/>
          <p:cNvSpPr>
            <a:spLocks noChangeArrowheads="1"/>
          </p:cNvSpPr>
          <p:nvPr/>
        </p:nvSpPr>
        <p:spPr bwMode="auto">
          <a:xfrm>
            <a:off x="2209800" y="2209800"/>
            <a:ext cx="762000" cy="1524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7115" name="Line 40"/>
          <p:cNvSpPr>
            <a:spLocks noChangeShapeType="1"/>
          </p:cNvSpPr>
          <p:nvPr/>
        </p:nvSpPr>
        <p:spPr bwMode="auto">
          <a:xfrm>
            <a:off x="2971800" y="3581400"/>
            <a:ext cx="160020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16" name="Picture 8" descr="tx0.543Hz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5463" y="4394200"/>
            <a:ext cx="998537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 descr="tx0.406Hz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0225" y="2289175"/>
            <a:ext cx="993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6257925" y="3959225"/>
            <a:ext cx="1990725" cy="6286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 flipV="1">
            <a:off x="6326188" y="4851400"/>
            <a:ext cx="1854200" cy="222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2"/>
          <p:cNvSpPr>
            <a:spLocks noChangeArrowheads="1"/>
          </p:cNvSpPr>
          <p:nvPr/>
        </p:nvSpPr>
        <p:spPr bwMode="auto">
          <a:xfrm>
            <a:off x="685800" y="152400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4" name="Line 14"/>
          <p:cNvSpPr>
            <a:spLocks noChangeShapeType="1"/>
          </p:cNvSpPr>
          <p:nvPr/>
        </p:nvSpPr>
        <p:spPr bwMode="auto">
          <a:xfrm flipV="1">
            <a:off x="2286000" y="16764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Line 15"/>
          <p:cNvSpPr>
            <a:spLocks noChangeShapeType="1"/>
          </p:cNvSpPr>
          <p:nvPr/>
        </p:nvSpPr>
        <p:spPr bwMode="auto">
          <a:xfrm>
            <a:off x="22860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6" name="Group 19"/>
          <p:cNvGrpSpPr>
            <a:grpSpLocks/>
          </p:cNvGrpSpPr>
          <p:nvPr/>
        </p:nvGrpSpPr>
        <p:grpSpPr bwMode="auto">
          <a:xfrm flipH="1">
            <a:off x="0" y="1676400"/>
            <a:ext cx="685800" cy="457200"/>
            <a:chOff x="1584" y="1632"/>
            <a:chExt cx="432" cy="288"/>
          </a:xfrm>
        </p:grpSpPr>
        <p:sp>
          <p:nvSpPr>
            <p:cNvPr id="49219" name="Line 17"/>
            <p:cNvSpPr>
              <a:spLocks noChangeShapeType="1"/>
            </p:cNvSpPr>
            <p:nvPr/>
          </p:nvSpPr>
          <p:spPr bwMode="auto">
            <a:xfrm flipV="1">
              <a:off x="1584" y="163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20" name="Line 18"/>
            <p:cNvSpPr>
              <a:spLocks noChangeShapeType="1"/>
            </p:cNvSpPr>
            <p:nvPr/>
          </p:nvSpPr>
          <p:spPr bwMode="auto">
            <a:xfrm>
              <a:off x="158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57" name="Rectangle 20"/>
          <p:cNvSpPr>
            <a:spLocks noChangeArrowheads="1"/>
          </p:cNvSpPr>
          <p:nvPr/>
        </p:nvSpPr>
        <p:spPr bwMode="auto">
          <a:xfrm>
            <a:off x="1219200" y="1219200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58" name="Line 27"/>
          <p:cNvSpPr>
            <a:spLocks noChangeShapeType="1"/>
          </p:cNvSpPr>
          <p:nvPr/>
        </p:nvSpPr>
        <p:spPr bwMode="auto">
          <a:xfrm>
            <a:off x="1524000" y="685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28"/>
          <p:cNvSpPr>
            <a:spLocks noChangeShapeType="1"/>
          </p:cNvSpPr>
          <p:nvPr/>
        </p:nvSpPr>
        <p:spPr bwMode="auto">
          <a:xfrm flipV="1">
            <a:off x="8382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29"/>
          <p:cNvSpPr>
            <a:spLocks noChangeShapeType="1"/>
          </p:cNvSpPr>
          <p:nvPr/>
        </p:nvSpPr>
        <p:spPr bwMode="auto">
          <a:xfrm flipV="1">
            <a:off x="2133600" y="1676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Line 30"/>
          <p:cNvSpPr>
            <a:spLocks noChangeShapeType="1"/>
          </p:cNvSpPr>
          <p:nvPr/>
        </p:nvSpPr>
        <p:spPr bwMode="auto">
          <a:xfrm>
            <a:off x="0" y="1676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2" name="AutoShape 31"/>
          <p:cNvSpPr>
            <a:spLocks noChangeArrowheads="1"/>
          </p:cNvSpPr>
          <p:nvPr/>
        </p:nvSpPr>
        <p:spPr bwMode="auto">
          <a:xfrm>
            <a:off x="2895600" y="1646238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3" name="Line 33"/>
          <p:cNvSpPr>
            <a:spLocks noChangeShapeType="1"/>
          </p:cNvSpPr>
          <p:nvPr/>
        </p:nvSpPr>
        <p:spPr bwMode="auto">
          <a:xfrm>
            <a:off x="0" y="16525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Text Box 34"/>
          <p:cNvSpPr txBox="1">
            <a:spLocks noChangeArrowheads="1"/>
          </p:cNvSpPr>
          <p:nvPr/>
        </p:nvSpPr>
        <p:spPr bwMode="auto">
          <a:xfrm>
            <a:off x="4137025" y="1524000"/>
            <a:ext cx="1120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+2. 7 mm</a:t>
            </a:r>
          </a:p>
        </p:txBody>
      </p:sp>
      <p:sp>
        <p:nvSpPr>
          <p:cNvPr id="49165" name="Rectangle 35"/>
          <p:cNvSpPr>
            <a:spLocks noChangeArrowheads="1"/>
          </p:cNvSpPr>
          <p:nvPr/>
        </p:nvSpPr>
        <p:spPr bwMode="auto">
          <a:xfrm>
            <a:off x="685800" y="350520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66" name="Line 36"/>
          <p:cNvSpPr>
            <a:spLocks noChangeShapeType="1"/>
          </p:cNvSpPr>
          <p:nvPr/>
        </p:nvSpPr>
        <p:spPr bwMode="auto">
          <a:xfrm flipV="1">
            <a:off x="2286000" y="3657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37"/>
          <p:cNvSpPr>
            <a:spLocks noChangeShapeType="1"/>
          </p:cNvSpPr>
          <p:nvPr/>
        </p:nvSpPr>
        <p:spPr bwMode="auto">
          <a:xfrm>
            <a:off x="2286000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8" name="Group 38"/>
          <p:cNvGrpSpPr>
            <a:grpSpLocks/>
          </p:cNvGrpSpPr>
          <p:nvPr/>
        </p:nvGrpSpPr>
        <p:grpSpPr bwMode="auto">
          <a:xfrm flipH="1">
            <a:off x="0" y="3657600"/>
            <a:ext cx="685800" cy="457200"/>
            <a:chOff x="1584" y="1632"/>
            <a:chExt cx="432" cy="288"/>
          </a:xfrm>
        </p:grpSpPr>
        <p:sp>
          <p:nvSpPr>
            <p:cNvPr id="49217" name="Line 39"/>
            <p:cNvSpPr>
              <a:spLocks noChangeShapeType="1"/>
            </p:cNvSpPr>
            <p:nvPr/>
          </p:nvSpPr>
          <p:spPr bwMode="auto">
            <a:xfrm flipV="1">
              <a:off x="1584" y="163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8" name="Line 40"/>
            <p:cNvSpPr>
              <a:spLocks noChangeShapeType="1"/>
            </p:cNvSpPr>
            <p:nvPr/>
          </p:nvSpPr>
          <p:spPr bwMode="auto">
            <a:xfrm>
              <a:off x="158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69" name="Rectangle 41"/>
          <p:cNvSpPr>
            <a:spLocks noChangeArrowheads="1"/>
          </p:cNvSpPr>
          <p:nvPr/>
        </p:nvSpPr>
        <p:spPr bwMode="auto">
          <a:xfrm>
            <a:off x="1219200" y="3200400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70" name="Line 42"/>
          <p:cNvSpPr>
            <a:spLocks noChangeShapeType="1"/>
          </p:cNvSpPr>
          <p:nvPr/>
        </p:nvSpPr>
        <p:spPr bwMode="auto">
          <a:xfrm>
            <a:off x="1524000" y="2667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43"/>
          <p:cNvSpPr>
            <a:spLocks noChangeShapeType="1"/>
          </p:cNvSpPr>
          <p:nvPr/>
        </p:nvSpPr>
        <p:spPr bwMode="auto">
          <a:xfrm flipV="1">
            <a:off x="838200" y="3657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44"/>
          <p:cNvSpPr>
            <a:spLocks noChangeShapeType="1"/>
          </p:cNvSpPr>
          <p:nvPr/>
        </p:nvSpPr>
        <p:spPr bwMode="auto">
          <a:xfrm flipV="1">
            <a:off x="2133600" y="3657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45"/>
          <p:cNvSpPr>
            <a:spLocks noChangeShapeType="1"/>
          </p:cNvSpPr>
          <p:nvPr/>
        </p:nvSpPr>
        <p:spPr bwMode="auto">
          <a:xfrm>
            <a:off x="0" y="36576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46"/>
          <p:cNvSpPr>
            <a:spLocks noChangeArrowheads="1"/>
          </p:cNvSpPr>
          <p:nvPr/>
        </p:nvSpPr>
        <p:spPr bwMode="auto">
          <a:xfrm>
            <a:off x="2895600" y="3627438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75" name="Line 47"/>
          <p:cNvSpPr>
            <a:spLocks noChangeShapeType="1"/>
          </p:cNvSpPr>
          <p:nvPr/>
        </p:nvSpPr>
        <p:spPr bwMode="auto">
          <a:xfrm>
            <a:off x="0" y="3613150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Text Box 48"/>
          <p:cNvSpPr txBox="1">
            <a:spLocks noChangeArrowheads="1"/>
          </p:cNvSpPr>
          <p:nvPr/>
        </p:nvSpPr>
        <p:spPr bwMode="auto">
          <a:xfrm>
            <a:off x="4114800" y="3459163"/>
            <a:ext cx="1120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+5.85 mm</a:t>
            </a:r>
          </a:p>
        </p:txBody>
      </p:sp>
      <p:sp>
        <p:nvSpPr>
          <p:cNvPr id="49177" name="Rectangle 49"/>
          <p:cNvSpPr>
            <a:spLocks noChangeArrowheads="1"/>
          </p:cNvSpPr>
          <p:nvPr/>
        </p:nvSpPr>
        <p:spPr bwMode="auto">
          <a:xfrm>
            <a:off x="685800" y="5486400"/>
            <a:ext cx="1600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78" name="Line 50"/>
          <p:cNvSpPr>
            <a:spLocks noChangeShapeType="1"/>
          </p:cNvSpPr>
          <p:nvPr/>
        </p:nvSpPr>
        <p:spPr bwMode="auto">
          <a:xfrm flipV="1">
            <a:off x="2286000" y="5638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Line 51"/>
          <p:cNvSpPr>
            <a:spLocks noChangeShapeType="1"/>
          </p:cNvSpPr>
          <p:nvPr/>
        </p:nvSpPr>
        <p:spPr bwMode="auto">
          <a:xfrm>
            <a:off x="2286000" y="563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80" name="Group 52"/>
          <p:cNvGrpSpPr>
            <a:grpSpLocks/>
          </p:cNvGrpSpPr>
          <p:nvPr/>
        </p:nvGrpSpPr>
        <p:grpSpPr bwMode="auto">
          <a:xfrm flipH="1">
            <a:off x="0" y="5638800"/>
            <a:ext cx="685800" cy="457200"/>
            <a:chOff x="1584" y="1632"/>
            <a:chExt cx="432" cy="288"/>
          </a:xfrm>
        </p:grpSpPr>
        <p:sp>
          <p:nvSpPr>
            <p:cNvPr id="49215" name="Line 53"/>
            <p:cNvSpPr>
              <a:spLocks noChangeShapeType="1"/>
            </p:cNvSpPr>
            <p:nvPr/>
          </p:nvSpPr>
          <p:spPr bwMode="auto">
            <a:xfrm flipV="1">
              <a:off x="1584" y="163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6" name="Line 54"/>
            <p:cNvSpPr>
              <a:spLocks noChangeShapeType="1"/>
            </p:cNvSpPr>
            <p:nvPr/>
          </p:nvSpPr>
          <p:spPr bwMode="auto">
            <a:xfrm>
              <a:off x="1584" y="163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81" name="Rectangle 55"/>
          <p:cNvSpPr>
            <a:spLocks noChangeArrowheads="1"/>
          </p:cNvSpPr>
          <p:nvPr/>
        </p:nvSpPr>
        <p:spPr bwMode="auto">
          <a:xfrm>
            <a:off x="1219200" y="5181600"/>
            <a:ext cx="6096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82" name="Line 56"/>
          <p:cNvSpPr>
            <a:spLocks noChangeShapeType="1"/>
          </p:cNvSpPr>
          <p:nvPr/>
        </p:nvSpPr>
        <p:spPr bwMode="auto">
          <a:xfrm>
            <a:off x="1524000" y="4648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Line 57"/>
          <p:cNvSpPr>
            <a:spLocks noChangeShapeType="1"/>
          </p:cNvSpPr>
          <p:nvPr/>
        </p:nvSpPr>
        <p:spPr bwMode="auto">
          <a:xfrm flipV="1">
            <a:off x="838200" y="563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Line 58"/>
          <p:cNvSpPr>
            <a:spLocks noChangeShapeType="1"/>
          </p:cNvSpPr>
          <p:nvPr/>
        </p:nvSpPr>
        <p:spPr bwMode="auto">
          <a:xfrm flipV="1">
            <a:off x="2133600" y="5638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Line 59"/>
          <p:cNvSpPr>
            <a:spLocks noChangeShapeType="1"/>
          </p:cNvSpPr>
          <p:nvPr/>
        </p:nvSpPr>
        <p:spPr bwMode="auto">
          <a:xfrm>
            <a:off x="0" y="5638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AutoShape 60"/>
          <p:cNvSpPr>
            <a:spLocks noChangeArrowheads="1"/>
          </p:cNvSpPr>
          <p:nvPr/>
        </p:nvSpPr>
        <p:spPr bwMode="auto">
          <a:xfrm>
            <a:off x="2895600" y="5608638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87" name="Line 61"/>
          <p:cNvSpPr>
            <a:spLocks noChangeShapeType="1"/>
          </p:cNvSpPr>
          <p:nvPr/>
        </p:nvSpPr>
        <p:spPr bwMode="auto">
          <a:xfrm>
            <a:off x="0" y="5541963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Text Box 62"/>
          <p:cNvSpPr txBox="1">
            <a:spLocks noChangeArrowheads="1"/>
          </p:cNvSpPr>
          <p:nvPr/>
        </p:nvSpPr>
        <p:spPr bwMode="auto">
          <a:xfrm>
            <a:off x="4114800" y="5410200"/>
            <a:ext cx="1120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/>
              <a:t>+7.8 mm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263525" y="160338"/>
            <a:ext cx="8686800" cy="368300"/>
          </a:xfrm>
          <a:prstGeom prst="rect">
            <a:avLst/>
          </a:prstGeom>
          <a:gradFill rotWithShape="1">
            <a:gsLst>
              <a:gs pos="0">
                <a:srgbClr val="FAE5D5"/>
              </a:gs>
              <a:gs pos="72000">
                <a:srgbClr val="EFB687"/>
              </a:gs>
              <a:gs pos="100000">
                <a:srgbClr val="EFAB6F"/>
              </a:gs>
            </a:gsLst>
            <a:lin ang="5400000" scaled="1"/>
          </a:gradFill>
          <a:ln w="10000">
            <a:solidFill>
              <a:srgbClr val="C3986D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Baricentre move tests in monolithic payload configurations I,IIa,IIb</a:t>
            </a:r>
            <a:endParaRPr lang="en-US">
              <a:solidFill>
                <a:srgbClr val="000000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49190" name="Rectangle 64"/>
          <p:cNvSpPr>
            <a:spLocks noChangeArrowheads="1"/>
          </p:cNvSpPr>
          <p:nvPr/>
        </p:nvSpPr>
        <p:spPr bwMode="auto">
          <a:xfrm>
            <a:off x="2882900" y="1676400"/>
            <a:ext cx="210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Maraging wire clamp and fibre</a:t>
            </a:r>
            <a:r>
              <a:rPr lang="en-US" sz="1200">
                <a:latin typeface="Symbol" pitchFamily="18" charset="2"/>
                <a:sym typeface="Symbol" pitchFamily="18" charset="2"/>
              </a:rPr>
              <a:t></a:t>
            </a:r>
            <a:endParaRPr lang="en-US" sz="1200"/>
          </a:p>
        </p:txBody>
      </p:sp>
      <p:sp>
        <p:nvSpPr>
          <p:cNvPr id="49191" name="Rectangle 65"/>
          <p:cNvSpPr>
            <a:spLocks noChangeArrowheads="1"/>
          </p:cNvSpPr>
          <p:nvPr/>
        </p:nvSpPr>
        <p:spPr bwMode="auto">
          <a:xfrm>
            <a:off x="2819400" y="1366838"/>
            <a:ext cx="868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FF0000"/>
                </a:solidFill>
              </a:rPr>
              <a:t>baricentre</a:t>
            </a:r>
          </a:p>
        </p:txBody>
      </p:sp>
      <p:sp>
        <p:nvSpPr>
          <p:cNvPr id="49192" name="Rectangle 70"/>
          <p:cNvSpPr>
            <a:spLocks noChangeArrowheads="1"/>
          </p:cNvSpPr>
          <p:nvPr/>
        </p:nvSpPr>
        <p:spPr bwMode="auto">
          <a:xfrm>
            <a:off x="914400" y="198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93" name="Rectangle 71"/>
          <p:cNvSpPr>
            <a:spLocks noChangeArrowheads="1"/>
          </p:cNvSpPr>
          <p:nvPr/>
        </p:nvSpPr>
        <p:spPr bwMode="auto">
          <a:xfrm>
            <a:off x="1752600" y="1981200"/>
            <a:ext cx="304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94" name="Rectangle 72" descr="Light downward diagonal"/>
          <p:cNvSpPr>
            <a:spLocks noChangeArrowheads="1"/>
          </p:cNvSpPr>
          <p:nvPr/>
        </p:nvSpPr>
        <p:spPr bwMode="auto">
          <a:xfrm>
            <a:off x="914400" y="3962400"/>
            <a:ext cx="3048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95" name="Rectangle 73" descr="Light downward diagonal"/>
          <p:cNvSpPr>
            <a:spLocks noChangeArrowheads="1"/>
          </p:cNvSpPr>
          <p:nvPr/>
        </p:nvSpPr>
        <p:spPr bwMode="auto">
          <a:xfrm>
            <a:off x="1752600" y="3962400"/>
            <a:ext cx="304800" cy="152400"/>
          </a:xfrm>
          <a:prstGeom prst="rect">
            <a:avLst/>
          </a:prstGeom>
          <a:pattFill prst="lt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96" name="Rectangle 74" descr="Dark downward diagonal"/>
          <p:cNvSpPr>
            <a:spLocks noChangeArrowheads="1"/>
          </p:cNvSpPr>
          <p:nvPr/>
        </p:nvSpPr>
        <p:spPr bwMode="auto">
          <a:xfrm>
            <a:off x="914400" y="5943600"/>
            <a:ext cx="304800" cy="152400"/>
          </a:xfrm>
          <a:prstGeom prst="rect">
            <a:avLst/>
          </a:prstGeom>
          <a:pattFill prst="dk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9197" name="Rectangle 75" descr="Dark downward diagonal"/>
          <p:cNvSpPr>
            <a:spLocks noChangeArrowheads="1"/>
          </p:cNvSpPr>
          <p:nvPr/>
        </p:nvSpPr>
        <p:spPr bwMode="auto">
          <a:xfrm>
            <a:off x="1752600" y="5943600"/>
            <a:ext cx="304800" cy="152400"/>
          </a:xfrm>
          <a:prstGeom prst="rect">
            <a:avLst/>
          </a:prstGeom>
          <a:pattFill prst="dk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2597150" y="2332038"/>
            <a:ext cx="6038850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4.85 kg steel inserts used to rise up </a:t>
            </a:r>
            <a:r>
              <a:rPr lang="en-US" b="1">
                <a:solidFill>
                  <a:srgbClr val="000000"/>
                </a:solidFill>
                <a:ea typeface="ＭＳ Ｐゴシック" pitchFamily="-65" charset="-128"/>
              </a:rPr>
              <a:t>artificially</a:t>
            </a:r>
            <a:r>
              <a:rPr lang="en-US">
                <a:solidFill>
                  <a:srgbClr val="000000"/>
                </a:solidFill>
                <a:ea typeface="ＭＳ Ｐゴシック" pitchFamily="-65" charset="-128"/>
              </a:rPr>
              <a:t> the baricentre </a:t>
            </a:r>
          </a:p>
        </p:txBody>
      </p:sp>
      <p:grpSp>
        <p:nvGrpSpPr>
          <p:cNvPr id="49199" name="Group 92"/>
          <p:cNvGrpSpPr>
            <a:grpSpLocks/>
          </p:cNvGrpSpPr>
          <p:nvPr/>
        </p:nvGrpSpPr>
        <p:grpSpPr bwMode="auto">
          <a:xfrm>
            <a:off x="5257800" y="2743200"/>
            <a:ext cx="1982788" cy="1208088"/>
            <a:chOff x="3312" y="1728"/>
            <a:chExt cx="1249" cy="761"/>
          </a:xfrm>
        </p:grpSpPr>
        <p:sp>
          <p:nvSpPr>
            <p:cNvPr id="49213" name="Line 80"/>
            <p:cNvSpPr>
              <a:spLocks noChangeShapeType="1"/>
            </p:cNvSpPr>
            <p:nvPr/>
          </p:nvSpPr>
          <p:spPr bwMode="auto">
            <a:xfrm>
              <a:off x="3498" y="172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4" name="Rectangle 81"/>
            <p:cNvSpPr>
              <a:spLocks noChangeArrowheads="1"/>
            </p:cNvSpPr>
            <p:nvPr/>
          </p:nvSpPr>
          <p:spPr bwMode="auto">
            <a:xfrm>
              <a:off x="3312" y="2256"/>
              <a:ext cx="12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Meas/Model check</a:t>
              </a:r>
            </a:p>
          </p:txBody>
        </p:sp>
      </p:grpSp>
      <p:grpSp>
        <p:nvGrpSpPr>
          <p:cNvPr id="49200" name="Group 94"/>
          <p:cNvGrpSpPr>
            <a:grpSpLocks/>
          </p:cNvGrpSpPr>
          <p:nvPr/>
        </p:nvGrpSpPr>
        <p:grpSpPr bwMode="auto">
          <a:xfrm>
            <a:off x="5959475" y="2743200"/>
            <a:ext cx="2895600" cy="3838575"/>
            <a:chOff x="3754" y="1728"/>
            <a:chExt cx="1824" cy="2418"/>
          </a:xfrm>
        </p:grpSpPr>
        <p:sp>
          <p:nvSpPr>
            <p:cNvPr id="49211" name="Line 82"/>
            <p:cNvSpPr>
              <a:spLocks noChangeShapeType="1"/>
            </p:cNvSpPr>
            <p:nvPr/>
          </p:nvSpPr>
          <p:spPr bwMode="auto">
            <a:xfrm>
              <a:off x="4656" y="172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12" name="Rectangle 83"/>
            <p:cNvSpPr>
              <a:spLocks noChangeArrowheads="1"/>
            </p:cNvSpPr>
            <p:nvPr/>
          </p:nvSpPr>
          <p:spPr bwMode="auto">
            <a:xfrm>
              <a:off x="3754" y="2866"/>
              <a:ext cx="1824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latin typeface="Calibri" pitchFamily="34" charset="0"/>
                </a:rPr>
                <a:t>The clean way</a:t>
              </a:r>
              <a:r>
                <a:rPr lang="en-US">
                  <a:latin typeface="Calibri" pitchFamily="34" charset="0"/>
                </a:rPr>
                <a:t> to drive pitch mode in the range 250-300 mHz, reducing z/p couple impact on pitch control accuracy is to bring the bending point of marionette wire closer to the baricentre.</a:t>
              </a:r>
            </a:p>
          </p:txBody>
        </p:sp>
      </p:grpSp>
      <p:grpSp>
        <p:nvGrpSpPr>
          <p:cNvPr id="49201" name="Group 89"/>
          <p:cNvGrpSpPr>
            <a:grpSpLocks/>
          </p:cNvGrpSpPr>
          <p:nvPr/>
        </p:nvGrpSpPr>
        <p:grpSpPr bwMode="auto">
          <a:xfrm>
            <a:off x="914400" y="3962400"/>
            <a:ext cx="2278063" cy="446088"/>
            <a:chOff x="576" y="2496"/>
            <a:chExt cx="1435" cy="281"/>
          </a:xfrm>
        </p:grpSpPr>
        <p:grpSp>
          <p:nvGrpSpPr>
            <p:cNvPr id="49207" name="Group 86"/>
            <p:cNvGrpSpPr>
              <a:grpSpLocks/>
            </p:cNvGrpSpPr>
            <p:nvPr/>
          </p:nvGrpSpPr>
          <p:grpSpPr bwMode="auto">
            <a:xfrm>
              <a:off x="576" y="2496"/>
              <a:ext cx="720" cy="96"/>
              <a:chOff x="576" y="2496"/>
              <a:chExt cx="720" cy="96"/>
            </a:xfrm>
          </p:grpSpPr>
          <p:sp>
            <p:nvSpPr>
              <p:cNvPr id="49209" name="Rectangle 84"/>
              <p:cNvSpPr>
                <a:spLocks noChangeArrowheads="1"/>
              </p:cNvSpPr>
              <p:nvPr/>
            </p:nvSpPr>
            <p:spPr bwMode="auto">
              <a:xfrm>
                <a:off x="576" y="2496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210" name="Rectangle 85"/>
              <p:cNvSpPr>
                <a:spLocks noChangeArrowheads="1"/>
              </p:cNvSpPr>
              <p:nvPr/>
            </p:nvSpPr>
            <p:spPr bwMode="auto">
              <a:xfrm>
                <a:off x="1104" y="2496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9208" name="Rectangle 88"/>
            <p:cNvSpPr>
              <a:spLocks noChangeArrowheads="1"/>
            </p:cNvSpPr>
            <p:nvPr/>
          </p:nvSpPr>
          <p:spPr bwMode="auto">
            <a:xfrm>
              <a:off x="1392" y="2544"/>
              <a:ext cx="6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- 4.85 kg</a:t>
              </a:r>
            </a:p>
          </p:txBody>
        </p:sp>
      </p:grpSp>
      <p:grpSp>
        <p:nvGrpSpPr>
          <p:cNvPr id="49202" name="Group 91"/>
          <p:cNvGrpSpPr>
            <a:grpSpLocks/>
          </p:cNvGrpSpPr>
          <p:nvPr/>
        </p:nvGrpSpPr>
        <p:grpSpPr bwMode="auto">
          <a:xfrm>
            <a:off x="990600" y="5105400"/>
            <a:ext cx="2327275" cy="381000"/>
            <a:chOff x="624" y="3216"/>
            <a:chExt cx="1466" cy="240"/>
          </a:xfrm>
        </p:grpSpPr>
        <p:grpSp>
          <p:nvGrpSpPr>
            <p:cNvPr id="49203" name="Group 87"/>
            <p:cNvGrpSpPr>
              <a:grpSpLocks/>
            </p:cNvGrpSpPr>
            <p:nvPr/>
          </p:nvGrpSpPr>
          <p:grpSpPr bwMode="auto">
            <a:xfrm>
              <a:off x="624" y="3264"/>
              <a:ext cx="672" cy="192"/>
              <a:chOff x="624" y="3264"/>
              <a:chExt cx="672" cy="192"/>
            </a:xfrm>
          </p:grpSpPr>
          <p:sp>
            <p:nvSpPr>
              <p:cNvPr id="49205" name="Rectangle 76"/>
              <p:cNvSpPr>
                <a:spLocks noChangeArrowheads="1"/>
              </p:cNvSpPr>
              <p:nvPr/>
            </p:nvSpPr>
            <p:spPr bwMode="auto">
              <a:xfrm rot="-5400000">
                <a:off x="576" y="3312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49206" name="Rectangle 78"/>
              <p:cNvSpPr>
                <a:spLocks noChangeArrowheads="1"/>
              </p:cNvSpPr>
              <p:nvPr/>
            </p:nvSpPr>
            <p:spPr bwMode="auto">
              <a:xfrm rot="-5400000">
                <a:off x="1152" y="3312"/>
                <a:ext cx="192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49204" name="Rectangle 90"/>
            <p:cNvSpPr>
              <a:spLocks noChangeArrowheads="1"/>
            </p:cNvSpPr>
            <p:nvPr/>
          </p:nvSpPr>
          <p:spPr bwMode="auto">
            <a:xfrm>
              <a:off x="1440" y="3216"/>
              <a:ext cx="6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</a:rPr>
                <a:t>+ 4.85 kg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0" descr="DSC_0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90888"/>
            <a:ext cx="47910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14" descr="DSC_01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3505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16" descr="93_002_tftxfibresvssteel3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4225" y="0"/>
            <a:ext cx="58197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04" name="Group 21"/>
          <p:cNvGrpSpPr>
            <a:grpSpLocks/>
          </p:cNvGrpSpPr>
          <p:nvPr/>
        </p:nvGrpSpPr>
        <p:grpSpPr bwMode="auto">
          <a:xfrm>
            <a:off x="960438" y="546100"/>
            <a:ext cx="5495925" cy="1323975"/>
            <a:chOff x="672" y="677"/>
            <a:chExt cx="3389" cy="523"/>
          </a:xfrm>
        </p:grpSpPr>
        <p:sp>
          <p:nvSpPr>
            <p:cNvPr id="51206" name="Line 17"/>
            <p:cNvSpPr>
              <a:spLocks noChangeShapeType="1"/>
            </p:cNvSpPr>
            <p:nvPr/>
          </p:nvSpPr>
          <p:spPr bwMode="auto">
            <a:xfrm flipV="1">
              <a:off x="1248" y="714"/>
              <a:ext cx="2184" cy="48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7" name="Line 18"/>
            <p:cNvSpPr>
              <a:spLocks noChangeShapeType="1"/>
            </p:cNvSpPr>
            <p:nvPr/>
          </p:nvSpPr>
          <p:spPr bwMode="auto">
            <a:xfrm flipV="1">
              <a:off x="672" y="710"/>
              <a:ext cx="2775" cy="4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Oval 19"/>
            <p:cNvSpPr>
              <a:spLocks noChangeArrowheads="1"/>
            </p:cNvSpPr>
            <p:nvPr/>
          </p:nvSpPr>
          <p:spPr bwMode="auto">
            <a:xfrm rot="1172369">
              <a:off x="3707" y="677"/>
              <a:ext cx="354" cy="48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4297363" y="4843463"/>
            <a:ext cx="4572000" cy="1754187"/>
          </a:xfrm>
          <a:prstGeom prst="rect">
            <a:avLst/>
          </a:prstGeom>
          <a:gradFill rotWithShape="1">
            <a:gsLst>
              <a:gs pos="0">
                <a:srgbClr val="FDDCCC"/>
              </a:gs>
              <a:gs pos="72000">
                <a:srgbClr val="F99C67"/>
              </a:gs>
              <a:gs pos="100000">
                <a:srgbClr val="FD8A41"/>
              </a:gs>
            </a:gsLst>
            <a:lin ang="5400000" scaled="1"/>
          </a:gradFill>
          <a:ln w="10000">
            <a:solidFill>
              <a:srgbClr val="C17529"/>
            </a:solidFill>
            <a:miter lim="800000"/>
            <a:headEnd/>
            <a:tailEnd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 eaLnBrk="0" hangingPunct="0">
              <a:buFont typeface="Arial" charset="0"/>
              <a:buAutoNum type="arabicParenR"/>
              <a:defRPr/>
            </a:pPr>
            <a:r>
              <a:rPr lang="en-US" b="1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model reproduces</a:t>
            </a: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 the effect</a:t>
            </a:r>
          </a:p>
          <a:p>
            <a:pPr marL="457200" indent="-457200" eaLnBrk="0" hangingPunct="0">
              <a:buFont typeface="Arial" charset="0"/>
              <a:buAutoNum type="arabicParenR"/>
              <a:defRPr/>
            </a:pPr>
            <a:r>
              <a:rPr lang="en-US" b="1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once consistency</a:t>
            </a: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 is fulfilled full simulation of the suspension chain will assess the expected TF</a:t>
            </a:r>
          </a:p>
          <a:p>
            <a:pPr marL="457200" indent="-457200" eaLnBrk="0" hangingPunct="0">
              <a:buFont typeface="Arial" charset="0"/>
              <a:buAutoNum type="arabicParenR"/>
              <a:defRPr/>
            </a:pPr>
            <a:r>
              <a:rPr lang="en-US" b="1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the realization</a:t>
            </a: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 of payload design will need a</a:t>
            </a:r>
            <a:r>
              <a:rPr lang="en-US" b="1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 fine </a:t>
            </a:r>
            <a:r>
              <a:rPr lang="en-US">
                <a:solidFill>
                  <a:srgbClr val="000000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15713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entury Gothic"/>
                <a:cs typeface="Century Gothic"/>
              </a:rPr>
              <a:t>LC implementation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9567A6-8D6B-4106-848D-C770C842A7E6}" type="slidenum">
              <a:rPr lang="en-GB" smtClean="0">
                <a:ea typeface="ＭＳ Ｐゴシック"/>
                <a:cs typeface="ＭＳ Ｐゴシック"/>
              </a:rPr>
              <a:pPr/>
              <a:t>25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53252" name="Picture 5" descr="98_005_rearmark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913" y="631825"/>
            <a:ext cx="3729037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98_002_lateralol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1819275"/>
            <a:ext cx="27432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4365625" y="0"/>
            <a:ext cx="4778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entury Gothic" pitchFamily="34" charset="0"/>
              </a:rPr>
              <a:t>markers on the rear face of RM</a:t>
            </a:r>
          </a:p>
          <a:p>
            <a:pPr eaLnBrk="0" hangingPunct="0"/>
            <a:r>
              <a:rPr lang="en-US">
                <a:latin typeface="Century Gothic" pitchFamily="34" charset="0"/>
              </a:rPr>
              <a:t>(to avoid markers on the mirror front side) </a:t>
            </a:r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0" y="11144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lateral optical lever reading-out x position of RM (transversal pendulum)</a:t>
            </a:r>
          </a:p>
        </p:txBody>
      </p:sp>
      <p:pic>
        <p:nvPicPr>
          <p:cNvPr id="53256" name="Picture 9" descr="98_006_rearmarkers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7988" y="3524250"/>
            <a:ext cx="4926012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86238" y="3381375"/>
            <a:ext cx="1644650" cy="3079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>
                <a:latin typeface="Century Gothic"/>
                <a:cs typeface="Century Gothic"/>
              </a:rPr>
              <a:t>RMCCD/</a:t>
            </a:r>
            <a:r>
              <a:rPr lang="en-US" sz="1400" dirty="0" err="1">
                <a:latin typeface="Century Gothic"/>
                <a:cs typeface="Century Gothic"/>
              </a:rPr>
              <a:t>MiPSD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98627" y="3731892"/>
            <a:ext cx="1645758" cy="31261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7342" y="3731892"/>
            <a:ext cx="1629695" cy="31261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54700" y="3392488"/>
            <a:ext cx="1622425" cy="338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Century Gothic"/>
                <a:cs typeface="Century Gothic"/>
              </a:rPr>
              <a:t>Mario PSD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4425" y="3402013"/>
            <a:ext cx="1679575" cy="3381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dirty="0">
                <a:latin typeface="Century Gothic"/>
                <a:cs typeface="Century Gothic"/>
              </a:rPr>
              <a:t>Correction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53266" name="Rectangle 17"/>
          <p:cNvSpPr>
            <a:spLocks noChangeArrowheads="1"/>
          </p:cNvSpPr>
          <p:nvPr/>
        </p:nvSpPr>
        <p:spPr bwMode="auto">
          <a:xfrm>
            <a:off x="193675" y="5503863"/>
            <a:ext cx="38052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actuation under implementation:</a:t>
            </a:r>
          </a:p>
          <a:p>
            <a:pPr eaLnBrk="0" hangingPunct="0"/>
            <a:r>
              <a:rPr lang="en-US" sz="1400">
                <a:solidFill>
                  <a:schemeClr val="tx2"/>
                </a:solidFill>
                <a:latin typeface="Century Gothic" pitchFamily="34" charset="0"/>
              </a:rPr>
              <a:t>the back coils will be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3EAE2-2927-4206-9A3B-22B3E8AAB79B}" type="slidenum">
              <a:rPr lang="en-GB" smtClean="0">
                <a:ea typeface="ＭＳ Ｐゴシック"/>
                <a:cs typeface="ＭＳ Ｐゴシック"/>
              </a:rPr>
              <a:pPr/>
              <a:t>26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54274" name="Content Placeholder 4"/>
          <p:cNvSpPr txBox="1">
            <a:spLocks/>
          </p:cNvSpPr>
          <p:nvPr/>
        </p:nvSpPr>
        <p:spPr bwMode="auto">
          <a:xfrm>
            <a:off x="3346450" y="4203700"/>
            <a:ext cx="28162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400" b="1" u="sng">
                <a:solidFill>
                  <a:schemeClr val="tx2"/>
                </a:solidFill>
                <a:latin typeface="Calibri" pitchFamily="34" charset="0"/>
              </a:rPr>
              <a:t>Transportation test</a:t>
            </a:r>
            <a:r>
              <a:rPr lang="en-US" sz="1400" u="sng">
                <a:solidFill>
                  <a:schemeClr val="tx2"/>
                </a:solidFill>
                <a:latin typeface="Calibri" pitchFamily="34" charset="0"/>
              </a:rPr>
              <a:t>):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On the dummy payload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Mechanical vibration monitored with accelerometers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</a:pP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The test was successful (no broken fibers! );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400" b="1" u="sng">
                <a:solidFill>
                  <a:schemeClr val="tx2"/>
                </a:solidFill>
                <a:latin typeface="Calibri" pitchFamily="34" charset="0"/>
              </a:rPr>
              <a:t>Crash Test : </a:t>
            </a: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see movie on YouTube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1400">
                <a:solidFill>
                  <a:schemeClr val="tx2"/>
                </a:solidFill>
                <a:latin typeface="Calibri" pitchFamily="34" charset="0"/>
              </a:rPr>
              <a:t>(search monolithic crash), fiber robustness tested , weight at the moment of rupture: 70kg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45551" cy="43582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ea typeface="+mj-ea"/>
                <a:cs typeface="+mj-cs"/>
              </a:rPr>
              <a:t>Resistance to shocks, dust pollution, to humidity</a:t>
            </a:r>
            <a:endParaRPr lang="en-US" sz="1800" dirty="0">
              <a:ea typeface="+mj-ea"/>
              <a:cs typeface="+mj-cs"/>
            </a:endParaRPr>
          </a:p>
        </p:txBody>
      </p:sp>
      <p:pic>
        <p:nvPicPr>
          <p:cNvPr id="54276" name="Picture 10" descr="DSC_53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43338"/>
            <a:ext cx="3328988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12" descr="DSC_53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7388"/>
            <a:ext cx="33512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14" descr="DSC_535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6675" y="1868488"/>
            <a:ext cx="25146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5" descr="42_001_trasporto1out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3475" y="525463"/>
            <a:ext cx="420052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TextBox 16"/>
          <p:cNvSpPr txBox="1">
            <a:spLocks noChangeArrowheads="1"/>
          </p:cNvSpPr>
          <p:nvPr/>
        </p:nvSpPr>
        <p:spPr bwMode="auto">
          <a:xfrm>
            <a:off x="4981575" y="2193925"/>
            <a:ext cx="64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</a:rPr>
              <a:t>m/s</a:t>
            </a:r>
            <a:r>
              <a:rPr lang="en-US" baseline="3000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4281" name="Picture 12" descr="cras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3475" y="4052888"/>
            <a:ext cx="2930525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1"/>
          </p:nvPr>
        </p:nvSpPr>
        <p:spPr>
          <a:xfrm>
            <a:off x="152400" y="1112838"/>
            <a:ext cx="7281863" cy="692150"/>
          </a:xfrm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Dummy Mirror suspended with NDE and silica wires in Perugia labs;</a:t>
            </a:r>
          </a:p>
          <a:p>
            <a:r>
              <a:rPr lang="en-US" sz="1400" smtClean="0">
                <a:ea typeface="ＭＳ Ｐゴシック"/>
                <a:cs typeface="ＭＳ Ｐゴシック"/>
              </a:rPr>
              <a:t>The aim is to measure the wire mechanical losses with the new clamping system; 			</a:t>
            </a:r>
          </a:p>
          <a:p>
            <a:endParaRPr lang="en-US" sz="1400" smtClean="0">
              <a:ea typeface="ＭＳ Ｐゴシック"/>
              <a:cs typeface="ＭＳ Ｐゴシック"/>
            </a:endParaRPr>
          </a:p>
        </p:txBody>
      </p:sp>
      <p:sp>
        <p:nvSpPr>
          <p:cNvPr id="5529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1CE570-7F86-4799-8AC6-5D6B76FB894B}" type="slidenum">
              <a:rPr lang="en-GB" smtClean="0">
                <a:ea typeface="ＭＳ Ｐゴシック"/>
                <a:cs typeface="ＭＳ Ｐゴシック"/>
              </a:rPr>
              <a:pPr/>
              <a:t>27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040" y="186781"/>
            <a:ext cx="6739712" cy="10210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Dummy </a:t>
            </a: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mirror Suspension for the mechanical losses </a:t>
            </a: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measurements</a:t>
            </a:r>
            <a:endParaRPr lang="en-US" sz="2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pitchFamily="-108" charset="-128"/>
              <a:cs typeface="+mj-cs"/>
            </a:endParaRPr>
          </a:p>
        </p:txBody>
      </p:sp>
      <p:pic>
        <p:nvPicPr>
          <p:cNvPr id="55300" name="Picture 42" descr="DSC_70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3450"/>
            <a:ext cx="21240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3" descr="DSC_70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0788" y="1960563"/>
            <a:ext cx="11414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6" descr="DSC_704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8913" y="2928938"/>
            <a:ext cx="26050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47" descr="DSC_704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2433638"/>
            <a:ext cx="29162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5017915" y="2091953"/>
            <a:ext cx="3198311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Silica wires installation on the marionette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84839" y="2067050"/>
            <a:ext cx="5259162" cy="479095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733818"/>
            <a:ext cx="3872387" cy="512418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084" y="1758720"/>
            <a:ext cx="2150361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Dummy payload and C tool</a:t>
            </a: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V="1">
            <a:off x="5926138" y="4233863"/>
            <a:ext cx="1819275" cy="671512"/>
          </a:xfrm>
          <a:prstGeom prst="straightConnector1">
            <a:avLst/>
          </a:prstGeom>
          <a:noFill/>
          <a:ln w="25400">
            <a:solidFill>
              <a:srgbClr val="C17529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57" name="TextBox 56"/>
          <p:cNvSpPr txBox="1"/>
          <p:nvPr/>
        </p:nvSpPr>
        <p:spPr>
          <a:xfrm>
            <a:off x="3971998" y="4968392"/>
            <a:ext cx="2803459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Steel box for the silica upper clamps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rot="16200000" flipV="1">
            <a:off x="5167313" y="4121150"/>
            <a:ext cx="1058862" cy="287338"/>
          </a:xfrm>
          <a:prstGeom prst="straightConnector1">
            <a:avLst/>
          </a:prstGeom>
          <a:noFill/>
          <a:ln w="25400">
            <a:solidFill>
              <a:srgbClr val="C17529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3" descr="DSC_7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2293938"/>
            <a:ext cx="34305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25413" y="1150938"/>
            <a:ext cx="6546850" cy="692150"/>
          </a:xfrm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The anchors are glued with water glass on the ears</a:t>
            </a:r>
          </a:p>
          <a:p>
            <a:r>
              <a:rPr lang="en-US" sz="1400" smtClean="0">
                <a:ea typeface="ＭＳ Ｐゴシック"/>
                <a:cs typeface="ＭＳ Ｐゴシック"/>
              </a:rPr>
              <a:t>The upper clamps are tightly clamped on the dummy marionette			</a:t>
            </a:r>
          </a:p>
          <a:p>
            <a:endParaRPr lang="en-US" sz="1400" smtClean="0">
              <a:ea typeface="ＭＳ Ｐゴシック"/>
              <a:cs typeface="ＭＳ Ｐゴシック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C8EF89-88A3-4B96-90E0-94E59F66FF07}" type="slidenum">
              <a:rPr lang="en-GB" smtClean="0">
                <a:ea typeface="ＭＳ Ｐゴシック"/>
                <a:cs typeface="ＭＳ Ｐゴシック"/>
              </a:rPr>
              <a:pPr/>
              <a:t>28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040" y="186781"/>
            <a:ext cx="6739712" cy="10210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Dummy </a:t>
            </a: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mirror Suspension for the mechanical losses measurements</a:t>
            </a:r>
          </a:p>
        </p:txBody>
      </p:sp>
      <p:pic>
        <p:nvPicPr>
          <p:cNvPr id="56325" name="Picture 11" descr="DSC_703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3063" y="4557713"/>
            <a:ext cx="34702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2" descr="DSC_704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08175"/>
            <a:ext cx="29210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3" descr="DSC_703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5563" y="1995488"/>
            <a:ext cx="2738437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2079501"/>
            <a:ext cx="2852063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Silica wires installation on the mirror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905173"/>
            <a:ext cx="9144001" cy="495282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2605" y="2182093"/>
            <a:ext cx="2470686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Silica anchors glued on the 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8" descr="DSC_70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2216150"/>
            <a:ext cx="30892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15" descr="DSC_70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0413"/>
            <a:ext cx="34496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14" descr="DSC_70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0125"/>
            <a:ext cx="34496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0" y="1062038"/>
            <a:ext cx="7081838" cy="930275"/>
          </a:xfrm>
        </p:spPr>
        <p:txBody>
          <a:bodyPr/>
          <a:lstStyle/>
          <a:p>
            <a:r>
              <a:rPr lang="en-US" sz="1400" smtClean="0">
                <a:ea typeface="ＭＳ Ｐゴシック"/>
                <a:cs typeface="ＭＳ Ｐゴシック"/>
              </a:rPr>
              <a:t>The assembled system is positioned on very stiff legs attached to the ground so that the recoils are negligible, this is a crucial point for measuring the pendulum losses;</a:t>
            </a:r>
          </a:p>
          <a:p>
            <a:r>
              <a:rPr lang="en-US" sz="1400" smtClean="0">
                <a:ea typeface="ＭＳ Ｐゴシック"/>
                <a:cs typeface="ＭＳ Ｐゴシック"/>
              </a:rPr>
              <a:t>The system is now ready for measurements.			</a:t>
            </a:r>
          </a:p>
          <a:p>
            <a:endParaRPr lang="en-US" sz="1400" smtClean="0">
              <a:ea typeface="ＭＳ Ｐゴシック"/>
              <a:cs typeface="ＭＳ Ｐゴシック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2F321B-AE07-490C-B3CF-0E7A57CEE752}" type="slidenum">
              <a:rPr lang="en-GB" smtClean="0">
                <a:ea typeface="ＭＳ Ｐゴシック"/>
                <a:cs typeface="ＭＳ Ｐゴシック"/>
              </a:rPr>
              <a:pPr/>
              <a:t>29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040" y="186781"/>
            <a:ext cx="6739712" cy="10210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I Task: Dummy mirror Suspension for the wire mechanical losses measurements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930076"/>
            <a:ext cx="3980577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Dummy payload installation in the vacuum chamber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905173"/>
            <a:ext cx="9144001" cy="4952827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0327" y="5691028"/>
            <a:ext cx="504202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Legs</a:t>
            </a:r>
          </a:p>
        </p:txBody>
      </p:sp>
      <p:pic>
        <p:nvPicPr>
          <p:cNvPr id="57360" name="Picture 19" descr="DSC_706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2688" y="2913063"/>
            <a:ext cx="216693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38016" y="2692632"/>
            <a:ext cx="1902082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Shadow meter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5018088" y="3635375"/>
            <a:ext cx="3224212" cy="785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sp>
        <p:nvSpPr>
          <p:cNvPr id="28" name="TextBox 27"/>
          <p:cNvSpPr txBox="1"/>
          <p:nvPr/>
        </p:nvSpPr>
        <p:spPr>
          <a:xfrm>
            <a:off x="5148395" y="6372136"/>
            <a:ext cx="2148127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>
                <a:solidFill>
                  <a:srgbClr val="FFFFFF"/>
                </a:solidFill>
                <a:ea typeface="ＭＳ Ｐゴシック" pitchFamily="-65" charset="-128"/>
              </a:rPr>
              <a:t>ES actuators for pendulum and violin modes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6275388" y="5280025"/>
            <a:ext cx="958850" cy="9461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 rot="10800000">
            <a:off x="4257675" y="5403850"/>
            <a:ext cx="1033463" cy="9096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>
            <a:off x="4040188" y="3381375"/>
            <a:ext cx="771525" cy="136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50800" dir="5400000" rotWithShape="0">
              <a:srgbClr val="4E3B30">
                <a:alpha val="59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8362950" y="6578600"/>
            <a:ext cx="781050" cy="2794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6ECB122-A112-4DAA-84D4-4C0686EB6176}" type="slidenum">
              <a:rPr lang="en-GB" smtClean="0">
                <a:ea typeface="ＭＳ Ｐゴシック"/>
                <a:cs typeface="ＭＳ Ｐゴシック"/>
              </a:rPr>
              <a:pPr/>
              <a:t>3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492375" y="6550025"/>
            <a:ext cx="4221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Paola Puppo - GWADW– May 11</a:t>
            </a:r>
            <a:r>
              <a:rPr lang="en-US" sz="1400" i="1" baseline="3000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n-US" sz="1400" i="1">
                <a:solidFill>
                  <a:schemeClr val="tx2"/>
                </a:solidFill>
                <a:latin typeface="Calibri" pitchFamily="34" charset="0"/>
              </a:rPr>
              <a:t> 2009 – Ft Lauderdale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3038" y="5187950"/>
            <a:ext cx="87137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1600" b="1" dirty="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charset="-128"/>
              </a:rPr>
              <a:t>Actual limits: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Char char="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In the 80-200Hz range the high power gain is  spoiled by the thermal noise expected for the Virgo </a:t>
            </a:r>
            <a:r>
              <a:rPr lang="en-US" sz="1600" b="1" dirty="0" err="1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Herasil</a:t>
            </a:r>
            <a:r>
              <a:rPr lang="en-US" sz="1600" b="1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 end mirrors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Char char=""/>
              <a:defRPr/>
            </a:pPr>
            <a:r>
              <a:rPr lang="en-US" sz="1600" b="1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We need to change the mirrors if we want to profit of the larger injected power.</a:t>
            </a:r>
            <a:endParaRPr lang="en-US" sz="1600" b="1" dirty="0">
              <a:solidFill>
                <a:schemeClr val="tx2"/>
              </a:solidFill>
              <a:latin typeface="+mn-lt"/>
              <a:ea typeface="ＭＳ Ｐゴシック" pitchFamily="-108" charset="-128"/>
              <a:cs typeface="ＭＳ Ｐゴシック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02920"/>
            <a:ext cx="7470648" cy="64008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Where we are… </a:t>
            </a:r>
            <a:endParaRPr lang="it-IT" dirty="0"/>
          </a:p>
        </p:txBody>
      </p:sp>
      <p:pic>
        <p:nvPicPr>
          <p:cNvPr id="17413" name="Picture 6" descr="Virgo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VirgoWSR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3225" y="1069975"/>
            <a:ext cx="538638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400800" y="2603500"/>
            <a:ext cx="2743200" cy="3516313"/>
          </a:xfrm>
        </p:spPr>
        <p:txBody>
          <a:bodyPr/>
          <a:lstStyle/>
          <a:p>
            <a:endParaRPr lang="en-US" sz="1600" smtClean="0">
              <a:ea typeface="ＭＳ Ｐゴシック"/>
              <a:cs typeface="ＭＳ Ｐゴシック"/>
            </a:endParaRPr>
          </a:p>
          <a:p>
            <a:r>
              <a:rPr lang="en-US" sz="1600" smtClean="0">
                <a:ea typeface="ＭＳ Ｐゴシック"/>
                <a:cs typeface="ＭＳ Ｐゴシック"/>
              </a:rPr>
              <a:t>First preliminary measurement of the pendulum decay.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an overall loss angle of</a:t>
            </a: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r>
              <a:rPr lang="en-US" sz="1600" smtClean="0">
                <a:ea typeface="ＭＳ Ｐゴシック"/>
                <a:cs typeface="ＭＳ Ｐゴシック"/>
              </a:rPr>
              <a:t>the system losses will be </a:t>
            </a:r>
          </a:p>
          <a:p>
            <a:pPr>
              <a:buFont typeface="Wingdings 2" pitchFamily="18" charset="2"/>
              <a:buNone/>
            </a:pPr>
            <a:r>
              <a:rPr lang="en-US" sz="1600" smtClean="0">
                <a:ea typeface="ＭＳ Ｐゴシック"/>
                <a:cs typeface="ＭＳ Ｐゴシック"/>
              </a:rPr>
              <a:t>identified, probably a new set-up will be used. </a:t>
            </a: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endParaRPr lang="en-US" sz="1600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endParaRPr lang="en-US" sz="1600" smtClean="0">
              <a:ea typeface="ＭＳ Ｐゴシック"/>
              <a:cs typeface="ＭＳ Ｐゴシック"/>
            </a:endParaRP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endParaRPr lang="en-US" sz="1600" smtClean="0">
              <a:ea typeface="ＭＳ Ｐゴシック"/>
              <a:cs typeface="ＭＳ Ｐゴシック"/>
            </a:endParaRPr>
          </a:p>
          <a:p>
            <a:pPr>
              <a:buFont typeface="Wingdings 2" pitchFamily="18" charset="2"/>
              <a:buNone/>
            </a:pPr>
            <a:r>
              <a:rPr lang="en-US" sz="1600" smtClean="0">
                <a:ea typeface="ＭＳ Ｐゴシック"/>
                <a:cs typeface="ＭＳ Ｐゴシック"/>
              </a:rPr>
              <a:t>		</a:t>
            </a:r>
          </a:p>
          <a:p>
            <a:endParaRPr lang="en-US" sz="1600" smtClean="0">
              <a:ea typeface="ＭＳ Ｐゴシック"/>
              <a:cs typeface="ＭＳ Ｐゴシック"/>
            </a:endParaRP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0557E5-49F1-4C26-BF54-E2BA400D42A1}" type="slidenum">
              <a:rPr lang="en-GB" smtClean="0">
                <a:ea typeface="ＭＳ Ｐゴシック"/>
                <a:cs typeface="ＭＳ Ｐゴシック"/>
              </a:rPr>
              <a:pPr/>
              <a:t>30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0040" y="186781"/>
            <a:ext cx="6739712" cy="10210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en-US" sz="24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+mj-cs"/>
              </a:rPr>
              <a:t>I Task: Dummy mirror Suspension for the wire mechanical losses measurements</a:t>
            </a:r>
          </a:p>
        </p:txBody>
      </p:sp>
      <p:pic>
        <p:nvPicPr>
          <p:cNvPr id="69638" name="Picture 2" descr="Presenta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3713" y="0"/>
            <a:ext cx="230028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84753" y="51752"/>
            <a:ext cx="2159247" cy="944417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84753" y="1337295"/>
            <a:ext cx="2159247" cy="468262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69645" name="Picture 8" descr="Sospensione Monolitica - Pendolo -12Mar2009 o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13"/>
            <a:ext cx="6338888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7094538" y="4110038"/>
          <a:ext cx="1355725" cy="298450"/>
        </p:xfrm>
        <a:graphic>
          <a:graphicData uri="http://schemas.openxmlformats.org/presentationml/2006/ole">
            <p:oleObj spid="_x0000_s69634" name="Equation" r:id="rId5" imgW="1091880" imgH="24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0361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Conclusions</a:t>
            </a:r>
            <a:endParaRPr lang="en-US" sz="3200" dirty="0">
              <a:cs typeface="+mj-cs"/>
            </a:endParaRPr>
          </a:p>
        </p:txBody>
      </p:sp>
      <p:sp>
        <p:nvSpPr>
          <p:cNvPr id="34820" name="Content Placeholder 5"/>
          <p:cNvSpPr>
            <a:spLocks noGrp="1"/>
          </p:cNvSpPr>
          <p:nvPr>
            <p:ph idx="1"/>
          </p:nvPr>
        </p:nvSpPr>
        <p:spPr>
          <a:xfrm>
            <a:off x="177673" y="1185482"/>
            <a:ext cx="8686800" cy="4829175"/>
          </a:xfrm>
        </p:spPr>
        <p:txBody>
          <a:bodyPr/>
          <a:lstStyle/>
          <a:p>
            <a:pPr>
              <a:buFont typeface="Wingdings 2" pitchFamily="-65" charset="2"/>
              <a:buChar char=""/>
              <a:defRPr/>
            </a:pP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Fiber production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validated;</a:t>
            </a:r>
          </a:p>
          <a:p>
            <a:pPr>
              <a:buFont typeface="Wingdings 2" pitchFamily="-65" charset="2"/>
              <a:buChar char=""/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Design ready for 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clamps and ears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;</a:t>
            </a:r>
          </a:p>
          <a:p>
            <a:pPr>
              <a:buFont typeface="Wingdings 2" pitchFamily="-65" charset="2"/>
              <a:buChar char=""/>
              <a:defRPr/>
            </a:pP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Payload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 design ready;</a:t>
            </a:r>
          </a:p>
          <a:p>
            <a:pPr>
              <a:buFont typeface="Wingdings 2" pitchFamily="-65" charset="2"/>
              <a:buChar char=""/>
              <a:defRPr/>
            </a:pP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</a:rPr>
              <a:t>Local Control: </a:t>
            </a:r>
          </a:p>
          <a:p>
            <a:pPr lvl="2">
              <a:buFont typeface="Wingdings 2" pitchFamily="-65" charset="2"/>
              <a:buChar char=""/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  <a:cs typeface="+mn-cs"/>
              </a:rPr>
              <a:t>TF measured, </a:t>
            </a:r>
          </a:p>
          <a:p>
            <a:pPr lvl="2">
              <a:buFont typeface="Wingdings 2" pitchFamily="-65" charset="2"/>
              <a:buChar char=""/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  <a:cs typeface="+mn-cs"/>
              </a:rPr>
              <a:t>developed FEM and lumped-impedance matrix model,</a:t>
            </a:r>
          </a:p>
          <a:p>
            <a:pPr lvl="2">
              <a:buFont typeface="Wingdings 2" pitchFamily="-65" charset="2"/>
              <a:buChar char=""/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  <a:cs typeface="+mn-cs"/>
              </a:rPr>
              <a:t>angular control &amp; longitudinal hierarchical control implemented  </a:t>
            </a:r>
          </a:p>
          <a:p>
            <a:pPr lvl="2">
              <a:buFont typeface="Wingdings 2" pitchFamily="-65" charset="2"/>
              <a:buChar char=""/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-64" charset="-128"/>
                <a:cs typeface="+mn-cs"/>
              </a:rPr>
              <a:t>with markers on the recoil mass.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B8B42A-D6CB-46D7-AE4C-5FCB3A8115A7}" type="slidenum">
              <a:rPr lang="en-GB" smtClean="0">
                <a:ea typeface="ＭＳ Ｐゴシック"/>
                <a:cs typeface="ＭＳ Ｐゴシック"/>
              </a:rPr>
              <a:pPr/>
              <a:t>31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near future steps:</a:t>
            </a:r>
            <a:endParaRPr lang="en-US" sz="2800" dirty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139700" y="1414463"/>
            <a:ext cx="8701088" cy="1612900"/>
          </a:xfrm>
        </p:spPr>
        <p:txBody>
          <a:bodyPr/>
          <a:lstStyle/>
          <a:p>
            <a:r>
              <a:rPr lang="en-US" sz="2400" smtClean="0">
                <a:ea typeface="ＭＳ Ｐゴシック"/>
                <a:cs typeface="ＭＳ Ｐゴシック"/>
              </a:rPr>
              <a:t>Measurement on the mechanical losses both of the wire clamps (new set up under assembly) and silicate bonding;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Final design of the </a:t>
            </a:r>
            <a:r>
              <a:rPr lang="en-US" sz="2400" u="sng" smtClean="0">
                <a:ea typeface="ＭＳ Ｐゴシック"/>
                <a:cs typeface="ＭＳ Ｐゴシック"/>
              </a:rPr>
              <a:t>assembly structure</a:t>
            </a:r>
            <a:r>
              <a:rPr lang="en-US" sz="2400" smtClean="0">
                <a:ea typeface="ＭＳ Ｐゴシック"/>
                <a:cs typeface="ＭＳ Ｐゴシック"/>
              </a:rPr>
              <a:t>;</a:t>
            </a:r>
          </a:p>
        </p:txBody>
      </p:sp>
      <p:sp>
        <p:nvSpPr>
          <p:cNvPr id="7270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8C86E9-79AF-4316-BB8B-F677A455C572}" type="slidenum">
              <a:rPr lang="en-GB" smtClean="0">
                <a:ea typeface="ＭＳ Ｐゴシック"/>
                <a:cs typeface="ＭＳ Ｐゴシック"/>
              </a:rPr>
              <a:pPr/>
              <a:t>32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6230" y="3850374"/>
            <a:ext cx="716889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dirty="0">
                <a:ln w="1905">
                  <a:noFill/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  <a:ea typeface="ＭＳ Ｐゴシック" pitchFamily="-64" charset="-128"/>
                <a:cs typeface="+mn-cs"/>
              </a:rPr>
              <a:t>Ready to install at the end of year 2009</a:t>
            </a:r>
            <a:endParaRPr lang="en-US" sz="2800" b="1" dirty="0">
              <a:ln w="1905">
                <a:noFill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  <a:ea typeface="ＭＳ Ｐゴシック" pitchFamily="-6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6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5CBEDB-21DB-446C-BC47-CDE769EADBF2}" type="slidenum">
              <a:rPr lang="en-GB" smtClean="0">
                <a:ea typeface="ＭＳ Ｐゴシック"/>
                <a:cs typeface="ＭＳ Ｐゴシック"/>
              </a:rPr>
              <a:pPr/>
              <a:t>4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768" y="380937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New mirrors and coatings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312863"/>
            <a:ext cx="87852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Char char="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New </a:t>
            </a:r>
            <a:r>
              <a:rPr lang="en-US" dirty="0" err="1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Suprasil</a:t>
            </a: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ＭＳ Ｐゴシック" charset="-128"/>
              </a:rPr>
              <a:t> end and input mirrors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Char char="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+mn-cs"/>
              </a:rPr>
              <a:t>According to the Penn’s noise model the loss angle expected for this material is about 10</a:t>
            </a:r>
            <a:r>
              <a:rPr lang="en-US" baseline="30000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+mn-cs"/>
              </a:rPr>
              <a:t>-9</a:t>
            </a: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+mn-cs"/>
              </a:rPr>
              <a:t>, a new perspective is open in the middle frequency range;</a:t>
            </a:r>
            <a:endParaRPr lang="en-US" dirty="0">
              <a:solidFill>
                <a:schemeClr val="tx2"/>
              </a:solidFill>
              <a:latin typeface="+mn-lt"/>
              <a:ea typeface="ＭＳ Ｐゴシック" pitchFamily="-108" charset="-128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-65" charset="2"/>
              <a:buChar char=""/>
              <a:defRPr/>
            </a:pPr>
            <a:r>
              <a:rPr lang="en-US" dirty="0">
                <a:solidFill>
                  <a:schemeClr val="tx2"/>
                </a:solidFill>
                <a:latin typeface="+mn-lt"/>
                <a:ea typeface="ＭＳ Ｐゴシック" pitchFamily="-108" charset="-128"/>
                <a:cs typeface="+mn-cs"/>
              </a:rPr>
              <a:t>But an higher finesse is needed: F=150 instead of the current 50.</a:t>
            </a:r>
            <a:endParaRPr lang="en-US" dirty="0">
              <a:solidFill>
                <a:schemeClr val="tx2"/>
              </a:solidFill>
              <a:latin typeface="+mn-lt"/>
              <a:ea typeface="ＭＳ Ｐゴシック" pitchFamily="-108" charset="-128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3198813"/>
            <a:ext cx="37306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New coatings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(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TiO2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dopants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: lower mechanical dissipation)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New cleanliness procedures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Use of a special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protecting film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  <a:ea typeface="ＭＳ Ｐゴシック" pitchFamily="-64" charset="-128"/>
                <a:cs typeface="+mn-cs"/>
              </a:rPr>
              <a:t>(Lyon);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  <a:ea typeface="ＭＳ Ｐゴシック" pitchFamily="-64" charset="-128"/>
              <a:cs typeface="+mn-cs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7850" y="5289550"/>
            <a:ext cx="1725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Virgo, 50W, F=150</a:t>
            </a:r>
          </a:p>
          <a:p>
            <a:pPr eaLnBrk="0" hangingPunct="0">
              <a:defRPr/>
            </a:pP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BNS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: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ＭＳ Ｐゴシック" pitchFamily="-64" charset="-128"/>
                <a:cs typeface="+mn-cs"/>
              </a:rPr>
              <a:t>24.7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dirty="0" err="1">
                <a:latin typeface="+mj-lt"/>
                <a:ea typeface="ＭＳ Ｐゴシック" pitchFamily="-64" charset="-128"/>
                <a:cs typeface="+mn-cs"/>
              </a:rPr>
              <a:t>Mpc</a:t>
            </a:r>
            <a:endParaRPr lang="it-IT" sz="1600" dirty="0">
              <a:latin typeface="+mj-lt"/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BBH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: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dirty="0">
                <a:solidFill>
                  <a:prstClr val="black"/>
                </a:solidFill>
                <a:latin typeface="Calibri"/>
                <a:ea typeface="ＭＳ Ｐゴシック" pitchFamily="-64" charset="-128"/>
                <a:cs typeface="+mn-cs"/>
              </a:rPr>
              <a:t>126 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dirty="0">
                <a:latin typeface="+mj-lt"/>
                <a:ea typeface="ＭＳ Ｐゴシック" pitchFamily="-64" charset="-128"/>
                <a:cs typeface="+mn-cs"/>
              </a:rPr>
              <a:t>Mpc</a:t>
            </a:r>
            <a:endParaRPr lang="en-US" sz="1600" dirty="0">
              <a:latin typeface="+mj-lt"/>
              <a:ea typeface="ＭＳ Ｐゴシック" pitchFamily="-64" charset="-128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533525" y="2660650"/>
            <a:ext cx="366713" cy="438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pic>
        <p:nvPicPr>
          <p:cNvPr id="18439" name="Picture 6" descr="Virgo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Virgocfroptics50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8675" y="2643188"/>
            <a:ext cx="577532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7" descr="Virgocfroptics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350" y="1114425"/>
            <a:ext cx="5118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Virgocfroptics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350" y="1114425"/>
            <a:ext cx="5118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63" name="Oval 39"/>
          <p:cNvSpPr>
            <a:spLocks noChangeArrowheads="1"/>
          </p:cNvSpPr>
          <p:nvPr/>
        </p:nvSpPr>
        <p:spPr bwMode="auto">
          <a:xfrm rot="-1757447">
            <a:off x="4773613" y="3113088"/>
            <a:ext cx="1809750" cy="8270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0281" name="Text Box 57"/>
          <p:cNvSpPr txBox="1">
            <a:spLocks noChangeArrowheads="1"/>
          </p:cNvSpPr>
          <p:nvPr/>
        </p:nvSpPr>
        <p:spPr bwMode="auto">
          <a:xfrm>
            <a:off x="7127875" y="1174750"/>
            <a:ext cx="1897063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/>
              <a:t>Powered injection</a:t>
            </a:r>
          </a:p>
        </p:txBody>
      </p:sp>
      <p:sp>
        <p:nvSpPr>
          <p:cNvPr id="180285" name="Text Box 61"/>
          <p:cNvSpPr txBox="1">
            <a:spLocks noChangeArrowheads="1"/>
          </p:cNvSpPr>
          <p:nvPr/>
        </p:nvSpPr>
        <p:spPr bwMode="auto">
          <a:xfrm>
            <a:off x="7178675" y="2692400"/>
            <a:ext cx="18288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/>
              <a:t>Thermal deformation</a:t>
            </a:r>
          </a:p>
          <a:p>
            <a:pPr eaLnBrk="0" hangingPunct="0">
              <a:defRPr/>
            </a:pPr>
            <a:r>
              <a:rPr lang="en-US" sz="1400" b="1" dirty="0"/>
              <a:t>of  FP cavity mirrors</a:t>
            </a:r>
          </a:p>
        </p:txBody>
      </p:sp>
      <p:sp>
        <p:nvSpPr>
          <p:cNvPr id="180286" name="Rectangle 62"/>
          <p:cNvSpPr>
            <a:spLocks noChangeArrowheads="1"/>
          </p:cNvSpPr>
          <p:nvPr/>
        </p:nvSpPr>
        <p:spPr bwMode="auto">
          <a:xfrm>
            <a:off x="7285038" y="3871913"/>
            <a:ext cx="1676400" cy="5222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/>
              <a:t>Thermal Compensation </a:t>
            </a:r>
          </a:p>
        </p:txBody>
      </p:sp>
      <p:sp>
        <p:nvSpPr>
          <p:cNvPr id="180287" name="Text Box 63"/>
          <p:cNvSpPr txBox="1">
            <a:spLocks noChangeArrowheads="1"/>
          </p:cNvSpPr>
          <p:nvPr/>
        </p:nvSpPr>
        <p:spPr bwMode="auto">
          <a:xfrm>
            <a:off x="7270750" y="1530350"/>
            <a:ext cx="1647825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/>
              <a:t>new mirrors</a:t>
            </a:r>
          </a:p>
          <a:p>
            <a:pPr eaLnBrk="0" hangingPunct="0">
              <a:defRPr/>
            </a:pPr>
            <a:r>
              <a:rPr lang="en-US" sz="1400" b="1"/>
              <a:t>(Hi-Finesse)</a:t>
            </a:r>
          </a:p>
        </p:txBody>
      </p:sp>
      <p:sp>
        <p:nvSpPr>
          <p:cNvPr id="180289" name="Oval 65"/>
          <p:cNvSpPr>
            <a:spLocks noChangeArrowheads="1"/>
          </p:cNvSpPr>
          <p:nvPr/>
        </p:nvSpPr>
        <p:spPr bwMode="auto">
          <a:xfrm rot="-2027893">
            <a:off x="3067050" y="2406650"/>
            <a:ext cx="581025" cy="198437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0295" name="Rectangle 71"/>
          <p:cNvSpPr>
            <a:spLocks/>
          </p:cNvSpPr>
          <p:nvPr/>
        </p:nvSpPr>
        <p:spPr bwMode="auto">
          <a:xfrm>
            <a:off x="549275" y="6364288"/>
            <a:ext cx="8153400" cy="49371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588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Virgo+ </a:t>
            </a:r>
            <a:r>
              <a:rPr lang="en-US" sz="2400" b="1" u="sng">
                <a:solidFill>
                  <a:srgbClr val="000066"/>
                </a:solidFill>
                <a:cs typeface="Arial" charset="0"/>
              </a:rPr>
              <a:t>with</a:t>
            </a:r>
            <a:r>
              <a:rPr lang="en-US" sz="2400" b="1">
                <a:solidFill>
                  <a:srgbClr val="000066"/>
                </a:solidFill>
                <a:cs typeface="Arial" charset="0"/>
              </a:rPr>
              <a:t> monolithic suspension</a:t>
            </a:r>
          </a:p>
        </p:txBody>
      </p:sp>
      <p:sp>
        <p:nvSpPr>
          <p:cNvPr id="180297" name="Text Box 73"/>
          <p:cNvSpPr txBox="1">
            <a:spLocks noChangeArrowheads="1"/>
          </p:cNvSpPr>
          <p:nvPr/>
        </p:nvSpPr>
        <p:spPr bwMode="auto">
          <a:xfrm>
            <a:off x="682625" y="1936750"/>
            <a:ext cx="1719263" cy="596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/>
              <a:t>new mirrors</a:t>
            </a:r>
          </a:p>
          <a:p>
            <a:pPr eaLnBrk="0" hangingPunct="0">
              <a:defRPr/>
            </a:pPr>
            <a:r>
              <a:rPr lang="en-US" sz="1600" b="1" dirty="0"/>
              <a:t>(Hi-Q</a:t>
            </a:r>
            <a:r>
              <a:rPr lang="en-US" sz="1600" b="1" dirty="0"/>
              <a:t>)</a:t>
            </a:r>
          </a:p>
        </p:txBody>
      </p:sp>
      <p:sp>
        <p:nvSpPr>
          <p:cNvPr id="180298" name="Oval 74"/>
          <p:cNvSpPr>
            <a:spLocks noChangeArrowheads="1"/>
          </p:cNvSpPr>
          <p:nvPr/>
        </p:nvSpPr>
        <p:spPr bwMode="auto">
          <a:xfrm rot="-420261">
            <a:off x="3905250" y="3644900"/>
            <a:ext cx="1093788" cy="60166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7923213" y="2112963"/>
            <a:ext cx="280987" cy="54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2" name="Down Arrow 31"/>
          <p:cNvSpPr/>
          <p:nvPr/>
        </p:nvSpPr>
        <p:spPr>
          <a:xfrm>
            <a:off x="7935913" y="3275013"/>
            <a:ext cx="280987" cy="541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3" name="Down Arrow 32"/>
          <p:cNvSpPr/>
          <p:nvPr/>
        </p:nvSpPr>
        <p:spPr>
          <a:xfrm>
            <a:off x="1154113" y="3819525"/>
            <a:ext cx="279400" cy="1346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4" name="Rectangle 71"/>
          <p:cNvSpPr>
            <a:spLocks/>
          </p:cNvSpPr>
          <p:nvPr/>
        </p:nvSpPr>
        <p:spPr bwMode="auto">
          <a:xfrm>
            <a:off x="996950" y="5281613"/>
            <a:ext cx="7434263" cy="493712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ts val="588"/>
              </a:spcBef>
            </a:pPr>
            <a:r>
              <a:rPr lang="en-US" sz="2400" b="1">
                <a:solidFill>
                  <a:srgbClr val="000066"/>
                </a:solidFill>
                <a:cs typeface="Arial" charset="0"/>
              </a:rPr>
              <a:t>New payloads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10312" y="612648"/>
            <a:ext cx="8686800" cy="5943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eaLnBrk="0" hangingPunct="0">
              <a:defRPr/>
            </a:pPr>
            <a:r>
              <a:rPr lang="it-IT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ＭＳ Ｐゴシック" pitchFamily="-108" charset="-128"/>
                <a:cs typeface="ＭＳ Ｐゴシック" charset="-128"/>
              </a:rPr>
              <a:t>Why do we want to use the monolithic suspensions?</a:t>
            </a:r>
            <a:endParaRPr lang="it-IT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ＭＳ Ｐゴシック" pitchFamily="-108" charset="-128"/>
              <a:cs typeface="ＭＳ Ｐゴシック" charset="-128"/>
            </a:endParaRPr>
          </a:p>
        </p:txBody>
      </p:sp>
      <p:pic>
        <p:nvPicPr>
          <p:cNvPr id="19473" name="Picture 6" descr="Virgo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Down Arrow 37"/>
          <p:cNvSpPr/>
          <p:nvPr/>
        </p:nvSpPr>
        <p:spPr>
          <a:xfrm>
            <a:off x="4433888" y="5875338"/>
            <a:ext cx="279400" cy="379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304800" y="2749550"/>
            <a:ext cx="2079625" cy="831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600" b="1" dirty="0"/>
              <a:t>new magnets</a:t>
            </a:r>
          </a:p>
          <a:p>
            <a:pPr eaLnBrk="0" hangingPunct="0">
              <a:defRPr/>
            </a:pPr>
            <a:endParaRPr lang="en-US" sz="1600" b="1" dirty="0"/>
          </a:p>
          <a:p>
            <a:pPr eaLnBrk="0" hangingPunct="0">
              <a:defRPr/>
            </a:pPr>
            <a:r>
              <a:rPr lang="en-US" sz="1600" b="1" dirty="0"/>
              <a:t>new recoil mass</a:t>
            </a:r>
            <a:endParaRPr lang="en-US" sz="1600" b="1" dirty="0"/>
          </a:p>
        </p:txBody>
      </p:sp>
      <p:sp>
        <p:nvSpPr>
          <p:cNvPr id="40" name="Down Arrow 39"/>
          <p:cNvSpPr/>
          <p:nvPr/>
        </p:nvSpPr>
        <p:spPr>
          <a:xfrm>
            <a:off x="7947025" y="4462463"/>
            <a:ext cx="279400" cy="7080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0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0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63" grpId="0" animBg="1"/>
      <p:bldP spid="180281" grpId="0" animBg="1"/>
      <p:bldP spid="180285" grpId="0" animBg="1"/>
      <p:bldP spid="180286" grpId="0" animBg="1"/>
      <p:bldP spid="180287" grpId="0" animBg="1"/>
      <p:bldP spid="180289" grpId="0" animBg="1"/>
      <p:bldP spid="180295" grpId="0" animBg="1"/>
      <p:bldP spid="180297" grpId="0" animBg="1"/>
      <p:bldP spid="180298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768"/>
            <a:ext cx="9144000" cy="838200"/>
          </a:xfrm>
        </p:spPr>
        <p:txBody>
          <a:bodyPr/>
          <a:lstStyle/>
          <a:p>
            <a:pPr algn="ctr">
              <a:defRPr/>
            </a:pPr>
            <a:r>
              <a:rPr lang="it-IT" sz="2200" dirty="0" smtClean="0"/>
              <a:t>The suspension thermal noise is reduced with the FS suspensions</a:t>
            </a:r>
            <a:endParaRPr lang="it-IT" sz="2200" dirty="0"/>
          </a:p>
        </p:txBody>
      </p:sp>
      <p:sp>
        <p:nvSpPr>
          <p:cNvPr id="1536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1537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E09272-618B-41D2-B660-E9B71DD355A3}" type="slidenum">
              <a:rPr lang="en-GB" smtClean="0">
                <a:ea typeface="ＭＳ Ｐゴシック"/>
                <a:cs typeface="ＭＳ Ｐゴシック"/>
              </a:rPr>
              <a:pPr/>
              <a:t>6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15371" name="Picture 6" descr="Virgo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" descr="Plot 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713" y="2733675"/>
            <a:ext cx="4575175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07988" y="1150938"/>
            <a:ext cx="83677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In the low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frequency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range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, the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mirror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pendulum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thermal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noise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plays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an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important</a:t>
            </a:r>
            <a:r>
              <a:rPr lang="it-IT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role</a:t>
            </a:r>
            <a:endParaRPr lang="it-IT" dirty="0">
              <a:solidFill>
                <a:schemeClr val="tx2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574675" y="1517650"/>
          <a:ext cx="2295525" cy="347663"/>
        </p:xfrm>
        <a:graphic>
          <a:graphicData uri="http://schemas.openxmlformats.org/presentationml/2006/ole">
            <p:oleObj spid="_x0000_s15361" name="Equation" r:id="rId5" imgW="1511280" imgH="228600" progId="">
              <p:embed/>
            </p:oleObj>
          </a:graphicData>
        </a:graphic>
      </p:graphicFrame>
      <p:sp>
        <p:nvSpPr>
          <p:cNvPr id="18" name="Rettangolo 17"/>
          <p:cNvSpPr/>
          <p:nvPr/>
        </p:nvSpPr>
        <p:spPr>
          <a:xfrm>
            <a:off x="0" y="4672013"/>
            <a:ext cx="3276600" cy="2185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r>
              <a:rPr lang="it-IT" sz="1400" b="1" u="sng" dirty="0" err="1"/>
              <a:t>Eccess</a:t>
            </a:r>
            <a:r>
              <a:rPr lang="it-IT" sz="1400" b="1" u="sng" dirty="0"/>
              <a:t> loss angle</a:t>
            </a:r>
          </a:p>
          <a:p>
            <a:pPr algn="ctr" eaLnBrk="0" hangingPunct="0">
              <a:defRPr/>
            </a:pPr>
            <a:endParaRPr lang="it-IT" sz="1200" u="sng" dirty="0"/>
          </a:p>
          <a:p>
            <a:pPr eaLnBrk="0" hangingPunct="0">
              <a:defRPr/>
            </a:pPr>
            <a:r>
              <a:rPr lang="it-IT" sz="1200" dirty="0" err="1"/>
              <a:t>Frictional</a:t>
            </a:r>
            <a:r>
              <a:rPr lang="it-IT" sz="1200" dirty="0"/>
              <a:t> </a:t>
            </a:r>
            <a:r>
              <a:rPr lang="it-IT" sz="1200" dirty="0" err="1"/>
              <a:t>losses</a:t>
            </a:r>
            <a:r>
              <a:rPr lang="it-IT" sz="1200" dirty="0"/>
              <a:t> in the </a:t>
            </a:r>
            <a:r>
              <a:rPr lang="it-IT" sz="1200" dirty="0" err="1"/>
              <a:t>marionetta-wire</a:t>
            </a:r>
            <a:r>
              <a:rPr lang="it-IT" sz="1200" dirty="0"/>
              <a:t> </a:t>
            </a:r>
            <a:r>
              <a:rPr lang="it-IT" sz="1200" dirty="0" err="1"/>
              <a:t>clamps</a:t>
            </a:r>
            <a:endParaRPr lang="it-IT" sz="1200" dirty="0"/>
          </a:p>
          <a:p>
            <a:pPr eaLnBrk="0" hangingPunct="0">
              <a:defRPr/>
            </a:pPr>
            <a:endParaRPr lang="it-IT" sz="1200" dirty="0"/>
          </a:p>
          <a:p>
            <a:pPr eaLnBrk="0" hangingPunct="0">
              <a:defRPr/>
            </a:pPr>
            <a:r>
              <a:rPr lang="it-IT" sz="1200" dirty="0" err="1"/>
              <a:t>Frictional</a:t>
            </a:r>
            <a:r>
              <a:rPr lang="it-IT" sz="1200" dirty="0"/>
              <a:t> </a:t>
            </a:r>
            <a:r>
              <a:rPr lang="it-IT" sz="1200" dirty="0" err="1"/>
              <a:t>losses</a:t>
            </a:r>
            <a:r>
              <a:rPr lang="it-IT" sz="1200" dirty="0"/>
              <a:t> in the </a:t>
            </a:r>
            <a:r>
              <a:rPr lang="it-IT" sz="1200" dirty="0" err="1"/>
              <a:t>mirror-wire</a:t>
            </a:r>
            <a:r>
              <a:rPr lang="it-IT" sz="1200" dirty="0"/>
              <a:t> </a:t>
            </a:r>
            <a:r>
              <a:rPr lang="it-IT" sz="1200" dirty="0" err="1"/>
              <a:t>clamps</a:t>
            </a:r>
            <a:endParaRPr lang="it-IT" sz="1200" dirty="0"/>
          </a:p>
          <a:p>
            <a:pPr eaLnBrk="0" hangingPunct="0">
              <a:defRPr/>
            </a:pPr>
            <a:endParaRPr lang="it-IT" sz="1200" dirty="0"/>
          </a:p>
          <a:p>
            <a:pPr eaLnBrk="0" hangingPunct="0">
              <a:defRPr/>
            </a:pPr>
            <a:r>
              <a:rPr lang="it-IT" sz="1200" dirty="0" err="1"/>
              <a:t>Surface</a:t>
            </a:r>
            <a:r>
              <a:rPr lang="it-IT" sz="1200" dirty="0"/>
              <a:t> </a:t>
            </a:r>
            <a:r>
              <a:rPr lang="it-IT" sz="1200" dirty="0" err="1"/>
              <a:t>losses</a:t>
            </a:r>
            <a:endParaRPr lang="it-IT" sz="1200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27000" y="4689475"/>
          <a:ext cx="263525" cy="354013"/>
        </p:xfrm>
        <a:graphic>
          <a:graphicData uri="http://schemas.openxmlformats.org/presentationml/2006/ole">
            <p:oleObj spid="_x0000_s15365" name="Equation" r:id="rId6" imgW="215640" imgH="228600" progId="">
              <p:embed/>
            </p:oleObj>
          </a:graphicData>
        </a:graphic>
      </p:graphicFrame>
      <p:sp>
        <p:nvSpPr>
          <p:cNvPr id="21" name="Rettangolo 20"/>
          <p:cNvSpPr/>
          <p:nvPr/>
        </p:nvSpPr>
        <p:spPr>
          <a:xfrm>
            <a:off x="4535488" y="1568450"/>
            <a:ext cx="4146550" cy="954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latin typeface="+mj-lt"/>
              </a:rPr>
              <a:t>Thanks to the lower mechanical dissipation of the fused silica, a monolithic suspension promises an excellent performance by reducing all the loss</a:t>
            </a:r>
          </a:p>
          <a:p>
            <a:pPr eaLnBrk="0" hangingPunct="0">
              <a:defRPr/>
            </a:pPr>
            <a:r>
              <a:rPr lang="it-IT" sz="1400" b="1" dirty="0" err="1">
                <a:latin typeface="+mj-lt"/>
              </a:rPr>
              <a:t>term</a:t>
            </a:r>
            <a:r>
              <a:rPr lang="it-IT" sz="1400" b="1" dirty="0">
                <a:latin typeface="+mj-lt"/>
              </a:rPr>
              <a:t> </a:t>
            </a:r>
            <a:r>
              <a:rPr lang="it-IT" sz="1400" b="1" dirty="0" err="1">
                <a:latin typeface="+mj-lt"/>
              </a:rPr>
              <a:t>of</a:t>
            </a:r>
            <a:r>
              <a:rPr lang="it-IT" sz="1400" b="1" dirty="0">
                <a:latin typeface="+mj-lt"/>
              </a:rPr>
              <a:t> </a:t>
            </a:r>
            <a:endParaRPr lang="it-IT" sz="1400" b="1" dirty="0">
              <a:latin typeface="+mj-lt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284788" y="2251075"/>
          <a:ext cx="330200" cy="228600"/>
        </p:xfrm>
        <a:graphic>
          <a:graphicData uri="http://schemas.openxmlformats.org/presentationml/2006/ole">
            <p:oleObj spid="_x0000_s15366" name="Equation" r:id="rId7" imgW="330120" imgH="228600" progId="">
              <p:embed/>
            </p:oleObj>
          </a:graphicData>
        </a:graphic>
      </p:graphicFrame>
      <p:cxnSp>
        <p:nvCxnSpPr>
          <p:cNvPr id="28" name="Connettore 2 27"/>
          <p:cNvCxnSpPr/>
          <p:nvPr/>
        </p:nvCxnSpPr>
        <p:spPr>
          <a:xfrm rot="5400000">
            <a:off x="4399756" y="3213894"/>
            <a:ext cx="2236788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424363" y="5799138"/>
            <a:ext cx="1800225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600" b="1" dirty="0" err="1">
                <a:latin typeface="+mj-lt"/>
              </a:rPr>
              <a:t>Virgo+</a:t>
            </a:r>
            <a:r>
              <a:rPr lang="it-IT" sz="1600" b="1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average</a:t>
            </a:r>
            <a:r>
              <a:rPr lang="it-IT" sz="1400" dirty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sight</a:t>
            </a:r>
            <a:endParaRPr lang="it-IT" sz="1400" dirty="0">
              <a:latin typeface="+mj-lt"/>
            </a:endParaRPr>
          </a:p>
          <a:p>
            <a:pPr eaLnBrk="0" hangingPunct="0">
              <a:defRPr/>
            </a:pPr>
            <a:r>
              <a:rPr lang="it-IT" sz="1600" dirty="0">
                <a:latin typeface="+mj-lt"/>
              </a:rPr>
              <a:t>BNS</a:t>
            </a:r>
            <a:r>
              <a:rPr lang="it-IT" sz="1600" dirty="0">
                <a:latin typeface="+mj-lt"/>
              </a:rPr>
              <a:t>: </a:t>
            </a:r>
            <a:r>
              <a:rPr lang="it-IT" sz="1600" dirty="0">
                <a:latin typeface="+mj-lt"/>
              </a:rPr>
              <a:t>53.6  </a:t>
            </a:r>
            <a:r>
              <a:rPr lang="it-IT" sz="1600" dirty="0">
                <a:latin typeface="+mj-lt"/>
              </a:rPr>
              <a:t>Mpc</a:t>
            </a:r>
          </a:p>
          <a:p>
            <a:pPr eaLnBrk="0" hangingPunct="0">
              <a:defRPr/>
            </a:pPr>
            <a:r>
              <a:rPr lang="it-IT" sz="1600" dirty="0">
                <a:latin typeface="+mj-lt"/>
              </a:rPr>
              <a:t>BBH</a:t>
            </a:r>
            <a:r>
              <a:rPr lang="it-IT" sz="1600" dirty="0">
                <a:latin typeface="+mj-lt"/>
              </a:rPr>
              <a:t>: </a:t>
            </a:r>
            <a:r>
              <a:rPr lang="it-IT" sz="1600" dirty="0">
                <a:latin typeface="+mj-lt"/>
              </a:rPr>
              <a:t>284  </a:t>
            </a:r>
            <a:r>
              <a:rPr lang="it-IT" sz="1600" dirty="0">
                <a:latin typeface="+mj-lt"/>
              </a:rPr>
              <a:t>Mpc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019175" y="5937250"/>
          <a:ext cx="2176463" cy="527050"/>
        </p:xfrm>
        <a:graphic>
          <a:graphicData uri="http://schemas.openxmlformats.org/presentationml/2006/ole">
            <p:oleObj spid="_x0000_s15367" name="Equation" r:id="rId8" imgW="1790640" imgH="431640" progId="">
              <p:embed/>
            </p:oleObj>
          </a:graphicData>
        </a:graphic>
      </p:graphicFrame>
      <p:grpSp>
        <p:nvGrpSpPr>
          <p:cNvPr id="15378" name="Gruppo 32"/>
          <p:cNvGrpSpPr>
            <a:grpSpLocks/>
          </p:cNvGrpSpPr>
          <p:nvPr/>
        </p:nvGrpSpPr>
        <p:grpSpPr bwMode="auto">
          <a:xfrm>
            <a:off x="0" y="1982788"/>
            <a:ext cx="4062413" cy="2579687"/>
            <a:chOff x="108642" y="1892174"/>
            <a:chExt cx="4062991" cy="2580238"/>
          </a:xfrm>
        </p:grpSpPr>
        <p:sp>
          <p:nvSpPr>
            <p:cNvPr id="11" name="Rettangolo 10"/>
            <p:cNvSpPr/>
            <p:nvPr/>
          </p:nvSpPr>
          <p:spPr>
            <a:xfrm>
              <a:off x="108642" y="1892174"/>
              <a:ext cx="4001069" cy="25802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it-IT" dirty="0"/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/>
          </p:nvGraphicFramePr>
          <p:xfrm>
            <a:off x="162963" y="2338812"/>
            <a:ext cx="1703388" cy="1836738"/>
          </p:xfrm>
          <a:graphic>
            <a:graphicData uri="http://schemas.openxmlformats.org/presentationml/2006/ole">
              <p:oleObj spid="_x0000_s15362" name="Equation" r:id="rId9" imgW="1307880" imgH="1409400" progId="">
                <p:embed/>
              </p:oleObj>
            </a:graphicData>
          </a:graphic>
        </p:graphicFrame>
        <p:sp>
          <p:nvSpPr>
            <p:cNvPr id="12" name="CasellaDiTesto 11"/>
            <p:cNvSpPr txBox="1"/>
            <p:nvPr/>
          </p:nvSpPr>
          <p:spPr>
            <a:xfrm>
              <a:off x="1988509" y="1955688"/>
              <a:ext cx="2060868" cy="3080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it-IT" sz="1400" b="1" u="sng" dirty="0" err="1">
                  <a:latin typeface="+mj-lt"/>
                  <a:ea typeface="ＭＳ Ｐゴシック" pitchFamily="-64" charset="-128"/>
                  <a:cs typeface="+mn-cs"/>
                </a:rPr>
                <a:t>Thermoelastic</a:t>
              </a:r>
              <a:r>
                <a:rPr lang="it-IT" sz="1400" b="1" u="sng" dirty="0">
                  <a:latin typeface="+mj-lt"/>
                  <a:ea typeface="ＭＳ Ｐゴシック" pitchFamily="-64" charset="-128"/>
                  <a:cs typeface="+mn-cs"/>
                </a:rPr>
                <a:t> Loss Angle</a:t>
              </a:r>
            </a:p>
          </p:txBody>
        </p:sp>
        <p:graphicFrame>
          <p:nvGraphicFramePr>
            <p:cNvPr id="15364" name="Object 4"/>
            <p:cNvGraphicFramePr>
              <a:graphicFrameLocks noChangeAspect="1"/>
            </p:cNvGraphicFramePr>
            <p:nvPr/>
          </p:nvGraphicFramePr>
          <p:xfrm>
            <a:off x="2105859" y="2311227"/>
            <a:ext cx="1187450" cy="1846262"/>
          </p:xfrm>
          <a:graphic>
            <a:graphicData uri="http://schemas.openxmlformats.org/presentationml/2006/ole">
              <p:oleObj spid="_x0000_s15364" name="Equation" r:id="rId10" imgW="927000" imgH="1422360" progId="">
                <p:embed/>
              </p:oleObj>
            </a:graphicData>
          </a:graphic>
        </p:graphicFrame>
        <p:sp>
          <p:nvSpPr>
            <p:cNvPr id="16" name="CasellaDiTesto 15"/>
            <p:cNvSpPr txBox="1"/>
            <p:nvPr/>
          </p:nvSpPr>
          <p:spPr>
            <a:xfrm>
              <a:off x="2625188" y="2317715"/>
              <a:ext cx="1546445" cy="19482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wire</a:t>
              </a: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 </a:t>
              </a: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diameter</a:t>
              </a: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spcBef>
                  <a:spcPts val="0"/>
                </a:spcBef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                loss angle</a:t>
              </a:r>
            </a:p>
            <a:p>
              <a:pPr eaLnBrk="0" hangingPunct="0">
                <a:lnSpc>
                  <a:spcPts val="1200"/>
                </a:lnSpc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Young </a:t>
              </a: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modulus</a:t>
              </a: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thermal</a:t>
              </a: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 </a:t>
              </a: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expansion</a:t>
              </a: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specific</a:t>
              </a: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 </a:t>
              </a:r>
              <a:r>
                <a:rPr lang="it-IT" sz="1400" dirty="0" err="1">
                  <a:latin typeface="+mj-lt"/>
                  <a:ea typeface="ＭＳ Ｐゴシック" pitchFamily="-64" charset="-128"/>
                  <a:cs typeface="+mn-cs"/>
                </a:rPr>
                <a:t>heat</a:t>
              </a: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  <a:p>
              <a:pPr eaLnBrk="0" hangingPunct="0">
                <a:lnSpc>
                  <a:spcPts val="1200"/>
                </a:lnSpc>
                <a:defRPr/>
              </a:pPr>
              <a:r>
                <a:rPr lang="it-IT" sz="1400" dirty="0">
                  <a:latin typeface="+mj-lt"/>
                  <a:ea typeface="ＭＳ Ｐゴシック" pitchFamily="-64" charset="-128"/>
                  <a:cs typeface="+mn-cs"/>
                </a:rPr>
                <a:t>density</a:t>
              </a:r>
            </a:p>
            <a:p>
              <a:pPr eaLnBrk="0" hangingPunct="0">
                <a:lnSpc>
                  <a:spcPts val="1200"/>
                </a:lnSpc>
                <a:defRPr/>
              </a:pPr>
              <a:endParaRPr lang="it-IT" sz="1400" dirty="0">
                <a:latin typeface="+mj-lt"/>
                <a:ea typeface="ＭＳ Ｐゴシック" pitchFamily="-64" charset="-128"/>
                <a:cs typeface="+mn-cs"/>
              </a:endParaRPr>
            </a:p>
          </p:txBody>
        </p:sp>
        <p:sp>
          <p:nvSpPr>
            <p:cNvPr id="32" name="CasellaDiTesto 10"/>
            <p:cNvSpPr txBox="1"/>
            <p:nvPr/>
          </p:nvSpPr>
          <p:spPr>
            <a:xfrm>
              <a:off x="118168" y="4205655"/>
              <a:ext cx="3793078" cy="2619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Garamond" charset="0"/>
                  <a:ea typeface="ＭＳ Ｐゴシック" charset="-128"/>
                  <a:cs typeface="+mn-cs"/>
                </a:defRPr>
              </a:lvl9pPr>
            </a:lstStyle>
            <a:p>
              <a:pPr eaLnBrk="0" hangingPunct="0">
                <a:defRPr/>
              </a:pPr>
              <a:r>
                <a:rPr lang="en-US" sz="1100" dirty="0" smtClean="0">
                  <a:latin typeface="+mj-lt"/>
                </a:rPr>
                <a:t>Cagnoli G and </a:t>
              </a:r>
              <a:r>
                <a:rPr lang="en-US" sz="1100" dirty="0" err="1" smtClean="0">
                  <a:latin typeface="+mj-lt"/>
                </a:rPr>
                <a:t>Willems</a:t>
              </a:r>
              <a:r>
                <a:rPr lang="en-US" sz="1100" dirty="0" smtClean="0">
                  <a:latin typeface="+mj-lt"/>
                </a:rPr>
                <a:t> P A Phys. Rev. B, 65, 17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34" name="CasellaDiTesto 8"/>
          <p:cNvSpPr txBox="1"/>
          <p:nvPr/>
        </p:nvSpPr>
        <p:spPr>
          <a:xfrm>
            <a:off x="0" y="6596063"/>
            <a:ext cx="287972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Garamond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defRPr/>
            </a:pPr>
            <a:r>
              <a:rPr lang="en-US" sz="1100" dirty="0" smtClean="0">
                <a:latin typeface="+mj-lt"/>
              </a:rPr>
              <a:t>A.M. </a:t>
            </a:r>
            <a:r>
              <a:rPr lang="en-US" sz="1100" dirty="0" err="1" smtClean="0">
                <a:latin typeface="+mj-lt"/>
              </a:rPr>
              <a:t>Gretarsson</a:t>
            </a:r>
            <a:r>
              <a:rPr lang="en-US" sz="1100" dirty="0" smtClean="0">
                <a:latin typeface="+mj-lt"/>
              </a:rPr>
              <a:t> et al, PLA 270 (2000), 108-114</a:t>
            </a:r>
            <a:endParaRPr lang="en-U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 smtClean="0"/>
              <a:t>The 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thermal</a:t>
            </a:r>
            <a:r>
              <a:rPr lang="it-IT" sz="2400" dirty="0" smtClean="0"/>
              <a:t> </a:t>
            </a:r>
            <a:r>
              <a:rPr lang="it-IT" sz="2400" dirty="0" err="1" smtClean="0"/>
              <a:t>noise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endParaRPr lang="it-IT" sz="2400" dirty="0"/>
          </a:p>
        </p:txBody>
      </p:sp>
      <p:sp>
        <p:nvSpPr>
          <p:cNvPr id="22530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8CB3A0-D6E8-412F-A943-54A462B3F8B1}" type="slidenum">
              <a:rPr lang="en-GB" smtClean="0">
                <a:ea typeface="ＭＳ Ｐゴシック"/>
                <a:cs typeface="ＭＳ Ｐゴシック"/>
              </a:rPr>
              <a:pPr/>
              <a:t>7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22531" name="Picture 5" descr="Mono_payloa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1800"/>
            <a:ext cx="32575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0" y="1258888"/>
            <a:ext cx="3184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u="sng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Monolithic</a:t>
            </a:r>
            <a:r>
              <a:rPr lang="it-IT" u="sng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u="sng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suspensions</a:t>
            </a:r>
            <a:r>
              <a:rPr lang="it-IT" u="sng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u="sng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payload</a:t>
            </a:r>
            <a:endParaRPr lang="it-IT" u="sng" dirty="0">
              <a:solidFill>
                <a:schemeClr val="tx2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6340475"/>
            <a:ext cx="69707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28528" tIns="152352" bIns="38088" anchor="ctr">
            <a:spAutoFit/>
          </a:bodyPr>
          <a:lstStyle/>
          <a:p>
            <a:pPr>
              <a:defRPr/>
            </a:pPr>
            <a:r>
              <a:rPr lang="en-US" sz="1000" i="1" dirty="0">
                <a:latin typeface="+mj-lt"/>
                <a:ea typeface="ＭＳ Ｐゴシック" pitchFamily="-64" charset="-128"/>
                <a:cs typeface="Times New Roman" pitchFamily="18" charset="0"/>
              </a:rPr>
              <a:t>*F. </a:t>
            </a:r>
            <a:r>
              <a:rPr lang="en-US" sz="1000" i="1" dirty="0" err="1">
                <a:latin typeface="+mj-lt"/>
                <a:ea typeface="ＭＳ Ｐゴシック" pitchFamily="-64" charset="-128"/>
                <a:cs typeface="Times New Roman" pitchFamily="18" charset="0"/>
              </a:rPr>
              <a:t>Piergiovanni</a:t>
            </a:r>
            <a:r>
              <a:rPr lang="en-US" sz="1000" i="1" dirty="0">
                <a:latin typeface="+mj-lt"/>
                <a:ea typeface="ＭＳ Ｐゴシック" pitchFamily="-64" charset="-128"/>
                <a:cs typeface="Times New Roman" pitchFamily="18" charset="0"/>
              </a:rPr>
              <a:t>, </a:t>
            </a:r>
            <a:r>
              <a:rPr lang="en-US" sz="1000" i="1" dirty="0" err="1">
                <a:latin typeface="+mj-lt"/>
                <a:ea typeface="ＭＳ Ｐゴシック" pitchFamily="-64" charset="-128"/>
                <a:cs typeface="Times New Roman" pitchFamily="18" charset="0"/>
              </a:rPr>
              <a:t>M.Punturo</a:t>
            </a:r>
            <a:r>
              <a:rPr lang="en-US" sz="1000" i="1" dirty="0">
                <a:latin typeface="+mj-lt"/>
                <a:ea typeface="ＭＳ Ｐゴシック" pitchFamily="-64" charset="-128"/>
                <a:cs typeface="Times New Roman" pitchFamily="18" charset="0"/>
              </a:rPr>
              <a:t>, </a:t>
            </a:r>
            <a:r>
              <a:rPr lang="en-US" sz="1000" i="1" dirty="0" err="1">
                <a:latin typeface="+mj-lt"/>
                <a:ea typeface="ＭＳ Ｐゴシック" pitchFamily="-64" charset="-128"/>
                <a:cs typeface="Times New Roman" pitchFamily="18" charset="0"/>
              </a:rPr>
              <a:t>P.Puppo</a:t>
            </a:r>
            <a:r>
              <a:rPr lang="en-US" sz="1000" i="1" dirty="0">
                <a:latin typeface="+mj-lt"/>
                <a:ea typeface="ＭＳ Ｐゴシック" pitchFamily="-64" charset="-128"/>
                <a:cs typeface="Times New Roman" pitchFamily="18" charset="0"/>
              </a:rPr>
              <a:t>, The thermal noise of the Virgo+ and Virgo Advanced Last Stage Suspension (The PPP effect), Virgo Note: VIR-015A-09.</a:t>
            </a:r>
          </a:p>
          <a:p>
            <a:pPr eaLnBrk="0" hangingPunct="0">
              <a:defRPr/>
            </a:pPr>
            <a:endParaRPr lang="en-US" sz="1000" i="1" dirty="0">
              <a:latin typeface="+mj-lt"/>
              <a:ea typeface="ＭＳ Ｐゴシック" pitchFamily="-64" charset="-128"/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332163" y="1158875"/>
            <a:ext cx="59658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With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low dissipative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monolithic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suspensions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, the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contributions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of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other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last stage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suspension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elements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to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thermal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noise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of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mirror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cannot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be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neglected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.</a:t>
            </a:r>
          </a:p>
          <a:p>
            <a:pPr eaLnBrk="0" hangingPunct="0">
              <a:defRPr/>
            </a:pP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A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new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thermal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noise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estimation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has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been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done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,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it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includes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viscous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and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internal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dissipations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of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marionette and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recoil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mass.</a:t>
            </a:r>
          </a:p>
          <a:p>
            <a:pPr eaLnBrk="0" hangingPunct="0">
              <a:defRPr/>
            </a:pPr>
            <a:endParaRPr lang="it-IT" sz="1600" b="1" dirty="0">
              <a:latin typeface="+mj-lt"/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It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turns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out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that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the marionetta’s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mechanical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losses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give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a non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negligible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effect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via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its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recoil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, in the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off-resonance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high-freq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. </a:t>
            </a:r>
            <a:r>
              <a:rPr lang="it-IT" sz="1600" b="1" dirty="0" err="1">
                <a:latin typeface="+mj-lt"/>
                <a:ea typeface="ＭＳ Ｐゴシック" pitchFamily="-64" charset="-128"/>
                <a:cs typeface="+mn-cs"/>
              </a:rPr>
              <a:t>range</a:t>
            </a:r>
            <a:r>
              <a:rPr lang="it-IT" sz="1600" b="1" dirty="0">
                <a:latin typeface="+mj-lt"/>
                <a:ea typeface="ＭＳ Ｐゴシック" pitchFamily="-64" charset="-128"/>
                <a:cs typeface="+mn-cs"/>
              </a:rPr>
              <a:t>.</a:t>
            </a:r>
          </a:p>
          <a:p>
            <a:pPr eaLnBrk="0" hangingPunct="0">
              <a:defRPr/>
            </a:pPr>
            <a:endParaRPr lang="it-IT" sz="1600" b="1" dirty="0">
              <a:latin typeface="+mj-lt"/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it-IT" sz="1600" b="1" dirty="0">
              <a:latin typeface="+mj-lt"/>
              <a:ea typeface="ＭＳ Ｐゴシック" pitchFamily="-64" charset="-128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258888" y="4889500"/>
            <a:ext cx="20066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600" dirty="0" err="1">
                <a:solidFill>
                  <a:schemeClr val="bg1"/>
                </a:solidFill>
                <a:latin typeface="+mj-lt"/>
                <a:ea typeface="ＭＳ Ｐゴシック" pitchFamily="-64" charset="-128"/>
                <a:cs typeface="+mn-cs"/>
              </a:rPr>
              <a:t>Reaction</a:t>
            </a:r>
            <a:r>
              <a:rPr lang="it-IT" sz="1600" dirty="0">
                <a:solidFill>
                  <a:schemeClr val="bg1"/>
                </a:solidFill>
                <a:latin typeface="+mj-lt"/>
                <a:ea typeface="ＭＳ Ｐゴシック" pitchFamily="-64" charset="-128"/>
                <a:cs typeface="+mn-cs"/>
              </a:rPr>
              <a:t> Mass (59 kg)</a:t>
            </a:r>
            <a:endParaRPr lang="it-IT" sz="1600" dirty="0">
              <a:solidFill>
                <a:schemeClr val="bg1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347788" y="2054225"/>
            <a:ext cx="18430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600" dirty="0">
                <a:solidFill>
                  <a:schemeClr val="bg1"/>
                </a:solidFill>
                <a:latin typeface="+mj-lt"/>
                <a:ea typeface="ＭＳ Ｐゴシック" pitchFamily="-64" charset="-128"/>
                <a:cs typeface="+mn-cs"/>
              </a:rPr>
              <a:t>Marionetta (110 kg)</a:t>
            </a:r>
            <a:endParaRPr lang="it-IT" sz="1600" dirty="0">
              <a:solidFill>
                <a:schemeClr val="bg1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3252788"/>
            <a:ext cx="504190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2 12"/>
          <p:cNvCxnSpPr/>
          <p:nvPr/>
        </p:nvCxnSpPr>
        <p:spPr>
          <a:xfrm rot="5400000">
            <a:off x="3571875" y="3679825"/>
            <a:ext cx="2154238" cy="1131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3174584">
            <a:off x="3485356" y="5658645"/>
            <a:ext cx="112077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000" b="1" dirty="0" err="1">
                <a:solidFill>
                  <a:srgbClr val="FF0000"/>
                </a:solidFill>
                <a:latin typeface="+mj-lt"/>
                <a:ea typeface="ＭＳ Ｐゴシック" pitchFamily="-64" charset="-128"/>
                <a:cs typeface="+mn-cs"/>
              </a:rPr>
              <a:t>Simple</a:t>
            </a:r>
            <a:r>
              <a:rPr lang="it-IT" sz="1000" b="1" dirty="0">
                <a:solidFill>
                  <a:srgbClr val="FF0000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000" b="1" dirty="0" err="1">
                <a:solidFill>
                  <a:srgbClr val="FF0000"/>
                </a:solidFill>
                <a:latin typeface="+mj-lt"/>
                <a:ea typeface="ＭＳ Ｐゴシック" pitchFamily="-64" charset="-128"/>
                <a:cs typeface="+mn-cs"/>
              </a:rPr>
              <a:t>Pendulum</a:t>
            </a:r>
            <a:endParaRPr lang="it-IT" sz="1000" b="1" dirty="0">
              <a:solidFill>
                <a:srgbClr val="FF0000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5314950"/>
            <a:ext cx="3181350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Branched pendulum: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FDT </a:t>
            </a:r>
            <a:r>
              <a:rPr lang="it-IT" sz="1400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model</a:t>
            </a: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with</a:t>
            </a: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violin</a:t>
            </a: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  <a:r>
              <a:rPr lang="it-IT" sz="1400" dirty="0" err="1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modes</a:t>
            </a: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 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and Normal modes model*.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chemeClr val="tx2"/>
                </a:solidFill>
                <a:latin typeface="+mj-lt"/>
                <a:ea typeface="ＭＳ Ｐゴシック" pitchFamily="-64" charset="-128"/>
                <a:cs typeface="+mn-cs"/>
              </a:rPr>
              <a:t>Vertical modes are included</a:t>
            </a:r>
          </a:p>
          <a:p>
            <a:pPr eaLnBrk="0" hangingPunct="0">
              <a:defRPr/>
            </a:pPr>
            <a:endParaRPr lang="it-IT" sz="1400" dirty="0">
              <a:solidFill>
                <a:schemeClr val="tx2"/>
              </a:solidFill>
              <a:latin typeface="+mj-lt"/>
              <a:ea typeface="ＭＳ Ｐゴシック" pitchFamily="-64" charset="-128"/>
              <a:cs typeface="+mn-cs"/>
            </a:endParaRPr>
          </a:p>
        </p:txBody>
      </p:sp>
      <p:pic>
        <p:nvPicPr>
          <p:cNvPr id="22541" name="Content Placeholder 9" descr="branch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3223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8" descr="Pl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3462338"/>
            <a:ext cx="45275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927475"/>
            <a:ext cx="422433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23556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721AA4-2AF6-4184-BCFC-95348F356EE6}" type="slidenum">
              <a:rPr lang="en-GB" smtClean="0">
                <a:ea typeface="ＭＳ Ｐゴシック"/>
                <a:cs typeface="ＭＳ Ｐゴシック"/>
              </a:rPr>
              <a:pPr/>
              <a:t>8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084263"/>
            <a:ext cx="761682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  <a:ea typeface="ＭＳ Ｐゴシック" pitchFamily="-64" charset="-128"/>
                <a:cs typeface="+mn-cs"/>
              </a:rPr>
              <a:t> The evaluation of the losses of the marionette, is crucial for the correct estimation of the sensitivity curve.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 It is not possible to measure the </a:t>
            </a:r>
            <a:r>
              <a:rPr lang="en-US" sz="1200" b="1" dirty="0" err="1">
                <a:latin typeface="+mn-lt"/>
                <a:ea typeface="ＭＳ Ｐゴシック" pitchFamily="-64" charset="-128"/>
                <a:cs typeface="+mn-cs"/>
              </a:rPr>
              <a:t>marionetta</a:t>
            </a: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 losses on the payload hung to the SA by simply looking at the quality factors of the modes;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 They are influenced by the whole SA chain, the quality factors of the SA modes are of order of 50-100;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From the measurements of the quality factor of the modes on our in-air monolithic prototype we can infer a marionette loss of 1000. (without any optimization)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200" b="1" dirty="0">
              <a:solidFill>
                <a:srgbClr val="FF0000"/>
              </a:solidFill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The coupling to the SA chain can modify the marionette losses.</a:t>
            </a:r>
          </a:p>
          <a:p>
            <a:pPr eaLnBrk="0" hangingPunct="0"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For this reason </a:t>
            </a:r>
            <a:r>
              <a:rPr lang="en-US" sz="1200" b="1" dirty="0">
                <a:solidFill>
                  <a:srgbClr val="FF0000"/>
                </a:solidFill>
                <a:latin typeface="+mn-lt"/>
                <a:ea typeface="ＭＳ Ｐゴシック" pitchFamily="-64" charset="-128"/>
                <a:cs typeface="+mn-cs"/>
              </a:rPr>
              <a:t>a conservative marionette quality factor of 300 is chosen for our thermal noise estimations</a:t>
            </a: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. </a:t>
            </a:r>
          </a:p>
          <a:p>
            <a:pPr eaLnBrk="0" hangingPunct="0">
              <a:defRPr/>
            </a:pPr>
            <a:endParaRPr lang="en-US" sz="1200" b="1" dirty="0"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 The effect of the other </a:t>
            </a:r>
            <a:r>
              <a:rPr lang="en-US" sz="1200" b="1" dirty="0" err="1">
                <a:latin typeface="+mn-lt"/>
                <a:ea typeface="ＭＳ Ｐゴシック" pitchFamily="-64" charset="-128"/>
                <a:cs typeface="+mn-cs"/>
              </a:rPr>
              <a:t>lossy</a:t>
            </a: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 SA stages on the thermal noise </a:t>
            </a:r>
          </a:p>
          <a:p>
            <a:pPr eaLnBrk="0" hangingPunct="0">
              <a:defRPr/>
            </a:pPr>
            <a:r>
              <a:rPr lang="en-US" sz="1200" b="1" dirty="0">
                <a:latin typeface="+mn-lt"/>
                <a:ea typeface="ＭＳ Ｐゴシック" pitchFamily="-64" charset="-128"/>
                <a:cs typeface="+mn-cs"/>
              </a:rPr>
              <a:t>have been evaluated to be negligible.</a:t>
            </a:r>
          </a:p>
          <a:p>
            <a:pPr eaLnBrk="0" hangingPunct="0">
              <a:defRPr/>
            </a:pPr>
            <a:endParaRPr lang="en-US" sz="1200" b="1" dirty="0"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defRPr/>
            </a:pPr>
            <a:endParaRPr lang="en-US" sz="1200" b="1" dirty="0">
              <a:solidFill>
                <a:srgbClr val="FF0000"/>
              </a:solidFill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  <a:ea typeface="ＭＳ Ｐゴシック" pitchFamily="-64" charset="-128"/>
              <a:cs typeface="+mn-cs"/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1200" b="1" dirty="0">
              <a:latin typeface="+mn-lt"/>
              <a:ea typeface="ＭＳ Ｐゴシック" pitchFamily="-64" charset="-128"/>
              <a:cs typeface="+mn-cs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0" y="420624"/>
            <a:ext cx="8686800" cy="685800"/>
          </a:xfrm>
        </p:spPr>
        <p:txBody>
          <a:bodyPr/>
          <a:lstStyle/>
          <a:p>
            <a:pPr>
              <a:defRPr/>
            </a:pPr>
            <a:r>
              <a:rPr lang="it-IT" sz="2400" dirty="0" smtClean="0"/>
              <a:t>The 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thermal</a:t>
            </a:r>
            <a:r>
              <a:rPr lang="it-IT" sz="2400" dirty="0" smtClean="0"/>
              <a:t> </a:t>
            </a:r>
            <a:r>
              <a:rPr lang="it-IT" sz="2400" dirty="0" err="1" smtClean="0"/>
              <a:t>noise</a:t>
            </a:r>
            <a:r>
              <a:rPr lang="it-IT" sz="2400" dirty="0" smtClean="0"/>
              <a:t> </a:t>
            </a:r>
            <a:r>
              <a:rPr lang="it-IT" sz="2400" dirty="0" err="1" smtClean="0"/>
              <a:t>model</a:t>
            </a:r>
            <a:endParaRPr lang="it-IT" sz="2400" dirty="0"/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0" y="21272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>
              <a:cs typeface="Arial" charset="0"/>
            </a:endParaRPr>
          </a:p>
        </p:txBody>
      </p:sp>
      <p:sp>
        <p:nvSpPr>
          <p:cNvPr id="21" name="CasellaDiTesto 18"/>
          <p:cNvSpPr txBox="1"/>
          <p:nvPr/>
        </p:nvSpPr>
        <p:spPr>
          <a:xfrm>
            <a:off x="2149475" y="4260850"/>
            <a:ext cx="1211263" cy="739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400" dirty="0" err="1">
                <a:solidFill>
                  <a:schemeClr val="tx1"/>
                </a:solidFill>
              </a:rPr>
              <a:t>with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filter</a:t>
            </a:r>
            <a:r>
              <a:rPr lang="it-IT" sz="1400" dirty="0">
                <a:solidFill>
                  <a:schemeClr val="tx1"/>
                </a:solidFill>
              </a:rPr>
              <a:t> 7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chemeClr val="tx1"/>
                </a:solidFill>
              </a:rPr>
              <a:t>Q</a:t>
            </a:r>
            <a:r>
              <a:rPr lang="it-IT" sz="1400" baseline="-25000" dirty="0">
                <a:solidFill>
                  <a:schemeClr val="tx1"/>
                </a:solidFill>
              </a:rPr>
              <a:t>F7</a:t>
            </a:r>
            <a:r>
              <a:rPr lang="it-IT" sz="1400" dirty="0">
                <a:solidFill>
                  <a:schemeClr val="tx1"/>
                </a:solidFill>
              </a:rPr>
              <a:t>=50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chemeClr val="tx1"/>
                </a:solidFill>
              </a:rPr>
              <a:t>Q</a:t>
            </a:r>
            <a:r>
              <a:rPr lang="it-IT" sz="1400" baseline="-25000" dirty="0">
                <a:solidFill>
                  <a:schemeClr val="tx1"/>
                </a:solidFill>
              </a:rPr>
              <a:t>marionette</a:t>
            </a:r>
            <a:r>
              <a:rPr lang="it-IT" sz="1400" dirty="0">
                <a:solidFill>
                  <a:schemeClr val="tx1"/>
                </a:solidFill>
              </a:rPr>
              <a:t>=300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4" name="CasellaDiTesto 19"/>
          <p:cNvSpPr txBox="1"/>
          <p:nvPr/>
        </p:nvSpPr>
        <p:spPr>
          <a:xfrm>
            <a:off x="457200" y="5378450"/>
            <a:ext cx="1303338" cy="52387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400" dirty="0" err="1">
                <a:solidFill>
                  <a:srgbClr val="0000FF"/>
                </a:solidFill>
                <a:latin typeface="+mj-lt"/>
              </a:rPr>
              <a:t>without</a:t>
            </a:r>
            <a:r>
              <a:rPr lang="it-IT" sz="1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+mj-lt"/>
              </a:rPr>
              <a:t>filter</a:t>
            </a:r>
            <a:r>
              <a:rPr lang="it-IT" sz="1400" dirty="0">
                <a:solidFill>
                  <a:srgbClr val="0000FF"/>
                </a:solidFill>
                <a:latin typeface="+mj-lt"/>
              </a:rPr>
              <a:t> 7</a:t>
            </a:r>
          </a:p>
          <a:p>
            <a:pPr eaLnBrk="0" hangingPunct="0">
              <a:defRPr/>
            </a:pPr>
            <a:r>
              <a:rPr lang="it-IT" sz="1400" dirty="0">
                <a:solidFill>
                  <a:srgbClr val="0000FF"/>
                </a:solidFill>
                <a:latin typeface="+mj-lt"/>
              </a:rPr>
              <a:t>Q</a:t>
            </a:r>
            <a:r>
              <a:rPr lang="it-IT" sz="1400" baseline="-25000" dirty="0">
                <a:solidFill>
                  <a:srgbClr val="0000FF"/>
                </a:solidFill>
                <a:latin typeface="+mj-lt"/>
              </a:rPr>
              <a:t>marionette</a:t>
            </a:r>
            <a:r>
              <a:rPr lang="it-IT" sz="1400" dirty="0">
                <a:solidFill>
                  <a:srgbClr val="0000FF"/>
                </a:solidFill>
                <a:latin typeface="+mj-lt"/>
              </a:rPr>
              <a:t>=300</a:t>
            </a:r>
            <a:endParaRPr lang="it-IT" sz="14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25" name="Connettore 2 21"/>
          <p:cNvCxnSpPr/>
          <p:nvPr/>
        </p:nvCxnSpPr>
        <p:spPr>
          <a:xfrm rot="5400000" flipH="1" flipV="1">
            <a:off x="1362868" y="5034757"/>
            <a:ext cx="341313" cy="2921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ttore 2 22"/>
          <p:cNvCxnSpPr/>
          <p:nvPr/>
        </p:nvCxnSpPr>
        <p:spPr>
          <a:xfrm rot="10800000" flipV="1">
            <a:off x="1847850" y="4741863"/>
            <a:ext cx="266700" cy="249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e 30"/>
          <p:cNvSpPr/>
          <p:nvPr/>
        </p:nvSpPr>
        <p:spPr>
          <a:xfrm rot="1676206">
            <a:off x="2501900" y="5873750"/>
            <a:ext cx="2025650" cy="525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/>
          </a:p>
        </p:txBody>
      </p:sp>
      <p:pic>
        <p:nvPicPr>
          <p:cNvPr id="23565" name="Picture 10" descr="four_branched.jpg"/>
          <p:cNvPicPr>
            <a:picLocks noChangeAspect="1"/>
          </p:cNvPicPr>
          <p:nvPr/>
        </p:nvPicPr>
        <p:blipFill>
          <a:blip r:embed="rId4"/>
          <a:srcRect l="12222" t="17778" b="20000"/>
          <a:stretch>
            <a:fillRect/>
          </a:stretch>
        </p:blipFill>
        <p:spPr bwMode="auto">
          <a:xfrm>
            <a:off x="0" y="6130925"/>
            <a:ext cx="10271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ight Arrow 41"/>
          <p:cNvSpPr/>
          <p:nvPr/>
        </p:nvSpPr>
        <p:spPr>
          <a:xfrm rot="20111029">
            <a:off x="3587750" y="5695950"/>
            <a:ext cx="1701800" cy="2381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dirty="0"/>
          </a:p>
        </p:txBody>
      </p:sp>
      <p:pic>
        <p:nvPicPr>
          <p:cNvPr id="23567" name="Picture 28" descr="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4963" y="0"/>
            <a:ext cx="11890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6574536" cy="838200"/>
          </a:xfrm>
        </p:spPr>
        <p:txBody>
          <a:bodyPr/>
          <a:lstStyle/>
          <a:p>
            <a:pPr>
              <a:defRPr/>
            </a:pPr>
            <a:r>
              <a:rPr lang="it-IT" dirty="0" err="1" smtClean="0"/>
              <a:t>Virgo+</a:t>
            </a:r>
            <a:r>
              <a:rPr lang="it-IT" dirty="0" smtClean="0"/>
              <a:t> Upgrade: </a:t>
            </a:r>
            <a:r>
              <a:rPr lang="it-IT" dirty="0" err="1" smtClean="0"/>
              <a:t>monolithic</a:t>
            </a:r>
            <a:r>
              <a:rPr lang="it-IT" dirty="0" smtClean="0"/>
              <a:t> </a:t>
            </a:r>
            <a:r>
              <a:rPr lang="it-IT" dirty="0" err="1" smtClean="0"/>
              <a:t>suspensions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144" y="1074768"/>
            <a:ext cx="8686800" cy="1322454"/>
          </a:xfrm>
        </p:spPr>
        <p:txBody>
          <a:bodyPr/>
          <a:lstStyle/>
          <a:p>
            <a:pPr>
              <a:buFont typeface="Wingdings 2" pitchFamily="-65" charset="2"/>
              <a:buChar char=""/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Monolithic fused silica suspension development is an heavy activity in Virgo</a:t>
            </a:r>
          </a:p>
          <a:p>
            <a:pPr lvl="1">
              <a:buFont typeface="Wingdings 2" pitchFamily="-65" charset="2"/>
              <a:buChar char=""/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Joint effort of many Virgo labs (Roma, Firenze, Perugia and EGO)</a:t>
            </a:r>
          </a:p>
          <a:p>
            <a:pPr>
              <a:buFont typeface="Wingdings 2" pitchFamily="-65" charset="2"/>
              <a:buNone/>
              <a:defRPr/>
            </a:pP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 2" pitchFamily="-65" charset="2"/>
              <a:buChar char=""/>
              <a:defRPr/>
            </a:pPr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Activity progressing thanks to the full immersion of the involved group.</a:t>
            </a:r>
          </a:p>
        </p:txBody>
      </p:sp>
      <p:sp>
        <p:nvSpPr>
          <p:cNvPr id="24579" name="Segnaposto piè di pagina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ea typeface="ＭＳ Ｐゴシック"/>
                <a:cs typeface="ＭＳ Ｐゴシック"/>
              </a:rPr>
              <a:t>Paola Puppo - GWADW– May 11th 2009 – Ft Lauderdale </a:t>
            </a:r>
          </a:p>
        </p:txBody>
      </p:sp>
      <p:sp>
        <p:nvSpPr>
          <p:cNvPr id="24580" name="Segnaposto numero diapositiva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B8723B-BF90-4808-A7DF-7E2C7B2BD914}" type="slidenum">
              <a:rPr lang="en-GB" smtClean="0">
                <a:ea typeface="ＭＳ Ｐゴシック"/>
                <a:cs typeface="ＭＳ Ｐゴシック"/>
              </a:rPr>
              <a:pPr/>
              <a:t>9</a:t>
            </a:fld>
            <a:r>
              <a:rPr lang="en-GB" smtClean="0">
                <a:ea typeface="ＭＳ Ｐゴシック"/>
                <a:cs typeface="ＭＳ Ｐゴシック"/>
              </a:rPr>
              <a:t> of 16 </a:t>
            </a:r>
          </a:p>
          <a:p>
            <a:endParaRPr lang="en-GB" smtClean="0">
              <a:ea typeface="ＭＳ Ｐゴシック"/>
              <a:cs typeface="ＭＳ Ｐゴシック"/>
            </a:endParaRPr>
          </a:p>
        </p:txBody>
      </p:sp>
      <p:pic>
        <p:nvPicPr>
          <p:cNvPr id="24581" name="Picture 2" descr="Presentati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588" y="2735263"/>
            <a:ext cx="50800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6638" y="2371725"/>
            <a:ext cx="1403350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/>
              <a:t>Activity tasks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22814</TotalTime>
  <Words>1632</Words>
  <Application>Microsoft Office PowerPoint</Application>
  <PresentationFormat>On-screen Show (4:3)</PresentationFormat>
  <Paragraphs>331</Paragraphs>
  <Slides>32</Slides>
  <Notes>11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55" baseType="lpstr">
      <vt:lpstr>Arial</vt:lpstr>
      <vt:lpstr>ＭＳ Ｐゴシック</vt:lpstr>
      <vt:lpstr>Calibri</vt:lpstr>
      <vt:lpstr>Wingdings 2</vt:lpstr>
      <vt:lpstr>Times New Roman</vt:lpstr>
      <vt:lpstr>Wingdings</vt:lpstr>
      <vt:lpstr>Symbol</vt:lpstr>
      <vt:lpstr>StarSymbol</vt:lpstr>
      <vt:lpstr>Century Gothic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Trek</vt:lpstr>
      <vt:lpstr>Equation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geppo</dc:creator>
  <cp:lastModifiedBy>mak</cp:lastModifiedBy>
  <cp:revision>1003</cp:revision>
  <dcterms:created xsi:type="dcterms:W3CDTF">2009-05-11T20:24:01Z</dcterms:created>
  <dcterms:modified xsi:type="dcterms:W3CDTF">2009-06-24T17:15:54Z</dcterms:modified>
</cp:coreProperties>
</file>