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60" r:id="rId4"/>
    <p:sldId id="262" r:id="rId5"/>
    <p:sldId id="285" r:id="rId6"/>
    <p:sldId id="271" r:id="rId7"/>
    <p:sldId id="261" r:id="rId8"/>
    <p:sldId id="291" r:id="rId9"/>
    <p:sldId id="278" r:id="rId10"/>
    <p:sldId id="267" r:id="rId11"/>
    <p:sldId id="282" r:id="rId12"/>
    <p:sldId id="286" r:id="rId13"/>
    <p:sldId id="294" r:id="rId14"/>
    <p:sldId id="269" r:id="rId15"/>
    <p:sldId id="270" r:id="rId16"/>
    <p:sldId id="283" r:id="rId17"/>
    <p:sldId id="279" r:id="rId18"/>
    <p:sldId id="295" r:id="rId19"/>
    <p:sldId id="290" r:id="rId20"/>
    <p:sldId id="287" r:id="rId21"/>
    <p:sldId id="266" r:id="rId22"/>
    <p:sldId id="272" r:id="rId23"/>
    <p:sldId id="281" r:id="rId24"/>
    <p:sldId id="292" r:id="rId25"/>
    <p:sldId id="268" r:id="rId26"/>
    <p:sldId id="293" r:id="rId27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CC"/>
    <a:srgbClr val="B9F8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914" autoAdjust="0"/>
  </p:normalViewPr>
  <p:slideViewPr>
    <p:cSldViewPr>
      <p:cViewPr>
        <p:scale>
          <a:sx n="63" d="100"/>
          <a:sy n="63" d="100"/>
        </p:scale>
        <p:origin x="-510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53" d="100"/>
          <a:sy n="53" d="100"/>
        </p:scale>
        <p:origin x="-2616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045432-244F-497E-AAF6-CFD6C0040A3A}" type="datetimeFigureOut">
              <a:rPr lang="fr-FR"/>
              <a:pPr>
                <a:defRPr/>
              </a:pPr>
              <a:t>24/06/2009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0BD2D2-E436-405D-AA8C-53EAE8214A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691A18-73D1-4C7A-B103-2F363C05D324}" type="datetimeFigureOut">
              <a:rPr lang="fr-FR"/>
              <a:pPr>
                <a:defRPr/>
              </a:pPr>
              <a:t>24/06/2009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B76B8C-A031-4D24-92CD-F91A664371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33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77FA7-D77C-4FB6-9A03-CD5FD8B35CE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CC4DDE-4FB2-4D17-8BEB-8F745FF7241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E8FA30-1411-4279-B9B7-C39E0CC01CE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DCBF1D-C4A3-49CE-BE94-E90A2AD64D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560695-6F65-479B-925D-7E723A1D331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5566ED-7F71-4AD1-B660-9ABBB73A9A3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525FD3-6DD4-4B5E-BE20-2DFA2351695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6F2A1-18A9-4A01-A0F3-163A7E48903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47D247-12E6-4722-B89F-0B5AB50E3AB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8A14B9-3501-410A-A784-D31EBE831D2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125DD-944A-4C38-8B47-AB9A1511F91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Améliorer sensib pour détection de sources avec proba de plusieurs par mois ou par an?</a:t>
            </a:r>
          </a:p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r>
              <a:rPr lang="fr-FR" smtClean="0"/>
              <a:t>Sensitivity curve conditioned by the sources we want to detect?</a:t>
            </a:r>
          </a:p>
          <a:p>
            <a:pPr>
              <a:spcBef>
                <a:spcPct val="0"/>
              </a:spcBef>
            </a:pPr>
            <a:r>
              <a:rPr lang="fr-FR" smtClean="0"/>
              <a:t>Shot noise 10-25 pour 5 kW TBC   cf  Next slide </a:t>
            </a:r>
          </a:p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r>
              <a:rPr lang="fr-FR" smtClean="0"/>
              <a:t> 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06D4D-44E1-413F-9608-8B3C54DB80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9AC49-48C9-49BF-8090-137CC5D6729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Ceramic laser materials have attracted considerable attention since the 1960s because of their favorable characteristics</a:t>
            </a:r>
          </a:p>
          <a:p>
            <a:pPr>
              <a:spcBef>
                <a:spcPct val="0"/>
              </a:spcBef>
            </a:pPr>
            <a:r>
              <a:rPr lang="en-US" smtClean="0"/>
              <a:t>They offer new possibilities  in designing laser medium, with respect to</a:t>
            </a:r>
          </a:p>
          <a:p>
            <a:pPr>
              <a:spcBef>
                <a:spcPct val="0"/>
              </a:spcBef>
            </a:pPr>
            <a:r>
              <a:rPr lang="en-US" smtClean="0"/>
              <a:t>	- dopant concentration, </a:t>
            </a:r>
          </a:p>
          <a:p>
            <a:pPr>
              <a:spcBef>
                <a:spcPct val="0"/>
              </a:spcBef>
            </a:pPr>
            <a:r>
              <a:rPr lang="en-US" smtClean="0"/>
              <a:t>	- size, </a:t>
            </a:r>
          </a:p>
          <a:p>
            <a:pPr>
              <a:spcBef>
                <a:spcPct val="0"/>
              </a:spcBef>
            </a:pPr>
            <a:r>
              <a:rPr lang="en-US" smtClean="0"/>
              <a:t>	- geometry  </a:t>
            </a:r>
          </a:p>
          <a:p>
            <a:pPr>
              <a:spcBef>
                <a:spcPct val="0"/>
              </a:spcBef>
            </a:pPr>
            <a:r>
              <a:rPr lang="en-US" smtClean="0"/>
              <a:t>As well as multilayer, multifunctional structure, &amp; mass production</a:t>
            </a:r>
          </a:p>
          <a:p>
            <a:pPr>
              <a:spcBef>
                <a:spcPct val="0"/>
              </a:spcBef>
            </a:pPr>
            <a:r>
              <a:rPr lang="en-US" smtClean="0"/>
              <a:t>---These advantages make ceramic laser materials a powerful challenger to single-crystal laser materials, which are considerably more expensive,</a:t>
            </a:r>
          </a:p>
          <a:p>
            <a:pPr>
              <a:spcBef>
                <a:spcPct val="0"/>
              </a:spcBef>
            </a:pPr>
            <a:r>
              <a:rPr lang="en-US" smtClean="0"/>
              <a:t>limited in size and concentration, and difficult to  grow.</a:t>
            </a:r>
          </a:p>
          <a:p>
            <a:pPr>
              <a:spcBef>
                <a:spcPct val="0"/>
              </a:spcBef>
            </a:pPr>
            <a:r>
              <a:rPr lang="en-US" smtClean="0"/>
              <a:t>The 1</a:t>
            </a:r>
            <a:r>
              <a:rPr lang="en-US" baseline="30000" smtClean="0"/>
              <a:t>st</a:t>
            </a:r>
            <a:r>
              <a:rPr lang="en-US" smtClean="0"/>
              <a:t> highly transparent Nd:YAG ceramic has been made in Japan in 95 &amp; quite rapidly a lot of progress has been made </a:t>
            </a:r>
          </a:p>
          <a:p>
            <a:pPr>
              <a:spcBef>
                <a:spcPct val="0"/>
              </a:spcBef>
            </a:pPr>
            <a:r>
              <a:rPr lang="en-US" smtClean="0"/>
              <a:t>Now more than kW has been reached at 1.06 and people at IEC has also exploited the lasing wavelength of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1.3micron to get HP laser/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78478-4108-4196-9436-2CD369D99A6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D06952-5DB5-425E-90EA-2554877F90F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8FB9D-17EB-448C-908D-B1C76DB8F81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19492-9ABF-44BC-812B-0DDD78A22C1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727C0-C1A6-4C3B-8BEF-7E319D36A74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F2D855-C35F-4C2A-9884-253B6C3A0F2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9C3DE-218F-4B8B-9BF7-5F49692827E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8927F-4E1B-48BB-B1FD-D4C142F1FE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718CDC-6E9A-469F-82AA-FC4E572961F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6B951F-09AE-46C8-8EF1-69E94CE85A4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0AD1D2-3A6C-42FD-9BA8-B596CD6F728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5ED76-9924-404C-A9F6-C69B29F4BA4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487392-B11D-4D30-A93E-810B519B79A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UMR\Logos\logo artemis.bmp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4546" y="142852"/>
            <a:ext cx="5715040" cy="642942"/>
          </a:xfrm>
        </p:spPr>
        <p:txBody>
          <a:bodyPr/>
          <a:lstStyle>
            <a:lvl1pPr>
              <a:defRPr i="0">
                <a:latin typeface="Comic Sans MS" pitchFamily="66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/>
              <a:t>GQADW </a:t>
            </a:r>
            <a:r>
              <a:rPr lang="fr-FR" err="1"/>
              <a:t>Ft</a:t>
            </a:r>
            <a:r>
              <a:rPr lang="fr-FR"/>
              <a:t> Lauderdale May 2009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A65E-D7A8-4684-8AE7-3FC0F78E705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Comic Sans MS" pitchFamily="66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13DD-693D-4D6D-A2A9-9922DB4EC6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8" y="0"/>
            <a:ext cx="5643570" cy="857232"/>
          </a:xfrm>
        </p:spPr>
        <p:txBody>
          <a:bodyPr anchor="t">
            <a:noAutofit/>
          </a:bodyPr>
          <a:lstStyle>
            <a:lvl1pPr algn="l">
              <a:defRPr sz="24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0D38-AE05-4855-BF1F-5AF62D5609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A86E-642A-4C16-8A2F-2C8C00AF57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7818-A4F4-4336-9484-AFC51793D3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kern="1300" baseline="0">
                <a:latin typeface="Comic Sans MS" pitchFamily="66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5F4F-110E-4C0A-9E95-4BDEB95369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6A41-C610-48B6-8CE6-3129901CA4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572164" cy="602830"/>
          </a:xfrm>
          <a:ln w="28575">
            <a:solidFill>
              <a:srgbClr val="0070C0"/>
            </a:solidFill>
          </a:ln>
        </p:spPr>
        <p:txBody>
          <a:bodyPr anchorCtr="0">
            <a:spAutoFit/>
          </a:bodyPr>
          <a:lstStyle>
            <a:lvl1pPr>
              <a:defRPr sz="2500" b="1" i="0" baseline="0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Nary MAN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9D4C-277A-4330-8C11-A886A51329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6000750" cy="642938"/>
          </a:xfrm>
          <a:prstGeom prst="rect">
            <a:avLst/>
          </a:prstGeom>
          <a:ln w="31750">
            <a:solidFill>
              <a:srgbClr val="002060"/>
            </a:solidFill>
          </a:ln>
        </p:spPr>
        <p:txBody>
          <a:bodyPr vert="horz" lIns="36000" tIns="108000" rIns="36000" bIns="108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Nary MAN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68EE7-EB05-48D8-A026-1317E85366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0" name="Picture 1" descr="D:\UMR\Logos\logo artemis.bmp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0"/>
            <a:ext cx="1143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9288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400" b="1" kern="1200">
          <a:solidFill>
            <a:srgbClr val="0070C0"/>
          </a:solidFill>
          <a:uFill>
            <a:solidFill>
              <a:srgbClr val="002060"/>
            </a:solidFill>
          </a:u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../../Local%20Settings/Temp/557950.htm" TargetMode="External"/><Relationship Id="rId5" Type="http://schemas.openxmlformats.org/officeDocument/2006/relationships/hyperlink" Target="http://www.ipgphotonics.com/products_1micron_lasers_single.htm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Local%20Settings/Temp/Jeong264WYbdopedFiber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../../Local%20Settings/Temp/Boeing%20_25kWhtml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3125" y="0"/>
            <a:ext cx="5786438" cy="714375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00"/>
                </a:solidFill>
              </a:rPr>
              <a:t>HP Lasers for future GW detectors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290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357188" y="1857375"/>
            <a:ext cx="5000625" cy="3857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Starting from Sensitivity </a:t>
            </a:r>
          </a:p>
          <a:p>
            <a:pPr>
              <a:lnSpc>
                <a:spcPct val="150000"/>
              </a:lnSpc>
            </a:pPr>
            <a:r>
              <a:rPr lang="fr-FR" sz="180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Specifications for laser source</a:t>
            </a:r>
          </a:p>
          <a:p>
            <a:pPr>
              <a:lnSpc>
                <a:spcPct val="150000"/>
              </a:lnSpc>
            </a:pPr>
            <a:r>
              <a:rPr lang="fr-FR" sz="180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The laser’s story</a:t>
            </a:r>
          </a:p>
          <a:p>
            <a:pPr>
              <a:lnSpc>
                <a:spcPct val="150000"/>
              </a:lnSpc>
            </a:pPr>
            <a:r>
              <a:rPr lang="fr-FR" sz="180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What could be done to prepare the future?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fr-FR" sz="180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180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What are the limits to HP extrapolation ?</a:t>
            </a:r>
          </a:p>
          <a:p>
            <a:pPr>
              <a:lnSpc>
                <a:spcPct val="150000"/>
              </a:lnSpc>
            </a:pPr>
            <a:endParaRPr lang="fr-FR" sz="180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180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Discussion</a:t>
            </a:r>
          </a:p>
          <a:p>
            <a:endParaRPr lang="fr-FR" sz="1800" smtClean="0">
              <a:latin typeface="Comic Sans MS" pitchFamily="66" charset="0"/>
            </a:endParaRPr>
          </a:p>
          <a:p>
            <a:endParaRPr lang="fr-FR" sz="1800" smtClean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6D131-1B70-4939-87D7-B88DFB33A407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GQADW Ft Lauderdale May 2009</a:t>
            </a:r>
            <a:endParaRPr lang="fr-FR"/>
          </a:p>
        </p:txBody>
      </p:sp>
      <p:sp>
        <p:nvSpPr>
          <p:cNvPr id="12294" name="ZoneTexte 6"/>
          <p:cNvSpPr txBox="1">
            <a:spLocks noChangeArrowheads="1"/>
          </p:cNvSpPr>
          <p:nvPr/>
        </p:nvSpPr>
        <p:spPr bwMode="auto">
          <a:xfrm>
            <a:off x="6929438" y="1214438"/>
            <a:ext cx="1720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Freestyle Script"/>
              </a:rPr>
              <a:t>C.Nary MAN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Freestyle Script"/>
              </a:rPr>
              <a:t>Observatoire Cote d’Azur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Freestyle Script"/>
              </a:rPr>
              <a:t>06304 Nice - France</a:t>
            </a: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5572125" y="2714625"/>
            <a:ext cx="2786063" cy="1857375"/>
            <a:chOff x="5572132" y="2714620"/>
            <a:chExt cx="2786082" cy="1857388"/>
          </a:xfrm>
        </p:grpSpPr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6000760" y="2714620"/>
              <a:ext cx="2357454" cy="1704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Fiber lasers</a:t>
              </a:r>
            </a:p>
            <a:p>
              <a:pPr>
                <a:lnSpc>
                  <a:spcPct val="150000"/>
                </a:lnSpc>
              </a:pPr>
              <a:r>
                <a: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Disk lasers</a:t>
              </a:r>
            </a:p>
            <a:p>
              <a:pPr>
                <a:lnSpc>
                  <a:spcPct val="150000"/>
                </a:lnSpc>
              </a:pPr>
              <a:r>
                <a: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Ceramic lasers</a:t>
              </a:r>
            </a:p>
            <a:p>
              <a:pPr>
                <a:lnSpc>
                  <a:spcPct val="150000"/>
                </a:lnSpc>
              </a:pPr>
              <a:r>
                <a: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Other wavelengths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ccolade ouvrante 8"/>
            <p:cNvSpPr/>
            <p:nvPr/>
          </p:nvSpPr>
          <p:spPr>
            <a:xfrm>
              <a:off x="5572132" y="2714620"/>
              <a:ext cx="512766" cy="1857388"/>
            </a:xfrm>
            <a:prstGeom prst="leftBrac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0"/>
            <a:ext cx="5786437" cy="642938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2400" dirty="0" err="1" smtClean="0">
                <a:solidFill>
                  <a:srgbClr val="FFFF00"/>
                </a:solidFill>
              </a:rPr>
              <a:t>Fiber</a:t>
            </a:r>
            <a:r>
              <a:rPr lang="fr-FR" altLang="fr-FR" sz="2400" dirty="0" smtClean="0">
                <a:solidFill>
                  <a:srgbClr val="FFFF00"/>
                </a:solidFill>
              </a:rPr>
              <a:t> lasers’ concept and </a:t>
            </a:r>
            <a:r>
              <a:rPr lang="fr-FR" altLang="fr-FR" sz="2400" dirty="0" err="1" smtClean="0">
                <a:solidFill>
                  <a:srgbClr val="FFFF00"/>
                </a:solidFill>
              </a:rPr>
              <a:t>evolution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altLang="fr-FR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604C-3AEE-4D9D-9266-D8072DCB1069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4500563" y="1285875"/>
            <a:ext cx="4616450" cy="5286375"/>
            <a:chOff x="4500562" y="1285860"/>
            <a:chExt cx="4616956" cy="5286412"/>
          </a:xfrm>
        </p:grpSpPr>
        <p:pic>
          <p:nvPicPr>
            <p:cNvPr id="31755" name="Image 19" descr="evolhp fibr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7" y="3357562"/>
              <a:ext cx="4474081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562" y="1285860"/>
              <a:ext cx="4391025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0" y="1000125"/>
            <a:ext cx="4572000" cy="5514975"/>
            <a:chOff x="0" y="1000108"/>
            <a:chExt cx="4572000" cy="5514281"/>
          </a:xfrm>
        </p:grpSpPr>
        <p:grpSp>
          <p:nvGrpSpPr>
            <p:cNvPr id="18" name="Groupe 17"/>
            <p:cNvGrpSpPr/>
            <p:nvPr/>
          </p:nvGrpSpPr>
          <p:grpSpPr>
            <a:xfrm>
              <a:off x="214282" y="1000108"/>
              <a:ext cx="3776663" cy="2869662"/>
              <a:chOff x="571472" y="3143248"/>
              <a:chExt cx="3776663" cy="2869662"/>
            </a:xfrm>
            <a:solidFill>
              <a:srgbClr val="FFFFFF"/>
            </a:solidFill>
          </p:grpSpPr>
          <p:pic>
            <p:nvPicPr>
              <p:cNvPr id="5" name="Picture 7" descr="C:\Documents and Settings\Nary\Mes documents\fiber clad.bmp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1472" y="3143248"/>
                <a:ext cx="3776663" cy="2393950"/>
              </a:xfrm>
              <a:prstGeom prst="rect">
                <a:avLst/>
              </a:prstGeom>
              <a:grpFill/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1214414" y="5643578"/>
                <a:ext cx="261186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Double-</a:t>
                </a:r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clad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fiber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concept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754" name="Rectangle 13"/>
            <p:cNvSpPr>
              <a:spLocks noChangeArrowheads="1"/>
            </p:cNvSpPr>
            <p:nvPr/>
          </p:nvSpPr>
          <p:spPr bwMode="auto">
            <a:xfrm>
              <a:off x="0" y="3929066"/>
              <a:ext cx="457200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fr-FR" altLang="fr-FR">
                  <a:solidFill>
                    <a:srgbClr val="FFFF00"/>
                  </a:solidFill>
                  <a:latin typeface="Calibri" pitchFamily="34" charset="0"/>
                </a:rPr>
                <a:t>the core contains a rare-earth element that provides laser gain, </a:t>
              </a:r>
            </a:p>
            <a:p>
              <a:pPr>
                <a:buFontTx/>
                <a:buChar char="-"/>
              </a:pPr>
              <a:r>
                <a:rPr lang="fr-FR" altLang="fr-FR">
                  <a:solidFill>
                    <a:srgbClr val="FFFF00"/>
                  </a:solidFill>
                  <a:latin typeface="Calibri" pitchFamily="34" charset="0"/>
                </a:rPr>
                <a:t>the 1rst inner cladding layer confines laser light in the core but in addition it transmits the pump light. </a:t>
              </a:r>
            </a:p>
            <a:p>
              <a:pPr>
                <a:buFontTx/>
                <a:buChar char="-"/>
              </a:pPr>
              <a:r>
                <a:rPr lang="fr-FR" altLang="fr-FR">
                  <a:solidFill>
                    <a:srgbClr val="FFFF00"/>
                  </a:solidFill>
                  <a:latin typeface="Calibri" pitchFamily="34" charset="0"/>
                </a:rPr>
                <a:t>The outer cladding layer has a refractive index lower than the inner cladding, confining the pump light and reflecting it many times through the core</a:t>
              </a:r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14313"/>
            <a:ext cx="5572125" cy="603250"/>
          </a:xfrm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>
                <a:solidFill>
                  <a:srgbClr val="FFFFFF"/>
                </a:solidFill>
              </a:rPr>
              <a:t>Fiber</a:t>
            </a:r>
            <a:r>
              <a:rPr lang="fr-FR" sz="2400" dirty="0" smtClean="0">
                <a:solidFill>
                  <a:srgbClr val="FFFFFF"/>
                </a:solidFill>
              </a:rPr>
              <a:t> technologies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1071563"/>
            <a:ext cx="6791325" cy="1790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0D4AC-431D-41F3-A364-AEBE7B25F114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14313" y="3000375"/>
            <a:ext cx="857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aperiodic perturbation of the effective refractive index in the core over a few mm/cm</a:t>
            </a:r>
          </a:p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reflection of light (propagating along the fiber) in a narrow range of wavelengths, for which a Bragg condition is satisfied (→ Bragg mirrors). </a:t>
            </a:r>
            <a:endParaRPr lang="fr-FR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42875" y="1071563"/>
            <a:ext cx="1763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Bragg gratings </a:t>
            </a:r>
          </a:p>
          <a:p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reflector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85750" y="4143375"/>
            <a:ext cx="588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Polarisation-maintaining fiber (commercially available)</a:t>
            </a:r>
          </a:p>
        </p:txBody>
      </p:sp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142875" y="4214813"/>
            <a:ext cx="9001125" cy="2233612"/>
            <a:chOff x="142844" y="4214818"/>
            <a:chExt cx="9001156" cy="2233497"/>
          </a:xfrm>
        </p:grpSpPr>
        <p:grpSp>
          <p:nvGrpSpPr>
            <p:cNvPr id="33801" name="Groupe 15"/>
            <p:cNvGrpSpPr>
              <a:grpSpLocks/>
            </p:cNvGrpSpPr>
            <p:nvPr/>
          </p:nvGrpSpPr>
          <p:grpSpPr bwMode="auto">
            <a:xfrm>
              <a:off x="142844" y="4214818"/>
              <a:ext cx="9001156" cy="2233497"/>
              <a:chOff x="142844" y="4214818"/>
              <a:chExt cx="9001156" cy="2233497"/>
            </a:xfrm>
          </p:grpSpPr>
          <p:pic>
            <p:nvPicPr>
              <p:cNvPr id="33803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96075" y="4214818"/>
                <a:ext cx="2447925" cy="21431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4" name="ZoneTexte 13"/>
              <p:cNvSpPr txBox="1">
                <a:spLocks noChangeArrowheads="1"/>
              </p:cNvSpPr>
              <p:nvPr/>
            </p:nvSpPr>
            <p:spPr bwMode="auto">
              <a:xfrm>
                <a:off x="142844" y="4786322"/>
                <a:ext cx="6572296" cy="1661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The 20 </a:t>
                </a:r>
                <a:r>
                  <a:rPr lang="fr-FR">
                    <a:solidFill>
                      <a:srgbClr val="FFFF0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fr-FR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 (NA 0.065) core diameter is Ytterbium doped and surrounded by 2 borosilicate rods to induce birefringence as high as 3.</a:t>
                </a:r>
                <a:r>
                  <a:rPr lang="en-US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  <a:r>
                  <a:rPr lang="en-US" baseline="300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-4.</a:t>
                </a:r>
              </a:p>
              <a:p>
                <a:endParaRPr lang="en-US" b="1" baseline="30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802" name="ZoneTexte 14"/>
            <p:cNvSpPr txBox="1">
              <a:spLocks noChangeArrowheads="1"/>
            </p:cNvSpPr>
            <p:nvPr/>
          </p:nvSpPr>
          <p:spPr bwMode="auto">
            <a:xfrm flipH="1">
              <a:off x="928662" y="5643578"/>
              <a:ext cx="5715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The fiber has an inner cladding  with a diameter of 400 </a:t>
              </a:r>
              <a:r>
                <a:rPr lang="fr-FR">
                  <a:solidFill>
                    <a:srgbClr val="FFFF0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fr-FR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092F-A950-4E2E-BD9A-408CADF32BA1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grpSp>
        <p:nvGrpSpPr>
          <p:cNvPr id="24" name="Groupe 23"/>
          <p:cNvGrpSpPr>
            <a:grpSpLocks/>
          </p:cNvGrpSpPr>
          <p:nvPr/>
        </p:nvGrpSpPr>
        <p:grpSpPr bwMode="auto">
          <a:xfrm>
            <a:off x="571500" y="3643313"/>
            <a:ext cx="8001000" cy="2781300"/>
            <a:chOff x="642910" y="3714752"/>
            <a:chExt cx="8001056" cy="2781300"/>
          </a:xfrm>
        </p:grpSpPr>
        <p:pic>
          <p:nvPicPr>
            <p:cNvPr id="3585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3714752"/>
              <a:ext cx="7200900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ZoneTexte 20"/>
            <p:cNvSpPr txBox="1">
              <a:spLocks noChangeArrowheads="1"/>
            </p:cNvSpPr>
            <p:nvPr/>
          </p:nvSpPr>
          <p:spPr bwMode="auto">
            <a:xfrm>
              <a:off x="7500958" y="3924284"/>
              <a:ext cx="1143008" cy="830997"/>
            </a:xfrm>
            <a:prstGeom prst="rect">
              <a:avLst/>
            </a:prstGeom>
            <a:solidFill>
              <a:srgbClr val="B9F8AA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Output power</a:t>
              </a:r>
            </a:p>
            <a:p>
              <a:pPr algn="ctr"/>
              <a:r>
                <a:rPr lang="fr-FR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&gt;120W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7143769" y="4781552"/>
              <a:ext cx="1285884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5" name="ZoneTexte 17"/>
          <p:cNvSpPr txBox="1">
            <a:spLocks noChangeArrowheads="1"/>
          </p:cNvSpPr>
          <p:nvPr/>
        </p:nvSpPr>
        <p:spPr bwMode="auto">
          <a:xfrm>
            <a:off x="1071563" y="5786438"/>
            <a:ext cx="1141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Nufern 2008 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000125"/>
            <a:ext cx="311467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0" y="2071688"/>
            <a:ext cx="5253038" cy="1577975"/>
            <a:chOff x="137767" y="1785926"/>
            <a:chExt cx="4278090" cy="1577284"/>
          </a:xfrm>
        </p:grpSpPr>
        <p:sp>
          <p:nvSpPr>
            <p:cNvPr id="35851" name="Rectangle 24"/>
            <p:cNvSpPr>
              <a:spLocks noChangeArrowheads="1"/>
            </p:cNvSpPr>
            <p:nvPr/>
          </p:nvSpPr>
          <p:spPr bwMode="auto">
            <a:xfrm>
              <a:off x="137767" y="2285992"/>
              <a:ext cx="427809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IPG: single frequency (line width ~100kHz) linearly polarized Ytterbium fiber lasers 150 W cw output power</a:t>
              </a:r>
            </a:p>
            <a:p>
              <a:pPr algn="ctr"/>
              <a:r>
                <a:rPr lang="fr-FR" sz="16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5"/>
                </a:rPr>
                <a:t>http://www.ipgphotonics.com/products_1micron_lasers_single.htm</a:t>
              </a:r>
              <a:endParaRPr lang="fr-FR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itre 1"/>
            <p:cNvSpPr txBox="1">
              <a:spLocks/>
            </p:cNvSpPr>
            <p:nvPr/>
          </p:nvSpPr>
          <p:spPr>
            <a:xfrm>
              <a:off x="545020" y="1785926"/>
              <a:ext cx="2857231" cy="714062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Single </a:t>
              </a:r>
              <a:r>
                <a:rPr lang="fr-FR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frequency</a:t>
              </a:r>
              <a:r>
                <a:rPr lang="fr-FR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fr-FR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Fiber</a:t>
              </a:r>
              <a:r>
                <a:rPr lang="fr-FR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laser</a:t>
              </a:r>
              <a:endPara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57188" y="785813"/>
            <a:ext cx="42862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Single-mode fiber laser</a:t>
            </a: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IPG: Yb Fiber lasers based on rare-earth doped silica delivers up to 5 kW single-mode (March 2009)  </a:t>
            </a:r>
            <a:r>
              <a:rPr lang="fr-FR" alt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557950.htm</a:t>
            </a:r>
            <a:endParaRPr lang="fr-FR" altLang="fr-FR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3" y="3786188"/>
            <a:ext cx="3000375" cy="571500"/>
          </a:xfrm>
          <a:ln>
            <a:noFill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fr-F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amplifier</a:t>
            </a:r>
            <a:endParaRPr lang="fr-FR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ZoneTexte 29"/>
          <p:cNvSpPr txBox="1">
            <a:spLocks noChangeArrowheads="1"/>
          </p:cNvSpPr>
          <p:nvPr/>
        </p:nvSpPr>
        <p:spPr bwMode="auto">
          <a:xfrm>
            <a:off x="2000250" y="142875"/>
            <a:ext cx="6215063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Comic Sans MS" pitchFamily="66" charset="0"/>
              </a:rPr>
              <a:t>State of art on fiber laser and 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Intensity noise of a 100W amplifier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52D3-1CE1-412C-ACEA-E5DF0DAAAB96}" type="slidenum">
              <a:rPr lang="fr-FR"/>
              <a:pPr>
                <a:defRPr/>
              </a:pPr>
              <a:t>13</a:t>
            </a:fld>
            <a:endParaRPr lang="fr-FR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91059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714750"/>
            <a:ext cx="4505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à coins arrondis 65"/>
          <p:cNvSpPr/>
          <p:nvPr/>
        </p:nvSpPr>
        <p:spPr>
          <a:xfrm>
            <a:off x="1071563" y="1857375"/>
            <a:ext cx="6500812" cy="28575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75" y="642938"/>
            <a:ext cx="7572375" cy="587375"/>
          </a:xfrm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400" b="0" dirty="0" smtClean="0">
                <a:solidFill>
                  <a:schemeClr val="bg1"/>
                </a:solidFill>
                <a:uFillTx/>
                <a:cs typeface="Times New Roman" pitchFamily="18" charset="0"/>
              </a:rPr>
              <a:t>Monitoring and control of a fibre </a:t>
            </a:r>
            <a:r>
              <a:rPr lang="fr-FR" sz="2400" b="0" dirty="0" err="1" smtClean="0">
                <a:solidFill>
                  <a:schemeClr val="bg1"/>
                </a:solidFill>
                <a:uFillTx/>
                <a:cs typeface="Times New Roman" pitchFamily="18" charset="0"/>
              </a:rPr>
              <a:t>oscillator</a:t>
            </a:r>
            <a:endParaRPr lang="fr-FR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857250"/>
            <a:ext cx="91440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40" name="Text Box 82"/>
          <p:cNvSpPr txBox="1">
            <a:spLocks noChangeArrowheads="1"/>
          </p:cNvSpPr>
          <p:nvPr/>
        </p:nvSpPr>
        <p:spPr bwMode="auto">
          <a:xfrm>
            <a:off x="214313" y="4786313"/>
            <a:ext cx="6940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Thermal effects:</a:t>
            </a: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D1 current affects laser frequency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Freq stab with Diode D1</a:t>
            </a: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D2 current affects gain and intensity of laser 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RIN with D1 + D2 controls</a:t>
            </a:r>
            <a:endParaRPr lang="fr-FR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AutoShape 83"/>
          <p:cNvSpPr>
            <a:spLocks noChangeArrowheads="1"/>
          </p:cNvSpPr>
          <p:nvPr/>
        </p:nvSpPr>
        <p:spPr bwMode="auto">
          <a:xfrm rot="-5400000">
            <a:off x="2750344" y="5822157"/>
            <a:ext cx="571500" cy="500062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2" name="Text Box 85"/>
          <p:cNvSpPr txBox="1">
            <a:spLocks noChangeArrowheads="1"/>
          </p:cNvSpPr>
          <p:nvPr/>
        </p:nvSpPr>
        <p:spPr bwMode="auto">
          <a:xfrm>
            <a:off x="3571875" y="578643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Fast easy feedback</a:t>
            </a:r>
          </a:p>
        </p:txBody>
      </p:sp>
      <p:grpSp>
        <p:nvGrpSpPr>
          <p:cNvPr id="39943" name="Groupe 6"/>
          <p:cNvGrpSpPr>
            <a:grpSpLocks/>
          </p:cNvGrpSpPr>
          <p:nvPr/>
        </p:nvGrpSpPr>
        <p:grpSpPr bwMode="auto">
          <a:xfrm>
            <a:off x="1214438" y="2000250"/>
            <a:ext cx="6189662" cy="2525713"/>
            <a:chOff x="3495675" y="836613"/>
            <a:chExt cx="6189663" cy="2525712"/>
          </a:xfrm>
        </p:grpSpPr>
        <p:grpSp>
          <p:nvGrpSpPr>
            <p:cNvPr id="39947" name="Group 26"/>
            <p:cNvGrpSpPr>
              <a:grpSpLocks/>
            </p:cNvGrpSpPr>
            <p:nvPr/>
          </p:nvGrpSpPr>
          <p:grpSpPr bwMode="auto">
            <a:xfrm>
              <a:off x="7185027" y="1484315"/>
              <a:ext cx="2089151" cy="936626"/>
              <a:chOff x="3574" y="845"/>
              <a:chExt cx="1316" cy="590"/>
            </a:xfrm>
          </p:grpSpPr>
          <p:sp>
            <p:nvSpPr>
              <p:cNvPr id="39999" name="AutoShape 9"/>
              <p:cNvSpPr>
                <a:spLocks noChangeArrowheads="1"/>
              </p:cNvSpPr>
              <p:nvPr/>
            </p:nvSpPr>
            <p:spPr bwMode="auto">
              <a:xfrm rot="-180000">
                <a:off x="3950" y="845"/>
                <a:ext cx="461" cy="575"/>
              </a:xfrm>
              <a:custGeom>
                <a:avLst/>
                <a:gdLst>
                  <a:gd name="T0" fmla="*/ 231 w 21600"/>
                  <a:gd name="T1" fmla="*/ 0 h 21600"/>
                  <a:gd name="T2" fmla="*/ 68 w 21600"/>
                  <a:gd name="T3" fmla="*/ 84 h 21600"/>
                  <a:gd name="T4" fmla="*/ 0 w 21600"/>
                  <a:gd name="T5" fmla="*/ 288 h 21600"/>
                  <a:gd name="T6" fmla="*/ 68 w 21600"/>
                  <a:gd name="T7" fmla="*/ 491 h 21600"/>
                  <a:gd name="T8" fmla="*/ 231 w 21600"/>
                  <a:gd name="T9" fmla="*/ 575 h 21600"/>
                  <a:gd name="T10" fmla="*/ 393 w 21600"/>
                  <a:gd name="T11" fmla="*/ 491 h 21600"/>
                  <a:gd name="T12" fmla="*/ 461 w 21600"/>
                  <a:gd name="T13" fmla="*/ 288 h 21600"/>
                  <a:gd name="T14" fmla="*/ 393 w 21600"/>
                  <a:gd name="T15" fmla="*/ 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86 w 21600"/>
                  <a:gd name="T25" fmla="*/ 3155 h 21600"/>
                  <a:gd name="T26" fmla="*/ 18414 w 21600"/>
                  <a:gd name="T27" fmla="*/ 184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45" y="10800"/>
                    </a:moveTo>
                    <a:cubicBezTo>
                      <a:pt x="945" y="16243"/>
                      <a:pt x="5357" y="20655"/>
                      <a:pt x="10800" y="20655"/>
                    </a:cubicBezTo>
                    <a:cubicBezTo>
                      <a:pt x="16243" y="20655"/>
                      <a:pt x="20655" y="16243"/>
                      <a:pt x="20655" y="10800"/>
                    </a:cubicBezTo>
                    <a:cubicBezTo>
                      <a:pt x="20655" y="5357"/>
                      <a:pt x="16243" y="945"/>
                      <a:pt x="10800" y="945"/>
                    </a:cubicBezTo>
                    <a:cubicBezTo>
                      <a:pt x="5357" y="945"/>
                      <a:pt x="945" y="5357"/>
                      <a:pt x="945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000" name="AutoShape 11"/>
              <p:cNvSpPr>
                <a:spLocks noChangeArrowheads="1"/>
              </p:cNvSpPr>
              <p:nvPr/>
            </p:nvSpPr>
            <p:spPr bwMode="auto">
              <a:xfrm rot="5749266">
                <a:off x="4220" y="765"/>
                <a:ext cx="24" cy="1316"/>
              </a:xfrm>
              <a:prstGeom prst="can">
                <a:avLst>
                  <a:gd name="adj" fmla="val 54833"/>
                </a:avLst>
              </a:prstGeom>
              <a:solidFill>
                <a:schemeClr val="accent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001" name="AutoShape 12"/>
              <p:cNvSpPr>
                <a:spLocks noChangeArrowheads="1"/>
              </p:cNvSpPr>
              <p:nvPr/>
            </p:nvSpPr>
            <p:spPr bwMode="auto">
              <a:xfrm rot="-180000">
                <a:off x="4012" y="854"/>
                <a:ext cx="461" cy="570"/>
              </a:xfrm>
              <a:custGeom>
                <a:avLst/>
                <a:gdLst>
                  <a:gd name="T0" fmla="*/ 231 w 21600"/>
                  <a:gd name="T1" fmla="*/ 0 h 21600"/>
                  <a:gd name="T2" fmla="*/ 68 w 21600"/>
                  <a:gd name="T3" fmla="*/ 83 h 21600"/>
                  <a:gd name="T4" fmla="*/ 0 w 21600"/>
                  <a:gd name="T5" fmla="*/ 285 h 21600"/>
                  <a:gd name="T6" fmla="*/ 68 w 21600"/>
                  <a:gd name="T7" fmla="*/ 487 h 21600"/>
                  <a:gd name="T8" fmla="*/ 231 w 21600"/>
                  <a:gd name="T9" fmla="*/ 570 h 21600"/>
                  <a:gd name="T10" fmla="*/ 393 w 21600"/>
                  <a:gd name="T11" fmla="*/ 487 h 21600"/>
                  <a:gd name="T12" fmla="*/ 461 w 21600"/>
                  <a:gd name="T13" fmla="*/ 285 h 21600"/>
                  <a:gd name="T14" fmla="*/ 393 w 21600"/>
                  <a:gd name="T15" fmla="*/ 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86 w 21600"/>
                  <a:gd name="T25" fmla="*/ 3145 h 21600"/>
                  <a:gd name="T26" fmla="*/ 18414 w 21600"/>
                  <a:gd name="T27" fmla="*/ 1845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45" y="10800"/>
                    </a:moveTo>
                    <a:cubicBezTo>
                      <a:pt x="945" y="16243"/>
                      <a:pt x="5357" y="20655"/>
                      <a:pt x="10800" y="20655"/>
                    </a:cubicBezTo>
                    <a:cubicBezTo>
                      <a:pt x="16243" y="20655"/>
                      <a:pt x="20655" y="16243"/>
                      <a:pt x="20655" y="10800"/>
                    </a:cubicBezTo>
                    <a:cubicBezTo>
                      <a:pt x="20655" y="5357"/>
                      <a:pt x="16243" y="945"/>
                      <a:pt x="10800" y="945"/>
                    </a:cubicBezTo>
                    <a:cubicBezTo>
                      <a:pt x="5357" y="945"/>
                      <a:pt x="945" y="5357"/>
                      <a:pt x="945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39948" name="Group 13"/>
            <p:cNvGrpSpPr>
              <a:grpSpLocks/>
            </p:cNvGrpSpPr>
            <p:nvPr/>
          </p:nvGrpSpPr>
          <p:grpSpPr bwMode="auto">
            <a:xfrm>
              <a:off x="6608763" y="908042"/>
              <a:ext cx="495300" cy="514348"/>
              <a:chOff x="648" y="1196"/>
              <a:chExt cx="188" cy="292"/>
            </a:xfrm>
          </p:grpSpPr>
          <p:sp>
            <p:nvSpPr>
              <p:cNvPr id="39994" name="Rectangle 14"/>
              <p:cNvSpPr>
                <a:spLocks noChangeArrowheads="1"/>
              </p:cNvSpPr>
              <p:nvPr/>
            </p:nvSpPr>
            <p:spPr bwMode="auto">
              <a:xfrm>
                <a:off x="648" y="1201"/>
                <a:ext cx="188" cy="28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995" name="Line 15"/>
              <p:cNvSpPr>
                <a:spLocks noChangeShapeType="1"/>
              </p:cNvSpPr>
              <p:nvPr/>
            </p:nvSpPr>
            <p:spPr bwMode="auto">
              <a:xfrm flipV="1">
                <a:off x="742" y="1196"/>
                <a:ext cx="0" cy="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6" name="Line 16"/>
              <p:cNvSpPr>
                <a:spLocks noChangeShapeType="1"/>
              </p:cNvSpPr>
              <p:nvPr/>
            </p:nvSpPr>
            <p:spPr bwMode="auto">
              <a:xfrm>
                <a:off x="742" y="1405"/>
                <a:ext cx="0" cy="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Line 17"/>
              <p:cNvSpPr>
                <a:spLocks noChangeShapeType="1"/>
              </p:cNvSpPr>
              <p:nvPr/>
            </p:nvSpPr>
            <p:spPr bwMode="auto">
              <a:xfrm>
                <a:off x="681" y="1405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8" name="AutoShape 18"/>
              <p:cNvSpPr>
                <a:spLocks noChangeArrowheads="1"/>
              </p:cNvSpPr>
              <p:nvPr/>
            </p:nvSpPr>
            <p:spPr bwMode="auto">
              <a:xfrm flipV="1">
                <a:off x="686" y="1279"/>
                <a:ext cx="112" cy="126"/>
              </a:xfrm>
              <a:prstGeom prst="triangle">
                <a:avLst>
                  <a:gd name="adj" fmla="val 50000"/>
                </a:avLst>
              </a:prstGeom>
              <a:solidFill>
                <a:srgbClr val="F488E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en-US" sz="2400">
                  <a:solidFill>
                    <a:schemeClr val="accent1"/>
                  </a:solidFill>
                  <a:latin typeface="Times" pitchFamily="18" charset="0"/>
                </a:endParaRPr>
              </a:p>
            </p:txBody>
          </p:sp>
        </p:grpSp>
        <p:grpSp>
          <p:nvGrpSpPr>
            <p:cNvPr id="39949" name="Group 19"/>
            <p:cNvGrpSpPr>
              <a:grpSpLocks/>
            </p:cNvGrpSpPr>
            <p:nvPr/>
          </p:nvGrpSpPr>
          <p:grpSpPr bwMode="auto">
            <a:xfrm>
              <a:off x="4305300" y="1052505"/>
              <a:ext cx="495300" cy="514348"/>
              <a:chOff x="648" y="1196"/>
              <a:chExt cx="188" cy="292"/>
            </a:xfrm>
          </p:grpSpPr>
          <p:sp>
            <p:nvSpPr>
              <p:cNvPr id="39989" name="Rectangle 20"/>
              <p:cNvSpPr>
                <a:spLocks noChangeArrowheads="1"/>
              </p:cNvSpPr>
              <p:nvPr/>
            </p:nvSpPr>
            <p:spPr bwMode="auto">
              <a:xfrm>
                <a:off x="648" y="1201"/>
                <a:ext cx="188" cy="28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990" name="Line 21"/>
              <p:cNvSpPr>
                <a:spLocks noChangeShapeType="1"/>
              </p:cNvSpPr>
              <p:nvPr/>
            </p:nvSpPr>
            <p:spPr bwMode="auto">
              <a:xfrm flipV="1">
                <a:off x="742" y="1196"/>
                <a:ext cx="0" cy="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1" name="Line 22"/>
              <p:cNvSpPr>
                <a:spLocks noChangeShapeType="1"/>
              </p:cNvSpPr>
              <p:nvPr/>
            </p:nvSpPr>
            <p:spPr bwMode="auto">
              <a:xfrm>
                <a:off x="742" y="1405"/>
                <a:ext cx="0" cy="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2" name="Line 23"/>
              <p:cNvSpPr>
                <a:spLocks noChangeShapeType="1"/>
              </p:cNvSpPr>
              <p:nvPr/>
            </p:nvSpPr>
            <p:spPr bwMode="auto">
              <a:xfrm>
                <a:off x="681" y="1405"/>
                <a:ext cx="1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3" name="AutoShape 24"/>
              <p:cNvSpPr>
                <a:spLocks noChangeArrowheads="1"/>
              </p:cNvSpPr>
              <p:nvPr/>
            </p:nvSpPr>
            <p:spPr bwMode="auto">
              <a:xfrm flipV="1">
                <a:off x="686" y="1279"/>
                <a:ext cx="112" cy="126"/>
              </a:xfrm>
              <a:prstGeom prst="triangle">
                <a:avLst>
                  <a:gd name="adj" fmla="val 50000"/>
                </a:avLst>
              </a:prstGeom>
              <a:solidFill>
                <a:srgbClr val="F488E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en-US" sz="2400">
                  <a:solidFill>
                    <a:schemeClr val="accent1"/>
                  </a:solidFill>
                  <a:latin typeface="Times" pitchFamily="18" charset="0"/>
                </a:endParaRPr>
              </a:p>
            </p:txBody>
          </p:sp>
        </p:grpSp>
        <p:sp>
          <p:nvSpPr>
            <p:cNvPr id="39950" name="AutoShape 25"/>
            <p:cNvSpPr>
              <a:spLocks noChangeArrowheads="1"/>
            </p:cNvSpPr>
            <p:nvPr/>
          </p:nvSpPr>
          <p:spPr bwMode="auto">
            <a:xfrm rot="5749266">
              <a:off x="6122988" y="1179513"/>
              <a:ext cx="38100" cy="2089150"/>
            </a:xfrm>
            <a:prstGeom prst="can">
              <a:avLst>
                <a:gd name="adj" fmla="val 54833"/>
              </a:avLst>
            </a:prstGeom>
            <a:solidFill>
              <a:schemeClr val="accent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9951" name="Group 46"/>
            <p:cNvGrpSpPr>
              <a:grpSpLocks/>
            </p:cNvGrpSpPr>
            <p:nvPr/>
          </p:nvGrpSpPr>
          <p:grpSpPr bwMode="auto">
            <a:xfrm rot="450729">
              <a:off x="5097463" y="1989138"/>
              <a:ext cx="360362" cy="220662"/>
              <a:chOff x="1124" y="1797"/>
              <a:chExt cx="1316" cy="590"/>
            </a:xfrm>
          </p:grpSpPr>
          <p:sp>
            <p:nvSpPr>
              <p:cNvPr id="39978" name="Rectangle 30"/>
              <p:cNvSpPr>
                <a:spLocks noChangeArrowheads="1"/>
              </p:cNvSpPr>
              <p:nvPr/>
            </p:nvSpPr>
            <p:spPr bwMode="auto">
              <a:xfrm>
                <a:off x="1124" y="1797"/>
                <a:ext cx="1316" cy="590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979" name="Line 31"/>
              <p:cNvSpPr>
                <a:spLocks noChangeShapeType="1"/>
              </p:cNvSpPr>
              <p:nvPr/>
            </p:nvSpPr>
            <p:spPr bwMode="auto">
              <a:xfrm>
                <a:off x="1291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Line 35"/>
              <p:cNvSpPr>
                <a:spLocks noChangeShapeType="1"/>
              </p:cNvSpPr>
              <p:nvPr/>
            </p:nvSpPr>
            <p:spPr bwMode="auto">
              <a:xfrm>
                <a:off x="1454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Line 36"/>
              <p:cNvSpPr>
                <a:spLocks noChangeShapeType="1"/>
              </p:cNvSpPr>
              <p:nvPr/>
            </p:nvSpPr>
            <p:spPr bwMode="auto">
              <a:xfrm>
                <a:off x="1617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Line 37"/>
              <p:cNvSpPr>
                <a:spLocks noChangeShapeType="1"/>
              </p:cNvSpPr>
              <p:nvPr/>
            </p:nvSpPr>
            <p:spPr bwMode="auto">
              <a:xfrm>
                <a:off x="1780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Line 38"/>
              <p:cNvSpPr>
                <a:spLocks noChangeShapeType="1"/>
              </p:cNvSpPr>
              <p:nvPr/>
            </p:nvSpPr>
            <p:spPr bwMode="auto">
              <a:xfrm>
                <a:off x="1943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4" name="Line 39"/>
              <p:cNvSpPr>
                <a:spLocks noChangeShapeType="1"/>
              </p:cNvSpPr>
              <p:nvPr/>
            </p:nvSpPr>
            <p:spPr bwMode="auto">
              <a:xfrm>
                <a:off x="2106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5" name="Line 40"/>
              <p:cNvSpPr>
                <a:spLocks noChangeShapeType="1"/>
              </p:cNvSpPr>
              <p:nvPr/>
            </p:nvSpPr>
            <p:spPr bwMode="auto">
              <a:xfrm>
                <a:off x="2270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6" name="Line 41"/>
              <p:cNvSpPr>
                <a:spLocks noChangeShapeType="1"/>
              </p:cNvSpPr>
              <p:nvPr/>
            </p:nvSpPr>
            <p:spPr bwMode="auto">
              <a:xfrm>
                <a:off x="2433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7" name="Line 43"/>
              <p:cNvSpPr>
                <a:spLocks noChangeShapeType="1"/>
              </p:cNvSpPr>
              <p:nvPr/>
            </p:nvSpPr>
            <p:spPr bwMode="auto">
              <a:xfrm>
                <a:off x="1124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8" name="Line 45"/>
              <p:cNvSpPr>
                <a:spLocks noChangeShapeType="1"/>
              </p:cNvSpPr>
              <p:nvPr/>
            </p:nvSpPr>
            <p:spPr bwMode="auto">
              <a:xfrm>
                <a:off x="1124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52" name="Group 47"/>
            <p:cNvGrpSpPr>
              <a:grpSpLocks/>
            </p:cNvGrpSpPr>
            <p:nvPr/>
          </p:nvGrpSpPr>
          <p:grpSpPr bwMode="auto">
            <a:xfrm rot="450729">
              <a:off x="6608763" y="2205038"/>
              <a:ext cx="360362" cy="215900"/>
              <a:chOff x="1124" y="1797"/>
              <a:chExt cx="1316" cy="590"/>
            </a:xfrm>
          </p:grpSpPr>
          <p:sp>
            <p:nvSpPr>
              <p:cNvPr id="39967" name="Rectangle 48"/>
              <p:cNvSpPr>
                <a:spLocks noChangeArrowheads="1"/>
              </p:cNvSpPr>
              <p:nvPr/>
            </p:nvSpPr>
            <p:spPr bwMode="auto">
              <a:xfrm>
                <a:off x="1124" y="1797"/>
                <a:ext cx="1316" cy="590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968" name="Line 49"/>
              <p:cNvSpPr>
                <a:spLocks noChangeShapeType="1"/>
              </p:cNvSpPr>
              <p:nvPr/>
            </p:nvSpPr>
            <p:spPr bwMode="auto">
              <a:xfrm>
                <a:off x="1291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9" name="Line 50"/>
              <p:cNvSpPr>
                <a:spLocks noChangeShapeType="1"/>
              </p:cNvSpPr>
              <p:nvPr/>
            </p:nvSpPr>
            <p:spPr bwMode="auto">
              <a:xfrm>
                <a:off x="1454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Line 51"/>
              <p:cNvSpPr>
                <a:spLocks noChangeShapeType="1"/>
              </p:cNvSpPr>
              <p:nvPr/>
            </p:nvSpPr>
            <p:spPr bwMode="auto">
              <a:xfrm>
                <a:off x="1617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1" name="Line 52"/>
              <p:cNvSpPr>
                <a:spLocks noChangeShapeType="1"/>
              </p:cNvSpPr>
              <p:nvPr/>
            </p:nvSpPr>
            <p:spPr bwMode="auto">
              <a:xfrm>
                <a:off x="1780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Line 53"/>
              <p:cNvSpPr>
                <a:spLocks noChangeShapeType="1"/>
              </p:cNvSpPr>
              <p:nvPr/>
            </p:nvSpPr>
            <p:spPr bwMode="auto">
              <a:xfrm>
                <a:off x="1943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3" name="Line 54"/>
              <p:cNvSpPr>
                <a:spLocks noChangeShapeType="1"/>
              </p:cNvSpPr>
              <p:nvPr/>
            </p:nvSpPr>
            <p:spPr bwMode="auto">
              <a:xfrm>
                <a:off x="2106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4" name="Line 55"/>
              <p:cNvSpPr>
                <a:spLocks noChangeShapeType="1"/>
              </p:cNvSpPr>
              <p:nvPr/>
            </p:nvSpPr>
            <p:spPr bwMode="auto">
              <a:xfrm>
                <a:off x="2270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5" name="Line 56"/>
              <p:cNvSpPr>
                <a:spLocks noChangeShapeType="1"/>
              </p:cNvSpPr>
              <p:nvPr/>
            </p:nvSpPr>
            <p:spPr bwMode="auto">
              <a:xfrm>
                <a:off x="2433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Line 57"/>
              <p:cNvSpPr>
                <a:spLocks noChangeShapeType="1"/>
              </p:cNvSpPr>
              <p:nvPr/>
            </p:nvSpPr>
            <p:spPr bwMode="auto">
              <a:xfrm>
                <a:off x="1124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7" name="Line 58"/>
              <p:cNvSpPr>
                <a:spLocks noChangeShapeType="1"/>
              </p:cNvSpPr>
              <p:nvPr/>
            </p:nvSpPr>
            <p:spPr bwMode="auto">
              <a:xfrm>
                <a:off x="1124" y="1797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3" name="Text Box 59"/>
            <p:cNvSpPr txBox="1">
              <a:spLocks noChangeArrowheads="1"/>
            </p:cNvSpPr>
            <p:nvPr/>
          </p:nvSpPr>
          <p:spPr bwMode="auto">
            <a:xfrm>
              <a:off x="3495675" y="1050925"/>
              <a:ext cx="7747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latin typeface="Calibri" pitchFamily="34" charset="0"/>
                </a:rPr>
                <a:t>980 nm</a:t>
              </a:r>
            </a:p>
            <a:p>
              <a:pPr algn="ctr"/>
              <a:r>
                <a:rPr lang="fr-FR" sz="1400">
                  <a:latin typeface="Calibri" pitchFamily="34" charset="0"/>
                </a:rPr>
                <a:t>pump</a:t>
              </a:r>
            </a:p>
          </p:txBody>
        </p:sp>
        <p:sp>
          <p:nvSpPr>
            <p:cNvPr id="39954" name="Rectangle 72"/>
            <p:cNvSpPr>
              <a:spLocks noChangeArrowheads="1"/>
            </p:cNvSpPr>
            <p:nvPr/>
          </p:nvSpPr>
          <p:spPr bwMode="auto">
            <a:xfrm>
              <a:off x="5745163" y="836613"/>
              <a:ext cx="863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latin typeface="Calibri" pitchFamily="34" charset="0"/>
                </a:rPr>
                <a:t>980 nm</a:t>
              </a:r>
            </a:p>
            <a:p>
              <a:pPr algn="ctr"/>
              <a:r>
                <a:rPr lang="fr-FR" sz="1400">
                  <a:latin typeface="Calibri" pitchFamily="34" charset="0"/>
                </a:rPr>
                <a:t>pump</a:t>
              </a:r>
            </a:p>
          </p:txBody>
        </p:sp>
        <p:sp>
          <p:nvSpPr>
            <p:cNvPr id="39955" name="Text Box 73"/>
            <p:cNvSpPr txBox="1">
              <a:spLocks noChangeArrowheads="1"/>
            </p:cNvSpPr>
            <p:nvPr/>
          </p:nvSpPr>
          <p:spPr bwMode="auto">
            <a:xfrm>
              <a:off x="6948488" y="2501900"/>
              <a:ext cx="615950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300">
                  <a:latin typeface="Calibri" pitchFamily="34" charset="0"/>
                </a:rPr>
                <a:t>1 mW</a:t>
              </a:r>
            </a:p>
          </p:txBody>
        </p:sp>
        <p:sp>
          <p:nvSpPr>
            <p:cNvPr id="39956" name="Rectangle 74"/>
            <p:cNvSpPr>
              <a:spLocks noChangeArrowheads="1"/>
            </p:cNvSpPr>
            <p:nvPr/>
          </p:nvSpPr>
          <p:spPr bwMode="auto">
            <a:xfrm>
              <a:off x="8840788" y="2565400"/>
              <a:ext cx="844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alibri" pitchFamily="34" charset="0"/>
                </a:rPr>
                <a:t>100 mW</a:t>
              </a:r>
            </a:p>
          </p:txBody>
        </p:sp>
        <p:sp>
          <p:nvSpPr>
            <p:cNvPr id="39957" name="Text Box 75"/>
            <p:cNvSpPr txBox="1">
              <a:spLocks noChangeArrowheads="1"/>
            </p:cNvSpPr>
            <p:nvPr/>
          </p:nvSpPr>
          <p:spPr bwMode="auto">
            <a:xfrm>
              <a:off x="5673725" y="2420938"/>
              <a:ext cx="690563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300">
                  <a:latin typeface="Calibri" pitchFamily="34" charset="0"/>
                </a:rPr>
                <a:t>Bragg </a:t>
              </a:r>
            </a:p>
            <a:p>
              <a:r>
                <a:rPr lang="fr-FR" sz="1300">
                  <a:latin typeface="Calibri" pitchFamily="34" charset="0"/>
                </a:rPr>
                <a:t>grating</a:t>
              </a:r>
            </a:p>
          </p:txBody>
        </p:sp>
        <p:sp>
          <p:nvSpPr>
            <p:cNvPr id="39958" name="Line 76"/>
            <p:cNvSpPr>
              <a:spLocks noChangeShapeType="1"/>
            </p:cNvSpPr>
            <p:nvPr/>
          </p:nvSpPr>
          <p:spPr bwMode="auto">
            <a:xfrm flipH="1" flipV="1">
              <a:off x="5384800" y="2349500"/>
              <a:ext cx="2159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77"/>
            <p:cNvSpPr>
              <a:spLocks noChangeShapeType="1"/>
            </p:cNvSpPr>
            <p:nvPr/>
          </p:nvSpPr>
          <p:spPr bwMode="auto">
            <a:xfrm flipV="1">
              <a:off x="6321425" y="2420938"/>
              <a:ext cx="360363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Text Box 79"/>
            <p:cNvSpPr txBox="1">
              <a:spLocks noChangeArrowheads="1"/>
            </p:cNvSpPr>
            <p:nvPr/>
          </p:nvSpPr>
          <p:spPr bwMode="auto">
            <a:xfrm>
              <a:off x="4789488" y="1036638"/>
              <a:ext cx="5238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D1</a:t>
              </a:r>
            </a:p>
          </p:txBody>
        </p:sp>
        <p:sp>
          <p:nvSpPr>
            <p:cNvPr id="39961" name="Rectangle 81"/>
            <p:cNvSpPr>
              <a:spLocks noChangeArrowheads="1"/>
            </p:cNvSpPr>
            <p:nvPr/>
          </p:nvSpPr>
          <p:spPr bwMode="auto">
            <a:xfrm>
              <a:off x="7113588" y="981075"/>
              <a:ext cx="5238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D2</a:t>
              </a:r>
            </a:p>
          </p:txBody>
        </p:sp>
        <p:sp>
          <p:nvSpPr>
            <p:cNvPr id="39962" name="Text Box 86"/>
            <p:cNvSpPr txBox="1">
              <a:spLocks noChangeArrowheads="1"/>
            </p:cNvSpPr>
            <p:nvPr/>
          </p:nvSpPr>
          <p:spPr bwMode="auto">
            <a:xfrm>
              <a:off x="7473950" y="2781300"/>
              <a:ext cx="939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>
                  <a:latin typeface="Calibri" pitchFamily="34" charset="0"/>
                </a:rPr>
                <a:t>Y doped</a:t>
              </a:r>
            </a:p>
            <a:p>
              <a:pPr algn="ctr"/>
              <a:r>
                <a:rPr lang="fr-FR" sz="1600">
                  <a:latin typeface="Calibri" pitchFamily="34" charset="0"/>
                </a:rPr>
                <a:t> fibres</a:t>
              </a:r>
            </a:p>
          </p:txBody>
        </p:sp>
        <p:sp>
          <p:nvSpPr>
            <p:cNvPr id="39963" name="Line 87"/>
            <p:cNvSpPr>
              <a:spLocks noChangeShapeType="1"/>
            </p:cNvSpPr>
            <p:nvPr/>
          </p:nvSpPr>
          <p:spPr bwMode="auto">
            <a:xfrm flipH="1" flipV="1">
              <a:off x="6248400" y="2349500"/>
              <a:ext cx="1225550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88"/>
            <p:cNvSpPr>
              <a:spLocks noChangeShapeType="1"/>
            </p:cNvSpPr>
            <p:nvPr/>
          </p:nvSpPr>
          <p:spPr bwMode="auto">
            <a:xfrm flipV="1">
              <a:off x="8048625" y="1989138"/>
              <a:ext cx="21748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89"/>
            <p:cNvSpPr>
              <a:spLocks/>
            </p:cNvSpPr>
            <p:nvPr/>
          </p:nvSpPr>
          <p:spPr bwMode="auto">
            <a:xfrm>
              <a:off x="4208463" y="1557338"/>
              <a:ext cx="889000" cy="755650"/>
            </a:xfrm>
            <a:custGeom>
              <a:avLst/>
              <a:gdLst>
                <a:gd name="T0" fmla="*/ 242 w 560"/>
                <a:gd name="T1" fmla="*/ 0 h 476"/>
                <a:gd name="T2" fmla="*/ 288 w 560"/>
                <a:gd name="T3" fmla="*/ 272 h 476"/>
                <a:gd name="T4" fmla="*/ 242 w 560"/>
                <a:gd name="T5" fmla="*/ 453 h 476"/>
                <a:gd name="T6" fmla="*/ 61 w 560"/>
                <a:gd name="T7" fmla="*/ 408 h 476"/>
                <a:gd name="T8" fmla="*/ 15 w 560"/>
                <a:gd name="T9" fmla="*/ 272 h 476"/>
                <a:gd name="T10" fmla="*/ 151 w 560"/>
                <a:gd name="T11" fmla="*/ 181 h 476"/>
                <a:gd name="T12" fmla="*/ 333 w 560"/>
                <a:gd name="T13" fmla="*/ 272 h 476"/>
                <a:gd name="T14" fmla="*/ 424 w 560"/>
                <a:gd name="T15" fmla="*/ 317 h 476"/>
                <a:gd name="T16" fmla="*/ 560 w 560"/>
                <a:gd name="T17" fmla="*/ 317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0"/>
                <a:gd name="T28" fmla="*/ 0 h 476"/>
                <a:gd name="T29" fmla="*/ 560 w 560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0" h="476">
                  <a:moveTo>
                    <a:pt x="242" y="0"/>
                  </a:moveTo>
                  <a:cubicBezTo>
                    <a:pt x="265" y="98"/>
                    <a:pt x="288" y="197"/>
                    <a:pt x="288" y="272"/>
                  </a:cubicBezTo>
                  <a:cubicBezTo>
                    <a:pt x="288" y="347"/>
                    <a:pt x="280" y="430"/>
                    <a:pt x="242" y="453"/>
                  </a:cubicBezTo>
                  <a:cubicBezTo>
                    <a:pt x="204" y="476"/>
                    <a:pt x="99" y="438"/>
                    <a:pt x="61" y="408"/>
                  </a:cubicBezTo>
                  <a:cubicBezTo>
                    <a:pt x="23" y="378"/>
                    <a:pt x="0" y="310"/>
                    <a:pt x="15" y="272"/>
                  </a:cubicBezTo>
                  <a:cubicBezTo>
                    <a:pt x="30" y="234"/>
                    <a:pt x="98" y="181"/>
                    <a:pt x="151" y="181"/>
                  </a:cubicBezTo>
                  <a:cubicBezTo>
                    <a:pt x="204" y="181"/>
                    <a:pt x="287" y="249"/>
                    <a:pt x="333" y="272"/>
                  </a:cubicBezTo>
                  <a:cubicBezTo>
                    <a:pt x="379" y="295"/>
                    <a:pt x="386" y="310"/>
                    <a:pt x="424" y="317"/>
                  </a:cubicBezTo>
                  <a:cubicBezTo>
                    <a:pt x="462" y="324"/>
                    <a:pt x="511" y="320"/>
                    <a:pt x="560" y="31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966" name="Freeform 90"/>
            <p:cNvSpPr>
              <a:spLocks/>
            </p:cNvSpPr>
            <p:nvPr/>
          </p:nvSpPr>
          <p:spPr bwMode="auto">
            <a:xfrm>
              <a:off x="6429375" y="1412875"/>
              <a:ext cx="1044575" cy="936625"/>
            </a:xfrm>
            <a:custGeom>
              <a:avLst/>
              <a:gdLst>
                <a:gd name="T0" fmla="*/ 249 w 658"/>
                <a:gd name="T1" fmla="*/ 0 h 590"/>
                <a:gd name="T2" fmla="*/ 295 w 658"/>
                <a:gd name="T3" fmla="*/ 136 h 590"/>
                <a:gd name="T4" fmla="*/ 295 w 658"/>
                <a:gd name="T5" fmla="*/ 317 h 590"/>
                <a:gd name="T6" fmla="*/ 159 w 658"/>
                <a:gd name="T7" fmla="*/ 408 h 590"/>
                <a:gd name="T8" fmla="*/ 23 w 658"/>
                <a:gd name="T9" fmla="*/ 317 h 590"/>
                <a:gd name="T10" fmla="*/ 68 w 658"/>
                <a:gd name="T11" fmla="*/ 136 h 590"/>
                <a:gd name="T12" fmla="*/ 431 w 658"/>
                <a:gd name="T13" fmla="*/ 181 h 590"/>
                <a:gd name="T14" fmla="*/ 431 w 658"/>
                <a:gd name="T15" fmla="*/ 363 h 590"/>
                <a:gd name="T16" fmla="*/ 476 w 658"/>
                <a:gd name="T17" fmla="*/ 454 h 590"/>
                <a:gd name="T18" fmla="*/ 658 w 658"/>
                <a:gd name="T19" fmla="*/ 590 h 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8"/>
                <a:gd name="T31" fmla="*/ 0 h 590"/>
                <a:gd name="T32" fmla="*/ 658 w 658"/>
                <a:gd name="T33" fmla="*/ 590 h 5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8" h="590">
                  <a:moveTo>
                    <a:pt x="249" y="0"/>
                  </a:moveTo>
                  <a:cubicBezTo>
                    <a:pt x="268" y="41"/>
                    <a:pt x="287" y="83"/>
                    <a:pt x="295" y="136"/>
                  </a:cubicBezTo>
                  <a:cubicBezTo>
                    <a:pt x="303" y="189"/>
                    <a:pt x="318" y="272"/>
                    <a:pt x="295" y="317"/>
                  </a:cubicBezTo>
                  <a:cubicBezTo>
                    <a:pt x="272" y="362"/>
                    <a:pt x="204" y="408"/>
                    <a:pt x="159" y="408"/>
                  </a:cubicBezTo>
                  <a:cubicBezTo>
                    <a:pt x="114" y="408"/>
                    <a:pt x="38" y="362"/>
                    <a:pt x="23" y="317"/>
                  </a:cubicBezTo>
                  <a:cubicBezTo>
                    <a:pt x="8" y="272"/>
                    <a:pt x="0" y="159"/>
                    <a:pt x="68" y="136"/>
                  </a:cubicBezTo>
                  <a:cubicBezTo>
                    <a:pt x="136" y="113"/>
                    <a:pt x="371" y="143"/>
                    <a:pt x="431" y="181"/>
                  </a:cubicBezTo>
                  <a:cubicBezTo>
                    <a:pt x="491" y="219"/>
                    <a:pt x="424" y="318"/>
                    <a:pt x="431" y="363"/>
                  </a:cubicBezTo>
                  <a:cubicBezTo>
                    <a:pt x="438" y="408"/>
                    <a:pt x="438" y="416"/>
                    <a:pt x="476" y="454"/>
                  </a:cubicBezTo>
                  <a:cubicBezTo>
                    <a:pt x="514" y="492"/>
                    <a:pt x="628" y="567"/>
                    <a:pt x="658" y="59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3" name="Espace réservé du numéro de diapositive 6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7DE55F7-7D20-4D8E-940A-EA98DC890590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4" name="Espace réservé du pied de page 63"/>
          <p:cNvSpPr>
            <a:spLocks noGrp="1"/>
          </p:cNvSpPr>
          <p:nvPr>
            <p:ph type="ftr" sz="quarter" idx="11"/>
          </p:nvPr>
        </p:nvSpPr>
        <p:spPr>
          <a:xfrm>
            <a:off x="3071813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GQADW Ft Lauderdale May 2009</a:t>
            </a:r>
            <a:endParaRPr lang="fr-FR" dirty="0"/>
          </a:p>
        </p:txBody>
      </p:sp>
      <p:sp>
        <p:nvSpPr>
          <p:cNvPr id="65" name="Espace réservé de la date 64"/>
          <p:cNvSpPr>
            <a:spLocks noGrp="1"/>
          </p:cNvSpPr>
          <p:nvPr>
            <p:ph type="dt" sz="quarter" idx="10"/>
          </p:nvPr>
        </p:nvSpPr>
        <p:spPr>
          <a:xfrm>
            <a:off x="142875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Nary</a:t>
            </a:r>
            <a:r>
              <a:rPr lang="fr-FR" dirty="0"/>
              <a:t> MAN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6000750" cy="987425"/>
          </a:xfrm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Stabilisations </a:t>
            </a:r>
            <a:r>
              <a:rPr lang="fr-FR" dirty="0" err="1" smtClean="0">
                <a:solidFill>
                  <a:schemeClr val="bg1"/>
                </a:solidFill>
              </a:rPr>
              <a:t>scheme</a:t>
            </a:r>
            <a:r>
              <a:rPr lang="fr-FR" dirty="0" smtClean="0">
                <a:solidFill>
                  <a:schemeClr val="bg1"/>
                </a:solidFill>
              </a:rPr>
              <a:t> for Advanced detector laser source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1986" name="AutoShape 21"/>
          <p:cNvSpPr>
            <a:spLocks noChangeArrowheads="1"/>
          </p:cNvSpPr>
          <p:nvPr/>
        </p:nvSpPr>
        <p:spPr bwMode="auto">
          <a:xfrm>
            <a:off x="809625" y="2203450"/>
            <a:ext cx="431800" cy="504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987" name="AutoShape 22"/>
          <p:cNvSpPr>
            <a:spLocks noChangeArrowheads="1"/>
          </p:cNvSpPr>
          <p:nvPr/>
        </p:nvSpPr>
        <p:spPr bwMode="auto">
          <a:xfrm>
            <a:off x="5994400" y="2276475"/>
            <a:ext cx="431800" cy="504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988" name="Text Box 37"/>
          <p:cNvSpPr txBox="1">
            <a:spLocks noChangeArrowheads="1"/>
          </p:cNvSpPr>
          <p:nvPr/>
        </p:nvSpPr>
        <p:spPr bwMode="auto">
          <a:xfrm>
            <a:off x="2538413" y="2058988"/>
            <a:ext cx="820737" cy="523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sz="1400">
                <a:solidFill>
                  <a:srgbClr val="FFFF00"/>
                </a:solidFill>
                <a:latin typeface="Trebuchet MS" pitchFamily="34" charset="0"/>
              </a:rPr>
              <a:t>Faraday</a:t>
            </a:r>
          </a:p>
          <a:p>
            <a:pPr algn="ctr"/>
            <a:r>
              <a:rPr lang="fr-FR" sz="1400">
                <a:solidFill>
                  <a:srgbClr val="FFFF00"/>
                </a:solidFill>
                <a:latin typeface="Trebuchet MS" pitchFamily="34" charset="0"/>
              </a:rPr>
              <a:t>isolator</a:t>
            </a:r>
          </a:p>
        </p:txBody>
      </p:sp>
      <p:sp>
        <p:nvSpPr>
          <p:cNvPr id="41989" name="AutoShape 22"/>
          <p:cNvSpPr>
            <a:spLocks noChangeArrowheads="1"/>
          </p:cNvSpPr>
          <p:nvPr/>
        </p:nvSpPr>
        <p:spPr bwMode="auto">
          <a:xfrm>
            <a:off x="3906838" y="2276475"/>
            <a:ext cx="431800" cy="504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990" name="Text Box 67"/>
          <p:cNvSpPr txBox="1">
            <a:spLocks noChangeArrowheads="1"/>
          </p:cNvSpPr>
          <p:nvPr/>
        </p:nvSpPr>
        <p:spPr bwMode="auto">
          <a:xfrm>
            <a:off x="0" y="3786188"/>
            <a:ext cx="3929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more  input mode-cleaner</a:t>
            </a: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Permanent alignment</a:t>
            </a: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Immunity to laser lab. environment</a:t>
            </a:r>
          </a:p>
          <a:p>
            <a:endParaRPr lang="fr-FR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 require:</a:t>
            </a: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Prestabilization in the low power area</a:t>
            </a: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Re-design of high power monitoring</a:t>
            </a:r>
          </a:p>
          <a:p>
            <a:endParaRPr lang="fr-FR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Still needs high-power FI</a:t>
            </a:r>
          </a:p>
          <a:p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Modulation system TBD</a:t>
            </a:r>
          </a:p>
        </p:txBody>
      </p:sp>
      <p:grpSp>
        <p:nvGrpSpPr>
          <p:cNvPr id="41991" name="Groupe 32"/>
          <p:cNvGrpSpPr>
            <a:grpSpLocks/>
          </p:cNvGrpSpPr>
          <p:nvPr/>
        </p:nvGrpSpPr>
        <p:grpSpPr bwMode="auto">
          <a:xfrm>
            <a:off x="266700" y="1143000"/>
            <a:ext cx="9024938" cy="5545138"/>
            <a:chOff x="881063" y="1000125"/>
            <a:chExt cx="9024937" cy="5544483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881063" y="1000125"/>
              <a:ext cx="9024937" cy="1588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20" name="Text Box 27"/>
            <p:cNvSpPr txBox="1">
              <a:spLocks noChangeArrowheads="1"/>
            </p:cNvSpPr>
            <p:nvPr/>
          </p:nvSpPr>
          <p:spPr bwMode="auto">
            <a:xfrm>
              <a:off x="920750" y="3068638"/>
              <a:ext cx="1628775" cy="738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Frequency control</a:t>
              </a:r>
            </a:p>
            <a:p>
              <a:pPr algn="ctr"/>
              <a:endParaRPr lang="fr-FR" sz="1400">
                <a:solidFill>
                  <a:srgbClr val="FFFF00"/>
                </a:solidFill>
                <a:latin typeface="Trebuchet MS" pitchFamily="34" charset="0"/>
              </a:endParaRPr>
            </a:p>
            <a:p>
              <a:pPr algn="ctr"/>
              <a:endParaRPr lang="fr-FR" sz="1400">
                <a:solidFill>
                  <a:srgbClr val="FFFF00"/>
                </a:solidFill>
                <a:latin typeface="Trebuchet MS" pitchFamily="34" charset="0"/>
              </a:endParaRPr>
            </a:p>
          </p:txBody>
        </p:sp>
        <p:sp>
          <p:nvSpPr>
            <p:cNvPr id="42021" name="Text Box 29"/>
            <p:cNvSpPr txBox="1">
              <a:spLocks noChangeArrowheads="1"/>
            </p:cNvSpPr>
            <p:nvPr/>
          </p:nvSpPr>
          <p:spPr bwMode="auto">
            <a:xfrm>
              <a:off x="7385050" y="3213100"/>
              <a:ext cx="19891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In vacuum Input bench</a:t>
              </a:r>
            </a:p>
          </p:txBody>
        </p:sp>
        <p:sp>
          <p:nvSpPr>
            <p:cNvPr id="42022" name="Text Box 41"/>
            <p:cNvSpPr txBox="1">
              <a:spLocks noChangeArrowheads="1"/>
            </p:cNvSpPr>
            <p:nvPr/>
          </p:nvSpPr>
          <p:spPr bwMode="auto">
            <a:xfrm>
              <a:off x="7718425" y="5391150"/>
              <a:ext cx="1897063" cy="6096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700">
                  <a:solidFill>
                    <a:srgbClr val="FFFF00"/>
                  </a:solidFill>
                  <a:latin typeface="Trebuchet MS" pitchFamily="34" charset="0"/>
                </a:rPr>
                <a:t>200W</a:t>
              </a:r>
            </a:p>
            <a:p>
              <a:pPr algn="ctr"/>
              <a:r>
                <a:rPr lang="fr-FR" sz="1700">
                  <a:solidFill>
                    <a:srgbClr val="FFFF00"/>
                  </a:solidFill>
                  <a:latin typeface="Trebuchet MS" pitchFamily="34" charset="0"/>
                </a:rPr>
                <a:t>to Interferometer</a:t>
              </a:r>
            </a:p>
          </p:txBody>
        </p:sp>
        <p:sp>
          <p:nvSpPr>
            <p:cNvPr id="42023" name="Text Box 43"/>
            <p:cNvSpPr txBox="1">
              <a:spLocks noChangeArrowheads="1"/>
            </p:cNvSpPr>
            <p:nvPr/>
          </p:nvSpPr>
          <p:spPr bwMode="auto">
            <a:xfrm>
              <a:off x="8121650" y="2276475"/>
              <a:ext cx="1425390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Monomode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 fibre (LMA-PM)</a:t>
              </a:r>
            </a:p>
          </p:txBody>
        </p:sp>
        <p:sp>
          <p:nvSpPr>
            <p:cNvPr id="42024" name="Text Box 52"/>
            <p:cNvSpPr txBox="1">
              <a:spLocks noChangeArrowheads="1"/>
            </p:cNvSpPr>
            <p:nvPr/>
          </p:nvSpPr>
          <p:spPr bwMode="auto">
            <a:xfrm>
              <a:off x="2360613" y="2997200"/>
              <a:ext cx="2446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Polarization control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(optional)</a:t>
              </a:r>
            </a:p>
          </p:txBody>
        </p:sp>
        <p:sp>
          <p:nvSpPr>
            <p:cNvPr id="42025" name="Text Box 59"/>
            <p:cNvSpPr txBox="1">
              <a:spLocks noChangeArrowheads="1"/>
            </p:cNvSpPr>
            <p:nvPr/>
          </p:nvSpPr>
          <p:spPr bwMode="auto">
            <a:xfrm>
              <a:off x="5110163" y="2276475"/>
              <a:ext cx="132760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Amplitude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and/or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 phase control</a:t>
              </a:r>
            </a:p>
          </p:txBody>
        </p:sp>
        <p:sp>
          <p:nvSpPr>
            <p:cNvPr id="42026" name="Text Box 68"/>
            <p:cNvSpPr txBox="1">
              <a:spLocks noChangeArrowheads="1"/>
            </p:cNvSpPr>
            <p:nvPr/>
          </p:nvSpPr>
          <p:spPr bwMode="auto">
            <a:xfrm>
              <a:off x="4521200" y="6021388"/>
              <a:ext cx="17844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Optional additional 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beams/sidebands</a:t>
              </a:r>
            </a:p>
          </p:txBody>
        </p:sp>
      </p:grpSp>
      <p:grpSp>
        <p:nvGrpSpPr>
          <p:cNvPr id="41992" name="Groupe 41"/>
          <p:cNvGrpSpPr>
            <a:grpSpLocks/>
          </p:cNvGrpSpPr>
          <p:nvPr/>
        </p:nvGrpSpPr>
        <p:grpSpPr bwMode="auto">
          <a:xfrm>
            <a:off x="511175" y="1411288"/>
            <a:ext cx="8780463" cy="4752975"/>
            <a:chOff x="1125538" y="1268413"/>
            <a:chExt cx="8780462" cy="4752975"/>
          </a:xfrm>
        </p:grpSpPr>
        <p:sp>
          <p:nvSpPr>
            <p:cNvPr id="41996" name="AutoShape 8"/>
            <p:cNvSpPr>
              <a:spLocks noChangeArrowheads="1"/>
            </p:cNvSpPr>
            <p:nvPr/>
          </p:nvSpPr>
          <p:spPr bwMode="auto">
            <a:xfrm flipH="1">
              <a:off x="6105525" y="1268413"/>
              <a:ext cx="1511300" cy="863600"/>
            </a:xfrm>
            <a:prstGeom prst="cube">
              <a:avLst>
                <a:gd name="adj" fmla="val 25000"/>
              </a:avLst>
            </a:prstGeom>
            <a:solidFill>
              <a:srgbClr val="FDE8BD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lang="fr-FR" sz="1400">
                  <a:solidFill>
                    <a:srgbClr val="FF0000"/>
                  </a:solidFill>
                  <a:latin typeface="Trebuchet MS" pitchFamily="34" charset="0"/>
                </a:rPr>
                <a:t>&gt;200W</a:t>
              </a:r>
            </a:p>
            <a:p>
              <a:pPr algn="ctr">
                <a:buFont typeface="Wingdings" pitchFamily="2" charset="2"/>
                <a:buNone/>
              </a:pPr>
              <a:r>
                <a:rPr lang="fr-FR" sz="1400">
                  <a:solidFill>
                    <a:srgbClr val="FF0000"/>
                  </a:solidFill>
                  <a:latin typeface="Trebuchet MS" pitchFamily="34" charset="0"/>
                </a:rPr>
                <a:t>Fibre</a:t>
              </a:r>
            </a:p>
            <a:p>
              <a:pPr algn="ctr"/>
              <a:r>
                <a:rPr lang="fr-FR" sz="1400">
                  <a:solidFill>
                    <a:srgbClr val="FF0000"/>
                  </a:solidFill>
                  <a:latin typeface="Trebuchet MS" pitchFamily="34" charset="0"/>
                </a:rPr>
                <a:t> Amp</a:t>
              </a:r>
            </a:p>
          </p:txBody>
        </p:sp>
        <p:sp>
          <p:nvSpPr>
            <p:cNvPr id="41997" name="Line 39"/>
            <p:cNvSpPr>
              <a:spLocks noChangeShapeType="1"/>
            </p:cNvSpPr>
            <p:nvPr/>
          </p:nvSpPr>
          <p:spPr bwMode="auto">
            <a:xfrm>
              <a:off x="2079625" y="1700213"/>
              <a:ext cx="553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utoShape 19"/>
            <p:cNvSpPr>
              <a:spLocks noChangeArrowheads="1"/>
            </p:cNvSpPr>
            <p:nvPr/>
          </p:nvSpPr>
          <p:spPr bwMode="auto">
            <a:xfrm>
              <a:off x="7832725" y="3716338"/>
              <a:ext cx="1295400" cy="121443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Laser Beam 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monitoring</a:t>
              </a:r>
            </a:p>
          </p:txBody>
        </p:sp>
        <p:sp>
          <p:nvSpPr>
            <p:cNvPr id="41999" name="Text Box 20"/>
            <p:cNvSpPr txBox="1">
              <a:spLocks noChangeArrowheads="1"/>
            </p:cNvSpPr>
            <p:nvPr/>
          </p:nvSpPr>
          <p:spPr bwMode="auto">
            <a:xfrm>
              <a:off x="1125538" y="1341438"/>
              <a:ext cx="954107" cy="73866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Oscillator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(Nd-YAG </a:t>
              </a:r>
            </a:p>
            <a:p>
              <a:pPr algn="ctr"/>
              <a:r>
                <a:rPr lang="fr-FR" sz="1400">
                  <a:solidFill>
                    <a:srgbClr val="FFFF00"/>
                  </a:solidFill>
                  <a:latin typeface="Trebuchet MS" pitchFamily="34" charset="0"/>
                </a:rPr>
                <a:t>or fibre)</a:t>
              </a:r>
            </a:p>
          </p:txBody>
        </p:sp>
        <p:cxnSp>
          <p:nvCxnSpPr>
            <p:cNvPr id="42000" name="AutoShape 24"/>
            <p:cNvCxnSpPr>
              <a:cxnSpLocks noChangeShapeType="1"/>
              <a:stCxn id="41998" idx="2"/>
              <a:endCxn id="42017" idx="3"/>
            </p:cNvCxnSpPr>
            <p:nvPr/>
          </p:nvCxnSpPr>
          <p:spPr bwMode="auto">
            <a:xfrm rot="10800000">
              <a:off x="2865438" y="2636838"/>
              <a:ext cx="4967287" cy="1838325"/>
            </a:xfrm>
            <a:prstGeom prst="curvedConnector2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42001" name="AutoShape 25"/>
            <p:cNvCxnSpPr>
              <a:cxnSpLocks noChangeShapeType="1"/>
              <a:stCxn id="41998" idx="2"/>
              <a:endCxn id="41987" idx="3"/>
            </p:cNvCxnSpPr>
            <p:nvPr/>
          </p:nvCxnSpPr>
          <p:spPr bwMode="auto">
            <a:xfrm rot="10800000">
              <a:off x="6824663" y="2651115"/>
              <a:ext cx="1008062" cy="1824247"/>
            </a:xfrm>
            <a:prstGeom prst="curvedConnector2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</p:cxnSp>
        <p:cxnSp>
          <p:nvCxnSpPr>
            <p:cNvPr id="42002" name="AutoShape 26"/>
            <p:cNvCxnSpPr>
              <a:cxnSpLocks noChangeShapeType="1"/>
              <a:stCxn id="41998" idx="2"/>
              <a:endCxn id="41986" idx="3"/>
            </p:cNvCxnSpPr>
            <p:nvPr/>
          </p:nvCxnSpPr>
          <p:spPr bwMode="auto">
            <a:xfrm rot="10800000">
              <a:off x="1639889" y="2578089"/>
              <a:ext cx="6192837" cy="1897272"/>
            </a:xfrm>
            <a:prstGeom prst="curvedConnector2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</p:cxnSp>
        <p:sp>
          <p:nvSpPr>
            <p:cNvPr id="42003" name="Rectangle 28"/>
            <p:cNvSpPr>
              <a:spLocks noChangeArrowheads="1"/>
            </p:cNvSpPr>
            <p:nvPr/>
          </p:nvSpPr>
          <p:spPr bwMode="auto">
            <a:xfrm>
              <a:off x="6186488" y="3114675"/>
              <a:ext cx="3719512" cy="290671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grpSp>
          <p:nvGrpSpPr>
            <p:cNvPr id="42004" name="Group 50"/>
            <p:cNvGrpSpPr>
              <a:grpSpLocks/>
            </p:cNvGrpSpPr>
            <p:nvPr/>
          </p:nvGrpSpPr>
          <p:grpSpPr bwMode="auto">
            <a:xfrm>
              <a:off x="2576513" y="1484313"/>
              <a:ext cx="576262" cy="1152525"/>
              <a:chOff x="3207" y="947"/>
              <a:chExt cx="363" cy="726"/>
            </a:xfrm>
          </p:grpSpPr>
          <p:sp>
            <p:nvSpPr>
              <p:cNvPr id="42016" name="AutoShape 4"/>
              <p:cNvSpPr>
                <a:spLocks noChangeArrowheads="1"/>
              </p:cNvSpPr>
              <p:nvPr/>
            </p:nvSpPr>
            <p:spPr bwMode="auto">
              <a:xfrm rot="-5400000">
                <a:off x="3253" y="901"/>
                <a:ext cx="272" cy="363"/>
              </a:xfrm>
              <a:prstGeom prst="can">
                <a:avLst>
                  <a:gd name="adj" fmla="val 33364"/>
                </a:avLst>
              </a:prstGeom>
              <a:solidFill>
                <a:srgbClr val="F0708B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017" name="AutoShape 23"/>
              <p:cNvSpPr>
                <a:spLocks noChangeArrowheads="1"/>
              </p:cNvSpPr>
              <p:nvPr/>
            </p:nvSpPr>
            <p:spPr bwMode="auto">
              <a:xfrm>
                <a:off x="3253" y="1355"/>
                <a:ext cx="272" cy="31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018" name="Line 36"/>
              <p:cNvSpPr>
                <a:spLocks noChangeShapeType="1"/>
              </p:cNvSpPr>
              <p:nvPr/>
            </p:nvSpPr>
            <p:spPr bwMode="auto">
              <a:xfrm flipV="1">
                <a:off x="3389" y="1173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5" name="Line 40"/>
            <p:cNvSpPr>
              <a:spLocks noChangeShapeType="1"/>
            </p:cNvSpPr>
            <p:nvPr/>
          </p:nvSpPr>
          <p:spPr bwMode="auto">
            <a:xfrm>
              <a:off x="8121650" y="5300663"/>
              <a:ext cx="165735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AutoShape 7"/>
            <p:cNvSpPr>
              <a:spLocks noChangeArrowheads="1"/>
            </p:cNvSpPr>
            <p:nvPr/>
          </p:nvSpPr>
          <p:spPr bwMode="auto">
            <a:xfrm rot="-5400000">
              <a:off x="7617619" y="5012532"/>
              <a:ext cx="431800" cy="576262"/>
            </a:xfrm>
            <a:prstGeom prst="can">
              <a:avLst>
                <a:gd name="adj" fmla="val 33364"/>
              </a:avLst>
            </a:prstGeom>
            <a:solidFill>
              <a:srgbClr val="FFFF66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42007" name="AutoShape 8"/>
            <p:cNvSpPr>
              <a:spLocks noChangeArrowheads="1"/>
            </p:cNvSpPr>
            <p:nvPr/>
          </p:nvSpPr>
          <p:spPr bwMode="auto">
            <a:xfrm flipH="1">
              <a:off x="4043385" y="1285877"/>
              <a:ext cx="1152525" cy="865187"/>
            </a:xfrm>
            <a:prstGeom prst="cube">
              <a:avLst>
                <a:gd name="adj" fmla="val 25000"/>
              </a:avLst>
            </a:prstGeom>
            <a:solidFill>
              <a:srgbClr val="FDE8BD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rgbClr val="FF0000"/>
                  </a:solidFill>
                  <a:latin typeface="Trebuchet MS" pitchFamily="34" charset="0"/>
                </a:rPr>
                <a:t>10W</a:t>
              </a:r>
            </a:p>
            <a:p>
              <a:pPr algn="ctr"/>
              <a:r>
                <a:rPr lang="fr-FR" sz="1400">
                  <a:solidFill>
                    <a:srgbClr val="FF0000"/>
                  </a:solidFill>
                  <a:latin typeface="Trebuchet MS" pitchFamily="34" charset="0"/>
                </a:rPr>
                <a:t>Fibre</a:t>
              </a:r>
            </a:p>
            <a:p>
              <a:pPr algn="ctr"/>
              <a:r>
                <a:rPr lang="fr-FR" sz="1400">
                  <a:solidFill>
                    <a:srgbClr val="FF0000"/>
                  </a:solidFill>
                  <a:latin typeface="Trebuchet MS" pitchFamily="34" charset="0"/>
                </a:rPr>
                <a:t> Amp.</a:t>
              </a:r>
            </a:p>
          </p:txBody>
        </p:sp>
        <p:sp>
          <p:nvSpPr>
            <p:cNvPr id="42008" name="Freeform 58"/>
            <p:cNvSpPr>
              <a:spLocks/>
            </p:cNvSpPr>
            <p:nvPr/>
          </p:nvSpPr>
          <p:spPr bwMode="auto">
            <a:xfrm>
              <a:off x="6524625" y="1628775"/>
              <a:ext cx="2268538" cy="3973513"/>
            </a:xfrm>
            <a:custGeom>
              <a:avLst/>
              <a:gdLst>
                <a:gd name="T0" fmla="*/ 688 w 1429"/>
                <a:gd name="T1" fmla="*/ 91 h 2503"/>
                <a:gd name="T2" fmla="*/ 1097 w 1429"/>
                <a:gd name="T3" fmla="*/ 0 h 2503"/>
                <a:gd name="T4" fmla="*/ 1369 w 1429"/>
                <a:gd name="T5" fmla="*/ 91 h 2503"/>
                <a:gd name="T6" fmla="*/ 1369 w 1429"/>
                <a:gd name="T7" fmla="*/ 272 h 2503"/>
                <a:gd name="T8" fmla="*/ 1006 w 1429"/>
                <a:gd name="T9" fmla="*/ 544 h 2503"/>
                <a:gd name="T10" fmla="*/ 416 w 1429"/>
                <a:gd name="T11" fmla="*/ 816 h 2503"/>
                <a:gd name="T12" fmla="*/ 53 w 1429"/>
                <a:gd name="T13" fmla="*/ 1179 h 2503"/>
                <a:gd name="T14" fmla="*/ 99 w 1429"/>
                <a:gd name="T15" fmla="*/ 1406 h 2503"/>
                <a:gd name="T16" fmla="*/ 371 w 1429"/>
                <a:gd name="T17" fmla="*/ 1633 h 2503"/>
                <a:gd name="T18" fmla="*/ 99 w 1429"/>
                <a:gd name="T19" fmla="*/ 1950 h 2503"/>
                <a:gd name="T20" fmla="*/ 53 w 1429"/>
                <a:gd name="T21" fmla="*/ 2223 h 2503"/>
                <a:gd name="T22" fmla="*/ 235 w 1429"/>
                <a:gd name="T23" fmla="*/ 2313 h 2503"/>
                <a:gd name="T24" fmla="*/ 416 w 1429"/>
                <a:gd name="T25" fmla="*/ 2495 h 2503"/>
                <a:gd name="T26" fmla="*/ 598 w 1429"/>
                <a:gd name="T27" fmla="*/ 2359 h 2503"/>
                <a:gd name="T28" fmla="*/ 688 w 1429"/>
                <a:gd name="T29" fmla="*/ 2359 h 2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9"/>
                <a:gd name="T46" fmla="*/ 0 h 2503"/>
                <a:gd name="T47" fmla="*/ 1429 w 1429"/>
                <a:gd name="T48" fmla="*/ 2503 h 2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9" h="2503">
                  <a:moveTo>
                    <a:pt x="688" y="91"/>
                  </a:moveTo>
                  <a:cubicBezTo>
                    <a:pt x="836" y="45"/>
                    <a:pt x="984" y="0"/>
                    <a:pt x="1097" y="0"/>
                  </a:cubicBezTo>
                  <a:cubicBezTo>
                    <a:pt x="1210" y="0"/>
                    <a:pt x="1324" y="46"/>
                    <a:pt x="1369" y="91"/>
                  </a:cubicBezTo>
                  <a:cubicBezTo>
                    <a:pt x="1414" y="136"/>
                    <a:pt x="1429" y="197"/>
                    <a:pt x="1369" y="272"/>
                  </a:cubicBezTo>
                  <a:cubicBezTo>
                    <a:pt x="1309" y="347"/>
                    <a:pt x="1165" y="453"/>
                    <a:pt x="1006" y="544"/>
                  </a:cubicBezTo>
                  <a:cubicBezTo>
                    <a:pt x="847" y="635"/>
                    <a:pt x="575" y="710"/>
                    <a:pt x="416" y="816"/>
                  </a:cubicBezTo>
                  <a:cubicBezTo>
                    <a:pt x="257" y="922"/>
                    <a:pt x="106" y="1081"/>
                    <a:pt x="53" y="1179"/>
                  </a:cubicBezTo>
                  <a:cubicBezTo>
                    <a:pt x="0" y="1277"/>
                    <a:pt x="46" y="1331"/>
                    <a:pt x="99" y="1406"/>
                  </a:cubicBezTo>
                  <a:cubicBezTo>
                    <a:pt x="152" y="1481"/>
                    <a:pt x="371" y="1542"/>
                    <a:pt x="371" y="1633"/>
                  </a:cubicBezTo>
                  <a:cubicBezTo>
                    <a:pt x="371" y="1724"/>
                    <a:pt x="152" y="1852"/>
                    <a:pt x="99" y="1950"/>
                  </a:cubicBezTo>
                  <a:cubicBezTo>
                    <a:pt x="46" y="2048"/>
                    <a:pt x="30" y="2162"/>
                    <a:pt x="53" y="2223"/>
                  </a:cubicBezTo>
                  <a:cubicBezTo>
                    <a:pt x="76" y="2284"/>
                    <a:pt x="175" y="2268"/>
                    <a:pt x="235" y="2313"/>
                  </a:cubicBezTo>
                  <a:cubicBezTo>
                    <a:pt x="295" y="2358"/>
                    <a:pt x="356" y="2487"/>
                    <a:pt x="416" y="2495"/>
                  </a:cubicBezTo>
                  <a:cubicBezTo>
                    <a:pt x="476" y="2503"/>
                    <a:pt x="553" y="2382"/>
                    <a:pt x="598" y="2359"/>
                  </a:cubicBezTo>
                  <a:cubicBezTo>
                    <a:pt x="643" y="2336"/>
                    <a:pt x="665" y="2347"/>
                    <a:pt x="688" y="2359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42009" name="Freeform 65"/>
            <p:cNvSpPr>
              <a:spLocks/>
            </p:cNvSpPr>
            <p:nvPr/>
          </p:nvSpPr>
          <p:spPr bwMode="auto">
            <a:xfrm>
              <a:off x="4737100" y="2636838"/>
              <a:ext cx="3095625" cy="1871662"/>
            </a:xfrm>
            <a:custGeom>
              <a:avLst/>
              <a:gdLst>
                <a:gd name="T0" fmla="*/ 0 w 1950"/>
                <a:gd name="T1" fmla="*/ 0 h 1179"/>
                <a:gd name="T2" fmla="*/ 136 w 1950"/>
                <a:gd name="T3" fmla="*/ 408 h 1179"/>
                <a:gd name="T4" fmla="*/ 363 w 1950"/>
                <a:gd name="T5" fmla="*/ 635 h 1179"/>
                <a:gd name="T6" fmla="*/ 1179 w 1950"/>
                <a:gd name="T7" fmla="*/ 907 h 1179"/>
                <a:gd name="T8" fmla="*/ 1678 w 1950"/>
                <a:gd name="T9" fmla="*/ 1089 h 1179"/>
                <a:gd name="T10" fmla="*/ 1950 w 1950"/>
                <a:gd name="T11" fmla="*/ 1179 h 1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0"/>
                <a:gd name="T19" fmla="*/ 0 h 1179"/>
                <a:gd name="T20" fmla="*/ 1950 w 1950"/>
                <a:gd name="T21" fmla="*/ 1179 h 1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0" h="1179">
                  <a:moveTo>
                    <a:pt x="0" y="0"/>
                  </a:moveTo>
                  <a:cubicBezTo>
                    <a:pt x="38" y="151"/>
                    <a:pt x="76" y="302"/>
                    <a:pt x="136" y="408"/>
                  </a:cubicBezTo>
                  <a:cubicBezTo>
                    <a:pt x="196" y="514"/>
                    <a:pt x="189" y="552"/>
                    <a:pt x="363" y="635"/>
                  </a:cubicBezTo>
                  <a:cubicBezTo>
                    <a:pt x="537" y="718"/>
                    <a:pt x="960" y="831"/>
                    <a:pt x="1179" y="907"/>
                  </a:cubicBezTo>
                  <a:cubicBezTo>
                    <a:pt x="1398" y="983"/>
                    <a:pt x="1550" y="1044"/>
                    <a:pt x="1678" y="1089"/>
                  </a:cubicBezTo>
                  <a:cubicBezTo>
                    <a:pt x="1806" y="1134"/>
                    <a:pt x="1878" y="1156"/>
                    <a:pt x="1950" y="1179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42010" name="Text Box 55"/>
            <p:cNvSpPr txBox="1">
              <a:spLocks noChangeArrowheads="1"/>
            </p:cNvSpPr>
            <p:nvPr/>
          </p:nvSpPr>
          <p:spPr bwMode="auto">
            <a:xfrm>
              <a:off x="3368675" y="1484313"/>
              <a:ext cx="338554" cy="3539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700">
                  <a:solidFill>
                    <a:srgbClr val="FFFF00"/>
                  </a:solidFill>
                  <a:latin typeface="Calibri" pitchFamily="34" charset="0"/>
                </a:rPr>
                <a:t>FI</a:t>
              </a:r>
            </a:p>
          </p:txBody>
        </p:sp>
        <p:sp>
          <p:nvSpPr>
            <p:cNvPr id="42011" name="Text Box 66"/>
            <p:cNvSpPr txBox="1">
              <a:spLocks noChangeArrowheads="1"/>
            </p:cNvSpPr>
            <p:nvPr/>
          </p:nvSpPr>
          <p:spPr bwMode="auto">
            <a:xfrm>
              <a:off x="5457825" y="1484313"/>
              <a:ext cx="338554" cy="3539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700">
                  <a:solidFill>
                    <a:srgbClr val="FFFF00"/>
                  </a:solidFill>
                  <a:latin typeface="Calibri" pitchFamily="34" charset="0"/>
                </a:rPr>
                <a:t>FI</a:t>
              </a:r>
            </a:p>
          </p:txBody>
        </p:sp>
        <p:sp>
          <p:nvSpPr>
            <p:cNvPr id="42012" name="Freeform 70"/>
            <p:cNvSpPr>
              <a:spLocks/>
            </p:cNvSpPr>
            <p:nvPr/>
          </p:nvSpPr>
          <p:spPr bwMode="auto">
            <a:xfrm>
              <a:off x="5673725" y="5229225"/>
              <a:ext cx="1655763" cy="684213"/>
            </a:xfrm>
            <a:custGeom>
              <a:avLst/>
              <a:gdLst>
                <a:gd name="T0" fmla="*/ 0 w 862"/>
                <a:gd name="T1" fmla="*/ 242 h 385"/>
                <a:gd name="T2" fmla="*/ 363 w 862"/>
                <a:gd name="T3" fmla="*/ 15 h 385"/>
                <a:gd name="T4" fmla="*/ 363 w 862"/>
                <a:gd name="T5" fmla="*/ 332 h 385"/>
                <a:gd name="T6" fmla="*/ 544 w 862"/>
                <a:gd name="T7" fmla="*/ 332 h 385"/>
                <a:gd name="T8" fmla="*/ 862 w 862"/>
                <a:gd name="T9" fmla="*/ 15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385"/>
                <a:gd name="T17" fmla="*/ 862 w 862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385">
                  <a:moveTo>
                    <a:pt x="0" y="242"/>
                  </a:moveTo>
                  <a:cubicBezTo>
                    <a:pt x="151" y="121"/>
                    <a:pt x="303" y="0"/>
                    <a:pt x="363" y="15"/>
                  </a:cubicBezTo>
                  <a:cubicBezTo>
                    <a:pt x="423" y="30"/>
                    <a:pt x="333" y="279"/>
                    <a:pt x="363" y="332"/>
                  </a:cubicBezTo>
                  <a:cubicBezTo>
                    <a:pt x="393" y="385"/>
                    <a:pt x="461" y="362"/>
                    <a:pt x="544" y="332"/>
                  </a:cubicBezTo>
                  <a:cubicBezTo>
                    <a:pt x="627" y="302"/>
                    <a:pt x="744" y="226"/>
                    <a:pt x="862" y="15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42013" name="AutoShape 71"/>
            <p:cNvSpPr>
              <a:spLocks noChangeArrowheads="1"/>
            </p:cNvSpPr>
            <p:nvPr/>
          </p:nvSpPr>
          <p:spPr bwMode="auto">
            <a:xfrm>
              <a:off x="4900641" y="5357843"/>
              <a:ext cx="1150937" cy="576262"/>
            </a:xfrm>
            <a:prstGeom prst="cube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42014" name="Line 15"/>
            <p:cNvSpPr>
              <a:spLocks noChangeShapeType="1"/>
            </p:cNvSpPr>
            <p:nvPr/>
          </p:nvSpPr>
          <p:spPr bwMode="auto">
            <a:xfrm flipV="1">
              <a:off x="8410575" y="5157788"/>
              <a:ext cx="0" cy="2873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16"/>
            <p:cNvSpPr>
              <a:spLocks noChangeShapeType="1"/>
            </p:cNvSpPr>
            <p:nvPr/>
          </p:nvSpPr>
          <p:spPr bwMode="auto">
            <a:xfrm flipV="1">
              <a:off x="8697913" y="5157788"/>
              <a:ext cx="0" cy="2873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Espace réservé du numéro de diapositive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55798-3A7C-44BC-82DD-8D830292EFC1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68" name="Espace réservé du pied de page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69" name="Espace réservé de la date 6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857875" cy="64293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Limitations of </a:t>
            </a:r>
            <a:r>
              <a:rPr lang="fr-FR" sz="2400" dirty="0" err="1" smtClean="0">
                <a:solidFill>
                  <a:schemeClr val="bg1"/>
                </a:solidFill>
              </a:rPr>
              <a:t>fiber</a:t>
            </a:r>
            <a:r>
              <a:rPr lang="fr-FR" sz="2400" dirty="0" smtClean="0">
                <a:solidFill>
                  <a:schemeClr val="bg1"/>
                </a:solidFill>
              </a:rPr>
              <a:t> lasers/</a:t>
            </a:r>
            <a:r>
              <a:rPr lang="fr-FR" sz="2400" dirty="0" err="1" smtClean="0">
                <a:solidFill>
                  <a:schemeClr val="bg1"/>
                </a:solidFill>
              </a:rPr>
              <a:t>amplifiers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500188"/>
            <a:ext cx="91440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Brillouin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scattering: gain proportional to the length of the fiber and to the power</a:t>
            </a:r>
          </a:p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(has been overcome for 264 W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Jeong264WYbdopedFiber.pdf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Raman scattering: negligible because gain is about 100 times smaller</a:t>
            </a:r>
          </a:p>
          <a:p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5DC9C-A4EA-4462-989C-B4B7028D58C5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4071938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Fibers  in which </a:t>
            </a:r>
            <a:r>
              <a:rPr lang="en-GB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optical mode occupies a large modal area, and hence is less intense </a:t>
            </a:r>
            <a:r>
              <a:rPr lang="en-GB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large mode area fiber  multimode , except excite a single high order mode and 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use  HOM</a:t>
            </a:r>
          </a:p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High Order Mode Fiber Laser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ZoneTexte 12"/>
          <p:cNvSpPr txBox="1">
            <a:spLocks noChangeArrowheads="1"/>
          </p:cNvSpPr>
          <p:nvPr/>
        </p:nvSpPr>
        <p:spPr bwMode="auto">
          <a:xfrm>
            <a:off x="142875" y="300037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Photodarkening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5500688" cy="72548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>
                <a:solidFill>
                  <a:schemeClr val="bg1"/>
                </a:solidFill>
              </a:rPr>
              <a:t>Other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geometries</a:t>
            </a:r>
            <a:r>
              <a:rPr lang="fr-FR" sz="2400" dirty="0" smtClean="0">
                <a:solidFill>
                  <a:schemeClr val="bg1"/>
                </a:solidFill>
              </a:rPr>
              <a:t>/types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57188" y="2947988"/>
            <a:ext cx="85010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1.55 </a:t>
            </a:r>
            <a:r>
              <a:rPr lang="fr-FR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laser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Erbium doped fiber laser,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eagerl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for telecomm application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Color coupled with Silicon test-mass?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Smaller gain than Yb (10 dB/mW pumped at 980 nm)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Best reported today is 48W with Er:Yb Fiber (Nova techno &amp; Army Res Lab), 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Possible to scale up to higher power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4572000"/>
            <a:ext cx="40354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HP Laser Diodes 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2kW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multimode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exists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Monomode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HP ?</a:t>
            </a:r>
            <a:endParaRPr lang="fr-F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CBA16-2CE1-4950-BC15-C129073FEC72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428625" y="1143000"/>
            <a:ext cx="78581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Geometry of fibers = their built-in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waveguide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effect eliminate disturbing thermal effects (such as e.g.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thermal lensing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possible to achieve an excellent 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beam quality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 at very 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 power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levels. </a:t>
            </a:r>
          </a:p>
          <a:p>
            <a:pPr>
              <a:lnSpc>
                <a:spcPts val="2500"/>
              </a:lnSpc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 difficult with bulk lasers, although some concepts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thin disk laser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ceramic laser</a:t>
            </a: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can also enable great achievements with bulk lasers.</a:t>
            </a:r>
            <a:endParaRPr lang="fr-FR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5750" y="5715000"/>
            <a:ext cx="821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Where are they today? Development speed? What are their limits ?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603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Spectral and Coherent beam combining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Nary</a:t>
            </a:r>
            <a:r>
              <a:rPr lang="fr-FR" dirty="0"/>
              <a:t> MAN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2944D-CE91-4786-A351-734EA77E525E}" type="slidenum">
              <a:rPr lang="fr-FR"/>
              <a:pPr>
                <a:defRPr/>
              </a:pPr>
              <a:t>18</a:t>
            </a:fld>
            <a:endParaRPr lang="fr-FR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0"/>
            <a:ext cx="86439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14900"/>
            <a:ext cx="914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ZoneTexte 8"/>
          <p:cNvSpPr txBox="1">
            <a:spLocks noChangeArrowheads="1"/>
          </p:cNvSpPr>
          <p:nvPr/>
        </p:nvSpPr>
        <p:spPr bwMode="auto">
          <a:xfrm>
            <a:off x="5715000" y="1071563"/>
            <a:ext cx="3106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Crystal Fibre, white paper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142875"/>
            <a:ext cx="4929188" cy="71913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  <a:cs typeface="Times New Roman" pitchFamily="18" charset="0"/>
              </a:rPr>
              <a:t>High Power </a:t>
            </a:r>
            <a:r>
              <a:rPr lang="fr-FR" dirty="0" err="1" smtClean="0">
                <a:solidFill>
                  <a:schemeClr val="bg1"/>
                </a:solidFill>
                <a:cs typeface="Times New Roman" pitchFamily="18" charset="0"/>
              </a:rPr>
              <a:t>Disk</a:t>
            </a:r>
            <a:r>
              <a:rPr lang="fr-FR" dirty="0" smtClean="0">
                <a:solidFill>
                  <a:schemeClr val="bg1"/>
                </a:solidFill>
                <a:cs typeface="Times New Roman" pitchFamily="18" charset="0"/>
              </a:rPr>
              <a:t> lasers</a:t>
            </a:r>
            <a:endParaRPr lang="fr-FR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BFA3-9F76-4CC4-8C60-31478097D894}" type="slidenum">
              <a:rPr lang="fr-FR"/>
              <a:pPr>
                <a:defRPr/>
              </a:pPr>
              <a:t>19</a:t>
            </a:fld>
            <a:endParaRPr lang="fr-FR"/>
          </a:p>
        </p:txBody>
      </p:sp>
      <p:grpSp>
        <p:nvGrpSpPr>
          <p:cNvPr id="50181" name="Groupe 11"/>
          <p:cNvGrpSpPr>
            <a:grpSpLocks/>
          </p:cNvGrpSpPr>
          <p:nvPr/>
        </p:nvGrpSpPr>
        <p:grpSpPr bwMode="auto">
          <a:xfrm>
            <a:off x="4929188" y="1643063"/>
            <a:ext cx="3897312" cy="1831975"/>
            <a:chOff x="4714876" y="2714620"/>
            <a:chExt cx="3896702" cy="1831666"/>
          </a:xfrm>
        </p:grpSpPr>
        <p:pic>
          <p:nvPicPr>
            <p:cNvPr id="50187" name="Image 10" descr="thin-disk laser hea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2714620"/>
              <a:ext cx="3862722" cy="183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rc plein 7"/>
            <p:cNvSpPr/>
            <p:nvPr/>
          </p:nvSpPr>
          <p:spPr>
            <a:xfrm rot="5400000">
              <a:off x="7841767" y="3230468"/>
              <a:ext cx="999956" cy="539666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42875" y="1071563"/>
            <a:ext cx="4714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Introduced  in 90s by Giesen (U of Stuttgart):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Laser xtal = thin disk, thickness &lt; laser beam </a:t>
            </a:r>
            <a:r>
              <a:rPr lang="en-US">
                <a:solidFill>
                  <a:srgbClr val="FFFF00"/>
                </a:solidFill>
                <a:latin typeface="Symbol" pitchFamily="18" charset="2"/>
              </a:rPr>
              <a:t>f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Heat extracted through end face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Cooled end face is mirror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Disk thickness 100-200 </a:t>
            </a:r>
            <a:r>
              <a:rPr lang="en-US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m, temp rise small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 gradients perpend to the disk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small   thermal lensing, high beam quality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Power Scalability in adding pump power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214938" y="4429125"/>
            <a:ext cx="357187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Limitations of gain due to ASE in transverse direction, but composite disk can push ASE limit to kW ?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285750" y="4429125"/>
            <a:ext cx="4895850" cy="2190750"/>
            <a:chOff x="285720" y="4429132"/>
            <a:chExt cx="4895861" cy="2190750"/>
          </a:xfrm>
        </p:grpSpPr>
        <p:pic>
          <p:nvPicPr>
            <p:cNvPr id="5018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4429132"/>
              <a:ext cx="3324225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ZoneTexte 16"/>
            <p:cNvSpPr txBox="1">
              <a:spLocks noChangeArrowheads="1"/>
            </p:cNvSpPr>
            <p:nvPr/>
          </p:nvSpPr>
          <p:spPr bwMode="auto">
            <a:xfrm>
              <a:off x="285720" y="5143512"/>
              <a:ext cx="1641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230W,  M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&lt; 1.1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5715000" cy="582613"/>
          </a:xfrm>
          <a:ln w="28575">
            <a:solidFill>
              <a:srgbClr val="FFFF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rgbClr val="FFFF00"/>
                </a:solidFill>
              </a:rPr>
              <a:t>Sensitivity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curve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0520-550B-48A7-BD2D-A68DC4680F58}" type="slidenum">
              <a:rPr lang="fr-FR"/>
              <a:pPr>
                <a:defRPr/>
              </a:pPr>
              <a:t>2</a:t>
            </a:fld>
            <a:endParaRPr lang="fr-FR"/>
          </a:p>
        </p:txBody>
      </p:sp>
      <p:pic>
        <p:nvPicPr>
          <p:cNvPr id="14341" name="Image 5" descr="ET sensitivit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96938"/>
            <a:ext cx="771525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ZoneTexte 7"/>
          <p:cNvSpPr txBox="1">
            <a:spLocks noChangeArrowheads="1"/>
          </p:cNvSpPr>
          <p:nvPr/>
        </p:nvSpPr>
        <p:spPr bwMode="auto">
          <a:xfrm>
            <a:off x="7143750" y="2286000"/>
            <a:ext cx="931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SN 20W</a:t>
            </a:r>
          </a:p>
        </p:txBody>
      </p:sp>
      <p:sp>
        <p:nvSpPr>
          <p:cNvPr id="14343" name="ZoneTexte 10"/>
          <p:cNvSpPr txBox="1">
            <a:spLocks noChangeArrowheads="1"/>
          </p:cNvSpPr>
          <p:nvPr/>
        </p:nvSpPr>
        <p:spPr bwMode="auto">
          <a:xfrm>
            <a:off x="7072313" y="3214688"/>
            <a:ext cx="1049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SN 125W</a:t>
            </a:r>
          </a:p>
        </p:txBody>
      </p:sp>
      <p:sp>
        <p:nvSpPr>
          <p:cNvPr id="14344" name="ZoneTexte 11"/>
          <p:cNvSpPr txBox="1">
            <a:spLocks noChangeArrowheads="1"/>
          </p:cNvSpPr>
          <p:nvPr/>
        </p:nvSpPr>
        <p:spPr bwMode="auto">
          <a:xfrm>
            <a:off x="7072313" y="4214813"/>
            <a:ext cx="103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SN 50kW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603250"/>
          </a:xfrm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HP </a:t>
            </a:r>
            <a:r>
              <a:rPr lang="fr-FR" dirty="0" err="1" smtClean="0">
                <a:solidFill>
                  <a:schemeClr val="bg1"/>
                </a:solidFill>
              </a:rPr>
              <a:t>Disk</a:t>
            </a:r>
            <a:r>
              <a:rPr lang="fr-FR" dirty="0" smtClean="0">
                <a:solidFill>
                  <a:schemeClr val="bg1"/>
                </a:solidFill>
              </a:rPr>
              <a:t> lasers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15B48-157E-43DA-BAD4-DE45D6841765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071563"/>
            <a:ext cx="28209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5214938" y="335756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  <a:hlinkClick r:id="rId4" action="ppaction://hlinkfile"/>
              </a:rPr>
              <a:t>Boeing _25kWhtml.htm</a:t>
            </a:r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286250"/>
            <a:ext cx="391318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0" y="4000500"/>
            <a:ext cx="3571875" cy="2157413"/>
            <a:chOff x="142844" y="3214686"/>
            <a:chExt cx="4327696" cy="2943224"/>
          </a:xfrm>
        </p:grpSpPr>
        <p:pic>
          <p:nvPicPr>
            <p:cNvPr id="52234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58" y="3643314"/>
              <a:ext cx="4113382" cy="251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5" name="ZoneTexte 10"/>
            <p:cNvSpPr txBox="1">
              <a:spLocks noChangeArrowheads="1"/>
            </p:cNvSpPr>
            <p:nvPr/>
          </p:nvSpPr>
          <p:spPr bwMode="auto">
            <a:xfrm>
              <a:off x="142844" y="3214686"/>
              <a:ext cx="19896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Yb doped fiber disk</a:t>
              </a:r>
            </a:p>
          </p:txBody>
        </p:sp>
      </p:grp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1000125"/>
            <a:ext cx="27146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286500" cy="587375"/>
          </a:xfr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bg1"/>
                </a:solidFill>
              </a:rPr>
              <a:t>High power lasers: </a:t>
            </a:r>
            <a:r>
              <a:rPr lang="fr-FR" altLang="fr-FR" dirty="0" err="1" smtClean="0">
                <a:solidFill>
                  <a:schemeClr val="bg1"/>
                </a:solidFill>
              </a:rPr>
              <a:t>ceramic</a:t>
            </a:r>
            <a:r>
              <a:rPr lang="fr-FR" altLang="fr-FR" dirty="0" smtClean="0">
                <a:solidFill>
                  <a:schemeClr val="bg1"/>
                </a:solidFill>
              </a:rPr>
              <a:t> lasers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07DF4-9F03-4240-83C0-2B8C63A3AB80}" type="slidenum">
              <a:rPr lang="fr-FR"/>
              <a:pPr>
                <a:defRPr/>
              </a:pPr>
              <a:t>21</a:t>
            </a:fld>
            <a:endParaRPr lang="fr-FR"/>
          </a:p>
        </p:txBody>
      </p:sp>
      <p:pic>
        <p:nvPicPr>
          <p:cNvPr id="54277" name="Picture 4" descr="C:\Documents and Settings\Nary\Mes documents\ceramic ue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0"/>
            <a:ext cx="31321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57188" y="3500438"/>
            <a:ext cx="835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7188" y="1214438"/>
            <a:ext cx="4991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Ceramic laser : any size (23 cm long max for xtals, twice this length for ceramic), any shape, high Nd doping, mass production…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flipH="1">
            <a:off x="357188" y="3571875"/>
            <a:ext cx="85010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98 in Japan, development of highly transparent Nd:YAG ceramic: efficiency comparable to single xtal lasers , 1.5 kW cw output ( Ueada et al, 2001)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14313" y="4857750"/>
            <a:ext cx="80581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laser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1.06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wavelength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Wavefront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? ….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5750" y="2214563"/>
            <a:ext cx="4929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Possibility of having Nd:Y2O3 ceramic where thermal conductivity twice of YAG with similar thermal expansion coef.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6500" y="4357688"/>
            <a:ext cx="224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Lasing also at 1.3</a:t>
            </a:r>
            <a:r>
              <a:rPr lang="en-US">
                <a:solidFill>
                  <a:srgbClr val="92D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0" grpId="0" autoUpdateAnimBg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5572125" cy="603250"/>
          </a:xfrm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Discussion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4375" y="1785938"/>
            <a:ext cx="7977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criteria to be fulfilled?  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 - fulfill the specs of stability, reliability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 - good efficiency, high power scaling possibility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 - easy maintenance/ number of components, soft failure mode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- simplicity of implementation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 - (in)sensitivity to environment …..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 - transducers for laser controls (pzt, heater, polariser etc…….)</a:t>
            </a:r>
          </a:p>
          <a:p>
            <a:pPr>
              <a:lnSpc>
                <a:spcPct val="150000"/>
              </a:lnSpc>
              <a:tabLst>
                <a:tab pos="568325" algn="l"/>
              </a:tabLst>
            </a:pPr>
            <a:r>
              <a:rPr lang="fr-FR" sz="2000" i="1">
                <a:solidFill>
                  <a:srgbClr val="FFFF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FDA21-9CBD-4A7E-B117-C52CE0392009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14438" y="5357813"/>
            <a:ext cx="6243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kind of limitations?     -Technical?     - fundamental? </a:t>
            </a:r>
          </a:p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56327" name="ZoneTexte 8"/>
          <p:cNvSpPr txBox="1">
            <a:spLocks noChangeArrowheads="1"/>
          </p:cNvSpPr>
          <p:nvPr/>
        </p:nvSpPr>
        <p:spPr bwMode="auto">
          <a:xfrm>
            <a:off x="857250" y="1143000"/>
            <a:ext cx="733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we try to look ahead  for other kind of lasers? Other wavelengths?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E063B-1625-4161-A612-2C7306654E11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603250"/>
          </a:xfrm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High Order Mode Fiber Laser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662113"/>
            <a:ext cx="895508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distributed gain available from a long length of fiber enables efficient thermal management.</a:t>
            </a:r>
            <a:endParaRPr lang="en-GB"/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distributed gain available from a long length of fiber enables efficient thermal management.</a:t>
            </a:r>
            <a:endParaRPr lang="en-GB"/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distributed gain available from a long length of fiber enables efficient thermal management.</a:t>
            </a:r>
            <a:endParaRPr lang="en-GB"/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distributed gain available from a long length of fiber enables efficient thermal management.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0" y="142875"/>
            <a:ext cx="3786188" cy="603250"/>
          </a:xfrm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Few </a:t>
            </a:r>
            <a:r>
              <a:rPr lang="en-US" dirty="0" err="1" smtClean="0">
                <a:solidFill>
                  <a:schemeClr val="bg1"/>
                </a:solidFill>
              </a:rPr>
              <a:t>Moded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Fiber</a:t>
            </a:r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6A56-43F7-4B25-9062-52F7F1CE460F}" type="slidenum">
              <a:rPr lang="fr-FR"/>
              <a:pPr>
                <a:defRPr/>
              </a:pPr>
              <a:t>24</a:t>
            </a:fld>
            <a:endParaRPr lang="fr-FR"/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5715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963" y="1143000"/>
            <a:ext cx="30940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ZoneTexte 7"/>
          <p:cNvSpPr txBox="1">
            <a:spLocks noChangeArrowheads="1"/>
          </p:cNvSpPr>
          <p:nvPr/>
        </p:nvSpPr>
        <p:spPr bwMode="auto">
          <a:xfrm>
            <a:off x="928688" y="6000750"/>
            <a:ext cx="2439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5" action="ppaction://hlinksldjump"/>
              </a:rPr>
              <a:t>Other geometries/types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5254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schemeClr val="bg1"/>
                </a:solidFill>
              </a:rPr>
              <a:t>Freq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stab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with</a:t>
            </a:r>
            <a:r>
              <a:rPr lang="fr-FR" sz="2000" dirty="0" smtClean="0">
                <a:solidFill>
                  <a:schemeClr val="bg1"/>
                </a:solidFill>
              </a:rPr>
              <a:t> Diode D1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605DE-8276-4FD8-A838-C79253387DE0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62469" name="ZoneTexte 6"/>
          <p:cNvSpPr txBox="1">
            <a:spLocks noChangeArrowheads="1"/>
          </p:cNvSpPr>
          <p:nvPr/>
        </p:nvSpPr>
        <p:spPr bwMode="auto">
          <a:xfrm>
            <a:off x="7745413" y="1071563"/>
            <a:ext cx="1398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Free-running</a:t>
            </a:r>
          </a:p>
        </p:txBody>
      </p:sp>
      <p:grpSp>
        <p:nvGrpSpPr>
          <p:cNvPr id="62470" name="Groupe 9"/>
          <p:cNvGrpSpPr>
            <a:grpSpLocks/>
          </p:cNvGrpSpPr>
          <p:nvPr/>
        </p:nvGrpSpPr>
        <p:grpSpPr bwMode="auto">
          <a:xfrm>
            <a:off x="1143000" y="1285875"/>
            <a:ext cx="6858000" cy="4498975"/>
            <a:chOff x="357158" y="1000108"/>
            <a:chExt cx="7650186" cy="5069890"/>
          </a:xfrm>
        </p:grpSpPr>
        <p:pic>
          <p:nvPicPr>
            <p:cNvPr id="62471" name="Picture 2" descr="BDF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1000108"/>
              <a:ext cx="7650186" cy="506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2" name="Text Box 4"/>
            <p:cNvSpPr txBox="1">
              <a:spLocks noChangeArrowheads="1"/>
            </p:cNvSpPr>
            <p:nvPr/>
          </p:nvSpPr>
          <p:spPr bwMode="auto">
            <a:xfrm>
              <a:off x="6356350" y="4581525"/>
              <a:ext cx="1404938" cy="779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>
                  <a:latin typeface="Times New Roman" pitchFamily="18" charset="0"/>
                </a:rPr>
                <a:t>Prestabilized </a:t>
              </a:r>
            </a:p>
            <a:p>
              <a:pPr algn="ctr">
                <a:spcBef>
                  <a:spcPct val="50000"/>
                </a:spcBef>
              </a:pPr>
              <a:r>
                <a:rPr lang="fr-FR">
                  <a:latin typeface="Times New Roman" pitchFamily="18" charset="0"/>
                </a:rPr>
                <a:t>fibre laser</a:t>
              </a:r>
            </a:p>
          </p:txBody>
        </p:sp>
        <p:sp>
          <p:nvSpPr>
            <p:cNvPr id="62473" name="Text Box 6"/>
            <p:cNvSpPr txBox="1">
              <a:spLocks noChangeArrowheads="1"/>
            </p:cNvSpPr>
            <p:nvPr/>
          </p:nvSpPr>
          <p:spPr bwMode="auto">
            <a:xfrm>
              <a:off x="5715008" y="1285860"/>
              <a:ext cx="1679575" cy="779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>
                  <a:latin typeface="Times New Roman" pitchFamily="18" charset="0"/>
                </a:rPr>
                <a:t>Free running</a:t>
              </a:r>
            </a:p>
            <a:p>
              <a:pPr algn="ctr">
                <a:spcBef>
                  <a:spcPct val="50000"/>
                </a:spcBef>
              </a:pPr>
              <a:r>
                <a:rPr lang="fr-FR">
                  <a:latin typeface="Times New Roman" pitchFamily="18" charset="0"/>
                </a:rPr>
                <a:t>fibre laser</a:t>
              </a:r>
            </a:p>
          </p:txBody>
        </p:sp>
        <p:sp>
          <p:nvSpPr>
            <p:cNvPr id="62474" name="Line 8"/>
            <p:cNvSpPr>
              <a:spLocks noChangeShapeType="1"/>
            </p:cNvSpPr>
            <p:nvPr/>
          </p:nvSpPr>
          <p:spPr bwMode="auto">
            <a:xfrm flipH="1" flipV="1">
              <a:off x="1357290" y="1500174"/>
              <a:ext cx="5616575" cy="32400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Text Box 9"/>
            <p:cNvSpPr txBox="1">
              <a:spLocks noChangeArrowheads="1"/>
            </p:cNvSpPr>
            <p:nvPr/>
          </p:nvSpPr>
          <p:spPr bwMode="auto">
            <a:xfrm>
              <a:off x="2201863" y="2081213"/>
              <a:ext cx="1555750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>
                  <a:latin typeface="Calibri" pitchFamily="34" charset="0"/>
                </a:rPr>
                <a:t>Nd-YAG</a:t>
              </a:r>
            </a:p>
            <a:p>
              <a:pPr algn="ctr"/>
              <a:r>
                <a:rPr lang="fr-FR">
                  <a:latin typeface="Calibri" pitchFamily="34" charset="0"/>
                </a:rPr>
                <a:t>(free running)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572125" cy="5254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RIN with D1 + D2 controls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E00B3-F288-45A0-B8E5-37F64B7B5170}" type="slidenum">
              <a:rPr lang="fr-FR"/>
              <a:pPr>
                <a:defRPr/>
              </a:pPr>
              <a:t>26</a:t>
            </a:fld>
            <a:endParaRPr lang="fr-FR"/>
          </a:p>
        </p:txBody>
      </p:sp>
      <p:pic>
        <p:nvPicPr>
          <p:cNvPr id="64517" name="Image 7" descr="8_003_stabpuissanc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857250"/>
            <a:ext cx="6429375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ZoneTexte 8"/>
          <p:cNvSpPr txBox="1">
            <a:spLocks noChangeArrowheads="1"/>
          </p:cNvSpPr>
          <p:nvPr/>
        </p:nvSpPr>
        <p:spPr bwMode="auto">
          <a:xfrm>
            <a:off x="4786313" y="2071688"/>
            <a:ext cx="2414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Control of master diode</a:t>
            </a:r>
          </a:p>
        </p:txBody>
      </p:sp>
      <p:sp>
        <p:nvSpPr>
          <p:cNvPr id="64519" name="ZoneTexte 9"/>
          <p:cNvSpPr txBox="1">
            <a:spLocks noChangeArrowheads="1"/>
          </p:cNvSpPr>
          <p:nvPr/>
        </p:nvSpPr>
        <p:spPr bwMode="auto">
          <a:xfrm>
            <a:off x="5429250" y="4286250"/>
            <a:ext cx="228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Control of ampli diode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5107781" y="2821782"/>
            <a:ext cx="12858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1" name="ZoneTexte 10"/>
          <p:cNvSpPr txBox="1">
            <a:spLocks noChangeArrowheads="1"/>
          </p:cNvSpPr>
          <p:nvPr/>
        </p:nvSpPr>
        <p:spPr bwMode="auto">
          <a:xfrm>
            <a:off x="2428875" y="6000750"/>
            <a:ext cx="552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 action="ppaction://hlinksldjump"/>
              </a:rPr>
              <a:t>Stabilisations scheme for Advanced detector laser source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14313"/>
            <a:ext cx="5572125" cy="5715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FFFF00"/>
                </a:solidFill>
              </a:rPr>
              <a:t>First </a:t>
            </a:r>
            <a:r>
              <a:rPr lang="fr-FR" sz="2400" dirty="0" err="1" smtClean="0">
                <a:solidFill>
                  <a:srgbClr val="FFFF00"/>
                </a:solidFill>
              </a:rPr>
              <a:t>specifications</a:t>
            </a:r>
            <a:r>
              <a:rPr lang="fr-FR" sz="2400" dirty="0" smtClean="0">
                <a:solidFill>
                  <a:srgbClr val="FFFF00"/>
                </a:solidFill>
              </a:rPr>
              <a:t> of the laser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EBA22-7294-40DA-9461-B8983FBBF757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8688" y="1500188"/>
            <a:ext cx="70262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Laser power:  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kW – 50 kW,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handle</a:t>
            </a:r>
            <a:endParaRPr lang="fr-FR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long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rare maintenance</a:t>
            </a:r>
          </a:p>
          <a:p>
            <a:pPr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controllable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large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dynamical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transducers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fr-FR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thermal </a:t>
            </a:r>
            <a:r>
              <a:rPr lang="fr-FR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fr-FR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fr-FR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r>
              <a:rPr lang="fr-FR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Wavelength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 1 </a:t>
            </a:r>
            <a:r>
              <a:rPr lang="fr-FR" sz="2000" dirty="0">
                <a:solidFill>
                  <a:srgbClr val="00B0F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to 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1.55 </a:t>
            </a:r>
            <a:r>
              <a:rPr lang="fr-FR" sz="2000" dirty="0">
                <a:solidFill>
                  <a:srgbClr val="00B0F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fr-FR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on test-mass </a:t>
            </a:r>
            <a:r>
              <a:rPr lang="fr-FR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endParaRPr lang="fr-FR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6088" lvl="1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1.06 </a:t>
            </a:r>
            <a:r>
              <a:rPr lang="fr-FR" sz="2000" dirty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linked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 SiO</a:t>
            </a:r>
            <a:r>
              <a:rPr lang="fr-FR" sz="20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absorbing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heating</a:t>
            </a:r>
            <a:endParaRPr lang="fr-FR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1.55 </a:t>
            </a:r>
            <a:r>
              <a:rPr lang="fr-FR" sz="2000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to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telecom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developments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use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Silicon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to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figures (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scatter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goes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1/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3929063" y="2071688"/>
            <a:ext cx="714375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929312" cy="5111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FFFF00"/>
                </a:solidFill>
              </a:rPr>
              <a:t>Laser </a:t>
            </a:r>
            <a:r>
              <a:rPr lang="fr-FR" sz="2400" dirty="0" err="1" smtClean="0">
                <a:solidFill>
                  <a:srgbClr val="FFFF00"/>
                </a:solidFill>
              </a:rPr>
              <a:t>Frequency</a:t>
            </a:r>
            <a:r>
              <a:rPr lang="fr-FR" sz="2400" dirty="0" smtClean="0">
                <a:solidFill>
                  <a:srgbClr val="FFFF00"/>
                </a:solidFill>
              </a:rPr>
              <a:t> Noise </a:t>
            </a:r>
            <a:r>
              <a:rPr lang="fr-FR" sz="2400" dirty="0" err="1" smtClean="0">
                <a:solidFill>
                  <a:srgbClr val="FFFF00"/>
                </a:solidFill>
              </a:rPr>
              <a:t>specifications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079" name="ZoneTexte 5"/>
          <p:cNvSpPr txBox="1">
            <a:spLocks noChangeArrowheads="1"/>
          </p:cNvSpPr>
          <p:nvPr/>
        </p:nvSpPr>
        <p:spPr bwMode="auto">
          <a:xfrm>
            <a:off x="285750" y="1357313"/>
            <a:ext cx="843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Origin of laser noise’s influence comes from interferometer (ITF) imperfections:</a:t>
            </a:r>
          </a:p>
        </p:txBody>
      </p:sp>
      <p:grpSp>
        <p:nvGrpSpPr>
          <p:cNvPr id="3080" name="Groupe 21"/>
          <p:cNvGrpSpPr>
            <a:grpSpLocks/>
          </p:cNvGrpSpPr>
          <p:nvPr/>
        </p:nvGrpSpPr>
        <p:grpSpPr bwMode="auto">
          <a:xfrm>
            <a:off x="142875" y="1928813"/>
            <a:ext cx="3559175" cy="1071562"/>
            <a:chOff x="142844" y="1928802"/>
            <a:chExt cx="3558983" cy="107157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42844" y="1928802"/>
              <a:ext cx="1571540" cy="10715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1" name="Groupe 11"/>
            <p:cNvGrpSpPr/>
            <p:nvPr/>
          </p:nvGrpSpPr>
          <p:grpSpPr>
            <a:xfrm>
              <a:off x="285711" y="2000240"/>
              <a:ext cx="3416116" cy="857256"/>
              <a:chOff x="4071934" y="1857364"/>
              <a:chExt cx="3416107" cy="857250"/>
            </a:xfrm>
            <a:solidFill>
              <a:schemeClr val="bg1"/>
            </a:solidFill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4071934" y="1857364"/>
              <a:ext cx="1360487" cy="857250"/>
            </p:xfrm>
            <a:graphic>
              <a:graphicData uri="http://schemas.openxmlformats.org/presentationml/2006/ole">
                <p:oleObj spid="_x0000_s3074" name="Équation" r:id="rId4" imgW="520560" imgH="457200" progId="Equation.3">
                  <p:embed/>
                </p:oleObj>
              </a:graphicData>
            </a:graphic>
          </p:graphicFrame>
          <p:sp>
            <p:nvSpPr>
              <p:cNvPr id="9" name="ZoneTexte 8"/>
              <p:cNvSpPr txBox="1"/>
              <p:nvPr/>
            </p:nvSpPr>
            <p:spPr>
              <a:xfrm>
                <a:off x="5572132" y="2071678"/>
                <a:ext cx="1915909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latin typeface="Symbol" pitchFamily="18" charset="2"/>
                    <a:cs typeface="Times New Roman" pitchFamily="18" charset="0"/>
                  </a:rPr>
                  <a:t>b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000" dirty="0" err="1">
                    <a:latin typeface="Times New Roman" pitchFamily="18" charset="0"/>
                    <a:cs typeface="Times New Roman" pitchFamily="18" charset="0"/>
                  </a:rPr>
                  <a:t>Contrast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defect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847-506A-4D61-A071-53B1AE69310B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grpSp>
        <p:nvGrpSpPr>
          <p:cNvPr id="3084" name="Groupe 19"/>
          <p:cNvGrpSpPr>
            <a:grpSpLocks/>
          </p:cNvGrpSpPr>
          <p:nvPr/>
        </p:nvGrpSpPr>
        <p:grpSpPr bwMode="auto">
          <a:xfrm>
            <a:off x="4071938" y="2143125"/>
            <a:ext cx="4643437" cy="500063"/>
            <a:chOff x="4071934" y="2143116"/>
            <a:chExt cx="4643470" cy="500065"/>
          </a:xfrm>
        </p:grpSpPr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4429124" y="2214553"/>
              <a:ext cx="4286280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Times New Roman" pitchFamily="18" charset="0"/>
                  <a:cs typeface="Times New Roman" pitchFamily="18" charset="0"/>
                </a:rPr>
                <a:t>around</a:t>
              </a: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86380" y="2214553"/>
            <a:ext cx="3248025" cy="357188"/>
          </p:xfrm>
          <a:graphic>
            <a:graphicData uri="http://schemas.openxmlformats.org/presentationml/2006/ole">
              <p:oleObj spid="_x0000_s3075" name="Équation" r:id="rId5" imgW="2641320" imgH="241200" progId="Equation.3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4071934" y="2143116"/>
            <a:ext cx="458790" cy="500065"/>
          </p:xfrm>
          <a:graphic>
            <a:graphicData uri="http://schemas.openxmlformats.org/presentationml/2006/ole">
              <p:oleObj spid="_x0000_s3076" name="Équation" r:id="rId6" imgW="203040" imgH="241200" progId="Equation.3">
                <p:embed/>
              </p:oleObj>
            </a:graphicData>
          </a:graphic>
        </p:graphicFrame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71563" y="3071813"/>
            <a:ext cx="718978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 in Virgo/LIGO today, the laser needs a few stabilization stages: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-pre-stabilization on rigid cavity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-stabilization on the common-modes 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-stabilization on differential mode</a:t>
            </a:r>
          </a:p>
          <a:p>
            <a:pPr>
              <a:lnSpc>
                <a:spcPct val="150000"/>
              </a:lnSpc>
            </a:pPr>
            <a:endParaRPr lang="fr-FR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063" y="5143500"/>
            <a:ext cx="7286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case,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quiet free-running 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laser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figures to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nm </a:t>
            </a:r>
            <a:r>
              <a:rPr lang="fr-FR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fr-F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7188" y="5000625"/>
            <a:ext cx="5286375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14875" y="1071563"/>
            <a:ext cx="4429125" cy="1928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5572125" cy="60325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FFFF00"/>
                </a:solidFill>
              </a:rPr>
              <a:t>Laser RIN </a:t>
            </a:r>
            <a:r>
              <a:rPr lang="fr-FR" sz="2400" dirty="0" err="1" smtClean="0">
                <a:solidFill>
                  <a:srgbClr val="FFFF00"/>
                </a:solidFill>
              </a:rPr>
              <a:t>specifications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2D06E-5300-4D00-9742-D7A3670A1C80}" type="slidenum">
              <a:rPr lang="fr-FR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7" name="Group 23"/>
          <p:cNvGraphicFramePr>
            <a:graphicFrameLocks noGrp="1"/>
          </p:cNvGraphicFramePr>
          <p:nvPr/>
        </p:nvGraphicFramePr>
        <p:xfrm>
          <a:off x="4857750" y="1285875"/>
          <a:ext cx="4075113" cy="1584325"/>
        </p:xfrm>
        <a:graphic>
          <a:graphicData uri="http://schemas.openxmlformats.org/drawingml/2006/table">
            <a:tbl>
              <a:tblPr/>
              <a:tblGrid>
                <a:gridCol w="1885146"/>
                <a:gridCol w="2189201"/>
              </a:tblGrid>
              <a:tr h="563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 [Hz]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Intensity Noise [1/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Sqrt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[Hz]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  &lt; 2 x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&lt;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 &lt;  2 x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&gt;= 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  &lt; 1x10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57250" y="3071813"/>
            <a:ext cx="5143500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50000"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low level requirement at 10 Hz is very tough to get</a:t>
            </a:r>
          </a:p>
        </p:txBody>
      </p:sp>
      <p:sp>
        <p:nvSpPr>
          <p:cNvPr id="21529" name="Rectangle 11"/>
          <p:cNvSpPr>
            <a:spLocks noChangeArrowheads="1"/>
          </p:cNvSpPr>
          <p:nvPr/>
        </p:nvSpPr>
        <p:spPr bwMode="auto">
          <a:xfrm>
            <a:off x="0" y="1571625"/>
            <a:ext cx="4572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Via non perfect dark fringe contrast</a:t>
            </a:r>
          </a:p>
          <a:p>
            <a:pPr indent="182563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via radiation pressure</a:t>
            </a:r>
          </a:p>
          <a:p>
            <a:pPr indent="182563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Via rad. press noise:  quantum noise can be reduced by squeezing techniques and QND</a:t>
            </a:r>
          </a:p>
          <a:p>
            <a:pPr indent="182563"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0" name="ZoneTexte 12"/>
          <p:cNvSpPr txBox="1">
            <a:spLocks noChangeArrowheads="1"/>
          </p:cNvSpPr>
          <p:nvPr/>
        </p:nvSpPr>
        <p:spPr bwMode="auto">
          <a:xfrm>
            <a:off x="214313" y="1071563"/>
            <a:ext cx="423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Amplitude Fluctuations couples to ITF: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875" y="3643313"/>
            <a:ext cx="8072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lvl="1" indent="1588"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case of RF readout in the range above the limit of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UGBW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servos, passive control can be done with filtering 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857250" y="5214938"/>
            <a:ext cx="24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.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57188" y="5072063"/>
          <a:ext cx="5197475" cy="11080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2372"/>
                <a:gridCol w="1732372"/>
                <a:gridCol w="1732372"/>
              </a:tblGrid>
              <a:tr h="478680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DC power on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photodetector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35mW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23 W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906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[1/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Sqrt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[Hz]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357188" y="4500563"/>
            <a:ext cx="7777162" cy="1714500"/>
            <a:chOff x="357158" y="4500570"/>
            <a:chExt cx="7776488" cy="1714512"/>
          </a:xfrm>
        </p:grpSpPr>
        <p:sp>
          <p:nvSpPr>
            <p:cNvPr id="21549" name="ZoneTexte 15"/>
            <p:cNvSpPr txBox="1">
              <a:spLocks noChangeArrowheads="1"/>
            </p:cNvSpPr>
            <p:nvPr/>
          </p:nvSpPr>
          <p:spPr bwMode="auto">
            <a:xfrm>
              <a:off x="357158" y="4500570"/>
              <a:ext cx="77764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In any case the stabilization level is limited by the shot noise of the photodetector: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158" y="5072074"/>
              <a:ext cx="5214485" cy="11430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286500" y="5286375"/>
            <a:ext cx="2643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Photodiode with such HP standing and such dynamic range?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8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5786438" cy="85725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</a:rPr>
              <a:t>Injection </a:t>
            </a:r>
            <a:r>
              <a:rPr lang="fr-FR" sz="2400" dirty="0" err="1" smtClean="0">
                <a:solidFill>
                  <a:schemeClr val="bg1"/>
                </a:solidFill>
              </a:rPr>
              <a:t>locking</a:t>
            </a:r>
            <a:r>
              <a:rPr lang="fr-FR" sz="2400" dirty="0" smtClean="0">
                <a:solidFill>
                  <a:schemeClr val="bg1"/>
                </a:solidFill>
              </a:rPr>
              <a:t> and Amplification </a:t>
            </a:r>
            <a:r>
              <a:rPr lang="fr-FR" sz="2400" dirty="0" err="1" smtClean="0">
                <a:solidFill>
                  <a:schemeClr val="bg1"/>
                </a:solidFill>
              </a:rPr>
              <a:t>schemes</a:t>
            </a:r>
            <a:r>
              <a:rPr lang="fr-FR" sz="2400" dirty="0" smtClean="0">
                <a:solidFill>
                  <a:schemeClr val="bg1"/>
                </a:solidFill>
              </a:rPr>
              <a:t>  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6E606-BB6B-414C-8B3A-E23415E8016F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31" name="Espace réservé du pied de page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23557" name="ZoneTexte 33"/>
          <p:cNvSpPr txBox="1">
            <a:spLocks noChangeArrowheads="1"/>
          </p:cNvSpPr>
          <p:nvPr/>
        </p:nvSpPr>
        <p:spPr bwMode="auto">
          <a:xfrm>
            <a:off x="571500" y="1285875"/>
            <a:ext cx="7599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avoid operating HP laser in single-frequency mode by inserting losses inside:</a:t>
            </a: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Use a low power single frequency master laser </a:t>
            </a: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injection-lock a HP single-mode laser</a:t>
            </a: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 amplify a HP stage in saturated regime</a:t>
            </a:r>
          </a:p>
          <a:p>
            <a:pPr>
              <a:buFontTx/>
              <a:buChar char="-"/>
            </a:pP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use more than one HP stage to go to very HP</a:t>
            </a:r>
          </a:p>
          <a:p>
            <a:pPr>
              <a:buFontTx/>
              <a:buChar char="-"/>
            </a:pPr>
            <a:endParaRPr lang="fr-FR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e 38"/>
          <p:cNvGrpSpPr>
            <a:grpSpLocks/>
          </p:cNvGrpSpPr>
          <p:nvPr/>
        </p:nvGrpSpPr>
        <p:grpSpPr bwMode="auto">
          <a:xfrm>
            <a:off x="1000125" y="3000375"/>
            <a:ext cx="7786688" cy="3071813"/>
            <a:chOff x="1000100" y="3000372"/>
            <a:chExt cx="7786742" cy="3071834"/>
          </a:xfrm>
        </p:grpSpPr>
        <p:grpSp>
          <p:nvGrpSpPr>
            <p:cNvPr id="23559" name="Groupe 40"/>
            <p:cNvGrpSpPr>
              <a:grpSpLocks/>
            </p:cNvGrpSpPr>
            <p:nvPr/>
          </p:nvGrpSpPr>
          <p:grpSpPr bwMode="auto">
            <a:xfrm>
              <a:off x="1214414" y="3143248"/>
              <a:ext cx="7286676" cy="2736669"/>
              <a:chOff x="285720" y="2786058"/>
              <a:chExt cx="7286676" cy="2736669"/>
            </a:xfrm>
          </p:grpSpPr>
          <p:sp>
            <p:nvSpPr>
              <p:cNvPr id="23561" name="AutoShape 32"/>
              <p:cNvSpPr>
                <a:spLocks noChangeArrowheads="1"/>
              </p:cNvSpPr>
              <p:nvPr/>
            </p:nvSpPr>
            <p:spPr bwMode="auto">
              <a:xfrm rot="5400000">
                <a:off x="321438" y="3641728"/>
                <a:ext cx="288925" cy="360362"/>
              </a:xfrm>
              <a:prstGeom prst="can">
                <a:avLst>
                  <a:gd name="adj" fmla="val 3118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3562" name="AutoShape 31"/>
              <p:cNvSpPr>
                <a:spLocks noChangeArrowheads="1"/>
              </p:cNvSpPr>
              <p:nvPr/>
            </p:nvSpPr>
            <p:spPr bwMode="auto">
              <a:xfrm>
                <a:off x="4714876" y="3712373"/>
                <a:ext cx="500066" cy="29051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63" name="AutoShape 31"/>
              <p:cNvSpPr>
                <a:spLocks noChangeArrowheads="1"/>
              </p:cNvSpPr>
              <p:nvPr/>
            </p:nvSpPr>
            <p:spPr bwMode="auto">
              <a:xfrm flipV="1">
                <a:off x="1428728" y="3714752"/>
                <a:ext cx="714380" cy="285752"/>
              </a:xfrm>
              <a:prstGeom prst="cube">
                <a:avLst>
                  <a:gd name="adj" fmla="val 25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" name="Organigramme : Stockage à accès direct 8"/>
              <p:cNvSpPr/>
              <p:nvPr/>
            </p:nvSpPr>
            <p:spPr>
              <a:xfrm>
                <a:off x="3428992" y="3429000"/>
                <a:ext cx="1128720" cy="857256"/>
              </a:xfrm>
              <a:prstGeom prst="flowChartMagneticDrum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" name="Organigramme : Stockage à accès direct 9"/>
              <p:cNvSpPr/>
              <p:nvPr/>
            </p:nvSpPr>
            <p:spPr>
              <a:xfrm>
                <a:off x="2357421" y="3571876"/>
                <a:ext cx="914406" cy="571504"/>
              </a:xfrm>
              <a:prstGeom prst="flowChartMagneticDrum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3566" name="AutoShape 31"/>
              <p:cNvSpPr>
                <a:spLocks noChangeArrowheads="1"/>
              </p:cNvSpPr>
              <p:nvPr/>
            </p:nvSpPr>
            <p:spPr bwMode="auto">
              <a:xfrm flipV="1">
                <a:off x="6000760" y="3714752"/>
                <a:ext cx="714380" cy="285752"/>
              </a:xfrm>
              <a:prstGeom prst="cube">
                <a:avLst>
                  <a:gd name="adj" fmla="val 25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67" name="AutoShape 31"/>
              <p:cNvSpPr>
                <a:spLocks noChangeArrowheads="1"/>
              </p:cNvSpPr>
              <p:nvPr/>
            </p:nvSpPr>
            <p:spPr bwMode="auto">
              <a:xfrm>
                <a:off x="5357818" y="3712373"/>
                <a:ext cx="500066" cy="29051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Triangle isocèle 12"/>
              <p:cNvSpPr/>
              <p:nvPr/>
            </p:nvSpPr>
            <p:spPr>
              <a:xfrm>
                <a:off x="6858016" y="2786058"/>
                <a:ext cx="714380" cy="1214446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3569" name="AutoShape 31"/>
              <p:cNvSpPr>
                <a:spLocks noChangeArrowheads="1"/>
              </p:cNvSpPr>
              <p:nvPr/>
            </p:nvSpPr>
            <p:spPr bwMode="auto">
              <a:xfrm>
                <a:off x="785786" y="3714752"/>
                <a:ext cx="500066" cy="290510"/>
              </a:xfrm>
              <a:prstGeom prst="cube">
                <a:avLst>
                  <a:gd name="adj" fmla="val 2500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70" name="ZoneTexte 14"/>
              <p:cNvSpPr txBox="1">
                <a:spLocks noChangeArrowheads="1"/>
              </p:cNvSpPr>
              <p:nvPr/>
            </p:nvSpPr>
            <p:spPr bwMode="auto">
              <a:xfrm>
                <a:off x="285720" y="2928934"/>
                <a:ext cx="13513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chemeClr val="bg1"/>
                    </a:solidFill>
                    <a:latin typeface="Calibri" pitchFamily="34" charset="0"/>
                  </a:rPr>
                  <a:t>Master laser</a:t>
                </a:r>
              </a:p>
            </p:txBody>
          </p:sp>
          <p:sp>
            <p:nvSpPr>
              <p:cNvPr id="23571" name="ZoneTexte 15"/>
              <p:cNvSpPr txBox="1">
                <a:spLocks noChangeArrowheads="1"/>
              </p:cNvSpPr>
              <p:nvPr/>
            </p:nvSpPr>
            <p:spPr bwMode="auto">
              <a:xfrm>
                <a:off x="2428860" y="2786058"/>
                <a:ext cx="19040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chemeClr val="bg1"/>
                    </a:solidFill>
                    <a:latin typeface="Calibri" pitchFamily="34" charset="0"/>
                  </a:rPr>
                  <a:t>High power stages</a:t>
                </a:r>
              </a:p>
            </p:txBody>
          </p:sp>
          <p:grpSp>
            <p:nvGrpSpPr>
              <p:cNvPr id="23572" name="Groupe 27"/>
              <p:cNvGrpSpPr>
                <a:grpSpLocks/>
              </p:cNvGrpSpPr>
              <p:nvPr/>
            </p:nvGrpSpPr>
            <p:grpSpPr bwMode="auto">
              <a:xfrm>
                <a:off x="357158" y="5214950"/>
                <a:ext cx="3160474" cy="307777"/>
                <a:chOff x="357158" y="4786322"/>
                <a:chExt cx="3160474" cy="307777"/>
              </a:xfrm>
            </p:grpSpPr>
            <p:sp>
              <p:nvSpPr>
                <p:cNvPr id="23583" name="AutoShape 31"/>
                <p:cNvSpPr>
                  <a:spLocks noChangeArrowheads="1"/>
                </p:cNvSpPr>
                <p:nvPr/>
              </p:nvSpPr>
              <p:spPr bwMode="auto">
                <a:xfrm>
                  <a:off x="357158" y="4793706"/>
                  <a:ext cx="500066" cy="2905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3584" name="ZoneTexte 21"/>
                <p:cNvSpPr txBox="1">
                  <a:spLocks noChangeArrowheads="1"/>
                </p:cNvSpPr>
                <p:nvPr/>
              </p:nvSpPr>
              <p:spPr bwMode="auto">
                <a:xfrm>
                  <a:off x="857224" y="4786322"/>
                  <a:ext cx="266040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400">
                      <a:solidFill>
                        <a:srgbClr val="FFFF00"/>
                      </a:solidFill>
                      <a:latin typeface="Calibri" pitchFamily="34" charset="0"/>
                    </a:rPr>
                    <a:t>EOM for modulation or correction</a:t>
                  </a:r>
                </a:p>
              </p:txBody>
            </p:sp>
          </p:grpSp>
          <p:grpSp>
            <p:nvGrpSpPr>
              <p:cNvPr id="23573" name="Groupe 26"/>
              <p:cNvGrpSpPr>
                <a:grpSpLocks/>
              </p:cNvGrpSpPr>
              <p:nvPr/>
            </p:nvGrpSpPr>
            <p:grpSpPr bwMode="auto">
              <a:xfrm>
                <a:off x="4714876" y="5214950"/>
                <a:ext cx="2590406" cy="307777"/>
                <a:chOff x="214282" y="5357826"/>
                <a:chExt cx="2590406" cy="307777"/>
              </a:xfrm>
            </p:grpSpPr>
            <p:sp>
              <p:nvSpPr>
                <p:cNvPr id="23581" name="AutoShape 31"/>
                <p:cNvSpPr>
                  <a:spLocks noChangeArrowheads="1"/>
                </p:cNvSpPr>
                <p:nvPr/>
              </p:nvSpPr>
              <p:spPr bwMode="auto">
                <a:xfrm flipV="1">
                  <a:off x="214282" y="5369968"/>
                  <a:ext cx="714380" cy="2857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3582" name="ZoneTexte 23"/>
                <p:cNvSpPr txBox="1">
                  <a:spLocks noChangeArrowheads="1"/>
                </p:cNvSpPr>
                <p:nvPr/>
              </p:nvSpPr>
              <p:spPr bwMode="auto">
                <a:xfrm>
                  <a:off x="928662" y="5357826"/>
                  <a:ext cx="187602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400">
                      <a:solidFill>
                        <a:srgbClr val="FFFF00"/>
                      </a:solidFill>
                      <a:latin typeface="Calibri" pitchFamily="34" charset="0"/>
                    </a:rPr>
                    <a:t>Faraday optical isolator</a:t>
                  </a:r>
                </a:p>
              </p:txBody>
            </p:sp>
          </p:grpSp>
          <p:grpSp>
            <p:nvGrpSpPr>
              <p:cNvPr id="23574" name="Groupe 28"/>
              <p:cNvGrpSpPr>
                <a:grpSpLocks/>
              </p:cNvGrpSpPr>
              <p:nvPr/>
            </p:nvGrpSpPr>
            <p:grpSpPr bwMode="auto">
              <a:xfrm>
                <a:off x="428596" y="4714884"/>
                <a:ext cx="2928958" cy="307777"/>
                <a:chOff x="428596" y="4357694"/>
                <a:chExt cx="2928958" cy="307777"/>
              </a:xfrm>
            </p:grpSpPr>
            <p:sp>
              <p:nvSpPr>
                <p:cNvPr id="23579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464314" y="4321976"/>
                  <a:ext cx="288925" cy="360362"/>
                </a:xfrm>
                <a:prstGeom prst="can">
                  <a:avLst>
                    <a:gd name="adj" fmla="val 31181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3580" name="ZoneTexte 25"/>
                <p:cNvSpPr txBox="1">
                  <a:spLocks noChangeArrowheads="1"/>
                </p:cNvSpPr>
                <p:nvPr/>
              </p:nvSpPr>
              <p:spPr bwMode="auto">
                <a:xfrm>
                  <a:off x="785786" y="4357694"/>
                  <a:ext cx="257176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400">
                      <a:solidFill>
                        <a:srgbClr val="FFFF00"/>
                      </a:solidFill>
                      <a:latin typeface="Calibri" pitchFamily="34" charset="0"/>
                    </a:rPr>
                    <a:t>Diode-pumped laser</a:t>
                  </a:r>
                </a:p>
              </p:txBody>
            </p:sp>
          </p:grpSp>
          <p:sp>
            <p:nvSpPr>
              <p:cNvPr id="33" name="Accolade ouvrante 32"/>
              <p:cNvSpPr/>
              <p:nvPr/>
            </p:nvSpPr>
            <p:spPr>
              <a:xfrm rot="5400000">
                <a:off x="3277385" y="2223285"/>
                <a:ext cx="357190" cy="205423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35" name="Connecteur droit avec flèche 34"/>
              <p:cNvCxnSpPr>
                <a:endCxn id="23561" idx="2"/>
              </p:cNvCxnSpPr>
              <p:nvPr/>
            </p:nvCxnSpPr>
            <p:spPr>
              <a:xfrm rot="5400000">
                <a:off x="322233" y="3428999"/>
                <a:ext cx="392115" cy="1063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7" name="ZoneTexte 35"/>
              <p:cNvSpPr txBox="1">
                <a:spLocks noChangeArrowheads="1"/>
              </p:cNvSpPr>
              <p:nvPr/>
            </p:nvSpPr>
            <p:spPr bwMode="auto">
              <a:xfrm>
                <a:off x="4714876" y="2857496"/>
                <a:ext cx="18776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chemeClr val="bg1"/>
                    </a:solidFill>
                    <a:latin typeface="Calibri" pitchFamily="34" charset="0"/>
                  </a:rPr>
                  <a:t>Pre Mode Cleaner</a:t>
                </a:r>
              </a:p>
            </p:txBody>
          </p:sp>
          <p:cxnSp>
            <p:nvCxnSpPr>
              <p:cNvPr id="38" name="Connecteur droit avec flèche 37"/>
              <p:cNvCxnSpPr/>
              <p:nvPr/>
            </p:nvCxnSpPr>
            <p:spPr>
              <a:xfrm>
                <a:off x="6500825" y="3143248"/>
                <a:ext cx="428628" cy="2857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à coins arrondis 36"/>
            <p:cNvSpPr/>
            <p:nvPr/>
          </p:nvSpPr>
          <p:spPr>
            <a:xfrm>
              <a:off x="1000100" y="3000372"/>
              <a:ext cx="7786742" cy="307183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5715000" cy="7143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FFFF00"/>
                </a:solidFill>
              </a:rPr>
              <a:t>Initial GW detectors’ solution: SSL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313" y="1357313"/>
            <a:ext cx="85344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 Diode-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pumped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-State lasers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rod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(mm x cm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Nd:YVO4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defRPr/>
            </a:pP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scaling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kW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restricted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thermo-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good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10% out of 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mode)</a:t>
            </a:r>
          </a:p>
          <a:p>
            <a:pPr marL="715963" indent="-182563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stress fracture</a:t>
            </a:r>
          </a:p>
          <a:p>
            <a:pPr marL="715963" indent="-182563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birefringence / depolarization</a:t>
            </a:r>
          </a:p>
          <a:p>
            <a:pPr marL="715963" indent="-182563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spatial distortions </a:t>
            </a:r>
          </a:p>
          <a:p>
            <a:pPr marL="715963" indent="-182563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cavity stability / thermal lens</a:t>
            </a:r>
          </a:p>
          <a:p>
            <a:pPr marL="715963" indent="-182563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spurious oscillations in high gain material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357313" y="5500688"/>
            <a:ext cx="607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fr-FR">
                <a:solidFill>
                  <a:srgbClr val="A308E4"/>
                </a:solidFill>
                <a:latin typeface="Calibri" pitchFamily="34" charset="0"/>
              </a:rPr>
              <a:t>	</a:t>
            </a:r>
            <a:endParaRPr lang="fr-FR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8CF12-C9A7-4107-BE88-D6F74D0C7407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071937" cy="603250"/>
          </a:xfrm>
          <a:ln>
            <a:solidFill>
              <a:srgbClr val="FFFF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SSL gain medium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3B7FC-B90F-4011-8696-6530BDE5B623}" type="slidenum">
              <a:rPr lang="fr-FR"/>
              <a:pPr>
                <a:defRPr/>
              </a:pPr>
              <a:t>8</a:t>
            </a:fld>
            <a:endParaRPr lang="fr-FR"/>
          </a:p>
        </p:txBody>
      </p:sp>
      <p:grpSp>
        <p:nvGrpSpPr>
          <p:cNvPr id="27653" name="Groupe 7"/>
          <p:cNvGrpSpPr>
            <a:grpSpLocks/>
          </p:cNvGrpSpPr>
          <p:nvPr/>
        </p:nvGrpSpPr>
        <p:grpSpPr bwMode="auto">
          <a:xfrm>
            <a:off x="214313" y="1428750"/>
            <a:ext cx="8616950" cy="4052888"/>
            <a:chOff x="142844" y="1071546"/>
            <a:chExt cx="8616604" cy="4053330"/>
          </a:xfrm>
        </p:grpSpPr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1071546"/>
              <a:ext cx="8616604" cy="353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928662" y="4786322"/>
              <a:ext cx="714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Principal configuration of SSL gain medium and their comparison (Boeing Cie 2002)</a:t>
              </a:r>
            </a:p>
          </p:txBody>
        </p:sp>
      </p:grp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071563" y="5715000"/>
            <a:ext cx="733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we try to look ahead  for other kind of lasers? Other wavelengths?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0"/>
            <a:ext cx="5929313" cy="78581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>
                <a:solidFill>
                  <a:srgbClr val="FFFFFF"/>
                </a:solidFill>
              </a:rPr>
              <a:t>Fiber</a:t>
            </a:r>
            <a:r>
              <a:rPr lang="fr-FR" sz="2400" dirty="0" smtClean="0">
                <a:solidFill>
                  <a:srgbClr val="FFFFFF"/>
                </a:solidFill>
              </a:rPr>
              <a:t> lasers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DEBA8-6842-45F7-9DA5-BA295F5E71D0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GQADW Ft Lauderdale May 2009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Nary MAN</a:t>
            </a:r>
            <a:endParaRPr lang="fr-FR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4313" y="1285875"/>
            <a:ext cx="8610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 pitchFamily="48" charset="2"/>
              <a:buNone/>
              <a:defRPr/>
            </a:pP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Promising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alternative to </a:t>
            </a:r>
            <a:r>
              <a:rPr lang="fr-FR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SSL are </a:t>
            </a:r>
            <a:r>
              <a: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rare-</a:t>
            </a:r>
            <a:r>
              <a:rPr lang="fr-FR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doped</a:t>
            </a:r>
            <a:r>
              <a: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fr-F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ratio of surface-to-active volume : good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dissipation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thermal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a longer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endParaRPr lang="fr-F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design of the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endParaRPr lang="fr-F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Wall-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plug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&gt; 28%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YAG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10-20%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spot size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all power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spare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parts,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maintenance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endParaRPr lang="fr-F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diodes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980 nm has MTBF &gt; 100,000h of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808nm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diode of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fr-F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quantum </a:t>
            </a:r>
            <a:r>
              <a:rPr lang="fr-FR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endParaRPr lang="fr-F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48" charset="2"/>
              <a:buNone/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5214938"/>
            <a:ext cx="3940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Erbium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doped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Silica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(1.55 micron)</a:t>
            </a:r>
            <a:endParaRPr lang="fr-FR" altLang="fr-FR" sz="16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90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Ytterbium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doped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all glass 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(1.06,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80%)</a:t>
            </a:r>
          </a:p>
          <a:p>
            <a:pPr marL="190500" indent="-190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Ytterbium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doped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Silica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(1.06, </a:t>
            </a:r>
            <a:r>
              <a:rPr lang="fr-FR" altLang="fr-FR" sz="1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85%)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50" y="4357688"/>
            <a:ext cx="8358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* Fiber laser setups need fewer mechanical components, which can make them significantly cheaper and smaller than bulk lasers.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distributed gain available from a long length of fiber enables efficient thermal management.</a:t>
            </a:r>
            <a:endParaRPr lang="en-GB"/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r>
              <a:rPr lang="en-GB" sz="1100">
                <a:solidFill>
                  <a:srgbClr val="000000"/>
                </a:solidFill>
                <a:cs typeface="Times New Roman" pitchFamily="18" charset="0"/>
              </a:rPr>
              <a:t>distributed gain available from a long length of fiber enables efficient thermal management.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1838</Words>
  <Application>Microsoft Office PowerPoint</Application>
  <PresentationFormat>On-screen Show (4:3)</PresentationFormat>
  <Paragraphs>379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Calibri</vt:lpstr>
      <vt:lpstr>Arial</vt:lpstr>
      <vt:lpstr>Comic Sans MS</vt:lpstr>
      <vt:lpstr>Times New Roman</vt:lpstr>
      <vt:lpstr>Freestyle Script</vt:lpstr>
      <vt:lpstr>Symbol</vt:lpstr>
      <vt:lpstr>Wingdings</vt:lpstr>
      <vt:lpstr>Monotype Sorts</vt:lpstr>
      <vt:lpstr>Times</vt:lpstr>
      <vt:lpstr>Trebuchet MS</vt:lpstr>
      <vt:lpstr>Thème Office</vt:lpstr>
      <vt:lpstr>Thème Office</vt:lpstr>
      <vt:lpstr>Équation</vt:lpstr>
      <vt:lpstr>HP Lasers for future GW detectors</vt:lpstr>
      <vt:lpstr>Sensitivity curve</vt:lpstr>
      <vt:lpstr>First specifications of the laser</vt:lpstr>
      <vt:lpstr>Laser Frequency Noise specifications</vt:lpstr>
      <vt:lpstr>Laser RIN specifications</vt:lpstr>
      <vt:lpstr>Injection locking and Amplification schemes   </vt:lpstr>
      <vt:lpstr>Initial GW detectors’ solution: SSL</vt:lpstr>
      <vt:lpstr>SSL gain medium</vt:lpstr>
      <vt:lpstr>Fiber lasers</vt:lpstr>
      <vt:lpstr>Fiber lasers’ concept and evolution</vt:lpstr>
      <vt:lpstr>Fiber technologies</vt:lpstr>
      <vt:lpstr>Fiber amplifier</vt:lpstr>
      <vt:lpstr>Intensity noise of a 100W amplifier </vt:lpstr>
      <vt:lpstr>Monitoring and control of a fibre oscillator</vt:lpstr>
      <vt:lpstr>Stabilisations scheme for Advanced detector laser source</vt:lpstr>
      <vt:lpstr>Limitations of fiber lasers/amplifiers</vt:lpstr>
      <vt:lpstr>Other geometries/types</vt:lpstr>
      <vt:lpstr>Spectral and Coherent beam combining</vt:lpstr>
      <vt:lpstr>High Power Disk lasers</vt:lpstr>
      <vt:lpstr>HP Disk lasers</vt:lpstr>
      <vt:lpstr>High power lasers: ceramic lasers</vt:lpstr>
      <vt:lpstr>Discussion</vt:lpstr>
      <vt:lpstr>High Order Mode Fiber Laser</vt:lpstr>
      <vt:lpstr>Few Moded Fiberr</vt:lpstr>
      <vt:lpstr>Freq stab with Diode D1</vt:lpstr>
      <vt:lpstr>RIN with D1 + D2 controls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for future…</dc:title>
  <dc:creator> </dc:creator>
  <cp:lastModifiedBy>mak</cp:lastModifiedBy>
  <cp:revision>98</cp:revision>
  <dcterms:created xsi:type="dcterms:W3CDTF">2009-05-02T09:50:47Z</dcterms:created>
  <dcterms:modified xsi:type="dcterms:W3CDTF">2009-06-24T16:11:46Z</dcterms:modified>
</cp:coreProperties>
</file>