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90" r:id="rId18"/>
    <p:sldId id="271" r:id="rId19"/>
    <p:sldId id="272" r:id="rId20"/>
    <p:sldId id="274" r:id="rId21"/>
    <p:sldId id="275" r:id="rId22"/>
    <p:sldId id="276" r:id="rId23"/>
    <p:sldId id="277" r:id="rId24"/>
    <p:sldId id="284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0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06D85-D5CA-4320-975D-AEE1BC671879}" type="datetimeFigureOut">
              <a:rPr lang="en-US"/>
              <a:pPr>
                <a:defRPr/>
              </a:pPr>
              <a:t>6/24/2009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22AD0-7134-460F-BAF5-39BA61BD04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4755-E06C-407B-AD98-5B3725C5E3EC}" type="datetimeFigureOut">
              <a:rPr lang="en-US"/>
              <a:pPr>
                <a:defRPr/>
              </a:pPr>
              <a:t>6/24/2009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FA58-5B37-4E0A-BB91-8ECA3962C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DC24E-3A85-4403-ABB5-74BC6C02208F}" type="datetimeFigureOut">
              <a:rPr lang="en-US"/>
              <a:pPr>
                <a:defRPr/>
              </a:pPr>
              <a:t>6/24/2009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AAF43-09D7-47D3-8B34-2B063E4148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6A9EF-262E-4C8F-AAB4-4410A8ED4C75}" type="datetimeFigureOut">
              <a:rPr lang="en-US"/>
              <a:pPr>
                <a:defRPr/>
              </a:pPr>
              <a:t>6/24/2009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57C09-B07D-4AF3-A2C1-62C4B33FF6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BA11A-FDFA-4BC6-B578-4C93A781D924}" type="datetimeFigureOut">
              <a:rPr lang="en-US"/>
              <a:pPr>
                <a:defRPr/>
              </a:pPr>
              <a:t>6/24/2009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2A67-59F8-48D4-9391-1A1DE3827A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A7309-E7D3-492A-A95E-99394D51874E}" type="datetimeFigureOut">
              <a:rPr lang="en-US"/>
              <a:pPr>
                <a:defRPr/>
              </a:pPr>
              <a:t>6/24/2009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70239-DCF3-4F89-889E-CAABF0A76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6C207-5AB5-4A4F-83CD-B5796F6B64CD}" type="datetimeFigureOut">
              <a:rPr lang="en-US"/>
              <a:pPr>
                <a:defRPr/>
              </a:pPr>
              <a:t>6/24/2009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4E683-050C-45B9-976D-8582AA843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FEBA-36B0-4F93-BA89-D5E2AC311058}" type="datetimeFigureOut">
              <a:rPr lang="en-US"/>
              <a:pPr>
                <a:defRPr/>
              </a:pPr>
              <a:t>6/24/2009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8C13-C2A7-4A31-8F30-858F9ED10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E5596-B652-4152-AEE2-09990220346C}" type="datetimeFigureOut">
              <a:rPr lang="en-US"/>
              <a:pPr>
                <a:defRPr/>
              </a:pPr>
              <a:t>6/24/2009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80BE-4188-448A-B8F6-223254D389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1A41D-9B65-4DCC-972D-07D4255F2174}" type="datetimeFigureOut">
              <a:rPr lang="en-US"/>
              <a:pPr>
                <a:defRPr/>
              </a:pPr>
              <a:t>6/24/2009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D4190-9B1B-44AB-A50A-62C196376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237C5-BD48-407B-AFA3-79BFEE28FF91}" type="datetimeFigureOut">
              <a:rPr lang="en-US"/>
              <a:pPr>
                <a:defRPr/>
              </a:pPr>
              <a:t>6/24/2009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F7902-B3CB-4B6E-B47F-EB5840C0DF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2EDA7F-BEC3-4BDB-B39B-3D868618273E}" type="datetimeFigureOut">
              <a:rPr lang="en-US"/>
              <a:pPr>
                <a:defRPr/>
              </a:pPr>
              <a:t>6/24/2009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6CC71E-E21F-422D-9EDC-D051B6A6C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Effect of energy deposited by cosmic-ray particles </a:t>
            </a:r>
          </a:p>
          <a:p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           on interferometric gravitational wave detectors</a:t>
            </a:r>
          </a:p>
        </p:txBody>
      </p:sp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2743200" y="2362200"/>
            <a:ext cx="3819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Kazuhiro Yamamoto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133600" y="37338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Max-Planck Institute for Gravitational Physics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Albert Einstein Institute 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1828800" y="5334000"/>
            <a:ext cx="708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15 May 2009</a:t>
            </a:r>
          </a:p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Gravitational-Wave Advanced Detector Workshop</a:t>
            </a:r>
          </a:p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@Lago Mar Resort, Ft  Lauderdale, Florida, U.S.A.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1000" y="304800"/>
            <a:ext cx="8305800" cy="26924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Process of cosmic-ray excitation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(i)   Passage of cosmic ray particle in mirror or resonator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(ii)  Energy deposition    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(iii) Temperature gradient 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(iv) Thermal stress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(v)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Elastic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vibration of mirror or resonator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200400"/>
            <a:ext cx="228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9"/>
          <p:cNvSpPr>
            <a:spLocks noChangeArrowheads="1"/>
          </p:cNvSpPr>
          <p:nvPr/>
        </p:nvSpPr>
        <p:spPr bwMode="auto">
          <a:xfrm>
            <a:off x="4724400" y="3429000"/>
            <a:ext cx="117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Mirror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5715000" y="4060825"/>
            <a:ext cx="2651125" cy="10064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486400" y="45720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726363" y="45720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81000" y="228600"/>
            <a:ext cx="87630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Study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resonator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paper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 B.L. Baron and R. Hofstadter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Physical Review Letters 23 (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1969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184.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observation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 P. Astone et al., 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Physical Review Letters 84 (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14.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Recent hot topic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Exotic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events in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superconductive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resonator      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Physics Letters A 373 (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1801.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Study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interferometer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         only a few calculations ...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953000" y="5638800"/>
            <a:ext cx="238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Topic in this talk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867400"/>
            <a:ext cx="1419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5943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Study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resonator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6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First paper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B.L. Baron and R. Hofstadter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Physical Review Letters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   23 (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1969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184.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43200"/>
            <a:ext cx="48006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"/>
            <a:ext cx="51212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286000" y="5638800"/>
            <a:ext cx="14478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5486400" y="5867400"/>
            <a:ext cx="356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Web of Nobel Foundation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81000" y="228600"/>
            <a:ext cx="87630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Study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resonator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paper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 B.L. Baron and R. Hofstadter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Physical Review Letters 23 (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1969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184.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observation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 P. Astone et al., 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Physical Review Letters 84 (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14.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Recent hot topic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Exotic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events in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superconductive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resonator      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Physics Letters A 373 (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1801.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Study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interferometer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         only a few calculations ...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953000" y="5638800"/>
            <a:ext cx="238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Topic in this talk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867400"/>
            <a:ext cx="1419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0" y="1447800"/>
            <a:ext cx="549275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0"/>
            <a:ext cx="7294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2. Difference between interferometer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210300" y="533400"/>
            <a:ext cx="2933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and resonator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04800" y="1524000"/>
            <a:ext cx="2395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components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52400" y="2514600"/>
            <a:ext cx="3449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400" b="1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Excitation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</a:p>
          <a:p>
            <a:pPr marL="457200" indent="-457200"/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of resonant motion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52400" y="38100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of resonant motion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04800" y="4724400"/>
            <a:ext cx="3690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Excitation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relaxation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thermal stress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9663" y="1447800"/>
            <a:ext cx="5500687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0"/>
            <a:ext cx="7294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2. Difference between interferometer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6210300" y="533400"/>
            <a:ext cx="2933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and resonator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04800" y="1524000"/>
            <a:ext cx="2395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components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152400" y="2514600"/>
            <a:ext cx="3449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400" b="1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Excitation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</a:p>
          <a:p>
            <a:pPr marL="457200" indent="-457200"/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of resonant motion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152400" y="38100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of resonant motion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304800" y="4724400"/>
            <a:ext cx="3690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Excitation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relaxation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thermal stress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52800" y="2971800"/>
            <a:ext cx="22860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429000" y="3200400"/>
            <a:ext cx="31242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0" y="1447800"/>
            <a:ext cx="549275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0" y="0"/>
            <a:ext cx="7294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2. Difference between interferometer</a:t>
            </a: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6210300" y="533400"/>
            <a:ext cx="2933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and resonator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04800" y="1524000"/>
            <a:ext cx="2395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components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52400" y="2514600"/>
            <a:ext cx="3449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400" b="1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Excitation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</a:p>
          <a:p>
            <a:pPr marL="457200" indent="-457200"/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of resonant motion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52400" y="38100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of resonant motion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4724400"/>
            <a:ext cx="3690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Excitation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relaxation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thermal stress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304800"/>
            <a:ext cx="8915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Resonator 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Observation band :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Near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resonant frequency (about 1 kHz)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Excitation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resonant motion  </a:t>
            </a:r>
          </a:p>
          <a:p>
            <a:pPr>
              <a:spcBef>
                <a:spcPts val="6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Interferometer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Observation band :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Below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resonant frequencies (10 Hz - 10 kHz)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resonant motion 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Difference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of cosmic ray effect at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cryogenic temperature</a:t>
            </a:r>
          </a:p>
          <a:p>
            <a:r>
              <a:rPr lang="en-US">
                <a:latin typeface="Calibri" pitchFamily="34" charset="0"/>
              </a:rPr>
              <a:t>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1419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200400"/>
            <a:ext cx="1419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368425"/>
            <a:ext cx="4373563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1447800" y="152400"/>
            <a:ext cx="6138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Room and cryogenic temperature (resonator)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2057400" y="685800"/>
            <a:ext cx="473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(thermal expansion)/(specific heat)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371600" y="5867400"/>
            <a:ext cx="647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Temperature independent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(Grueneisen relation)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4763294" y="3085306"/>
            <a:ext cx="23622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68425"/>
            <a:ext cx="43878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4572794" y="1143794"/>
            <a:ext cx="1447800" cy="129381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1524000" y="152400"/>
            <a:ext cx="6211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Phys. Rev. D 78, 022004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5963" y="1368425"/>
            <a:ext cx="4618037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68425"/>
            <a:ext cx="4611688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1447800" y="152400"/>
            <a:ext cx="6802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Room and cryogenic temperature (interferometer)</a:t>
            </a: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1905000" y="5562600"/>
            <a:ext cx="5037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(specific heat)/(thermal conductivity)</a:t>
            </a:r>
          </a:p>
        </p:txBody>
      </p:sp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1371600" y="6096000"/>
            <a:ext cx="6867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Smaller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cosmic ray effect at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cryogenic temperature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1143000" y="4419600"/>
            <a:ext cx="19050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1565275" y="3733800"/>
            <a:ext cx="569913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8600" y="228600"/>
            <a:ext cx="5637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3. Effects on interferometers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143000" y="1371600"/>
            <a:ext cx="4572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(i) Low energy cosmic rays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(ii) Shower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(iii) Exotic particle search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4343400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0" y="0"/>
            <a:ext cx="3859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3-1. Low energy cosmic rays </a:t>
            </a:r>
            <a:endParaRPr lang="en-US" sz="2400" i="1">
              <a:latin typeface="Calibri" pitchFamily="34" charset="0"/>
            </a:endParaRP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0" y="609600"/>
            <a:ext cx="4662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Primary particles (from Universe)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0" y="1219200"/>
            <a:ext cx="4730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Secondary particles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: Shower caused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by primary particles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0" y="2667000"/>
            <a:ext cx="4972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Secondary particles are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from primary particles.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0" y="3962400"/>
            <a:ext cx="5943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Secondary particles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Three quarters :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One quarter : Electron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(Electron easily stop in wall etc.)</a:t>
            </a:r>
          </a:p>
        </p:txBody>
      </p:sp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0" y="6027738"/>
            <a:ext cx="8839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Web of Institute for Cosmic Ray Research, University of Tokyo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(http://www.icrr.u-tokyo.ac.jp/about/cosmicray_eng.html)</a:t>
            </a:r>
          </a:p>
        </p:txBody>
      </p:sp>
      <p:sp>
        <p:nvSpPr>
          <p:cNvPr id="34824" name="Rectangle 10"/>
          <p:cNvSpPr>
            <a:spLocks noChangeArrowheads="1"/>
          </p:cNvSpPr>
          <p:nvPr/>
        </p:nvSpPr>
        <p:spPr bwMode="auto">
          <a:xfrm>
            <a:off x="4953000" y="3657600"/>
            <a:ext cx="1176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Shower</a:t>
            </a:r>
          </a:p>
        </p:txBody>
      </p:sp>
      <p:sp>
        <p:nvSpPr>
          <p:cNvPr id="34825" name="Rectangle 11"/>
          <p:cNvSpPr>
            <a:spLocks noChangeArrowheads="1"/>
          </p:cNvSpPr>
          <p:nvPr/>
        </p:nvSpPr>
        <p:spPr bwMode="auto">
          <a:xfrm>
            <a:off x="6934200" y="4191000"/>
            <a:ext cx="1176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Shower</a:t>
            </a:r>
          </a:p>
        </p:txBody>
      </p:sp>
      <p:sp>
        <p:nvSpPr>
          <p:cNvPr id="34826" name="Rectangle 12"/>
          <p:cNvSpPr>
            <a:spLocks noChangeArrowheads="1"/>
          </p:cNvSpPr>
          <p:nvPr/>
        </p:nvSpPr>
        <p:spPr bwMode="auto">
          <a:xfrm>
            <a:off x="4800600" y="41910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Secondary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cosmic ray</a:t>
            </a:r>
          </a:p>
        </p:txBody>
      </p:sp>
      <p:sp>
        <p:nvSpPr>
          <p:cNvPr id="34827" name="Rectangle 13"/>
          <p:cNvSpPr>
            <a:spLocks noChangeArrowheads="1"/>
          </p:cNvSpPr>
          <p:nvPr/>
        </p:nvSpPr>
        <p:spPr bwMode="auto">
          <a:xfrm>
            <a:off x="5943600" y="3048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Primary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cosmic 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371600" y="533400"/>
            <a:ext cx="63611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Flux of low energy cosmic rays (</a:t>
            </a:r>
            <a:r>
              <a:rPr lang="en-US" sz="2400" b="1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at sea-level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 2*10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/cm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/sec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04800" y="2057400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Typical mirror size : 25 cm in diameter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           15 cm in thickness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638800" y="2209800"/>
            <a:ext cx="334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km-scale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interferometer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057400" y="3352800"/>
            <a:ext cx="4686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Average arrival interval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: ~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0.1 sec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600200" y="3733800"/>
            <a:ext cx="5775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Decay time of resonant motion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 ~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 sec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447800" y="4876800"/>
            <a:ext cx="6408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Mirrors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always vibrate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owing to low energy </a:t>
            </a:r>
            <a:r>
              <a:rPr lang="en-US" sz="2400" b="1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04800" y="2286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Power spectrum density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of cosmic-ray vibration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066800"/>
            <a:ext cx="5484813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4267200"/>
            <a:ext cx="457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times smaller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 generation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project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(Advanced LIGO and VIRGO,  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                LCGT)</a:t>
            </a:r>
          </a:p>
          <a:p>
            <a:pPr>
              <a:spcBef>
                <a:spcPts val="6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not serious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48000"/>
            <a:ext cx="21431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1"/>
          <p:cNvSpPr>
            <a:spLocks noChangeArrowheads="1"/>
          </p:cNvSpPr>
          <p:nvPr/>
        </p:nvSpPr>
        <p:spPr bwMode="auto">
          <a:xfrm>
            <a:off x="0" y="0"/>
            <a:ext cx="174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3-2. Shower</a:t>
            </a:r>
            <a:endParaRPr lang="en-US" sz="2400" i="1">
              <a:latin typeface="Calibri" pitchFamily="34" charset="0"/>
            </a:endParaRPr>
          </a:p>
        </p:txBody>
      </p:sp>
      <p:sp>
        <p:nvSpPr>
          <p:cNvPr id="16392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>
                <a:latin typeface="Calibri" pitchFamily="34" charset="0"/>
              </a:rPr>
              <a:t>               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Shower :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Many particles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generated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                 by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energy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cosmic-ray particle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Burst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like fake signal </a:t>
            </a:r>
          </a:p>
        </p:txBody>
      </p:sp>
      <p:sp>
        <p:nvSpPr>
          <p:cNvPr id="16393" name="Rectangle 3"/>
          <p:cNvSpPr>
            <a:spLocks noChangeArrowheads="1"/>
          </p:cNvSpPr>
          <p:nvPr/>
        </p:nvSpPr>
        <p:spPr bwMode="auto">
          <a:xfrm>
            <a:off x="457200" y="1752600"/>
            <a:ext cx="86868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 generation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interferometers,</a:t>
            </a:r>
          </a:p>
          <a:p>
            <a:pPr>
              <a:spcBef>
                <a:spcPts val="6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particles shower makes sufficiently large fake signal.</a:t>
            </a:r>
          </a:p>
        </p:txBody>
      </p:sp>
      <p:sp>
        <p:nvSpPr>
          <p:cNvPr id="16394" name="Rectangle 4"/>
          <p:cNvSpPr>
            <a:spLocks noChangeArrowheads="1"/>
          </p:cNvSpPr>
          <p:nvPr/>
        </p:nvSpPr>
        <p:spPr bwMode="auto">
          <a:xfrm>
            <a:off x="3352800" y="2590800"/>
            <a:ext cx="3452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Rare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event : How often ?</a:t>
            </a:r>
          </a:p>
        </p:txBody>
      </p:sp>
      <p:sp>
        <p:nvSpPr>
          <p:cNvPr id="16395" name="Rectangle 5"/>
          <p:cNvSpPr>
            <a:spLocks noChangeArrowheads="1"/>
          </p:cNvSpPr>
          <p:nvPr/>
        </p:nvSpPr>
        <p:spPr bwMode="auto">
          <a:xfrm>
            <a:off x="381000" y="3200400"/>
            <a:ext cx="1887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(a) In mirror</a:t>
            </a:r>
          </a:p>
        </p:txBody>
      </p:sp>
      <p:sp>
        <p:nvSpPr>
          <p:cNvPr id="16396" name="Rectangle 6"/>
          <p:cNvSpPr>
            <a:spLocks noChangeArrowheads="1"/>
          </p:cNvSpPr>
          <p:nvPr/>
        </p:nvSpPr>
        <p:spPr bwMode="auto">
          <a:xfrm>
            <a:off x="3770313" y="3244850"/>
            <a:ext cx="2257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(b) Near mirror</a:t>
            </a: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181600" y="2895600"/>
          <a:ext cx="2762250" cy="3838575"/>
        </p:xfrm>
        <a:graphic>
          <a:graphicData uri="http://schemas.openxmlformats.org/presentationml/2006/ole">
            <p:oleObj spid="_x0000_s16389" name="Drawing" r:id="rId4" imgW="3058560" imgH="4250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0" y="3429000"/>
          <a:ext cx="6315075" cy="3238500"/>
        </p:xfrm>
        <a:graphic>
          <a:graphicData uri="http://schemas.openxmlformats.org/presentationml/2006/ole">
            <p:oleObj spid="_x0000_s17414" name="Drawing" r:id="rId3" imgW="6992280" imgH="3585600" progId="">
              <p:embed/>
            </p:oleObj>
          </a:graphicData>
        </a:graphic>
      </p:graphicFrame>
      <p:sp>
        <p:nvSpPr>
          <p:cNvPr id="17415" name="Rectangle 1"/>
          <p:cNvSpPr>
            <a:spLocks noChangeArrowheads="1"/>
          </p:cNvSpPr>
          <p:nvPr/>
        </p:nvSpPr>
        <p:spPr bwMode="auto">
          <a:xfrm>
            <a:off x="152400" y="152400"/>
            <a:ext cx="1887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(a) In mirror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7416" name="Rectangle 2"/>
          <p:cNvSpPr>
            <a:spLocks noChangeArrowheads="1"/>
          </p:cNvSpPr>
          <p:nvPr/>
        </p:nvSpPr>
        <p:spPr bwMode="auto">
          <a:xfrm>
            <a:off x="1143000" y="762000"/>
            <a:ext cx="5957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Monte Carlo simulation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(by Atsushi Okada)</a:t>
            </a:r>
          </a:p>
        </p:txBody>
      </p:sp>
      <p:sp>
        <p:nvSpPr>
          <p:cNvPr id="17417" name="Rectangle 3"/>
          <p:cNvSpPr>
            <a:spLocks noChangeArrowheads="1"/>
          </p:cNvSpPr>
          <p:nvPr/>
        </p:nvSpPr>
        <p:spPr bwMode="auto">
          <a:xfrm>
            <a:off x="3505200" y="1981200"/>
            <a:ext cx="3552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Energy spectrum is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as that at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sea level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7418" name="Rectangle 4"/>
          <p:cNvSpPr>
            <a:spLocks noChangeArrowheads="1"/>
          </p:cNvSpPr>
          <p:nvPr/>
        </p:nvSpPr>
        <p:spPr bwMode="auto">
          <a:xfrm>
            <a:off x="6121400" y="3352800"/>
            <a:ext cx="302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particles shower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every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years !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7419" name="Rectangle 5"/>
          <p:cNvSpPr>
            <a:spLocks noChangeArrowheads="1"/>
          </p:cNvSpPr>
          <p:nvPr/>
        </p:nvSpPr>
        <p:spPr bwMode="auto">
          <a:xfrm>
            <a:off x="1676400" y="1371600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energy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7420" name="Rectangle 7"/>
          <p:cNvSpPr>
            <a:spLocks noChangeArrowheads="1"/>
          </p:cNvSpPr>
          <p:nvPr/>
        </p:nvSpPr>
        <p:spPr bwMode="auto">
          <a:xfrm>
            <a:off x="6705600" y="52578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than 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particles ?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7421" name="Rectangle 8"/>
          <p:cNvSpPr>
            <a:spLocks noChangeArrowheads="1"/>
          </p:cNvSpPr>
          <p:nvPr/>
        </p:nvSpPr>
        <p:spPr bwMode="auto">
          <a:xfrm>
            <a:off x="7162800" y="41148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problem !</a:t>
            </a:r>
            <a:endParaRPr lang="en-US" sz="2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22" name="Rectangle 10"/>
          <p:cNvSpPr>
            <a:spLocks noChangeArrowheads="1"/>
          </p:cNvSpPr>
          <p:nvPr/>
        </p:nvSpPr>
        <p:spPr bwMode="auto">
          <a:xfrm>
            <a:off x="6096000" y="62484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Half infinite sapphire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2515394" y="2818606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6096000"/>
            <a:ext cx="5905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562600"/>
            <a:ext cx="419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5400000">
            <a:off x="7277894" y="4990306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52400" y="152400"/>
            <a:ext cx="2257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(b) Near mirror</a:t>
            </a:r>
            <a:endParaRPr lang="en-US" sz="2400">
              <a:latin typeface="Calibr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52400" y="914400"/>
          <a:ext cx="2762250" cy="3838575"/>
        </p:xfrm>
        <a:graphic>
          <a:graphicData uri="http://schemas.openxmlformats.org/presentationml/2006/ole">
            <p:oleObj spid="_x0000_s18434" name="Drawing" r:id="rId3" imgW="3058560" imgH="4250160" progId="">
              <p:embed/>
            </p:oleObj>
          </a:graphicData>
        </a:graphic>
      </p:graphicFrame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849438" y="1295400"/>
            <a:ext cx="7294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Shower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strongly depends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structure around mirror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4495800" y="2133600"/>
            <a:ext cx="1846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Future work</a:t>
            </a:r>
            <a:endParaRPr lang="en-US" sz="2400">
              <a:latin typeface="Calibri" pitchFamily="34" charset="0"/>
            </a:endParaRP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752600"/>
            <a:ext cx="200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228600" y="4876800"/>
            <a:ext cx="4678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original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particle :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TeV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5867400" y="4876800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particles shower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2819400" y="5715000"/>
            <a:ext cx="601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How many do particles go into mirror ?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How often does such a event occur ?</a:t>
            </a:r>
          </a:p>
        </p:txBody>
      </p:sp>
      <p:pic>
        <p:nvPicPr>
          <p:cNvPr id="1844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5029200"/>
            <a:ext cx="8858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28600" y="152400"/>
            <a:ext cx="3516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3-3. Exotic particle search</a:t>
            </a:r>
            <a:endParaRPr lang="en-US" sz="2400" i="1">
              <a:latin typeface="Calibri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33400" y="762000"/>
            <a:ext cx="3109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noise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signal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!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343400" y="1066800"/>
            <a:ext cx="3030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Exotic particle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search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95400"/>
            <a:ext cx="17526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33400" y="1828800"/>
            <a:ext cx="701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Candidate particles : Large dissipation in material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33400" y="243840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Magnetic monopole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Nuclearite (up, down, strange quarks nugget predicted by QCD)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Mirror dust particles ...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33400" y="4114800"/>
            <a:ext cx="5975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Upper limit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of flux of nuclearite (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resonator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990600" y="4648200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G. Liu and B. Barish, Physical Review Letters 61 (1988) 271.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P. Astone et al., Physical Review D 47 (1993) 4770.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04800" y="59436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Comparison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between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interferometer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(second generation, 300 K) 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and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resonator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(bar)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28600" y="228600"/>
            <a:ext cx="2359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(i) Cross section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33400" y="838200"/>
            <a:ext cx="810736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Bar :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(0.6 m in diameter, 3 m in length)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Interferometer :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(0.25 m in diameter, 0.15 m in thickness,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mirrors)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590800" y="2438400"/>
            <a:ext cx="2894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times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larger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04800" y="3352800"/>
            <a:ext cx="200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(ii) Sensitivity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600200" y="4114800"/>
            <a:ext cx="6348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Signal to Noise Ratio (output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matched filter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438400" y="4800600"/>
            <a:ext cx="3663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: (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times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8600" y="228600"/>
            <a:ext cx="2219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0. Abstract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4800" y="12192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Investigation of the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cosmic ray effect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on the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interferometric gravitational wave detector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09600" y="266700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romanLcParenBoth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Serious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noise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514350" indent="-514350"/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400" b="1">
                <a:latin typeface="Times New Roman" pitchFamily="18" charset="0"/>
                <a:cs typeface="Times New Roman" pitchFamily="18" charset="0"/>
              </a:rPr>
              <a:t>(ii)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Exotic particle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search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007475" cy="624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28600" y="228600"/>
            <a:ext cx="221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(1)Detector size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09600" y="990600"/>
            <a:ext cx="5915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Gravitational wave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detector :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Strain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sensor 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09600" y="1524000"/>
            <a:ext cx="530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Particle detector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Displacement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sensor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33400" y="2286000"/>
            <a:ext cx="8153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strain sensitivity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ts val="6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smaller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detector is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better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displacement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sensor.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09600" y="4419600"/>
            <a:ext cx="82296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(Interferometer : 3 km, Bar : 3 m)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cancels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the advantage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interferometer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                        (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high sensitivity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wide band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276600"/>
            <a:ext cx="1333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609600" y="533400"/>
            <a:ext cx="8077200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(2) Mechanical response 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times larger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(3) Coefficient of thermal expansion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fused silica     : 5.5 * 10</a:t>
            </a:r>
            <a:r>
              <a:rPr lang="en-US" sz="24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/K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sapphire         : 5.0 * 10</a:t>
            </a:r>
            <a:r>
              <a:rPr lang="en-US" sz="24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/K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Al 5056(bar)   : 2.4 * 10</a:t>
            </a:r>
            <a:r>
              <a:rPr lang="en-US" sz="24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-5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/K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Bar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: (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times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larger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Total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Bar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: (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times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larger</a:t>
            </a:r>
            <a:endParaRPr 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249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4. Summary</a:t>
            </a: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Calculation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cosmic-ray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effect on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interferometer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Resonator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Excitation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resonant motion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Cosmic ray effect : Temperature independent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Interferometer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resonant motion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Smaller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cosmic ray effect at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cryogenic temperature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(2) Low energy cosmic rays : </a:t>
            </a:r>
          </a:p>
          <a:p>
            <a:pPr>
              <a:spcBef>
                <a:spcPts val="6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Not serious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problems in second generation interferometers 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(3) Shower generated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mirror : </a:t>
            </a:r>
          </a:p>
          <a:p>
            <a:pPr>
              <a:spcBef>
                <a:spcPts val="6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Not serious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problems in second generation interferometers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(4) Exotic particle search :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resonator has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larger cross section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higher sensitivity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(5) Future work 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Simulation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shower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generated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near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mirror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52400" y="152400"/>
            <a:ext cx="3360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Study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interferometer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57200" y="914400"/>
            <a:ext cx="5570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A. Giazotto, Phys. Lett. A 128 (1988) 241.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57200" y="22098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R.W. Clay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., Publ. Astron. Soc. Aust. 14 (1997) 195.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57200" y="3429000"/>
            <a:ext cx="6437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V.B. Braginsky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., Phys. Lett. A 350 (2006) 1.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7200" y="5105400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V.B. Braginsky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., Phys. Lett. A 359 (2006) 86.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362200" y="1524000"/>
            <a:ext cx="6261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term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drift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resonant motion 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362200" y="2819400"/>
            <a:ext cx="4575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It is the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Giazotto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's paper.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438400" y="38862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Shower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Burst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Only room temperature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 domain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2590800" y="5715000"/>
            <a:ext cx="617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energy particles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Power spectrum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 comments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cryogenic temperature</a:t>
            </a:r>
          </a:p>
        </p:txBody>
      </p:sp>
      <p:pic>
        <p:nvPicPr>
          <p:cNvPr id="50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0"/>
            <a:ext cx="16287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419600"/>
            <a:ext cx="16287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971800"/>
            <a:ext cx="16287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16287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728075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57200" y="1371600"/>
            <a:ext cx="83058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1. Introduction</a:t>
            </a:r>
          </a:p>
          <a:p>
            <a:pPr>
              <a:lnSpc>
                <a:spcPct val="150000"/>
              </a:lnSpc>
            </a:pP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2. Difference between interferometer </a:t>
            </a:r>
          </a:p>
          <a:p>
            <a:pPr>
              <a:lnSpc>
                <a:spcPct val="150000"/>
              </a:lnSpc>
            </a:pP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                                               and resonator</a:t>
            </a:r>
          </a:p>
          <a:p>
            <a:pPr>
              <a:lnSpc>
                <a:spcPct val="150000"/>
              </a:lnSpc>
            </a:pP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3. Effects on interferometers</a:t>
            </a:r>
          </a:p>
          <a:p>
            <a:pPr>
              <a:lnSpc>
                <a:spcPct val="150000"/>
              </a:lnSpc>
            </a:pP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4. Summary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52400" y="304800"/>
            <a:ext cx="1878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Contents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3151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1. Introduction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52400" y="1295400"/>
            <a:ext cx="8991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Gravitational wave detector (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interferometer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resonator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spcBef>
                <a:spcPts val="6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                                      :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Ultra high sensitive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sensor 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52400" y="2514600"/>
            <a:ext cx="8991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noise sources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 Quantum noise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            (shot and radiation pressure noise),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            Thermal noise, Seismic motion,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            Noise from laser source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             (frequency, intensity, jitter),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            Circuit noise, Electric and Magnetic fields, ....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895600" y="5334000"/>
            <a:ext cx="2954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Cosmic rays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05800" cy="26924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Process of cosmic-ray excitation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(i)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Passage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of cosmic ray particle in mirror or resonator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(ii)  Energy deposition    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(iii) Temperature gradient 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(iv) Thermal stress        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(v)  Elastic vibration of mirror or resonator 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200400"/>
            <a:ext cx="228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724400" y="3429000"/>
            <a:ext cx="117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Mirror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334000" y="3886200"/>
            <a:ext cx="3429000" cy="1295400"/>
          </a:xfrm>
          <a:prstGeom prst="straightConnector1">
            <a:avLst/>
          </a:prstGeom>
          <a:ln w="38100" cap="sq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7162800" y="1981200"/>
            <a:ext cx="1679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Cosmic ray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particle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04800"/>
            <a:ext cx="8305800" cy="26924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Process of cosmic-ray excitation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(i)   Passage of cosmic ray particle in mirror or resonator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(ii)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deposition    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(iii) Temperature gradient 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(iv) Thermal stress        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(v)  Elastic vibration of mirror or resonator 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200400"/>
            <a:ext cx="228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9"/>
          <p:cNvSpPr>
            <a:spLocks noChangeArrowheads="1"/>
          </p:cNvSpPr>
          <p:nvPr/>
        </p:nvSpPr>
        <p:spPr bwMode="auto">
          <a:xfrm>
            <a:off x="4724400" y="3429000"/>
            <a:ext cx="117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Mirror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5715000" y="4060825"/>
            <a:ext cx="2651125" cy="10064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05800" cy="26924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Process of cosmic-ray excitation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(i)   Passage of cosmic ray particle in mirror or resonator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(ii)  Energy deposition    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(iii)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Temperature gradient 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(iv) Thermal stress        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(v)  Elastic vibration of mirror or resonator 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200400"/>
            <a:ext cx="228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2"/>
          <p:cNvSpPr>
            <a:spLocks noChangeArrowheads="1"/>
          </p:cNvSpPr>
          <p:nvPr/>
        </p:nvSpPr>
        <p:spPr bwMode="auto">
          <a:xfrm>
            <a:off x="4724400" y="3429000"/>
            <a:ext cx="117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Mirror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715000" y="4060825"/>
            <a:ext cx="2651125" cy="10064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934200" y="2514600"/>
            <a:ext cx="679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Hot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8" name="Straight Arrow Connector 7"/>
          <p:cNvCxnSpPr>
            <a:stCxn id="20485" idx="2"/>
          </p:cNvCxnSpPr>
          <p:nvPr/>
        </p:nvCxnSpPr>
        <p:spPr>
          <a:xfrm rot="16200000" flipH="1">
            <a:off x="7030244" y="3220244"/>
            <a:ext cx="604837" cy="1174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200400"/>
            <a:ext cx="228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1000" y="304800"/>
            <a:ext cx="8305800" cy="26924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Process of cosmic-ray excitation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(i)   Passage of cosmic ray particle in mirror or resonator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(ii)  Energy deposition    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(iii) Temperature gradient 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(iv)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Thermal stress        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(v)  Elastic vibration of mirror or resonator 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581400"/>
            <a:ext cx="4572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267200"/>
            <a:ext cx="4572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5029200"/>
            <a:ext cx="4572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3810000"/>
            <a:ext cx="4572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495800"/>
            <a:ext cx="4572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257800"/>
            <a:ext cx="4572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Rectangle 14"/>
          <p:cNvSpPr>
            <a:spLocks noChangeArrowheads="1"/>
          </p:cNvSpPr>
          <p:nvPr/>
        </p:nvSpPr>
        <p:spPr bwMode="auto">
          <a:xfrm>
            <a:off x="4724400" y="3429000"/>
            <a:ext cx="117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Mirror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5715000" y="4060825"/>
            <a:ext cx="2651125" cy="10064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1145</Words>
  <Application>Microsoft Office PowerPoint</Application>
  <PresentationFormat>On-screen Show (4:3)</PresentationFormat>
  <Paragraphs>278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Arial</vt:lpstr>
      <vt:lpstr>Times New Roman</vt:lpstr>
      <vt:lpstr>Symbol</vt:lpstr>
      <vt:lpstr>Office Theme</vt:lpstr>
      <vt:lpstr>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Max-Planck-Gesellschaft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kayama</dc:creator>
  <cp:lastModifiedBy>mak</cp:lastModifiedBy>
  <cp:revision>88</cp:revision>
  <dcterms:created xsi:type="dcterms:W3CDTF">2009-05-01T11:37:00Z</dcterms:created>
  <dcterms:modified xsi:type="dcterms:W3CDTF">2009-06-24T15:53:11Z</dcterms:modified>
</cp:coreProperties>
</file>