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43"/>
  </p:notesMasterIdLst>
  <p:sldIdLst>
    <p:sldId id="256" r:id="rId4"/>
    <p:sldId id="265" r:id="rId5"/>
    <p:sldId id="288" r:id="rId6"/>
    <p:sldId id="257" r:id="rId7"/>
    <p:sldId id="289" r:id="rId8"/>
    <p:sldId id="293" r:id="rId9"/>
    <p:sldId id="292" r:id="rId10"/>
    <p:sldId id="266" r:id="rId11"/>
    <p:sldId id="268" r:id="rId12"/>
    <p:sldId id="269" r:id="rId13"/>
    <p:sldId id="297" r:id="rId14"/>
    <p:sldId id="270" r:id="rId15"/>
    <p:sldId id="296" r:id="rId16"/>
    <p:sldId id="285" r:id="rId17"/>
    <p:sldId id="271" r:id="rId18"/>
    <p:sldId id="272" r:id="rId19"/>
    <p:sldId id="295" r:id="rId20"/>
    <p:sldId id="294" r:id="rId21"/>
    <p:sldId id="299" r:id="rId22"/>
    <p:sldId id="286" r:id="rId23"/>
    <p:sldId id="273" r:id="rId24"/>
    <p:sldId id="274" r:id="rId25"/>
    <p:sldId id="287" r:id="rId26"/>
    <p:sldId id="312" r:id="rId27"/>
    <p:sldId id="313" r:id="rId28"/>
    <p:sldId id="314" r:id="rId29"/>
    <p:sldId id="301" r:id="rId30"/>
    <p:sldId id="303" r:id="rId31"/>
    <p:sldId id="304" r:id="rId32"/>
    <p:sldId id="305" r:id="rId33"/>
    <p:sldId id="302" r:id="rId34"/>
    <p:sldId id="306" r:id="rId35"/>
    <p:sldId id="307" r:id="rId36"/>
    <p:sldId id="308" r:id="rId37"/>
    <p:sldId id="309" r:id="rId38"/>
    <p:sldId id="310" r:id="rId39"/>
    <p:sldId id="311" r:id="rId40"/>
    <p:sldId id="300" r:id="rId41"/>
    <p:sldId id="298" r:id="rId42"/>
  </p:sldIdLst>
  <p:sldSz cx="10080625" cy="7559675"/>
  <p:notesSz cx="7559675" cy="10691813"/>
  <p:defaultTextStyle>
    <a:defPPr>
      <a:defRPr lang="en-GB"/>
    </a:defPPr>
    <a:lvl1pPr algn="l" defTabSz="449263" rtl="0" fontAlgn="base">
      <a:lnSpc>
        <a:spcPct val="11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49263" rtl="0" fontAlgn="base">
      <a:lnSpc>
        <a:spcPct val="11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49263" rtl="0" fontAlgn="base">
      <a:lnSpc>
        <a:spcPct val="11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49263" rtl="0" fontAlgn="base">
      <a:lnSpc>
        <a:spcPct val="11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49263" rtl="0" fontAlgn="base">
      <a:lnSpc>
        <a:spcPct val="11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C4AEF"/>
    <a:srgbClr val="03C924"/>
    <a:srgbClr val="1BB74B"/>
    <a:srgbClr val="EE6C00"/>
    <a:srgbClr val="CC00CC"/>
    <a:srgbClr val="E6E4DE"/>
    <a:srgbClr val="66FF33"/>
    <a:srgbClr val="E5F8FF"/>
    <a:srgbClr val="C2DD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26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409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Detuning</a:t>
            </a:r>
            <a:r>
              <a:rPr lang="de-DE" dirty="0" smtClean="0"/>
              <a:t> MSR </a:t>
            </a:r>
            <a:r>
              <a:rPr lang="de-DE" dirty="0" err="1" smtClean="0"/>
              <a:t>does</a:t>
            </a:r>
            <a:r>
              <a:rPr lang="de-DE" dirty="0" smtClean="0"/>
              <a:t> not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yield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loose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benefit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squeezing</a:t>
            </a:r>
            <a:r>
              <a:rPr lang="de-DE" baseline="0" dirty="0" smtClean="0"/>
              <a:t> outside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SR </a:t>
            </a:r>
            <a:r>
              <a:rPr lang="de-DE" baseline="0" dirty="0" err="1" smtClean="0"/>
              <a:t>resonance</a:t>
            </a:r>
            <a:endParaRPr 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76825"/>
            <a:ext cx="554513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4282067" y="10155367"/>
            <a:ext cx="3275859" cy="534591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fld id="{141B93D6-B9DD-4D7A-B1A9-1962FCDF2821}" type="slidenum">
              <a:rPr lang="en-GB"/>
              <a:pPr/>
              <a:t>5</a:t>
            </a:fld>
            <a:endParaRPr lang="en-GB"/>
          </a:p>
        </p:txBody>
      </p:sp>
      <p:sp>
        <p:nvSpPr>
          <p:cNvPr id="1187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87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4282067" y="10155367"/>
            <a:ext cx="3275859" cy="534591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fld id="{141B93D6-B9DD-4D7A-B1A9-1962FCDF2821}" type="slidenum">
              <a:rPr lang="en-GB"/>
              <a:pPr/>
              <a:t>6</a:t>
            </a:fld>
            <a:endParaRPr lang="en-GB"/>
          </a:p>
        </p:txBody>
      </p:sp>
      <p:sp>
        <p:nvSpPr>
          <p:cNvPr id="1187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87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76825"/>
            <a:ext cx="554513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0FA0B6-5D10-468B-88E7-0277771B4008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54367ED-AFE1-4614-84BD-2B56D7233250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12000" y="136499"/>
            <a:ext cx="2141538" cy="7092950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7388" y="146050"/>
            <a:ext cx="6272212" cy="70929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BF9DC9-2575-4EED-994B-820164B1C36F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6525" y="146050"/>
            <a:ext cx="7470775" cy="7588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7388" y="1211263"/>
            <a:ext cx="4206875" cy="60277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6663" y="1211263"/>
            <a:ext cx="4206875" cy="60277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837CE16-4E36-459B-838D-00E026603904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6525" y="146050"/>
            <a:ext cx="7470775" cy="7588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687388" y="1211263"/>
            <a:ext cx="8566150" cy="6027737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649CD73E-0B29-482E-B0F2-DB4F628851A6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5838" cy="12604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>
          <a:xfrm>
            <a:off x="3448050" y="6886575"/>
            <a:ext cx="3194050" cy="519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EB215AB1-85E5-443F-B2CC-F65B2CD95F71}" type="slidenum">
              <a:rPr lang="en-GB"/>
              <a:pPr/>
              <a:t>‹Nr.›</a:t>
            </a:fld>
            <a:endParaRPr lang="en-GB"/>
          </a:p>
        </p:txBody>
      </p:sp>
      <p:pic>
        <p:nvPicPr>
          <p:cNvPr id="5" name="Grafik 4" descr="2D1U0894rawkor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674728" y="-13120"/>
            <a:ext cx="11396886" cy="7581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F157C3A-E2DB-4EF5-A180-4F84D97D4D87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A4744D-3DD6-400E-B8E4-A9BA542A6507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A5B83BE-2471-4571-8724-B99D7CC58CF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11CED10-470F-40C3-A21C-781F31690100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3E5BCA-FFED-4A99-AA5F-6A3CAB3F378C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E1C49F-EEBD-4F9A-8E24-B9C2D649D8AF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54B636-8C83-4246-A944-469B30F2DB8F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D1039A-4328-4569-BD89-86761A355FC5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D3C8CB-71CE-4B0C-81F5-91E8BFD8602C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87BF951-9442-45B6-99A2-ABC82C2F9484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6A20C1E-13CA-4B2A-908E-0500B1739030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94550" y="627063"/>
            <a:ext cx="2151063" cy="6235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2375" cy="62357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C6E3469-7030-4B32-BF9C-13A9857D12A1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5838" cy="12604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EB215AB1-85E5-443F-B2CC-F65B2CD95F71}" type="slidenum">
              <a:rPr lang="en-GB"/>
              <a:pPr/>
              <a:t>‹Nr.›</a:t>
            </a:fld>
            <a:endParaRPr lang="en-GB"/>
          </a:p>
        </p:txBody>
      </p:sp>
      <p:pic>
        <p:nvPicPr>
          <p:cNvPr id="5" name="Grafik 4" descr="2D1U0894rawkor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674728" y="-13120"/>
            <a:ext cx="11396886" cy="7581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1B73A8-A890-4722-8317-5D2620C83AF7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D921E8-36A0-4420-85D0-6830E0A1C700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5DB145-F783-442A-AFD1-5A5E71FCAD0C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CEE4884-F873-4389-8431-503CB96CBF94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FE4634-73E7-492E-8330-995156B4948B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AFDE7F9-9333-4313-9D6E-8B899452B15D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26A2710-F173-4A7C-A415-1FD169877C55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FB91D3-D79B-4E0E-B9C7-7CBDC36231CA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A9493D-285A-4494-9B5F-A314C15B1F38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D61B61-58E2-46C8-8A96-A12D5E29CEAD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DA7066-C0A6-423D-AC6F-4E2462953492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166688"/>
            <a:ext cx="2266950" cy="65897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166688"/>
            <a:ext cx="6650037" cy="65897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F52C37-8A23-4CE5-A6AB-8C1458D49308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7388" y="1211263"/>
            <a:ext cx="4206875" cy="602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6663" y="1211263"/>
            <a:ext cx="4206875" cy="602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C7AF94-E4EA-484E-A635-E3A66FC8C21E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719D43-87E4-4A5E-BF5A-83CF2DC1C9B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D18A6D5-3540-4A94-A72B-9213FEC1FA2B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921E33-D247-45B6-A5FF-84FCA7ECCCCC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87D6CE-7AE2-40D2-8AD8-50557405AEA7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F523FC-5081-4816-B33E-D6F91C2058E4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2D1U0894rawkorr.jpg"/>
          <p:cNvPicPr>
            <a:picLocks noChangeAspect="1"/>
          </p:cNvPicPr>
          <p:nvPr userDrawn="1"/>
        </p:nvPicPr>
        <p:blipFill>
          <a:blip r:embed="rId16" cstate="print">
            <a:lum bright="72000" contrast="-70000"/>
          </a:blip>
          <a:stretch>
            <a:fillRect/>
          </a:stretch>
        </p:blipFill>
        <p:spPr>
          <a:xfrm>
            <a:off x="-674728" y="-13120"/>
            <a:ext cx="11396886" cy="7581759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6525" y="146050"/>
            <a:ext cx="7470775" cy="75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das Format des </a:t>
            </a:r>
            <a:r>
              <a:rPr lang="en-GB" dirty="0" err="1" smtClean="0"/>
              <a:t>Titeltextes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211263"/>
            <a:ext cx="8566150" cy="602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995363" y="1044575"/>
            <a:ext cx="7883525" cy="1588"/>
          </a:xfrm>
          <a:prstGeom prst="line">
            <a:avLst/>
          </a:prstGeom>
          <a:noFill/>
          <a:ln w="57240">
            <a:solidFill>
              <a:srgbClr val="6666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76213" y="7037388"/>
            <a:ext cx="2100262" cy="522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004300" y="46038"/>
            <a:ext cx="1074738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1201738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3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4000"/>
              </a:lnSpc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600" b="1">
                <a:solidFill>
                  <a:srgbClr val="000000"/>
                </a:solidFill>
                <a:cs typeface="Arial" charset="0"/>
              </a:defRPr>
            </a:lvl1pPr>
          </a:lstStyle>
          <a:p>
            <a:fld id="{B9B9FE90-F475-428C-9B66-B54BE1D08E67}" type="slidenum">
              <a:rPr lang="en-GB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5" r:id="rId12"/>
    <p:sldLayoutId id="2147483686" r:id="rId13"/>
    <p:sldLayoutId id="2147483687" r:id="rId14"/>
  </p:sldLayoutIdLst>
  <p:txStyles>
    <p:titleStyle>
      <a:lvl1pPr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Arial" charset="0"/>
        <a:defRPr sz="40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  <a:lvl2pPr marL="4318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2pPr>
      <a:lvl3pPr marL="6477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3pPr>
      <a:lvl4pPr marL="8636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4pPr>
      <a:lvl5pPr marL="10795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5pPr>
      <a:lvl6pPr marL="15367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6pPr>
      <a:lvl7pPr marL="19939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7pPr>
      <a:lvl8pPr marL="24511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8pPr>
      <a:lvl9pPr marL="29083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008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1313" indent="-341313" algn="l" defTabSz="449263" rtl="0" fontAlgn="base">
        <a:lnSpc>
          <a:spcPts val="3063"/>
        </a:lnSpc>
        <a:spcBef>
          <a:spcPts val="1400"/>
        </a:spcBef>
        <a:spcAft>
          <a:spcPct val="0"/>
        </a:spcAft>
        <a:buClr>
          <a:srgbClr val="000000"/>
        </a:buClr>
        <a:buSzPct val="41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48000"/>
        <a:buFont typeface="StarSymbol" charset="0"/>
        <a:buBlip>
          <a:blip r:embed="rId19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583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5838" cy="4760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2D6583D2-43E2-4E5D-BC98-23863717A6D6}" type="slidenum">
              <a:rPr lang="en-GB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Arial" charset="0"/>
        <a:defRPr sz="4000">
          <a:solidFill>
            <a:srgbClr val="3333CC"/>
          </a:solidFill>
          <a:latin typeface="+mj-lt"/>
          <a:ea typeface="+mj-ea"/>
          <a:cs typeface="+mj-cs"/>
        </a:defRPr>
      </a:lvl1pPr>
      <a:lvl2pPr marL="4318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2pPr>
      <a:lvl3pPr marL="6477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3pPr>
      <a:lvl4pPr marL="8636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4pPr>
      <a:lvl5pPr marL="10795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5pPr>
      <a:lvl6pPr marL="15367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6pPr>
      <a:lvl7pPr marL="19939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7pPr>
      <a:lvl8pPr marL="24511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8pPr>
      <a:lvl9pPr marL="2908300" indent="-215900" algn="l" defTabSz="449263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000">
          <a:solidFill>
            <a:srgbClr val="3333CC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1313" indent="-341313" algn="l" defTabSz="449263" rtl="0" fontAlgn="base">
        <a:lnSpc>
          <a:spcPts val="3063"/>
        </a:lnSpc>
        <a:spcBef>
          <a:spcPts val="1400"/>
        </a:spcBef>
        <a:spcAft>
          <a:spcPct val="0"/>
        </a:spcAft>
        <a:buClr>
          <a:srgbClr val="000000"/>
        </a:buClr>
        <a:buSzPct val="12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Symbol" pitchFamily="16" charset="2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23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39825" y="166688"/>
            <a:ext cx="8021638" cy="690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96888" y="1000125"/>
            <a:ext cx="9202737" cy="1270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rgbClr val="FEFEFE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240588" y="7043738"/>
            <a:ext cx="2346325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31933713-5FE1-4463-B2A4-90394BE2B446}" type="slidenum">
              <a:rPr lang="en-GB"/>
              <a:pPr/>
              <a:t>‹Nr.›</a:t>
            </a:fld>
            <a:endParaRPr lang="en-GB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29725" y="80963"/>
            <a:ext cx="850900" cy="88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963" y="133350"/>
            <a:ext cx="107315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2pPr>
      <a:lvl3pPr marL="6477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3pPr>
      <a:lvl4pPr marL="8636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4pPr>
      <a:lvl5pPr marL="10795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5pPr>
      <a:lvl6pPr marL="15367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6pPr>
      <a:lvl7pPr marL="19939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7pPr>
      <a:lvl8pPr marL="24511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8pPr>
      <a:lvl9pPr marL="2908300" indent="-2159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Bitstream Vera Sans" pitchFamily="16" charset="0"/>
          <a:ea typeface="msgothic" charset="0"/>
          <a:cs typeface="msgothic" charset="0"/>
        </a:defRPr>
      </a:lvl9pPr>
    </p:titleStyle>
    <p:bodyStyle>
      <a:lvl1pPr marL="431800" indent="-323850" algn="l" defTabSz="449263" rtl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charset="2"/>
        <a:buBlip>
          <a:blip r:embed="rId15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6" charset="2"/>
        <a:buBlip>
          <a:blip r:embed="rId15"/>
        </a:buBlip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5400" indent="-215900" algn="l" defTabSz="449263" rtl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charset="2"/>
        <a:buBlip>
          <a:blip r:embed="rId15"/>
        </a:buBlip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7200" indent="-215900" algn="l" defTabSz="449263" rtl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6" charset="2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9000" indent="-215900" algn="l" defTabSz="449263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6200" indent="-215900" algn="l" defTabSz="449263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3400" indent="-215900" algn="l" defTabSz="449263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30600" indent="-215900" algn="l" defTabSz="449263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7800" indent="-215900" algn="l" defTabSz="449263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2D1U0894rawko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74728" y="-13120"/>
            <a:ext cx="11396886" cy="7581759"/>
          </a:xfrm>
          <a:prstGeom prst="rect">
            <a:avLst/>
          </a:prstGeom>
        </p:spPr>
      </p:pic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5560453"/>
            <a:ext cx="3111486" cy="2006600"/>
          </a:xfrm>
          <a:prstGeom prst="roundRect">
            <a:avLst>
              <a:gd name="adj" fmla="val 79"/>
            </a:avLst>
          </a:prstGeom>
          <a:solidFill>
            <a:schemeClr val="tx1">
              <a:alpha val="33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39850" y="0"/>
            <a:ext cx="7143800" cy="779441"/>
          </a:xfrm>
          <a:solidFill>
            <a:schemeClr val="tx1">
              <a:alpha val="39000"/>
            </a:schemeClr>
          </a:solidFill>
          <a:ln/>
        </p:spPr>
        <p:txBody>
          <a:bodyPr lIns="90000" tIns="46800" rIns="90000" bIns="46800" anchor="t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dirty="0" smtClean="0">
                <a:solidFill>
                  <a:srgbClr val="FFC000"/>
                </a:solidFill>
              </a:rPr>
              <a:t>The Transition to GEO HF</a:t>
            </a:r>
            <a:r>
              <a:rPr lang="en-GB" sz="4800" dirty="0">
                <a:solidFill>
                  <a:srgbClr val="00AE00"/>
                </a:solidFill>
              </a:rPr>
              <a:t/>
            </a:r>
            <a:br>
              <a:rPr lang="en-GB" sz="4800" dirty="0">
                <a:solidFill>
                  <a:srgbClr val="00AE00"/>
                </a:solidFill>
              </a:rPr>
            </a:br>
            <a:endParaRPr lang="en-GB" sz="4800" dirty="0">
              <a:solidFill>
                <a:srgbClr val="00AE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6813" y="120650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00" y="0"/>
            <a:ext cx="1393825" cy="1233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201613" y="5537200"/>
            <a:ext cx="3030537" cy="900113"/>
            <a:chOff x="127" y="3488"/>
            <a:chExt cx="1909" cy="567"/>
          </a:xfrm>
        </p:grpSpPr>
        <p:sp>
          <p:nvSpPr>
            <p:cNvPr id="5130" name="AutoShape 10"/>
            <p:cNvSpPr>
              <a:spLocks noChangeArrowheads="1"/>
            </p:cNvSpPr>
            <p:nvPr/>
          </p:nvSpPr>
          <p:spPr bwMode="auto">
            <a:xfrm>
              <a:off x="127" y="3488"/>
              <a:ext cx="1910" cy="312"/>
            </a:xfrm>
            <a:prstGeom prst="roundRect">
              <a:avLst>
                <a:gd name="adj" fmla="val 319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127" y="3488"/>
              <a:ext cx="1910" cy="5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>
                <a:lnSpc>
                  <a:spcPct val="104000"/>
                </a:lnSpc>
                <a:buClr>
                  <a:srgbClr val="3333CC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 smtClean="0">
                  <a:solidFill>
                    <a:srgbClr val="FFC000"/>
                  </a:solidFill>
                  <a:ea typeface="msgothic" charset="0"/>
                  <a:cs typeface="msgothic" charset="0"/>
                </a:rPr>
                <a:t>Harald</a:t>
              </a:r>
              <a:r>
                <a:rPr lang="en-GB" sz="2400" dirty="0" smtClean="0">
                  <a:solidFill>
                    <a:srgbClr val="FFC000"/>
                  </a:solidFill>
                  <a:ea typeface="msgothic" charset="0"/>
                  <a:cs typeface="msgothic" charset="0"/>
                </a:rPr>
                <a:t> </a:t>
              </a:r>
              <a:r>
                <a:rPr lang="en-GB" sz="2400" dirty="0" err="1" smtClean="0">
                  <a:solidFill>
                    <a:srgbClr val="FFC000"/>
                  </a:solidFill>
                  <a:ea typeface="msgothic" charset="0"/>
                  <a:cs typeface="msgothic" charset="0"/>
                </a:rPr>
                <a:t>Lück</a:t>
              </a:r>
              <a:r>
                <a:rPr lang="en-GB" sz="2400" dirty="0">
                  <a:solidFill>
                    <a:srgbClr val="FFC000"/>
                  </a:solidFill>
                  <a:ea typeface="msgothic" charset="0"/>
                  <a:cs typeface="msgothic" charset="0"/>
                </a:rPr>
                <a:t/>
              </a:r>
              <a:br>
                <a:rPr lang="en-GB" sz="2400" dirty="0">
                  <a:solidFill>
                    <a:srgbClr val="FFC000"/>
                  </a:solidFill>
                  <a:ea typeface="msgothic" charset="0"/>
                  <a:cs typeface="msgothic" charset="0"/>
                </a:rPr>
              </a:br>
              <a:r>
                <a:rPr lang="en-GB" sz="2400" dirty="0">
                  <a:solidFill>
                    <a:srgbClr val="FFC000"/>
                  </a:solidFill>
                  <a:ea typeface="msgothic" charset="0"/>
                  <a:cs typeface="msgothic" charset="0"/>
                </a:rPr>
                <a:t>for the </a:t>
              </a:r>
              <a:r>
                <a:rPr lang="en-GB" sz="2400" dirty="0" smtClean="0">
                  <a:solidFill>
                    <a:srgbClr val="FFC000"/>
                  </a:solidFill>
                  <a:ea typeface="msgothic" charset="0"/>
                  <a:cs typeface="msgothic" charset="0"/>
                </a:rPr>
                <a:t>LSC</a:t>
              </a:r>
              <a:endParaRPr lang="en-GB" sz="2400" dirty="0">
                <a:solidFill>
                  <a:srgbClr val="FFC000"/>
                </a:solidFill>
                <a:ea typeface="msgothic" charset="0"/>
                <a:cs typeface="msgothic" charset="0"/>
              </a:endParaRPr>
            </a:p>
          </p:txBody>
        </p:sp>
      </p:grp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06388" y="6505575"/>
            <a:ext cx="2562225" cy="89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solidFill>
                  <a:srgbClr val="FFC000"/>
                </a:solidFill>
                <a:ea typeface="msgothic" charset="0"/>
                <a:cs typeface="msgothic" charset="0"/>
              </a:rPr>
              <a:t>8. </a:t>
            </a:r>
            <a:r>
              <a:rPr lang="en-GB" b="1" dirty="0" err="1">
                <a:solidFill>
                  <a:srgbClr val="FFC000"/>
                </a:solidFill>
                <a:ea typeface="msgothic" charset="0"/>
                <a:cs typeface="msgothic" charset="0"/>
              </a:rPr>
              <a:t>Amaldi</a:t>
            </a:r>
            <a:r>
              <a:rPr lang="en-GB" b="1" dirty="0">
                <a:solidFill>
                  <a:srgbClr val="FFC000"/>
                </a:solidFill>
                <a:ea typeface="msgothic" charset="0"/>
                <a:cs typeface="msgothic" charset="0"/>
              </a:rPr>
              <a:t> Conference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solidFill>
                  <a:srgbClr val="FFC000"/>
                </a:solidFill>
                <a:ea typeface="msgothic" charset="0"/>
                <a:cs typeface="msgothic" charset="0"/>
              </a:rPr>
              <a:t>New York, 23. June 2009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b="1" dirty="0" smtClean="0">
                <a:solidFill>
                  <a:srgbClr val="FFC000"/>
                </a:solidFill>
              </a:rPr>
              <a:t>LIGO-G0900523</a:t>
            </a:r>
            <a:endParaRPr lang="en-GB" b="1" dirty="0">
              <a:solidFill>
                <a:srgbClr val="FFC000"/>
              </a:solidFill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... inside</a:t>
            </a:r>
            <a:endParaRPr lang="en-GB" dirty="0"/>
          </a:p>
        </p:txBody>
      </p:sp>
      <p:pic>
        <p:nvPicPr>
          <p:cNvPr id="5" name="Grafik 4" descr="DSC_0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69" y="1636697"/>
            <a:ext cx="7897833" cy="52869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+ Control Electronics</a:t>
            </a:r>
            <a:endParaRPr lang="en-GB" dirty="0"/>
          </a:p>
        </p:txBody>
      </p:sp>
      <p:pic>
        <p:nvPicPr>
          <p:cNvPr id="4" name="Grafik 3" descr="DSC_0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784" y="1422383"/>
            <a:ext cx="7896986" cy="52864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/>
              <a:t>Initial  Performance</a:t>
            </a:r>
            <a:endParaRPr lang="en-GB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538" y="1360488"/>
            <a:ext cx="7308850" cy="5010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0" y="6376988"/>
            <a:ext cx="10079038" cy="869950"/>
            <a:chOff x="0" y="4017"/>
            <a:chExt cx="6349" cy="548"/>
          </a:xfrm>
        </p:grpSpPr>
        <p:sp>
          <p:nvSpPr>
            <p:cNvPr id="19460" name="Rectangle 4"/>
            <p:cNvSpPr>
              <a:spLocks noChangeArrowheads="1"/>
            </p:cNvSpPr>
            <p:nvPr/>
          </p:nvSpPr>
          <p:spPr bwMode="auto">
            <a:xfrm>
              <a:off x="0" y="4017"/>
              <a:ext cx="6350" cy="549"/>
            </a:xfrm>
            <a:prstGeom prst="rect">
              <a:avLst/>
            </a:prstGeom>
            <a:solidFill>
              <a:srgbClr val="FF6633"/>
            </a:solidFill>
            <a:ln w="360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1227" y="4084"/>
              <a:ext cx="4176" cy="4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200" b="1">
                  <a:solidFill>
                    <a:srgbClr val="FFFFFF"/>
                  </a:solidFill>
                  <a:ea typeface="msgothic" charset="0"/>
                  <a:cs typeface="msgothic" charset="0"/>
                </a:rPr>
                <a:t>Henning Vahlbruch (Fri, 11:20): 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200" b="1" i="1">
                  <a:solidFill>
                    <a:srgbClr val="FFFFFF"/>
                  </a:solidFill>
                  <a:ea typeface="msgothic" charset="0"/>
                  <a:cs typeface="msgothic" charset="0"/>
                </a:rPr>
                <a:t>Squeezed light for Gravitational Wave Astronomy</a:t>
              </a:r>
              <a:r>
                <a:rPr lang="en-GB" i="1">
                  <a:solidFill>
                    <a:srgbClr val="FFFFFF"/>
                  </a:solidFill>
                  <a:ea typeface="msgothic" charset="0"/>
                  <a:cs typeface="msgothic" charset="0"/>
                </a:rPr>
                <a:t> </a:t>
              </a:r>
            </a:p>
          </p:txBody>
        </p:sp>
      </p:grpSp>
      <p:cxnSp>
        <p:nvCxnSpPr>
          <p:cNvPr id="8" name="Gerade Verbindung 7"/>
          <p:cNvCxnSpPr/>
          <p:nvPr/>
        </p:nvCxnSpPr>
        <p:spPr bwMode="auto">
          <a:xfrm flipV="1">
            <a:off x="2111354" y="3559402"/>
            <a:ext cx="6677848" cy="612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2154799" y="4279903"/>
            <a:ext cx="6609620" cy="933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 rot="5400000">
            <a:off x="8255022" y="3922713"/>
            <a:ext cx="714380" cy="15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stealth" w="lg" len="med"/>
            <a:tailEnd type="stealth" w="lg" len="med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8755088" y="3779837"/>
            <a:ext cx="659155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8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dB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the central building</a:t>
            </a:r>
            <a:endParaRPr lang="de-DE" dirty="0"/>
          </a:p>
        </p:txBody>
      </p:sp>
      <p:pic>
        <p:nvPicPr>
          <p:cNvPr id="4" name="Inhaltsplatzhalter 3" descr="NewFounda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2383"/>
            <a:ext cx="10108282" cy="5857916"/>
          </a:xfrm>
        </p:spPr>
      </p:pic>
      <p:pic>
        <p:nvPicPr>
          <p:cNvPr id="5" name="Grafik 4" descr="NewFoundations+Contai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86" y="1438411"/>
            <a:ext cx="10080623" cy="5841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nhaltsplatzhalter 3" descr="GEO600layou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22913"/>
            <a:ext cx="5749107" cy="95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>
          <a:xfrm>
            <a:off x="1968851" y="3386102"/>
            <a:ext cx="1496353" cy="1023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021909" y="3622343"/>
            <a:ext cx="1338842" cy="62997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835160" y="3622343"/>
            <a:ext cx="407042" cy="5512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0" name="Rechteck 9" hidden="1"/>
          <p:cNvSpPr/>
          <p:nvPr/>
        </p:nvSpPr>
        <p:spPr>
          <a:xfrm>
            <a:off x="1968851" y="3543597"/>
            <a:ext cx="1496353" cy="78747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4882803" y="-787466"/>
            <a:ext cx="866304" cy="8583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660" y="1922449"/>
            <a:ext cx="2283872" cy="325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Inhaltsplatzhalter 16" descr="SqueezerTopview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-240000">
            <a:off x="2744762" y="2932407"/>
            <a:ext cx="616326" cy="749534"/>
          </a:xfrm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 cstate="print">
            <a:lum bright="-59000" contrast="73000"/>
          </a:blip>
          <a:srcRect/>
          <a:stretch>
            <a:fillRect/>
          </a:stretch>
        </p:blipFill>
        <p:spPr bwMode="auto">
          <a:xfrm>
            <a:off x="1968477" y="3719550"/>
            <a:ext cx="582495" cy="50482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scene3d>
            <a:camera prst="orthographicFront">
              <a:rot lat="0" lon="0" rev="240000"/>
            </a:camera>
            <a:lightRig rig="threePt" dir="t"/>
          </a:scene3d>
        </p:spPr>
      </p:pic>
      <p:sp>
        <p:nvSpPr>
          <p:cNvPr id="19" name="Textfeld 18"/>
          <p:cNvSpPr txBox="1"/>
          <p:nvPr/>
        </p:nvSpPr>
        <p:spPr>
          <a:xfrm>
            <a:off x="5860441" y="-6377"/>
            <a:ext cx="2823209" cy="1048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chemeClr val="tx1"/>
                </a:solidFill>
              </a:rPr>
              <a:t>Detection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Bench</a:t>
            </a:r>
            <a:endParaRPr lang="de-DE" sz="2800" dirty="0" smtClean="0">
              <a:solidFill>
                <a:schemeClr val="tx1"/>
              </a:solidFill>
            </a:endParaRPr>
          </a:p>
          <a:p>
            <a:r>
              <a:rPr lang="de-DE" sz="2800" dirty="0" err="1" smtClean="0">
                <a:solidFill>
                  <a:schemeClr val="tx1"/>
                </a:solidFill>
              </a:rPr>
              <a:t>Changes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897568" y="1422383"/>
            <a:ext cx="4183057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Moved</a:t>
            </a:r>
            <a:r>
              <a:rPr lang="de-DE" dirty="0" smtClean="0">
                <a:solidFill>
                  <a:schemeClr val="tx1"/>
                </a:solidFill>
              </a:rPr>
              <a:t> AA / Lock </a:t>
            </a:r>
            <a:r>
              <a:rPr lang="de-DE" dirty="0" err="1" smtClean="0">
                <a:solidFill>
                  <a:schemeClr val="tx1"/>
                </a:solidFill>
              </a:rPr>
              <a:t>acquisition</a:t>
            </a:r>
            <a:r>
              <a:rPr lang="de-DE" dirty="0" smtClean="0">
                <a:solidFill>
                  <a:schemeClr val="tx1"/>
                </a:solidFill>
              </a:rPr>
              <a:t> off </a:t>
            </a:r>
            <a:r>
              <a:rPr lang="de-DE" dirty="0" err="1" smtClean="0">
                <a:solidFill>
                  <a:schemeClr val="tx1"/>
                </a:solidFill>
              </a:rPr>
              <a:t>Detection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Bench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err="1" smtClean="0">
                <a:solidFill>
                  <a:schemeClr val="tx1"/>
                </a:solidFill>
              </a:rPr>
              <a:t>Shift</a:t>
            </a:r>
            <a:r>
              <a:rPr lang="de-DE" dirty="0" smtClean="0">
                <a:solidFill>
                  <a:schemeClr val="tx1"/>
                </a:solidFill>
              </a:rPr>
              <a:t> / </a:t>
            </a:r>
            <a:r>
              <a:rPr lang="de-DE" dirty="0" err="1" smtClean="0">
                <a:solidFill>
                  <a:schemeClr val="tx1"/>
                </a:solidFill>
              </a:rPr>
              <a:t>Rotate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Detection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Bench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Install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new</a:t>
            </a:r>
            <a:r>
              <a:rPr lang="de-DE" dirty="0" smtClean="0">
                <a:solidFill>
                  <a:schemeClr val="tx1"/>
                </a:solidFill>
              </a:rPr>
              <a:t> HV </a:t>
            </a:r>
            <a:r>
              <a:rPr lang="de-DE" dirty="0" err="1" smtClean="0">
                <a:solidFill>
                  <a:schemeClr val="tx1"/>
                </a:solidFill>
              </a:rPr>
              <a:t>Vacuum</a:t>
            </a:r>
            <a:r>
              <a:rPr lang="de-DE" dirty="0" smtClean="0">
                <a:solidFill>
                  <a:schemeClr val="tx1"/>
                </a:solidFill>
              </a:rPr>
              <a:t> tank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5743541" y="1092027"/>
            <a:ext cx="5940506" cy="6467648"/>
            <a:chOff x="4907357" y="635367"/>
            <a:chExt cx="6776691" cy="6918879"/>
          </a:xfrm>
        </p:grpSpPr>
        <p:sp>
          <p:nvSpPr>
            <p:cNvPr id="16" name="Rechteck 15"/>
            <p:cNvSpPr/>
            <p:nvPr/>
          </p:nvSpPr>
          <p:spPr bwMode="auto">
            <a:xfrm flipV="1">
              <a:off x="4920079" y="1071569"/>
              <a:ext cx="6763969" cy="64826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12" name="Grafik 11" descr="Tankfrei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7357" y="635367"/>
              <a:ext cx="5025241" cy="628334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0.03426 0.00538 0.06875 -0.01181 0.09607 C -0.029 0.12338 -0.08108 0.16042 -0.10296 0.16459 C -0.12483 0.16875 -0.13594 0.12847 -0.14271 0.12153 " pathEditMode="relative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68 -0.02382 0.01736 -0.04763 0.02378 -0.05503 C 0.03021 -0.06243 0.03628 -0.04624 0.03819 -0.04439 " pathEditMode="relative" ptsTypes="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2948E-6 C 0.23264 0.04347 0.46563 0.08763 0.57535 0.13734 C 0.68507 0.18682 0.67118 0.24185 0.65747 0.29711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" y="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889875" y="0"/>
            <a:ext cx="2190750" cy="21240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36513"/>
            <a:ext cx="7821613" cy="1112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338" y="4478338"/>
            <a:ext cx="2667000" cy="2495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7889875" y="1747838"/>
            <a:ext cx="2190750" cy="21240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1225" y="731838"/>
            <a:ext cx="2684463" cy="360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9191625" y="4327525"/>
            <a:ext cx="107950" cy="1344613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7270750" y="5695950"/>
            <a:ext cx="2028825" cy="111125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9259888" y="5602288"/>
            <a:ext cx="120650" cy="165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5" name="Inhaltsplatzhalter 16" descr="SqueezerTopvi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240000">
            <a:off x="7310305" y="781918"/>
            <a:ext cx="3079071" cy="3744558"/>
          </a:xfrm>
          <a:prstGeom prst="rect">
            <a:avLst/>
          </a:prstGeom>
        </p:spPr>
      </p:pic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754032" y="6565919"/>
            <a:ext cx="8286808" cy="935106"/>
            <a:chOff x="0" y="3740"/>
            <a:chExt cx="6350" cy="549"/>
          </a:xfrm>
        </p:grpSpPr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2526" y="4070"/>
              <a:ext cx="1194" cy="1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200">
                  <a:solidFill>
                    <a:srgbClr val="000000"/>
                  </a:solidFill>
                  <a:ea typeface="msgothic" charset="0"/>
                  <a:cs typeface="msgothic" charset="0"/>
                </a:rPr>
                <a:t>Frequency [Hz]</a:t>
              </a: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0" y="3740"/>
              <a:ext cx="6350" cy="5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360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90" y="3855"/>
              <a:ext cx="5919" cy="3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Poster available:  Simon </a:t>
              </a:r>
              <a:r>
                <a:rPr lang="en-GB" sz="2000" b="1" dirty="0" err="1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Chelkowski</a:t>
              </a:r>
              <a:endParaRPr lang="en-GB" sz="2000" b="1" dirty="0" smtClean="0">
                <a:solidFill>
                  <a:srgbClr val="FFFFFF"/>
                </a:solidFill>
                <a:ea typeface="msgothic" charset="0"/>
                <a:cs typeface="msgothic" charset="0"/>
              </a:endParaRP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How to inject a squeezed vacuum field into a gravitational wave detector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 </a:t>
              </a:r>
              <a:endParaRPr lang="en-GB" sz="2000" i="1" dirty="0">
                <a:solidFill>
                  <a:srgbClr val="FFFFFF"/>
                </a:solidFill>
                <a:ea typeface="msgothic" charset="0"/>
                <a:cs typeface="msgothic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85114D-E971-4C9E-B9CA-004A97BD3969}" type="slidenum">
              <a:rPr lang="en-GB"/>
              <a:pPr/>
              <a:t>16</a:t>
            </a:fld>
            <a:endParaRPr lang="en-GB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39825" y="166688"/>
            <a:ext cx="8023225" cy="692150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New Vacuum Chamber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19936" y="1065193"/>
            <a:ext cx="2836068" cy="37814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63" y="1817688"/>
            <a:ext cx="5891212" cy="531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44638" y="5522913"/>
            <a:ext cx="1165225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  <a:ea typeface="msgothic" charset="0"/>
                <a:cs typeface="msgothic" charset="0"/>
              </a:rPr>
              <a:t>Faraday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  <a:ea typeface="msgothic" charset="0"/>
                <a:cs typeface="msgothic" charset="0"/>
              </a:rPr>
              <a:t>Rotator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086225" y="5886450"/>
            <a:ext cx="712788" cy="33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  <a:ea typeface="msgothic" charset="0"/>
                <a:cs typeface="msgothic" charset="0"/>
              </a:rPr>
              <a:t>OMC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183188" y="4137027"/>
            <a:ext cx="1000132" cy="61491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b="1" dirty="0" err="1" smtClean="0">
                <a:solidFill>
                  <a:schemeClr val="tx1"/>
                </a:solidFill>
              </a:rPr>
              <a:t>Photo-Detector</a:t>
            </a:r>
            <a:endParaRPr lang="de-DE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2660" y="146050"/>
            <a:ext cx="7786742" cy="758825"/>
          </a:xfrm>
        </p:spPr>
        <p:txBody>
          <a:bodyPr/>
          <a:lstStyle/>
          <a:p>
            <a:r>
              <a:rPr lang="de-DE" dirty="0" smtClean="0"/>
              <a:t>Vibration Isolation Inside </a:t>
            </a:r>
            <a:r>
              <a:rPr lang="de-DE" dirty="0" err="1" smtClean="0"/>
              <a:t>TCOc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 bwMode="auto">
          <a:xfrm>
            <a:off x="3968742" y="1862162"/>
            <a:ext cx="5715040" cy="5072098"/>
          </a:xfrm>
          <a:prstGeom prst="rect">
            <a:avLst/>
          </a:prstGeom>
          <a:solidFill>
            <a:schemeClr val="bg1"/>
          </a:solidFill>
          <a:ln w="920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254494" y="6780233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9183716" y="6780233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6754824" y="6780233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9" name="Inhaltsplatzhalter 8" descr="Minus-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87319" y="4922845"/>
            <a:ext cx="1564598" cy="1857388"/>
          </a:xfrm>
        </p:spPr>
      </p:pic>
      <p:pic>
        <p:nvPicPr>
          <p:cNvPr id="10" name="Inhaltsplatzhalter 8" descr="Minus-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59153" y="4922845"/>
            <a:ext cx="1564598" cy="185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hteck 4"/>
          <p:cNvSpPr/>
          <p:nvPr/>
        </p:nvSpPr>
        <p:spPr bwMode="auto">
          <a:xfrm>
            <a:off x="4111618" y="6637357"/>
            <a:ext cx="5438812" cy="152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20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4292479" y="4637092"/>
            <a:ext cx="5072098" cy="444311"/>
            <a:chOff x="2243079" y="4268752"/>
            <a:chExt cx="5143536" cy="500066"/>
          </a:xfrm>
        </p:grpSpPr>
        <p:sp>
          <p:nvSpPr>
            <p:cNvPr id="11" name="Rechteck 10"/>
            <p:cNvSpPr/>
            <p:nvPr/>
          </p:nvSpPr>
          <p:spPr bwMode="auto">
            <a:xfrm>
              <a:off x="2243079" y="4268752"/>
              <a:ext cx="5143536" cy="5000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2336819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2846409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3336951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3846541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4337083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4846673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5337215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5846805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6337347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6846937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4" name="Rechteck 23"/>
          <p:cNvSpPr/>
          <p:nvPr/>
        </p:nvSpPr>
        <p:spPr bwMode="auto">
          <a:xfrm>
            <a:off x="9458317" y="4697380"/>
            <a:ext cx="214314" cy="2857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hteck 24"/>
          <p:cNvSpPr/>
          <p:nvPr/>
        </p:nvSpPr>
        <p:spPr bwMode="auto">
          <a:xfrm>
            <a:off x="3968742" y="4708531"/>
            <a:ext cx="214314" cy="2857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4040180" y="6983396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9469468" y="6983396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6754824" y="6983396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53966" y="6494481"/>
            <a:ext cx="2973891" cy="70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Stainless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Steel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plate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~80kg</a:t>
            </a:r>
          </a:p>
          <a:p>
            <a:r>
              <a:rPr lang="de-DE" dirty="0" err="1" smtClean="0">
                <a:solidFill>
                  <a:srgbClr val="00B0F0"/>
                </a:solidFill>
              </a:rPr>
              <a:t>Viton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68280" y="5637225"/>
            <a:ext cx="1967205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Minus-K Isolators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3D </a:t>
            </a:r>
            <a:r>
              <a:rPr lang="de-DE" dirty="0" err="1" smtClean="0"/>
              <a:t>Seismic</a:t>
            </a:r>
            <a:r>
              <a:rPr lang="de-DE" dirty="0" smtClean="0"/>
              <a:t> Isolators: ‚Minus-K‘ </a:t>
            </a:r>
            <a:endParaRPr lang="de-DE" dirty="0"/>
          </a:p>
        </p:txBody>
      </p:sp>
      <p:pic>
        <p:nvPicPr>
          <p:cNvPr id="4" name="Inhaltsplatzhalter 3" descr="DSC_0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7388" y="1357949"/>
            <a:ext cx="8566150" cy="5734365"/>
          </a:xfrm>
        </p:spPr>
      </p:pic>
      <p:sp>
        <p:nvSpPr>
          <p:cNvPr id="5" name="Rechteck 4"/>
          <p:cNvSpPr/>
          <p:nvPr/>
        </p:nvSpPr>
        <p:spPr bwMode="auto">
          <a:xfrm>
            <a:off x="6540510" y="7208861"/>
            <a:ext cx="1000132" cy="1428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8255022" y="7208861"/>
            <a:ext cx="1000132" cy="1428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326064" y="2279639"/>
            <a:ext cx="4429131" cy="3774893"/>
            <a:chOff x="5397502" y="3636961"/>
            <a:chExt cx="4429131" cy="3774893"/>
          </a:xfrm>
        </p:grpSpPr>
        <p:pic>
          <p:nvPicPr>
            <p:cNvPr id="1136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7502" y="3636961"/>
              <a:ext cx="4429131" cy="377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feld 6"/>
            <p:cNvSpPr txBox="1"/>
            <p:nvPr/>
          </p:nvSpPr>
          <p:spPr>
            <a:xfrm>
              <a:off x="6183320" y="6565919"/>
              <a:ext cx="1781257" cy="399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&gt;40dB Isolation</a:t>
              </a:r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1420" y="146050"/>
            <a:ext cx="3500462" cy="758825"/>
          </a:xfrm>
        </p:spPr>
        <p:txBody>
          <a:bodyPr/>
          <a:lstStyle/>
          <a:p>
            <a:r>
              <a:rPr lang="de-DE" dirty="0" smtClean="0"/>
              <a:t>Inside </a:t>
            </a:r>
            <a:r>
              <a:rPr lang="de-DE" dirty="0" err="1" smtClean="0"/>
              <a:t>TCOc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 bwMode="auto">
          <a:xfrm>
            <a:off x="3968742" y="1862162"/>
            <a:ext cx="5715040" cy="5072098"/>
          </a:xfrm>
          <a:prstGeom prst="rect">
            <a:avLst/>
          </a:prstGeom>
          <a:solidFill>
            <a:schemeClr val="bg1"/>
          </a:solidFill>
          <a:ln w="920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254494" y="6780233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9183716" y="6780233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6754824" y="6780233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9" name="Inhaltsplatzhalter 8" descr="Minus-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87319" y="4922845"/>
            <a:ext cx="1564598" cy="1857388"/>
          </a:xfrm>
        </p:spPr>
      </p:pic>
      <p:pic>
        <p:nvPicPr>
          <p:cNvPr id="10" name="Inhaltsplatzhalter 8" descr="Minus-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59153" y="4922845"/>
            <a:ext cx="1564598" cy="185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hteck 4"/>
          <p:cNvSpPr/>
          <p:nvPr/>
        </p:nvSpPr>
        <p:spPr bwMode="auto">
          <a:xfrm>
            <a:off x="4111618" y="6637357"/>
            <a:ext cx="5438812" cy="152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20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3" name="Gruppieren 22"/>
          <p:cNvGrpSpPr/>
          <p:nvPr/>
        </p:nvGrpSpPr>
        <p:grpSpPr>
          <a:xfrm>
            <a:off x="4292479" y="4637092"/>
            <a:ext cx="5072098" cy="444311"/>
            <a:chOff x="2243079" y="4268752"/>
            <a:chExt cx="5143536" cy="500066"/>
          </a:xfrm>
        </p:grpSpPr>
        <p:sp>
          <p:nvSpPr>
            <p:cNvPr id="11" name="Rechteck 10"/>
            <p:cNvSpPr/>
            <p:nvPr/>
          </p:nvSpPr>
          <p:spPr bwMode="auto">
            <a:xfrm>
              <a:off x="2243079" y="4268752"/>
              <a:ext cx="5143536" cy="5000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2336819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2846409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3336951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3846541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4337083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4846673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5337215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5846805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6337347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6846937" y="4351341"/>
              <a:ext cx="419104" cy="347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4" name="Rechteck 23"/>
          <p:cNvSpPr/>
          <p:nvPr/>
        </p:nvSpPr>
        <p:spPr bwMode="auto">
          <a:xfrm>
            <a:off x="9458317" y="4697380"/>
            <a:ext cx="214314" cy="2857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hteck 24"/>
          <p:cNvSpPr/>
          <p:nvPr/>
        </p:nvSpPr>
        <p:spPr bwMode="auto">
          <a:xfrm>
            <a:off x="3968742" y="4708531"/>
            <a:ext cx="214314" cy="2857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7" name="Grafik 26" descr="Faraday#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3188" y="3422647"/>
            <a:ext cx="1489142" cy="1208070"/>
          </a:xfrm>
          <a:prstGeom prst="rect">
            <a:avLst/>
          </a:prstGeom>
        </p:spPr>
      </p:pic>
      <p:sp>
        <p:nvSpPr>
          <p:cNvPr id="28" name="Ellipse 27"/>
          <p:cNvSpPr/>
          <p:nvPr/>
        </p:nvSpPr>
        <p:spPr bwMode="auto">
          <a:xfrm>
            <a:off x="4040180" y="6983396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9469468" y="6983396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6754824" y="6983396"/>
            <a:ext cx="142876" cy="14287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79314" y="6494481"/>
            <a:ext cx="2274982" cy="68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Stainless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Steel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plate</a:t>
            </a:r>
            <a:endParaRPr lang="de-D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dirty="0" err="1" smtClean="0">
                <a:solidFill>
                  <a:srgbClr val="00B0F0"/>
                </a:solidFill>
              </a:rPr>
              <a:t>Viton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68280" y="5637225"/>
            <a:ext cx="1967205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Minus-K Isolators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68280" y="4637093"/>
            <a:ext cx="2704587" cy="70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Aluminium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breadboard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+</a:t>
            </a:r>
          </a:p>
          <a:p>
            <a:r>
              <a:rPr lang="de-DE" dirty="0" smtClean="0">
                <a:solidFill>
                  <a:srgbClr val="FFC000"/>
                </a:solidFill>
              </a:rPr>
              <a:t>Eddy </a:t>
            </a:r>
            <a:r>
              <a:rPr lang="de-DE" dirty="0" err="1" smtClean="0">
                <a:solidFill>
                  <a:srgbClr val="FFC000"/>
                </a:solidFill>
              </a:rPr>
              <a:t>current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damping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68280" y="3779837"/>
            <a:ext cx="101822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Payload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7754956" y="4351340"/>
            <a:ext cx="1428760" cy="257177"/>
          </a:xfrm>
          <a:prstGeom prst="rect">
            <a:avLst/>
          </a:prstGeom>
          <a:solidFill>
            <a:srgbClr val="E5F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6" name="Rechteck 35"/>
          <p:cNvSpPr/>
          <p:nvPr/>
        </p:nvSpPr>
        <p:spPr bwMode="auto">
          <a:xfrm>
            <a:off x="7893068" y="3708400"/>
            <a:ext cx="147639" cy="642942"/>
          </a:xfrm>
          <a:prstGeom prst="rect">
            <a:avLst/>
          </a:prstGeom>
          <a:solidFill>
            <a:srgbClr val="E5F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7" name="Rechteck 36"/>
          <p:cNvSpPr/>
          <p:nvPr/>
        </p:nvSpPr>
        <p:spPr bwMode="auto">
          <a:xfrm>
            <a:off x="8826526" y="3708399"/>
            <a:ext cx="142876" cy="647705"/>
          </a:xfrm>
          <a:prstGeom prst="rect">
            <a:avLst/>
          </a:prstGeom>
          <a:solidFill>
            <a:srgbClr val="E5F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8040708" y="2708267"/>
            <a:ext cx="723275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OMC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397502" y="2779705"/>
            <a:ext cx="1031051" cy="70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Faraday</a:t>
            </a:r>
          </a:p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Isolator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25404" y="1879850"/>
            <a:ext cx="3223959" cy="3997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Payload +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breadboard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~ 36kg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C523180-E0FF-41B9-9278-0D3446E2B40B}" type="slidenum">
              <a:rPr lang="en-GB"/>
              <a:pPr/>
              <a:t>2</a:t>
            </a:fld>
            <a:endParaRPr lang="en-GB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11463" y="82550"/>
            <a:ext cx="6197600" cy="806450"/>
          </a:xfrm>
          <a:ln/>
        </p:spPr>
        <p:txBody>
          <a:bodyPr/>
          <a:lstStyle/>
          <a:p>
            <a:pPr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The limits</a:t>
            </a:r>
            <a:endParaRPr lang="en-GB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6314" y="955655"/>
            <a:ext cx="9820344" cy="6343694"/>
            <a:chOff x="6314" y="955655"/>
            <a:chExt cx="9820344" cy="6343694"/>
          </a:xfrm>
        </p:grpSpPr>
        <p:pic>
          <p:nvPicPr>
            <p:cNvPr id="993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14" y="955655"/>
              <a:ext cx="9820344" cy="6343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Gerade Verbindung 7"/>
            <p:cNvCxnSpPr/>
            <p:nvPr/>
          </p:nvCxnSpPr>
          <p:spPr bwMode="auto">
            <a:xfrm>
              <a:off x="1254098" y="5306930"/>
              <a:ext cx="5214974" cy="1258989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rgbClr val="CC00C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6459547" y="3832225"/>
              <a:ext cx="500066" cy="0"/>
            </a:xfrm>
            <a:prstGeom prst="line">
              <a:avLst/>
            </a:prstGeom>
            <a:solidFill>
              <a:srgbClr val="00B8FF"/>
            </a:solidFill>
            <a:ln w="63500" cap="flat" cmpd="sng" algn="ctr">
              <a:solidFill>
                <a:srgbClr val="CC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 Verbindung 9"/>
            <p:cNvCxnSpPr/>
            <p:nvPr/>
          </p:nvCxnSpPr>
          <p:spPr bwMode="auto">
            <a:xfrm>
              <a:off x="1325536" y="5637225"/>
              <a:ext cx="7500990" cy="946906"/>
            </a:xfrm>
            <a:prstGeom prst="line">
              <a:avLst/>
            </a:prstGeom>
            <a:solidFill>
              <a:srgbClr val="00B8FF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5F8A06F-F129-4F6A-9C76-D56820DAAA53}" type="slidenum">
              <a:rPr lang="en-GB"/>
              <a:pPr/>
              <a:t>20</a:t>
            </a:fld>
            <a:endParaRPr lang="en-GB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39825" y="166688"/>
            <a:ext cx="8023225" cy="692150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GEO - OMC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0538" y="5967413"/>
            <a:ext cx="9070975" cy="1330325"/>
          </a:xfrm>
          <a:ln/>
        </p:spPr>
        <p:txBody>
          <a:bodyPr/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Finesse 150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Rejection of HOM and RF SBs power &gt; 100</a:t>
            </a:r>
            <a:endParaRPr lang="en-GB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95413"/>
            <a:ext cx="10079038" cy="443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3749675" y="2338388"/>
            <a:ext cx="3575050" cy="198913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3951288" y="2497138"/>
            <a:ext cx="2997200" cy="132080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3951288" y="3062288"/>
            <a:ext cx="1074737" cy="75565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6111875" y="2486025"/>
            <a:ext cx="863600" cy="72548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404B605-3296-4CCC-A136-282819988B6D}" type="slidenum">
              <a:rPr lang="en-GB"/>
              <a:pPr/>
              <a:t>21</a:t>
            </a:fld>
            <a:endParaRPr lang="en-GB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39825" y="166688"/>
            <a:ext cx="8023225" cy="692150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GEO - OMC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0538" y="5967413"/>
            <a:ext cx="9070975" cy="1330325"/>
          </a:xfrm>
          <a:ln/>
        </p:spPr>
        <p:txBody>
          <a:bodyPr/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Finesse 150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Rejection of HOM and </a:t>
            </a:r>
            <a:r>
              <a:rPr lang="en-GB" dirty="0" smtClean="0"/>
              <a:t>RF SBs </a:t>
            </a:r>
            <a:r>
              <a:rPr lang="en-GB" dirty="0"/>
              <a:t>power &gt; 100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1539850" y="1208069"/>
            <a:ext cx="6961201" cy="4659977"/>
            <a:chOff x="1539850" y="1208069"/>
            <a:chExt cx="6961201" cy="4659977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1539850" y="1208069"/>
              <a:ext cx="6961201" cy="4659977"/>
              <a:chOff x="1539850" y="1208069"/>
              <a:chExt cx="6961201" cy="4659977"/>
            </a:xfrm>
          </p:grpSpPr>
          <p:pic>
            <p:nvPicPr>
              <p:cNvPr id="10" name="Grafik 9" descr="DSC_0328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9850" y="1208069"/>
                <a:ext cx="6961201" cy="4659977"/>
              </a:xfrm>
              <a:prstGeom prst="rect">
                <a:avLst/>
              </a:prstGeom>
            </p:spPr>
          </p:pic>
          <p:sp>
            <p:nvSpPr>
              <p:cNvPr id="22532" name="Line 4"/>
              <p:cNvSpPr>
                <a:spLocks noChangeShapeType="1"/>
              </p:cNvSpPr>
              <p:nvPr/>
            </p:nvSpPr>
            <p:spPr bwMode="auto">
              <a:xfrm>
                <a:off x="5326064" y="3279771"/>
                <a:ext cx="1143008" cy="100013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33" name="Line 5"/>
              <p:cNvSpPr>
                <a:spLocks noChangeShapeType="1"/>
              </p:cNvSpPr>
              <p:nvPr/>
            </p:nvSpPr>
            <p:spPr bwMode="auto">
              <a:xfrm flipV="1">
                <a:off x="5397502" y="2655879"/>
                <a:ext cx="1714512" cy="21431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  <a:scene3d>
                <a:camera prst="orthographicFront">
                  <a:rot lat="0" lon="0" rev="120000"/>
                </a:camera>
                <a:lightRig rig="threePt" dir="t"/>
              </a:scene3d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34" name="Line 6"/>
              <p:cNvSpPr>
                <a:spLocks noChangeShapeType="1"/>
              </p:cNvSpPr>
              <p:nvPr/>
            </p:nvSpPr>
            <p:spPr bwMode="auto">
              <a:xfrm flipV="1">
                <a:off x="3020996" y="2779706"/>
                <a:ext cx="1805002" cy="50006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" name="Line 4"/>
              <p:cNvSpPr>
                <a:spLocks noChangeShapeType="1"/>
              </p:cNvSpPr>
              <p:nvPr/>
            </p:nvSpPr>
            <p:spPr bwMode="auto">
              <a:xfrm>
                <a:off x="2968610" y="1208069"/>
                <a:ext cx="928694" cy="785819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rot="60000" flipH="1">
                <a:off x="5611815" y="2612149"/>
                <a:ext cx="1489804" cy="439020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" name="Line 4"/>
              <p:cNvSpPr>
                <a:spLocks noChangeShapeType="1"/>
              </p:cNvSpPr>
              <p:nvPr/>
            </p:nvSpPr>
            <p:spPr bwMode="auto">
              <a:xfrm>
                <a:off x="4825998" y="2779705"/>
                <a:ext cx="142876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Line 4"/>
              <p:cNvSpPr>
                <a:spLocks noChangeShapeType="1"/>
              </p:cNvSpPr>
              <p:nvPr/>
            </p:nvSpPr>
            <p:spPr bwMode="auto">
              <a:xfrm>
                <a:off x="5254626" y="3136895"/>
                <a:ext cx="71438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Line 4"/>
              <p:cNvSpPr>
                <a:spLocks noChangeShapeType="1"/>
              </p:cNvSpPr>
              <p:nvPr/>
            </p:nvSpPr>
            <p:spPr bwMode="auto">
              <a:xfrm>
                <a:off x="5040312" y="2994019"/>
                <a:ext cx="214314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Line 5"/>
              <p:cNvSpPr>
                <a:spLocks noChangeShapeType="1"/>
              </p:cNvSpPr>
              <p:nvPr/>
            </p:nvSpPr>
            <p:spPr bwMode="auto">
              <a:xfrm flipV="1">
                <a:off x="3040048" y="2994019"/>
                <a:ext cx="1928826" cy="28575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Line 4"/>
              <p:cNvSpPr>
                <a:spLocks noChangeShapeType="1"/>
              </p:cNvSpPr>
              <p:nvPr/>
            </p:nvSpPr>
            <p:spPr bwMode="auto">
              <a:xfrm rot="60000">
                <a:off x="4192582" y="2241537"/>
                <a:ext cx="360000" cy="25241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4"/>
              <p:cNvSpPr>
                <a:spLocks noChangeShapeType="1"/>
              </p:cNvSpPr>
              <p:nvPr/>
            </p:nvSpPr>
            <p:spPr bwMode="auto">
              <a:xfrm>
                <a:off x="4754560" y="2636829"/>
                <a:ext cx="71438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4"/>
              <p:cNvSpPr>
                <a:spLocks noChangeShapeType="1"/>
              </p:cNvSpPr>
              <p:nvPr/>
            </p:nvSpPr>
            <p:spPr bwMode="auto">
              <a:xfrm rot="900000">
                <a:off x="4597395" y="2565391"/>
                <a:ext cx="180000" cy="7143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rot="-480000" flipH="1">
              <a:off x="5035549" y="2979730"/>
              <a:ext cx="142876" cy="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H="1">
              <a:off x="5249863" y="3055931"/>
              <a:ext cx="285752" cy="81829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A63B49B-9B9B-4344-872F-87ED0DF26A69}" type="slidenum">
              <a:rPr lang="en-GB"/>
              <a:pPr/>
              <a:t>22</a:t>
            </a:fld>
            <a:endParaRPr lang="en-GB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39825" y="166688"/>
            <a:ext cx="8023225" cy="692150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GEO - OMC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749675" y="2338388"/>
            <a:ext cx="3575050" cy="198913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3951288" y="2497138"/>
            <a:ext cx="2997200" cy="132080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V="1">
            <a:off x="3951288" y="3062288"/>
            <a:ext cx="1074737" cy="75565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>
            <a:off x="6111875" y="2486025"/>
            <a:ext cx="863600" cy="72548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>
            <a:lum bright="12000" contrast="14000"/>
          </a:blip>
          <a:stretch>
            <a:fillRect/>
          </a:stretch>
        </p:blipFill>
        <p:spPr bwMode="auto">
          <a:xfrm>
            <a:off x="571504" y="1218972"/>
            <a:ext cx="8969402" cy="5592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7436" y="2922581"/>
            <a:ext cx="481055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18" y="1157258"/>
            <a:ext cx="9144064" cy="606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939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939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>
            <a:spLocks noGrp="1"/>
          </p:cNvSpPr>
          <p:nvPr>
            <p:ph type="sldNum" idx="10"/>
          </p:nvPr>
        </p:nvSpPr>
        <p:spPr>
          <a:xfrm>
            <a:off x="7247816" y="5773716"/>
            <a:ext cx="2346325" cy="519113"/>
          </a:xfrm>
        </p:spPr>
        <p:txBody>
          <a:bodyPr/>
          <a:lstStyle/>
          <a:p>
            <a:fld id="{5404B605-3296-4CCC-A136-282819988B6D}" type="slidenum">
              <a:rPr lang="en-GB"/>
              <a:pPr/>
              <a:t>23</a:t>
            </a:fld>
            <a:endParaRPr lang="en-GB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39825" y="166688"/>
            <a:ext cx="8023225" cy="692150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GEO - OMC</a:t>
            </a: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14313" y="6208729"/>
            <a:ext cx="9612345" cy="1246866"/>
            <a:chOff x="0" y="3740"/>
            <a:chExt cx="6350" cy="549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526" y="4070"/>
              <a:ext cx="1194" cy="1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200">
                  <a:solidFill>
                    <a:srgbClr val="000000"/>
                  </a:solidFill>
                  <a:ea typeface="msgothic" charset="0"/>
                  <a:cs typeface="msgothic" charset="0"/>
                </a:rPr>
                <a:t>Frequency [Hz]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0" y="3740"/>
              <a:ext cx="6350" cy="5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360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90" y="3810"/>
              <a:ext cx="5919" cy="3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Poster available:</a:t>
              </a:r>
            </a:p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 err="1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Mirko</a:t>
              </a:r>
              <a:r>
                <a:rPr lang="en-GB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 </a:t>
              </a:r>
              <a:r>
                <a:rPr lang="en-GB" b="1" dirty="0" err="1">
                  <a:solidFill>
                    <a:srgbClr val="FFFFFF"/>
                  </a:solidFill>
                  <a:ea typeface="msgothic" charset="0"/>
                  <a:cs typeface="msgothic" charset="0"/>
                </a:rPr>
                <a:t>Prijatelj</a:t>
              </a:r>
              <a:r>
                <a:rPr lang="en-GB" b="1" dirty="0">
                  <a:solidFill>
                    <a:srgbClr val="FFFFFF"/>
                  </a:solidFill>
                  <a:ea typeface="msgothic" charset="0"/>
                  <a:cs typeface="msgothic" charset="0"/>
                </a:rPr>
                <a:t>: </a:t>
              </a:r>
              <a:r>
                <a:rPr lang="en-GB" b="1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Control </a:t>
              </a:r>
              <a:r>
                <a:rPr lang="en-GB" b="1" i="1" dirty="0">
                  <a:solidFill>
                    <a:srgbClr val="FFFFFF"/>
                  </a:solidFill>
                  <a:ea typeface="msgothic" charset="0"/>
                  <a:cs typeface="msgothic" charset="0"/>
                </a:rPr>
                <a:t>and Automatic Alignment of the Output Mode Cleaner of </a:t>
              </a:r>
              <a:r>
                <a:rPr lang="en-GB" b="1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GEO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Jerome </a:t>
              </a:r>
              <a:r>
                <a:rPr lang="en-GB" b="1" dirty="0" err="1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Degallaix</a:t>
              </a:r>
              <a:r>
                <a:rPr lang="en-GB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: </a:t>
              </a:r>
              <a:r>
                <a:rPr lang="en-GB" b="1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Commissioning of the tuned DC readout at GEO600</a:t>
              </a:r>
              <a:r>
                <a:rPr lang="en-GB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 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 </a:t>
              </a:r>
              <a:endParaRPr lang="en-GB" sz="2000" i="1" dirty="0">
                <a:solidFill>
                  <a:srgbClr val="FFFFFF"/>
                </a:solidFill>
                <a:ea typeface="msgothic" charset="0"/>
                <a:cs typeface="msgothic" charset="0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1539850" y="1208069"/>
            <a:ext cx="6961201" cy="4659977"/>
            <a:chOff x="1539850" y="1208069"/>
            <a:chExt cx="6961201" cy="4659977"/>
          </a:xfrm>
        </p:grpSpPr>
        <p:grpSp>
          <p:nvGrpSpPr>
            <p:cNvPr id="38" name="Gruppieren 20"/>
            <p:cNvGrpSpPr/>
            <p:nvPr/>
          </p:nvGrpSpPr>
          <p:grpSpPr>
            <a:xfrm>
              <a:off x="1539850" y="1208069"/>
              <a:ext cx="6961201" cy="4659977"/>
              <a:chOff x="1539850" y="1208069"/>
              <a:chExt cx="6961201" cy="4659977"/>
            </a:xfrm>
          </p:grpSpPr>
          <p:pic>
            <p:nvPicPr>
              <p:cNvPr id="41" name="Grafik 40" descr="DSC_0328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9850" y="1208069"/>
                <a:ext cx="6961201" cy="4659977"/>
              </a:xfrm>
              <a:prstGeom prst="rect">
                <a:avLst/>
              </a:prstGeom>
            </p:spPr>
          </p:pic>
          <p:sp>
            <p:nvSpPr>
              <p:cNvPr id="42" name="Line 4"/>
              <p:cNvSpPr>
                <a:spLocks noChangeShapeType="1"/>
              </p:cNvSpPr>
              <p:nvPr/>
            </p:nvSpPr>
            <p:spPr bwMode="auto">
              <a:xfrm>
                <a:off x="5326064" y="3279771"/>
                <a:ext cx="1143008" cy="100013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5"/>
              <p:cNvSpPr>
                <a:spLocks noChangeShapeType="1"/>
              </p:cNvSpPr>
              <p:nvPr/>
            </p:nvSpPr>
            <p:spPr bwMode="auto">
              <a:xfrm flipV="1">
                <a:off x="5397502" y="2655879"/>
                <a:ext cx="1714512" cy="21431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  <a:scene3d>
                <a:camera prst="orthographicFront">
                  <a:rot lat="0" lon="0" rev="120000"/>
                </a:camera>
                <a:lightRig rig="threePt" dir="t"/>
              </a:scene3d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 flipV="1">
                <a:off x="3020996" y="2779706"/>
                <a:ext cx="1805002" cy="50006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4"/>
              <p:cNvSpPr>
                <a:spLocks noChangeShapeType="1"/>
              </p:cNvSpPr>
              <p:nvPr/>
            </p:nvSpPr>
            <p:spPr bwMode="auto">
              <a:xfrm>
                <a:off x="2968610" y="1208069"/>
                <a:ext cx="928694" cy="785819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 rot="60000" flipH="1">
                <a:off x="5611815" y="2612149"/>
                <a:ext cx="1489804" cy="439020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4"/>
              <p:cNvSpPr>
                <a:spLocks noChangeShapeType="1"/>
              </p:cNvSpPr>
              <p:nvPr/>
            </p:nvSpPr>
            <p:spPr bwMode="auto">
              <a:xfrm>
                <a:off x="4825998" y="2779705"/>
                <a:ext cx="142876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4"/>
              <p:cNvSpPr>
                <a:spLocks noChangeShapeType="1"/>
              </p:cNvSpPr>
              <p:nvPr/>
            </p:nvSpPr>
            <p:spPr bwMode="auto">
              <a:xfrm>
                <a:off x="5254626" y="3136895"/>
                <a:ext cx="71438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4"/>
              <p:cNvSpPr>
                <a:spLocks noChangeShapeType="1"/>
              </p:cNvSpPr>
              <p:nvPr/>
            </p:nvSpPr>
            <p:spPr bwMode="auto">
              <a:xfrm>
                <a:off x="5040312" y="2994019"/>
                <a:ext cx="214314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flipV="1">
                <a:off x="3040048" y="2994019"/>
                <a:ext cx="1928826" cy="28575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4"/>
              <p:cNvSpPr>
                <a:spLocks noChangeShapeType="1"/>
              </p:cNvSpPr>
              <p:nvPr/>
            </p:nvSpPr>
            <p:spPr bwMode="auto">
              <a:xfrm rot="60000">
                <a:off x="4192582" y="2241537"/>
                <a:ext cx="360000" cy="25241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Line 4"/>
              <p:cNvSpPr>
                <a:spLocks noChangeShapeType="1"/>
              </p:cNvSpPr>
              <p:nvPr/>
            </p:nvSpPr>
            <p:spPr bwMode="auto">
              <a:xfrm>
                <a:off x="4754560" y="2636829"/>
                <a:ext cx="71438" cy="14287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4"/>
              <p:cNvSpPr>
                <a:spLocks noChangeShapeType="1"/>
              </p:cNvSpPr>
              <p:nvPr/>
            </p:nvSpPr>
            <p:spPr bwMode="auto">
              <a:xfrm rot="900000">
                <a:off x="4597395" y="2565391"/>
                <a:ext cx="180000" cy="7143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9" name="Line 7"/>
            <p:cNvSpPr>
              <a:spLocks noChangeShapeType="1"/>
            </p:cNvSpPr>
            <p:nvPr/>
          </p:nvSpPr>
          <p:spPr bwMode="auto">
            <a:xfrm rot="-480000" flipH="1">
              <a:off x="5035549" y="2979730"/>
              <a:ext cx="142876" cy="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7"/>
            <p:cNvSpPr>
              <a:spLocks noChangeShapeType="1"/>
            </p:cNvSpPr>
            <p:nvPr/>
          </p:nvSpPr>
          <p:spPr bwMode="auto">
            <a:xfrm flipH="1">
              <a:off x="5249863" y="3055931"/>
              <a:ext cx="285752" cy="81829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0048" y="146050"/>
            <a:ext cx="5837252" cy="758825"/>
          </a:xfrm>
        </p:spPr>
        <p:txBody>
          <a:bodyPr/>
          <a:lstStyle/>
          <a:p>
            <a:r>
              <a:rPr lang="de-DE" dirty="0" smtClean="0"/>
              <a:t>Power </a:t>
            </a:r>
            <a:r>
              <a:rPr lang="de-DE" dirty="0" err="1" smtClean="0"/>
              <a:t>increase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174662" y="1851011"/>
            <a:ext cx="4000528" cy="4929222"/>
          </a:xfrm>
        </p:spPr>
        <p:txBody>
          <a:bodyPr/>
          <a:lstStyle/>
          <a:p>
            <a:r>
              <a:rPr lang="de-DE" sz="2400" dirty="0" err="1" smtClean="0"/>
              <a:t>Decrease</a:t>
            </a:r>
            <a:r>
              <a:rPr lang="de-DE" sz="2400" dirty="0" smtClean="0"/>
              <a:t> MC Finesse</a:t>
            </a:r>
          </a:p>
          <a:p>
            <a:pPr lvl="1"/>
            <a:r>
              <a:rPr lang="de-DE" sz="2000" dirty="0" smtClean="0"/>
              <a:t>T= 0.1% -&gt; T=0.8%</a:t>
            </a:r>
          </a:p>
          <a:p>
            <a:r>
              <a:rPr lang="de-DE" sz="2000" dirty="0" err="1" smtClean="0"/>
              <a:t>Increase</a:t>
            </a:r>
            <a:r>
              <a:rPr lang="de-DE" sz="2000" dirty="0" smtClean="0"/>
              <a:t> Laser Power</a:t>
            </a:r>
          </a:p>
          <a:p>
            <a:pPr lvl="1"/>
            <a:r>
              <a:rPr lang="de-DE" sz="2000" dirty="0" smtClean="0"/>
              <a:t>P=6W -&gt; P=35W</a:t>
            </a:r>
          </a:p>
          <a:p>
            <a:pPr lvl="1"/>
            <a:endParaRPr lang="de-DE" sz="2000" dirty="0" smtClean="0"/>
          </a:p>
          <a:p>
            <a:pPr lvl="1">
              <a:buNone/>
            </a:pPr>
            <a:r>
              <a:rPr lang="de-DE" sz="2000" dirty="0" err="1" smtClean="0">
                <a:solidFill>
                  <a:srgbClr val="FF0000"/>
                </a:solidFill>
              </a:rPr>
              <a:t>Increase</a:t>
            </a:r>
            <a:r>
              <a:rPr lang="de-DE" sz="2000" dirty="0" smtClean="0">
                <a:solidFill>
                  <a:srgbClr val="FF0000"/>
                </a:solidFill>
              </a:rPr>
              <a:t> Power </a:t>
            </a:r>
            <a:r>
              <a:rPr lang="de-DE" sz="2000" dirty="0" err="1" smtClean="0">
                <a:solidFill>
                  <a:srgbClr val="FF0000"/>
                </a:solidFill>
              </a:rPr>
              <a:t>into</a:t>
            </a:r>
            <a:r>
              <a:rPr lang="de-DE" sz="2000" dirty="0" smtClean="0">
                <a:solidFill>
                  <a:srgbClr val="FF0000"/>
                </a:solidFill>
              </a:rPr>
              <a:t> PRC </a:t>
            </a:r>
            <a:r>
              <a:rPr lang="de-DE" sz="2000" dirty="0" err="1" smtClean="0">
                <a:solidFill>
                  <a:srgbClr val="FF0000"/>
                </a:solidFill>
              </a:rPr>
              <a:t>by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factor</a:t>
            </a:r>
            <a:r>
              <a:rPr lang="de-DE" sz="2000" dirty="0" smtClean="0">
                <a:solidFill>
                  <a:srgbClr val="FF0000"/>
                </a:solidFill>
              </a:rPr>
              <a:t> ~10</a:t>
            </a:r>
          </a:p>
          <a:p>
            <a:pPr lvl="1">
              <a:buNone/>
            </a:pPr>
            <a:r>
              <a:rPr lang="de-DE" sz="2000" dirty="0" err="1" smtClean="0">
                <a:solidFill>
                  <a:schemeClr val="tx1"/>
                </a:solidFill>
              </a:rPr>
              <a:t>Shadow</a:t>
            </a:r>
            <a:r>
              <a:rPr lang="de-DE" sz="2000" dirty="0" smtClean="0">
                <a:solidFill>
                  <a:schemeClr val="tx1"/>
                </a:solidFill>
              </a:rPr>
              <a:t> Sensor Read-out</a:t>
            </a:r>
          </a:p>
          <a:p>
            <a:pPr lvl="1">
              <a:buNone/>
            </a:pPr>
            <a:r>
              <a:rPr lang="de-DE" sz="2000" dirty="0" smtClean="0">
                <a:solidFill>
                  <a:schemeClr val="tx1"/>
                </a:solidFill>
              </a:rPr>
              <a:t>DC -&gt; AC</a:t>
            </a:r>
          </a:p>
        </p:txBody>
      </p:sp>
      <p:graphicFrame>
        <p:nvGraphicFramePr>
          <p:cNvPr id="144386" name="Object 2"/>
          <p:cNvGraphicFramePr>
            <a:graphicFrameLocks noChangeAspect="1"/>
          </p:cNvGraphicFramePr>
          <p:nvPr/>
        </p:nvGraphicFramePr>
        <p:xfrm>
          <a:off x="3825866" y="2565391"/>
          <a:ext cx="6183321" cy="3542707"/>
        </p:xfrm>
        <a:graphic>
          <a:graphicData uri="http://schemas.openxmlformats.org/presentationml/2006/ole">
            <p:oleObj spid="_x0000_s144386" r:id="rId3" imgW="9742857" imgH="558095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BeamInBS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-746165" y="0"/>
            <a:ext cx="11449990" cy="7559675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-82560" y="-122260"/>
            <a:ext cx="7408888" cy="75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de-DE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C4AE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Shadow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C4AE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C4AE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sensors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C4AE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</a:t>
            </a:r>
            <a:r>
              <a:rPr kumimoji="0" lang="de-DE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C4AE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C4AE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power</a:t>
            </a:r>
            <a:endParaRPr kumimoji="0" lang="de-DE" sz="4000" b="0" i="0" u="none" strike="noStrike" kern="0" cap="none" spc="0" normalizeH="0" baseline="0" noProof="0" dirty="0">
              <a:ln>
                <a:noFill/>
              </a:ln>
              <a:solidFill>
                <a:srgbClr val="FC4AE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6974" y="117449"/>
            <a:ext cx="7470775" cy="758825"/>
          </a:xfrm>
        </p:spPr>
        <p:txBody>
          <a:bodyPr/>
          <a:lstStyle/>
          <a:p>
            <a:pPr algn="ctr"/>
            <a:r>
              <a:rPr lang="de-DE" dirty="0" smtClean="0"/>
              <a:t>GEO </a:t>
            </a:r>
            <a:r>
              <a:rPr lang="de-DE" dirty="0" err="1" smtClean="0"/>
              <a:t>Shadow</a:t>
            </a:r>
            <a:r>
              <a:rPr lang="de-DE" dirty="0" smtClean="0"/>
              <a:t> Sensors</a:t>
            </a:r>
            <a:br>
              <a:rPr lang="de-DE" dirty="0" smtClean="0"/>
            </a:br>
            <a:r>
              <a:rPr lang="de-DE" sz="2800" dirty="0" err="1" smtClean="0"/>
              <a:t>change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AC </a:t>
            </a:r>
            <a:r>
              <a:rPr lang="de-DE" sz="2800" dirty="0" err="1" smtClean="0"/>
              <a:t>operation</a:t>
            </a:r>
            <a:endParaRPr lang="de-DE" sz="2800" dirty="0"/>
          </a:p>
        </p:txBody>
      </p:sp>
      <p:pic>
        <p:nvPicPr>
          <p:cNvPr id="4" name="Inhaltsplatzhalter 3" descr="P1110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183" y="1565260"/>
            <a:ext cx="4125544" cy="5500726"/>
          </a:xfrm>
        </p:spPr>
      </p:pic>
      <p:pic>
        <p:nvPicPr>
          <p:cNvPr id="5" name="Grafik 4" descr="P1110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8808" y="1565259"/>
            <a:ext cx="5524539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2792" y="146050"/>
            <a:ext cx="6694508" cy="758825"/>
          </a:xfrm>
        </p:spPr>
        <p:txBody>
          <a:bodyPr/>
          <a:lstStyle/>
          <a:p>
            <a:r>
              <a:rPr lang="de-DE" dirty="0" smtClean="0"/>
              <a:t>Thermal </a:t>
            </a:r>
            <a:r>
              <a:rPr lang="de-DE" dirty="0" err="1" smtClean="0"/>
              <a:t>compensation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209550" y="1387475"/>
          <a:ext cx="9717088" cy="5567363"/>
        </p:xfrm>
        <a:graphic>
          <a:graphicData uri="http://schemas.openxmlformats.org/presentationml/2006/ole">
            <p:oleObj spid="_x0000_s135170" r:id="rId3" imgW="9742857" imgH="558095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2D1U0894rawkor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74728" y="-13120"/>
            <a:ext cx="11396886" cy="7581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7106" y="146050"/>
            <a:ext cx="6480194" cy="758825"/>
          </a:xfrm>
        </p:spPr>
        <p:txBody>
          <a:bodyPr/>
          <a:lstStyle/>
          <a:p>
            <a:r>
              <a:rPr lang="de-DE" dirty="0" smtClean="0"/>
              <a:t>Thermal </a:t>
            </a:r>
            <a:r>
              <a:rPr lang="de-DE" dirty="0" err="1" smtClean="0"/>
              <a:t>compensation</a:t>
            </a:r>
            <a:endParaRPr lang="de-DE" dirty="0"/>
          </a:p>
        </p:txBody>
      </p:sp>
      <p:pic>
        <p:nvPicPr>
          <p:cNvPr id="4" name="Inhaltsplatzhalter 3" descr="pattern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40312" y="2422515"/>
            <a:ext cx="4143404" cy="4143404"/>
          </a:xfrm>
        </p:spPr>
      </p:pic>
      <p:sp>
        <p:nvSpPr>
          <p:cNvPr id="7" name="Textfeld 6"/>
          <p:cNvSpPr txBox="1"/>
          <p:nvPr/>
        </p:nvSpPr>
        <p:spPr>
          <a:xfrm>
            <a:off x="5540378" y="6637357"/>
            <a:ext cx="3857652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about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10 W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heating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power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full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25W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Laser power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470" y="2422515"/>
            <a:ext cx="2846896" cy="475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1111222" y="1351844"/>
            <a:ext cx="2428892" cy="570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Problem: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54626" y="1350945"/>
            <a:ext cx="3857652" cy="104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Solution:</a:t>
            </a:r>
          </a:p>
          <a:p>
            <a:pPr algn="ctr"/>
            <a:r>
              <a:rPr lang="de-DE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Heating</a:t>
            </a:r>
            <a:r>
              <a:rPr lang="de-DE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de-DE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BS </a:t>
            </a:r>
            <a:r>
              <a:rPr lang="de-DE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surface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968346" y="1779573"/>
            <a:ext cx="800105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9916" y="146050"/>
            <a:ext cx="6143668" cy="758825"/>
          </a:xfrm>
        </p:spPr>
        <p:txBody>
          <a:bodyPr/>
          <a:lstStyle/>
          <a:p>
            <a:pPr algn="ctr"/>
            <a:r>
              <a:rPr lang="de-DE" dirty="0" smtClean="0"/>
              <a:t>The Master Plan </a:t>
            </a:r>
            <a:r>
              <a:rPr lang="de-DE" sz="2800" dirty="0" smtClean="0"/>
              <a:t>Experimenter‘s Notation</a:t>
            </a:r>
            <a:endParaRPr lang="de-DE" dirty="0"/>
          </a:p>
        </p:txBody>
      </p:sp>
      <p:pic>
        <p:nvPicPr>
          <p:cNvPr id="3" name="Grafik 2" descr="whiteboardp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73302"/>
            <a:ext cx="10080625" cy="381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</a:t>
            </a:r>
            <a:r>
              <a:rPr lang="de-DE" baseline="-25000" dirty="0" smtClean="0"/>
              <a:t>2</a:t>
            </a:r>
            <a:r>
              <a:rPr lang="de-DE" dirty="0" smtClean="0"/>
              <a:t> Laser </a:t>
            </a:r>
            <a:r>
              <a:rPr lang="de-DE" dirty="0" err="1" smtClean="0"/>
              <a:t>Intensity</a:t>
            </a:r>
            <a:r>
              <a:rPr lang="de-DE" dirty="0" smtClean="0"/>
              <a:t> Noise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850" y="1779573"/>
            <a:ext cx="6786610" cy="533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611288" y="1208069"/>
            <a:ext cx="6500858" cy="46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</a:t>
            </a:r>
            <a:r>
              <a:rPr lang="de-DE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de-DE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RIN = </a:t>
            </a:r>
            <a:r>
              <a:rPr lang="de-D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de-DE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-5</a:t>
            </a:r>
            <a:r>
              <a:rPr lang="de-DE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assumed</a:t>
            </a:r>
            <a:r>
              <a:rPr lang="de-DE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RIN </a:t>
            </a:r>
            <a:r>
              <a:rPr lang="de-DE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required</a:t>
            </a:r>
            <a:r>
              <a:rPr lang="de-DE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&lt; 10</a:t>
            </a:r>
            <a:r>
              <a:rPr lang="de-DE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-8</a:t>
            </a:r>
            <a:endParaRPr lang="de-DE" sz="24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6525" y="163492"/>
            <a:ext cx="7470775" cy="758825"/>
          </a:xfrm>
        </p:spPr>
        <p:txBody>
          <a:bodyPr/>
          <a:lstStyle/>
          <a:p>
            <a:r>
              <a:rPr lang="de-DE" dirty="0" smtClean="0"/>
              <a:t>Thermal </a:t>
            </a:r>
            <a:r>
              <a:rPr lang="de-DE" dirty="0" err="1" smtClean="0"/>
              <a:t>compensation</a:t>
            </a:r>
            <a:endParaRPr lang="de-DE" dirty="0"/>
          </a:p>
        </p:txBody>
      </p:sp>
      <p:pic>
        <p:nvPicPr>
          <p:cNvPr id="5" name="Inhaltsplatzhalter 4" descr="setu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9850" y="1493821"/>
            <a:ext cx="8022547" cy="56737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GEO-HF </a:t>
            </a:r>
            <a:r>
              <a:rPr lang="en-GB" dirty="0" smtClean="0"/>
              <a:t>Sensitivities</a:t>
            </a:r>
            <a:br>
              <a:rPr lang="en-GB" dirty="0" smtClean="0"/>
            </a:br>
            <a:r>
              <a:rPr lang="en-GB" sz="2400" dirty="0" smtClean="0"/>
              <a:t>DC readout, Tuned SR</a:t>
            </a:r>
            <a:endParaRPr lang="en-GB" sz="2400" dirty="0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50" y="698526"/>
            <a:ext cx="103441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4688656" y="6404681"/>
            <a:ext cx="18518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C00CC"/>
                </a:solidFill>
              </a:rPr>
              <a:t>BS </a:t>
            </a:r>
            <a:r>
              <a:rPr lang="de-DE" b="1" dirty="0" err="1" smtClean="0">
                <a:solidFill>
                  <a:srgbClr val="CC00CC"/>
                </a:solidFill>
              </a:rPr>
              <a:t>Thermorefr</a:t>
            </a:r>
            <a:r>
              <a:rPr lang="de-DE" b="1" dirty="0" smtClean="0">
                <a:solidFill>
                  <a:srgbClr val="CC00CC"/>
                </a:solidFill>
              </a:rPr>
              <a:t>.</a:t>
            </a:r>
            <a:endParaRPr lang="de-DE" b="1" dirty="0">
              <a:solidFill>
                <a:srgbClr val="CC00C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326328" y="6351605"/>
            <a:ext cx="141583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Coating</a:t>
            </a:r>
            <a:r>
              <a:rPr lang="de-DE" b="1" dirty="0" smtClean="0">
                <a:solidFill>
                  <a:srgbClr val="FF0000"/>
                </a:solidFill>
              </a:rPr>
              <a:t> Br.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GEO-HF </a:t>
            </a:r>
            <a:r>
              <a:rPr lang="en-GB" dirty="0" smtClean="0"/>
              <a:t>Sensitivities</a:t>
            </a:r>
            <a:br>
              <a:rPr lang="en-GB" dirty="0" smtClean="0"/>
            </a:br>
            <a:r>
              <a:rPr lang="en-GB" sz="2400" dirty="0" smtClean="0"/>
              <a:t>DC readout, Tuned SR, 6dB Squeezing</a:t>
            </a:r>
            <a:endParaRPr lang="en-GB" sz="2400" dirty="0"/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50" y="698526"/>
            <a:ext cx="103441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4688656" y="6404681"/>
            <a:ext cx="18518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C00CC"/>
                </a:solidFill>
              </a:rPr>
              <a:t>BS </a:t>
            </a:r>
            <a:r>
              <a:rPr lang="de-DE" b="1" dirty="0" err="1" smtClean="0">
                <a:solidFill>
                  <a:srgbClr val="CC00CC"/>
                </a:solidFill>
              </a:rPr>
              <a:t>Thermorefr</a:t>
            </a:r>
            <a:r>
              <a:rPr lang="de-DE" b="1" dirty="0" smtClean="0">
                <a:solidFill>
                  <a:srgbClr val="CC00CC"/>
                </a:solidFill>
              </a:rPr>
              <a:t>.</a:t>
            </a:r>
            <a:endParaRPr lang="de-DE" b="1" dirty="0">
              <a:solidFill>
                <a:srgbClr val="CC00CC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26328" y="6351605"/>
            <a:ext cx="141583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Coating</a:t>
            </a:r>
            <a:r>
              <a:rPr lang="de-DE" b="1" dirty="0" smtClean="0">
                <a:solidFill>
                  <a:srgbClr val="FF0000"/>
                </a:solidFill>
              </a:rPr>
              <a:t> Br.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GEO-HF </a:t>
            </a:r>
            <a:r>
              <a:rPr lang="en-GB" dirty="0" smtClean="0"/>
              <a:t>Sensitivities</a:t>
            </a:r>
            <a:br>
              <a:rPr lang="en-GB" dirty="0" smtClean="0"/>
            </a:br>
            <a:r>
              <a:rPr lang="en-GB" sz="2000" dirty="0" smtClean="0"/>
              <a:t>DC readout, Tuned SR, 6dB Squeezing, </a:t>
            </a:r>
            <a:r>
              <a:rPr lang="en-GB" sz="2000" dirty="0" smtClean="0">
                <a:solidFill>
                  <a:srgbClr val="EE6C00"/>
                </a:solidFill>
              </a:rPr>
              <a:t>MSR 10%,3.2W input</a:t>
            </a:r>
            <a:endParaRPr lang="en-GB" sz="2400" dirty="0">
              <a:solidFill>
                <a:srgbClr val="EE6C00"/>
              </a:solidFill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50" y="698526"/>
            <a:ext cx="103441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4688656" y="6404681"/>
            <a:ext cx="18518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C00CC"/>
                </a:solidFill>
              </a:rPr>
              <a:t>BS </a:t>
            </a:r>
            <a:r>
              <a:rPr lang="de-DE" b="1" dirty="0" err="1" smtClean="0">
                <a:solidFill>
                  <a:srgbClr val="CC00CC"/>
                </a:solidFill>
              </a:rPr>
              <a:t>Thermorefr</a:t>
            </a:r>
            <a:r>
              <a:rPr lang="de-DE" b="1" dirty="0" smtClean="0">
                <a:solidFill>
                  <a:srgbClr val="CC00CC"/>
                </a:solidFill>
              </a:rPr>
              <a:t>.</a:t>
            </a:r>
            <a:endParaRPr lang="de-DE" b="1" dirty="0">
              <a:solidFill>
                <a:srgbClr val="CC00CC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26328" y="6351605"/>
            <a:ext cx="141583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Coating</a:t>
            </a:r>
            <a:r>
              <a:rPr lang="de-DE" b="1" dirty="0" smtClean="0">
                <a:solidFill>
                  <a:srgbClr val="FF0000"/>
                </a:solidFill>
              </a:rPr>
              <a:t> Br.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GEO-HF </a:t>
            </a:r>
            <a:r>
              <a:rPr lang="en-GB" dirty="0" smtClean="0"/>
              <a:t>Sensitivities</a:t>
            </a:r>
            <a:br>
              <a:rPr lang="en-GB" dirty="0" smtClean="0"/>
            </a:br>
            <a:r>
              <a:rPr lang="en-GB" sz="2000" dirty="0" smtClean="0"/>
              <a:t>DC readout, Tuned SR, 6dB Squeezing, </a:t>
            </a:r>
            <a:r>
              <a:rPr lang="en-GB" sz="2000" dirty="0" smtClean="0">
                <a:solidFill>
                  <a:srgbClr val="03C924"/>
                </a:solidFill>
              </a:rPr>
              <a:t>2% MSR, 25W input</a:t>
            </a:r>
            <a:endParaRPr lang="en-GB" sz="2400" dirty="0">
              <a:solidFill>
                <a:srgbClr val="03C924"/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50" y="698526"/>
            <a:ext cx="103441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/>
          <p:nvPr/>
        </p:nvSpPr>
        <p:spPr>
          <a:xfrm>
            <a:off x="4688656" y="6404681"/>
            <a:ext cx="18518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C00CC"/>
                </a:solidFill>
              </a:rPr>
              <a:t>BS </a:t>
            </a:r>
            <a:r>
              <a:rPr lang="de-DE" b="1" dirty="0" err="1" smtClean="0">
                <a:solidFill>
                  <a:srgbClr val="CC00CC"/>
                </a:solidFill>
              </a:rPr>
              <a:t>Thermorefr</a:t>
            </a:r>
            <a:r>
              <a:rPr lang="de-DE" b="1" dirty="0" smtClean="0">
                <a:solidFill>
                  <a:srgbClr val="CC00CC"/>
                </a:solidFill>
              </a:rPr>
              <a:t>.</a:t>
            </a:r>
            <a:endParaRPr lang="de-DE" b="1" dirty="0">
              <a:solidFill>
                <a:srgbClr val="CC00CC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26328" y="6351605"/>
            <a:ext cx="141583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Coating</a:t>
            </a:r>
            <a:r>
              <a:rPr lang="de-DE" b="1" dirty="0" smtClean="0">
                <a:solidFill>
                  <a:srgbClr val="FF0000"/>
                </a:solidFill>
              </a:rPr>
              <a:t> Br.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GEO-HF </a:t>
            </a:r>
            <a:r>
              <a:rPr lang="en-GB" dirty="0" smtClean="0"/>
              <a:t>Sensitivities</a:t>
            </a:r>
            <a:br>
              <a:rPr lang="en-GB" dirty="0" smtClean="0"/>
            </a:br>
            <a:r>
              <a:rPr lang="en-GB" sz="2000" dirty="0" smtClean="0"/>
              <a:t>DC readout, Tuned SR, 6dB Squeezing, MSR 10%, 25W input</a:t>
            </a:r>
            <a:endParaRPr lang="en-GB" sz="2400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50" y="698526"/>
            <a:ext cx="103441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/>
          <p:nvPr/>
        </p:nvSpPr>
        <p:spPr>
          <a:xfrm>
            <a:off x="4688656" y="6404681"/>
            <a:ext cx="18518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C00CC"/>
                </a:solidFill>
              </a:rPr>
              <a:t>BS </a:t>
            </a:r>
            <a:r>
              <a:rPr lang="de-DE" b="1" dirty="0" err="1" smtClean="0">
                <a:solidFill>
                  <a:srgbClr val="CC00CC"/>
                </a:solidFill>
              </a:rPr>
              <a:t>Thermorefr</a:t>
            </a:r>
            <a:r>
              <a:rPr lang="de-DE" b="1" dirty="0" smtClean="0">
                <a:solidFill>
                  <a:srgbClr val="CC00CC"/>
                </a:solidFill>
              </a:rPr>
              <a:t>.</a:t>
            </a:r>
            <a:endParaRPr lang="de-DE" b="1" dirty="0">
              <a:solidFill>
                <a:srgbClr val="CC00CC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26328" y="6351605"/>
            <a:ext cx="141583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Coating</a:t>
            </a:r>
            <a:r>
              <a:rPr lang="de-DE" b="1" dirty="0" smtClean="0">
                <a:solidFill>
                  <a:srgbClr val="FF0000"/>
                </a:solidFill>
              </a:rPr>
              <a:t> Br.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GEO-HF </a:t>
            </a:r>
            <a:r>
              <a:rPr lang="en-GB" dirty="0" smtClean="0"/>
              <a:t>Sensitivities</a:t>
            </a:r>
            <a:br>
              <a:rPr lang="en-GB" dirty="0" smtClean="0"/>
            </a:br>
            <a:r>
              <a:rPr lang="en-GB" sz="2000" dirty="0" smtClean="0"/>
              <a:t>DC readout, Tuned SR, 6dB Squeezing, MSR 10%, 25W input</a:t>
            </a:r>
            <a:endParaRPr lang="en-GB" sz="2400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50" y="698526"/>
            <a:ext cx="103441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ihandform 8"/>
          <p:cNvSpPr/>
          <p:nvPr/>
        </p:nvSpPr>
        <p:spPr bwMode="auto">
          <a:xfrm>
            <a:off x="1171575" y="1487488"/>
            <a:ext cx="8048625" cy="4845049"/>
          </a:xfrm>
          <a:custGeom>
            <a:avLst/>
            <a:gdLst>
              <a:gd name="connsiteX0" fmla="*/ 0 w 8048625"/>
              <a:gd name="connsiteY0" fmla="*/ 3389312 h 4845049"/>
              <a:gd name="connsiteX1" fmla="*/ 390525 w 8048625"/>
              <a:gd name="connsiteY1" fmla="*/ 3836987 h 4845049"/>
              <a:gd name="connsiteX2" fmla="*/ 1057275 w 8048625"/>
              <a:gd name="connsiteY2" fmla="*/ 4360862 h 4845049"/>
              <a:gd name="connsiteX3" fmla="*/ 1666875 w 8048625"/>
              <a:gd name="connsiteY3" fmla="*/ 4684712 h 4845049"/>
              <a:gd name="connsiteX4" fmla="*/ 2409825 w 8048625"/>
              <a:gd name="connsiteY4" fmla="*/ 4827587 h 4845049"/>
              <a:gd name="connsiteX5" fmla="*/ 2924175 w 8048625"/>
              <a:gd name="connsiteY5" fmla="*/ 4789487 h 4845049"/>
              <a:gd name="connsiteX6" fmla="*/ 3162300 w 8048625"/>
              <a:gd name="connsiteY6" fmla="*/ 4551362 h 4845049"/>
              <a:gd name="connsiteX7" fmla="*/ 3228975 w 8048625"/>
              <a:gd name="connsiteY7" fmla="*/ 3884612 h 4845049"/>
              <a:gd name="connsiteX8" fmla="*/ 3286125 w 8048625"/>
              <a:gd name="connsiteY8" fmla="*/ 312737 h 4845049"/>
              <a:gd name="connsiteX9" fmla="*/ 3314700 w 8048625"/>
              <a:gd name="connsiteY9" fmla="*/ 2008187 h 4845049"/>
              <a:gd name="connsiteX10" fmla="*/ 3333750 w 8048625"/>
              <a:gd name="connsiteY10" fmla="*/ 4037012 h 4845049"/>
              <a:gd name="connsiteX11" fmla="*/ 3381375 w 8048625"/>
              <a:gd name="connsiteY11" fmla="*/ 4456112 h 4845049"/>
              <a:gd name="connsiteX12" fmla="*/ 3448050 w 8048625"/>
              <a:gd name="connsiteY12" fmla="*/ 4665662 h 4845049"/>
              <a:gd name="connsiteX13" fmla="*/ 3638550 w 8048625"/>
              <a:gd name="connsiteY13" fmla="*/ 4675187 h 4845049"/>
              <a:gd name="connsiteX14" fmla="*/ 3848100 w 8048625"/>
              <a:gd name="connsiteY14" fmla="*/ 4608512 h 4845049"/>
              <a:gd name="connsiteX15" fmla="*/ 4400550 w 8048625"/>
              <a:gd name="connsiteY15" fmla="*/ 4370387 h 4845049"/>
              <a:gd name="connsiteX16" fmla="*/ 4467225 w 8048625"/>
              <a:gd name="connsiteY16" fmla="*/ 3732212 h 4845049"/>
              <a:gd name="connsiteX17" fmla="*/ 4514850 w 8048625"/>
              <a:gd name="connsiteY17" fmla="*/ 4237037 h 4845049"/>
              <a:gd name="connsiteX18" fmla="*/ 4524375 w 8048625"/>
              <a:gd name="connsiteY18" fmla="*/ 4313237 h 4845049"/>
              <a:gd name="connsiteX19" fmla="*/ 4848225 w 8048625"/>
              <a:gd name="connsiteY19" fmla="*/ 4170362 h 4845049"/>
              <a:gd name="connsiteX20" fmla="*/ 5610225 w 8048625"/>
              <a:gd name="connsiteY20" fmla="*/ 3798887 h 4845049"/>
              <a:gd name="connsiteX21" fmla="*/ 8048625 w 8048625"/>
              <a:gd name="connsiteY21" fmla="*/ 2570162 h 484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48625" h="4845049">
                <a:moveTo>
                  <a:pt x="0" y="3389312"/>
                </a:moveTo>
                <a:cubicBezTo>
                  <a:pt x="107156" y="3532187"/>
                  <a:pt x="214313" y="3675062"/>
                  <a:pt x="390525" y="3836987"/>
                </a:cubicBezTo>
                <a:cubicBezTo>
                  <a:pt x="566737" y="3998912"/>
                  <a:pt x="844550" y="4219575"/>
                  <a:pt x="1057275" y="4360862"/>
                </a:cubicBezTo>
                <a:cubicBezTo>
                  <a:pt x="1270000" y="4502149"/>
                  <a:pt x="1441450" y="4606925"/>
                  <a:pt x="1666875" y="4684712"/>
                </a:cubicBezTo>
                <a:cubicBezTo>
                  <a:pt x="1892300" y="4762499"/>
                  <a:pt x="2200275" y="4810125"/>
                  <a:pt x="2409825" y="4827587"/>
                </a:cubicBezTo>
                <a:cubicBezTo>
                  <a:pt x="2619375" y="4845049"/>
                  <a:pt x="2798763" y="4835524"/>
                  <a:pt x="2924175" y="4789487"/>
                </a:cubicBezTo>
                <a:cubicBezTo>
                  <a:pt x="3049587" y="4743450"/>
                  <a:pt x="3111500" y="4702175"/>
                  <a:pt x="3162300" y="4551362"/>
                </a:cubicBezTo>
                <a:cubicBezTo>
                  <a:pt x="3213100" y="4400549"/>
                  <a:pt x="3208338" y="4591050"/>
                  <a:pt x="3228975" y="3884612"/>
                </a:cubicBezTo>
                <a:cubicBezTo>
                  <a:pt x="3249613" y="3178175"/>
                  <a:pt x="3271838" y="625475"/>
                  <a:pt x="3286125" y="312737"/>
                </a:cubicBezTo>
                <a:cubicBezTo>
                  <a:pt x="3300413" y="0"/>
                  <a:pt x="3306763" y="1387475"/>
                  <a:pt x="3314700" y="2008187"/>
                </a:cubicBezTo>
                <a:cubicBezTo>
                  <a:pt x="3322637" y="2628899"/>
                  <a:pt x="3322638" y="3629025"/>
                  <a:pt x="3333750" y="4037012"/>
                </a:cubicBezTo>
                <a:cubicBezTo>
                  <a:pt x="3344862" y="4444999"/>
                  <a:pt x="3362325" y="4351337"/>
                  <a:pt x="3381375" y="4456112"/>
                </a:cubicBezTo>
                <a:cubicBezTo>
                  <a:pt x="3400425" y="4560887"/>
                  <a:pt x="3405188" y="4629150"/>
                  <a:pt x="3448050" y="4665662"/>
                </a:cubicBezTo>
                <a:cubicBezTo>
                  <a:pt x="3490913" y="4702175"/>
                  <a:pt x="3571875" y="4684712"/>
                  <a:pt x="3638550" y="4675187"/>
                </a:cubicBezTo>
                <a:cubicBezTo>
                  <a:pt x="3705225" y="4665662"/>
                  <a:pt x="3721100" y="4659312"/>
                  <a:pt x="3848100" y="4608512"/>
                </a:cubicBezTo>
                <a:cubicBezTo>
                  <a:pt x="3975100" y="4557712"/>
                  <a:pt x="4297363" y="4516437"/>
                  <a:pt x="4400550" y="4370387"/>
                </a:cubicBezTo>
                <a:cubicBezTo>
                  <a:pt x="4503738" y="4224337"/>
                  <a:pt x="4448175" y="3754437"/>
                  <a:pt x="4467225" y="3732212"/>
                </a:cubicBezTo>
                <a:cubicBezTo>
                  <a:pt x="4486275" y="3709987"/>
                  <a:pt x="4505325" y="4140199"/>
                  <a:pt x="4514850" y="4237037"/>
                </a:cubicBezTo>
                <a:cubicBezTo>
                  <a:pt x="4524375" y="4333875"/>
                  <a:pt x="4468812" y="4324350"/>
                  <a:pt x="4524375" y="4313237"/>
                </a:cubicBezTo>
                <a:cubicBezTo>
                  <a:pt x="4579938" y="4302124"/>
                  <a:pt x="4667250" y="4256087"/>
                  <a:pt x="4848225" y="4170362"/>
                </a:cubicBezTo>
                <a:cubicBezTo>
                  <a:pt x="5029200" y="4084637"/>
                  <a:pt x="5610225" y="3798887"/>
                  <a:pt x="5610225" y="3798887"/>
                </a:cubicBezTo>
                <a:lnTo>
                  <a:pt x="8048625" y="2570162"/>
                </a:lnTo>
              </a:path>
            </a:pathLst>
          </a:custGeom>
          <a:noFill/>
          <a:ln w="38100" cap="flat" cmpd="sng" algn="ctr">
            <a:solidFill>
              <a:srgbClr val="66FF33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11684" y="4208465"/>
            <a:ext cx="979755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66FF33"/>
                </a:solidFill>
              </a:rPr>
              <a:t>E-LIGO</a:t>
            </a:r>
            <a:endParaRPr lang="de-DE" b="1" dirty="0">
              <a:solidFill>
                <a:srgbClr val="66FF33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26328" y="6351605"/>
            <a:ext cx="1415837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Coating</a:t>
            </a:r>
            <a:r>
              <a:rPr lang="de-DE" b="1" dirty="0" smtClean="0">
                <a:solidFill>
                  <a:srgbClr val="FF0000"/>
                </a:solidFill>
              </a:rPr>
              <a:t> Br.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88656" y="6404681"/>
            <a:ext cx="1851854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C00CC"/>
                </a:solidFill>
              </a:rPr>
              <a:t>BS </a:t>
            </a:r>
            <a:r>
              <a:rPr lang="de-DE" b="1" dirty="0" err="1" smtClean="0">
                <a:solidFill>
                  <a:srgbClr val="CC00CC"/>
                </a:solidFill>
              </a:rPr>
              <a:t>Thermorefr</a:t>
            </a:r>
            <a:r>
              <a:rPr lang="de-DE" b="1" dirty="0" smtClean="0">
                <a:solidFill>
                  <a:srgbClr val="CC00CC"/>
                </a:solidFill>
              </a:rPr>
              <a:t>.</a:t>
            </a:r>
            <a:endParaRPr lang="de-DE" b="1" dirty="0">
              <a:solidFill>
                <a:srgbClr val="CC00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detunings</a:t>
            </a:r>
            <a:r>
              <a:rPr lang="de-DE" dirty="0" smtClean="0"/>
              <a:t> + </a:t>
            </a:r>
            <a:r>
              <a:rPr lang="de-DE" dirty="0" err="1" smtClean="0"/>
              <a:t>Squeezing</a:t>
            </a:r>
            <a:endParaRPr lang="de-DE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-174662" y="1255694"/>
            <a:ext cx="10215634" cy="6402433"/>
            <a:chOff x="-174662" y="1255694"/>
            <a:chExt cx="10215634" cy="6402433"/>
          </a:xfrm>
        </p:grpSpPr>
        <p:pic>
          <p:nvPicPr>
            <p:cNvPr id="134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74662" y="1260457"/>
              <a:ext cx="10215634" cy="639767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Rechteck 3"/>
            <p:cNvSpPr/>
            <p:nvPr/>
          </p:nvSpPr>
          <p:spPr bwMode="auto">
            <a:xfrm>
              <a:off x="1120745" y="1255694"/>
              <a:ext cx="2286016" cy="46800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Gerade Verbindung 5"/>
            <p:cNvCxnSpPr/>
            <p:nvPr/>
          </p:nvCxnSpPr>
          <p:spPr bwMode="auto">
            <a:xfrm>
              <a:off x="1530325" y="1727185"/>
              <a:ext cx="1847863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uppieren 22"/>
          <p:cNvGrpSpPr/>
          <p:nvPr/>
        </p:nvGrpSpPr>
        <p:grpSpPr>
          <a:xfrm>
            <a:off x="1182659" y="1108056"/>
            <a:ext cx="7929619" cy="5572164"/>
            <a:chOff x="1182659" y="1108056"/>
            <a:chExt cx="7929619" cy="5572164"/>
          </a:xfrm>
        </p:grpSpPr>
        <p:sp>
          <p:nvSpPr>
            <p:cNvPr id="21" name="Freihandform 20"/>
            <p:cNvSpPr/>
            <p:nvPr/>
          </p:nvSpPr>
          <p:spPr bwMode="auto">
            <a:xfrm>
              <a:off x="1182659" y="1108056"/>
              <a:ext cx="7215239" cy="5572164"/>
            </a:xfrm>
            <a:custGeom>
              <a:avLst/>
              <a:gdLst>
                <a:gd name="connsiteX0" fmla="*/ 0 w 8048625"/>
                <a:gd name="connsiteY0" fmla="*/ 3389312 h 4845049"/>
                <a:gd name="connsiteX1" fmla="*/ 390525 w 8048625"/>
                <a:gd name="connsiteY1" fmla="*/ 3836987 h 4845049"/>
                <a:gd name="connsiteX2" fmla="*/ 1057275 w 8048625"/>
                <a:gd name="connsiteY2" fmla="*/ 4360862 h 4845049"/>
                <a:gd name="connsiteX3" fmla="*/ 1666875 w 8048625"/>
                <a:gd name="connsiteY3" fmla="*/ 4684712 h 4845049"/>
                <a:gd name="connsiteX4" fmla="*/ 2409825 w 8048625"/>
                <a:gd name="connsiteY4" fmla="*/ 4827587 h 4845049"/>
                <a:gd name="connsiteX5" fmla="*/ 2924175 w 8048625"/>
                <a:gd name="connsiteY5" fmla="*/ 4789487 h 4845049"/>
                <a:gd name="connsiteX6" fmla="*/ 3162300 w 8048625"/>
                <a:gd name="connsiteY6" fmla="*/ 4551362 h 4845049"/>
                <a:gd name="connsiteX7" fmla="*/ 3228975 w 8048625"/>
                <a:gd name="connsiteY7" fmla="*/ 3884612 h 4845049"/>
                <a:gd name="connsiteX8" fmla="*/ 3286125 w 8048625"/>
                <a:gd name="connsiteY8" fmla="*/ 312737 h 4845049"/>
                <a:gd name="connsiteX9" fmla="*/ 3314700 w 8048625"/>
                <a:gd name="connsiteY9" fmla="*/ 2008187 h 4845049"/>
                <a:gd name="connsiteX10" fmla="*/ 3333750 w 8048625"/>
                <a:gd name="connsiteY10" fmla="*/ 4037012 h 4845049"/>
                <a:gd name="connsiteX11" fmla="*/ 3381375 w 8048625"/>
                <a:gd name="connsiteY11" fmla="*/ 4456112 h 4845049"/>
                <a:gd name="connsiteX12" fmla="*/ 3448050 w 8048625"/>
                <a:gd name="connsiteY12" fmla="*/ 4665662 h 4845049"/>
                <a:gd name="connsiteX13" fmla="*/ 3638550 w 8048625"/>
                <a:gd name="connsiteY13" fmla="*/ 4675187 h 4845049"/>
                <a:gd name="connsiteX14" fmla="*/ 3848100 w 8048625"/>
                <a:gd name="connsiteY14" fmla="*/ 4608512 h 4845049"/>
                <a:gd name="connsiteX15" fmla="*/ 4400550 w 8048625"/>
                <a:gd name="connsiteY15" fmla="*/ 4370387 h 4845049"/>
                <a:gd name="connsiteX16" fmla="*/ 4467225 w 8048625"/>
                <a:gd name="connsiteY16" fmla="*/ 3732212 h 4845049"/>
                <a:gd name="connsiteX17" fmla="*/ 4514850 w 8048625"/>
                <a:gd name="connsiteY17" fmla="*/ 4237037 h 4845049"/>
                <a:gd name="connsiteX18" fmla="*/ 4524375 w 8048625"/>
                <a:gd name="connsiteY18" fmla="*/ 4313237 h 4845049"/>
                <a:gd name="connsiteX19" fmla="*/ 4848225 w 8048625"/>
                <a:gd name="connsiteY19" fmla="*/ 4170362 h 4845049"/>
                <a:gd name="connsiteX20" fmla="*/ 5610225 w 8048625"/>
                <a:gd name="connsiteY20" fmla="*/ 3798887 h 4845049"/>
                <a:gd name="connsiteX21" fmla="*/ 8048625 w 8048625"/>
                <a:gd name="connsiteY21" fmla="*/ 2570162 h 484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8625" h="4845049">
                  <a:moveTo>
                    <a:pt x="0" y="3389312"/>
                  </a:moveTo>
                  <a:cubicBezTo>
                    <a:pt x="107156" y="3532187"/>
                    <a:pt x="214313" y="3675062"/>
                    <a:pt x="390525" y="3836987"/>
                  </a:cubicBezTo>
                  <a:cubicBezTo>
                    <a:pt x="566737" y="3998912"/>
                    <a:pt x="844550" y="4219575"/>
                    <a:pt x="1057275" y="4360862"/>
                  </a:cubicBezTo>
                  <a:cubicBezTo>
                    <a:pt x="1270000" y="4502149"/>
                    <a:pt x="1441450" y="4606925"/>
                    <a:pt x="1666875" y="4684712"/>
                  </a:cubicBezTo>
                  <a:cubicBezTo>
                    <a:pt x="1892300" y="4762499"/>
                    <a:pt x="2200275" y="4810125"/>
                    <a:pt x="2409825" y="4827587"/>
                  </a:cubicBezTo>
                  <a:cubicBezTo>
                    <a:pt x="2619375" y="4845049"/>
                    <a:pt x="2798763" y="4835524"/>
                    <a:pt x="2924175" y="4789487"/>
                  </a:cubicBezTo>
                  <a:cubicBezTo>
                    <a:pt x="3049587" y="4743450"/>
                    <a:pt x="3111500" y="4702175"/>
                    <a:pt x="3162300" y="4551362"/>
                  </a:cubicBezTo>
                  <a:cubicBezTo>
                    <a:pt x="3213100" y="4400549"/>
                    <a:pt x="3208338" y="4591050"/>
                    <a:pt x="3228975" y="3884612"/>
                  </a:cubicBezTo>
                  <a:cubicBezTo>
                    <a:pt x="3249613" y="3178175"/>
                    <a:pt x="3271838" y="625475"/>
                    <a:pt x="3286125" y="312737"/>
                  </a:cubicBezTo>
                  <a:cubicBezTo>
                    <a:pt x="3300413" y="0"/>
                    <a:pt x="3306763" y="1387475"/>
                    <a:pt x="3314700" y="2008187"/>
                  </a:cubicBezTo>
                  <a:cubicBezTo>
                    <a:pt x="3322637" y="2628899"/>
                    <a:pt x="3322638" y="3629025"/>
                    <a:pt x="3333750" y="4037012"/>
                  </a:cubicBezTo>
                  <a:cubicBezTo>
                    <a:pt x="3344862" y="4444999"/>
                    <a:pt x="3362325" y="4351337"/>
                    <a:pt x="3381375" y="4456112"/>
                  </a:cubicBezTo>
                  <a:cubicBezTo>
                    <a:pt x="3400425" y="4560887"/>
                    <a:pt x="3405188" y="4629150"/>
                    <a:pt x="3448050" y="4665662"/>
                  </a:cubicBezTo>
                  <a:cubicBezTo>
                    <a:pt x="3490913" y="4702175"/>
                    <a:pt x="3571875" y="4684712"/>
                    <a:pt x="3638550" y="4675187"/>
                  </a:cubicBezTo>
                  <a:cubicBezTo>
                    <a:pt x="3705225" y="4665662"/>
                    <a:pt x="3721100" y="4659312"/>
                    <a:pt x="3848100" y="4608512"/>
                  </a:cubicBezTo>
                  <a:cubicBezTo>
                    <a:pt x="3975100" y="4557712"/>
                    <a:pt x="4297363" y="4516437"/>
                    <a:pt x="4400550" y="4370387"/>
                  </a:cubicBezTo>
                  <a:cubicBezTo>
                    <a:pt x="4503738" y="4224337"/>
                    <a:pt x="4448175" y="3754437"/>
                    <a:pt x="4467225" y="3732212"/>
                  </a:cubicBezTo>
                  <a:cubicBezTo>
                    <a:pt x="4486275" y="3709987"/>
                    <a:pt x="4505325" y="4140199"/>
                    <a:pt x="4514850" y="4237037"/>
                  </a:cubicBezTo>
                  <a:cubicBezTo>
                    <a:pt x="4524375" y="4333875"/>
                    <a:pt x="4468812" y="4324350"/>
                    <a:pt x="4524375" y="4313237"/>
                  </a:cubicBezTo>
                  <a:cubicBezTo>
                    <a:pt x="4579938" y="4302124"/>
                    <a:pt x="4667250" y="4256087"/>
                    <a:pt x="4848225" y="4170362"/>
                  </a:cubicBezTo>
                  <a:cubicBezTo>
                    <a:pt x="5029200" y="4084637"/>
                    <a:pt x="5610225" y="3798887"/>
                    <a:pt x="5610225" y="3798887"/>
                  </a:cubicBezTo>
                  <a:lnTo>
                    <a:pt x="8048625" y="2570162"/>
                  </a:lnTo>
                </a:path>
              </a:pathLst>
            </a:custGeom>
            <a:noFill/>
            <a:ln w="38100" cap="flat" cmpd="sng" algn="ctr">
              <a:solidFill>
                <a:srgbClr val="66FF33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Freihandform 21"/>
            <p:cNvSpPr/>
            <p:nvPr/>
          </p:nvSpPr>
          <p:spPr bwMode="auto">
            <a:xfrm>
              <a:off x="8370938" y="3565523"/>
              <a:ext cx="741340" cy="508002"/>
            </a:xfrm>
            <a:custGeom>
              <a:avLst/>
              <a:gdLst>
                <a:gd name="connsiteX0" fmla="*/ 0 w 2362200"/>
                <a:gd name="connsiteY0" fmla="*/ 1524000 h 1524000"/>
                <a:gd name="connsiteX1" fmla="*/ 2362200 w 2362200"/>
                <a:gd name="connsiteY1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62200" h="1524000">
                  <a:moveTo>
                    <a:pt x="0" y="1524000"/>
                  </a:moveTo>
                  <a:cubicBezTo>
                    <a:pt x="1012031" y="831850"/>
                    <a:pt x="2024063" y="139700"/>
                    <a:pt x="2362200" y="0"/>
                  </a:cubicBezTo>
                </a:path>
              </a:pathLst>
            </a:custGeom>
            <a:noFill/>
            <a:ln w="38100" cap="flat" cmpd="sng" algn="ctr">
              <a:solidFill>
                <a:srgbClr val="66FF33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pano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6068878" cy="7561104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6813" y="120650"/>
            <a:ext cx="1016000" cy="1125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00" y="0"/>
            <a:ext cx="1393825" cy="1233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30939E-7 -9.23594E-8 L -1.57924 -9.23594E-8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08063" y="134938"/>
            <a:ext cx="7486650" cy="822325"/>
          </a:xfrm>
          <a:ln/>
        </p:spPr>
        <p:txBody>
          <a:bodyPr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The GEO600 Interferometer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9550" y="1387475"/>
          <a:ext cx="9717088" cy="5567363"/>
        </p:xfrm>
        <a:graphic>
          <a:graphicData uri="http://schemas.openxmlformats.org/presentationml/2006/ole">
            <p:oleObj spid="_x0000_s6146" r:id="rId4" imgW="9742857" imgH="5580952" progId="">
              <p:embed/>
            </p:oleObj>
          </a:graphicData>
        </a:graphic>
      </p:graphicFrame>
      <p:sp>
        <p:nvSpPr>
          <p:cNvPr id="4" name="Ellipse 3"/>
          <p:cNvSpPr/>
          <p:nvPr/>
        </p:nvSpPr>
        <p:spPr bwMode="auto">
          <a:xfrm>
            <a:off x="0" y="4779969"/>
            <a:ext cx="1857388" cy="135732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611684" y="2922581"/>
            <a:ext cx="1143008" cy="100013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3182924" y="3922713"/>
            <a:ext cx="1785950" cy="1785950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441578" y="1455836"/>
            <a:ext cx="1571636" cy="4429156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754692" y="2922581"/>
            <a:ext cx="1143008" cy="100013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  <a:noFill/>
        </p:spPr>
        <p:txBody>
          <a:bodyPr lIns="100794" tIns="50397" rIns="100794" bIns="50397"/>
          <a:lstStyle/>
          <a:p>
            <a:fld id="{00936C51-2072-4132-B87E-4F665E39F71E}" type="slidenum">
              <a:rPr lang="en-GB"/>
              <a:pPr/>
              <a:t>5</a:t>
            </a:fld>
            <a:endParaRPr lang="en-GB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1649418" y="1"/>
            <a:ext cx="8177240" cy="1350944"/>
          </a:xfrm>
        </p:spPr>
        <p:txBody>
          <a:bodyPr/>
          <a:lstStyle/>
          <a:p>
            <a:pPr>
              <a:lnSpc>
                <a:spcPct val="104000"/>
              </a:lnSpc>
              <a:tabLst>
                <a:tab pos="0" algn="l"/>
                <a:tab pos="914305" algn="l"/>
                <a:tab pos="1828610" algn="l"/>
                <a:tab pos="2742916" algn="l"/>
                <a:tab pos="3657221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8" algn="l"/>
              </a:tabLst>
            </a:pPr>
            <a:r>
              <a:rPr lang="en-GB" dirty="0" smtClean="0"/>
              <a:t>Upgrade Plan A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02" y="1395428"/>
            <a:ext cx="8567738" cy="4670425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/>
              <a:t>DC </a:t>
            </a:r>
            <a:r>
              <a:rPr lang="en-GB" sz="2000" dirty="0" smtClean="0"/>
              <a:t>readout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Squeezing </a:t>
            </a:r>
            <a:endParaRPr lang="en-GB" sz="2000" dirty="0"/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/>
              <a:t>Tuned SR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OMC</a:t>
            </a:r>
          </a:p>
          <a:p>
            <a:pPr marL="341313" lvl="1" indent="-341313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>
                <a:solidFill>
                  <a:schemeClr val="tx1"/>
                </a:solidFill>
              </a:rPr>
              <a:t>Adv. </a:t>
            </a:r>
            <a:r>
              <a:rPr lang="en-GB" sz="2000" dirty="0" err="1" smtClean="0">
                <a:solidFill>
                  <a:schemeClr val="tx1"/>
                </a:solidFill>
              </a:rPr>
              <a:t>Ligo</a:t>
            </a:r>
            <a:r>
              <a:rPr lang="en-GB" sz="2000" dirty="0" smtClean="0">
                <a:solidFill>
                  <a:schemeClr val="tx1"/>
                </a:solidFill>
              </a:rPr>
              <a:t> CDS system for SQZ, OMC, </a:t>
            </a:r>
            <a:r>
              <a:rPr lang="en-GB" sz="2000" dirty="0" err="1" smtClean="0">
                <a:solidFill>
                  <a:schemeClr val="tx1"/>
                </a:solidFill>
              </a:rPr>
              <a:t>GEOcontrols</a:t>
            </a: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Increase Power (8x, Laser 5x, 1.5x IMC throughput, Shadow-sensors) </a:t>
            </a:r>
            <a:endParaRPr lang="en-GB" sz="2000" dirty="0"/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Thermal </a:t>
            </a:r>
            <a:r>
              <a:rPr lang="en-GB" sz="2000" dirty="0"/>
              <a:t>C</a:t>
            </a:r>
            <a:r>
              <a:rPr lang="en-GB" sz="2000" dirty="0" smtClean="0"/>
              <a:t>ompensation</a:t>
            </a:r>
            <a:endParaRPr lang="en-GB" sz="2000" dirty="0"/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Increase SR Bandwidth</a:t>
            </a:r>
            <a:endParaRPr lang="en-GB" sz="2400" dirty="0"/>
          </a:p>
          <a:p>
            <a:pPr>
              <a:buSzPct val="48000"/>
              <a:buNone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endParaRPr lang="en-GB" sz="2400" dirty="0"/>
          </a:p>
        </p:txBody>
      </p:sp>
      <p:sp>
        <p:nvSpPr>
          <p:cNvPr id="6" name="Rechteck 5"/>
          <p:cNvSpPr/>
          <p:nvPr/>
        </p:nvSpPr>
        <p:spPr>
          <a:xfrm>
            <a:off x="0" y="1290658"/>
            <a:ext cx="11340783" cy="2170028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3456100"/>
            <a:ext cx="11340783" cy="2554802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de-DE"/>
          </a:p>
        </p:txBody>
      </p:sp>
      <p:pic>
        <p:nvPicPr>
          <p:cNvPr id="7" name="Picture 22" descr="E:\disse\digicam\digicam\geo_june2007\small\pano_cleanroom_sh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62" y="5422937"/>
            <a:ext cx="10429948" cy="213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36887" y="1833103"/>
            <a:ext cx="1260087" cy="58941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sz="3100" dirty="0">
                <a:solidFill>
                  <a:schemeClr val="accent1">
                    <a:lumMod val="50000"/>
                  </a:schemeClr>
                </a:solidFill>
              </a:rPr>
              <a:t>2009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6887" y="3791497"/>
            <a:ext cx="1260087" cy="63128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sz="3100" dirty="0">
                <a:solidFill>
                  <a:schemeClr val="accent2">
                    <a:lumMod val="75000"/>
                  </a:schemeClr>
                </a:solidFill>
              </a:rPr>
              <a:t>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  <a:noFill/>
        </p:spPr>
        <p:txBody>
          <a:bodyPr lIns="100794" tIns="50397" rIns="100794" bIns="50397"/>
          <a:lstStyle/>
          <a:p>
            <a:fld id="{00936C51-2072-4132-B87E-4F665E39F71E}" type="slidenum">
              <a:rPr lang="en-GB"/>
              <a:pPr/>
              <a:t>6</a:t>
            </a:fld>
            <a:endParaRPr lang="en-GB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1649418" y="1"/>
            <a:ext cx="8177240" cy="1350944"/>
          </a:xfrm>
        </p:spPr>
        <p:txBody>
          <a:bodyPr/>
          <a:lstStyle/>
          <a:p>
            <a:pPr>
              <a:lnSpc>
                <a:spcPct val="104000"/>
              </a:lnSpc>
              <a:tabLst>
                <a:tab pos="0" algn="l"/>
                <a:tab pos="914305" algn="l"/>
                <a:tab pos="1828610" algn="l"/>
                <a:tab pos="2742916" algn="l"/>
                <a:tab pos="3657221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8" algn="l"/>
              </a:tabLst>
            </a:pPr>
            <a:r>
              <a:rPr lang="en-GB" dirty="0" smtClean="0"/>
              <a:t>Upgrade Plan B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0424" y="1395428"/>
            <a:ext cx="8567738" cy="4670425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/>
              <a:t>DC </a:t>
            </a:r>
            <a:r>
              <a:rPr lang="en-GB" sz="2000" dirty="0" smtClean="0"/>
              <a:t>readout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Squeezing </a:t>
            </a:r>
            <a:endParaRPr lang="en-GB" sz="2000" dirty="0"/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/>
              <a:t>Tuned SR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OMC</a:t>
            </a:r>
          </a:p>
          <a:p>
            <a:pPr marL="341313" lvl="1" indent="-341313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>
                <a:solidFill>
                  <a:schemeClr val="tx1"/>
                </a:solidFill>
              </a:rPr>
              <a:t>Adv. </a:t>
            </a:r>
            <a:r>
              <a:rPr lang="en-GB" sz="2000" dirty="0" err="1" smtClean="0">
                <a:solidFill>
                  <a:schemeClr val="tx1"/>
                </a:solidFill>
              </a:rPr>
              <a:t>Ligo</a:t>
            </a:r>
            <a:r>
              <a:rPr lang="en-GB" sz="2000" dirty="0" smtClean="0">
                <a:solidFill>
                  <a:schemeClr val="tx1"/>
                </a:solidFill>
              </a:rPr>
              <a:t> CDS system for SQZ, OMC, </a:t>
            </a:r>
            <a:r>
              <a:rPr lang="en-GB" sz="2000" dirty="0" err="1" smtClean="0">
                <a:solidFill>
                  <a:schemeClr val="tx1"/>
                </a:solidFill>
              </a:rPr>
              <a:t>GEOcontrols</a:t>
            </a:r>
            <a:endParaRPr lang="en-GB" sz="2000" dirty="0">
              <a:solidFill>
                <a:schemeClr val="tx1"/>
              </a:solidFill>
            </a:endParaRPr>
          </a:p>
          <a:p>
            <a:pPr marL="341313" lvl="1" indent="-341313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b="1" dirty="0" smtClean="0"/>
              <a:t>Increase SR Bandwidth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Increase Power (8x, Laser 5x, 1.5x IMC throughput, Shadow-sensors)</a:t>
            </a:r>
            <a:endParaRPr lang="en-GB" sz="2000" dirty="0"/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SzPct val="48000"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en-GB" sz="2000" dirty="0" smtClean="0"/>
              <a:t>Thermal Compensation</a:t>
            </a:r>
            <a:endParaRPr lang="en-GB" sz="2400" dirty="0"/>
          </a:p>
          <a:p>
            <a:pPr>
              <a:buSzPct val="48000"/>
              <a:buNone/>
              <a:tabLst>
                <a:tab pos="911130" algn="l"/>
                <a:tab pos="1825435" algn="l"/>
                <a:tab pos="2739741" algn="l"/>
                <a:tab pos="3654046" algn="l"/>
                <a:tab pos="4568351" algn="l"/>
                <a:tab pos="5482656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endParaRPr lang="en-GB" sz="2400" dirty="0"/>
          </a:p>
        </p:txBody>
      </p:sp>
      <p:sp>
        <p:nvSpPr>
          <p:cNvPr id="6" name="Rechteck 5"/>
          <p:cNvSpPr/>
          <p:nvPr/>
        </p:nvSpPr>
        <p:spPr>
          <a:xfrm>
            <a:off x="0" y="1290658"/>
            <a:ext cx="11340783" cy="2170028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3456100"/>
            <a:ext cx="11340783" cy="2554802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de-DE"/>
          </a:p>
        </p:txBody>
      </p:sp>
      <p:pic>
        <p:nvPicPr>
          <p:cNvPr id="7" name="Picture 22" descr="E:\disse\digicam\digicam\geo_june2007\small\pano_cleanroom_sh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62" y="5422937"/>
            <a:ext cx="10429948" cy="213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36887" y="1833103"/>
            <a:ext cx="1260087" cy="58941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sz="3100" dirty="0">
                <a:solidFill>
                  <a:schemeClr val="accent1">
                    <a:lumMod val="50000"/>
                  </a:schemeClr>
                </a:solidFill>
              </a:rPr>
              <a:t>2009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6887" y="3791497"/>
            <a:ext cx="1260087" cy="63128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sz="3100" dirty="0">
                <a:solidFill>
                  <a:schemeClr val="accent2">
                    <a:lumMod val="75000"/>
                  </a:schemeClr>
                </a:solidFill>
              </a:rPr>
              <a:t>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08063" y="134938"/>
            <a:ext cx="7486650" cy="822325"/>
          </a:xfrm>
          <a:ln/>
        </p:spPr>
        <p:txBody>
          <a:bodyPr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The GEO600 Interferometer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9550" y="1387475"/>
          <a:ext cx="9717088" cy="5567363"/>
        </p:xfrm>
        <a:graphic>
          <a:graphicData uri="http://schemas.openxmlformats.org/presentationml/2006/ole">
            <p:oleObj spid="_x0000_s90114" r:id="rId4" imgW="9742857" imgH="5580952" progId="">
              <p:embed/>
            </p:oleObj>
          </a:graphicData>
        </a:graphic>
      </p:graphicFrame>
      <p:sp>
        <p:nvSpPr>
          <p:cNvPr id="4" name="Ellipse 3"/>
          <p:cNvSpPr/>
          <p:nvPr/>
        </p:nvSpPr>
        <p:spPr bwMode="auto">
          <a:xfrm>
            <a:off x="0" y="4779969"/>
            <a:ext cx="1857388" cy="135732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611684" y="2922581"/>
            <a:ext cx="1143008" cy="100013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3182924" y="3922713"/>
            <a:ext cx="1785950" cy="1785950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1441578" y="1455836"/>
            <a:ext cx="1571636" cy="4429156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754692" y="2922581"/>
            <a:ext cx="1143008" cy="100013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470" y="1208069"/>
            <a:ext cx="8148661" cy="602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C473A8D-5B0A-4FA1-B2C3-609E0930027C}" type="slidenum">
              <a:rPr lang="en-GB"/>
              <a:pPr/>
              <a:t>8</a:t>
            </a:fld>
            <a:endParaRPr lang="en-GB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2838" y="166688"/>
            <a:ext cx="8156575" cy="692150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/>
              <a:t>Recent DC-Readout vs. Heterodyne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183056" y="6708795"/>
            <a:ext cx="1917700" cy="48736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885768" y="3205163"/>
            <a:ext cx="368330" cy="16637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011613" y="6694488"/>
            <a:ext cx="1895475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dirty="0">
                <a:solidFill>
                  <a:srgbClr val="000000"/>
                </a:solidFill>
                <a:ea typeface="msgothic" charset="0"/>
                <a:cs typeface="msgothic" charset="0"/>
              </a:rPr>
              <a:t>Frequency [Hz]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16200000">
            <a:off x="205565" y="2170890"/>
            <a:ext cx="3297237" cy="194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dirty="0">
                <a:solidFill>
                  <a:srgbClr val="000000"/>
                </a:solidFill>
                <a:ea typeface="msgothic" charset="0"/>
                <a:cs typeface="msgothic" charset="0"/>
              </a:rPr>
              <a:t>Strain [1 / </a:t>
            </a:r>
            <a:r>
              <a:rPr lang="en-GB" sz="2200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rt</a:t>
            </a:r>
            <a:r>
              <a:rPr lang="en-GB" sz="2200" dirty="0">
                <a:solidFill>
                  <a:srgbClr val="000000"/>
                </a:solidFill>
                <a:ea typeface="msgothic" charset="0"/>
                <a:cs typeface="msgothic" charset="0"/>
              </a:rPr>
              <a:t>(Hz)]</a:t>
            </a: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754032" y="6280166"/>
            <a:ext cx="8858312" cy="1246866"/>
            <a:chOff x="0" y="3740"/>
            <a:chExt cx="6350" cy="549"/>
          </a:xfrm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2526" y="4070"/>
              <a:ext cx="1194" cy="1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200">
                  <a:solidFill>
                    <a:srgbClr val="000000"/>
                  </a:solidFill>
                  <a:ea typeface="msgothic" charset="0"/>
                  <a:cs typeface="msgothic" charset="0"/>
                </a:rPr>
                <a:t>Frequency [Hz]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0" y="3740"/>
              <a:ext cx="6350" cy="5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360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90" y="3842"/>
              <a:ext cx="5919" cy="3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Poster available:</a:t>
              </a:r>
            </a:p>
            <a:p>
              <a:pPr>
                <a:lnSpc>
                  <a:spcPct val="104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Jerome </a:t>
              </a:r>
              <a:r>
                <a:rPr lang="en-GB" sz="2000" b="1" dirty="0" err="1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Degallaix</a:t>
              </a:r>
              <a:r>
                <a:rPr lang="en-GB" sz="2000" b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: </a:t>
              </a:r>
              <a:r>
                <a:rPr lang="en-GB" sz="2000" b="1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Commissioning of the tuned DC readout at GEO600</a:t>
              </a:r>
              <a:r>
                <a:rPr lang="en-GB" sz="2000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 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i="1" dirty="0" smtClean="0">
                  <a:solidFill>
                    <a:srgbClr val="FFFFFF"/>
                  </a:solidFill>
                  <a:ea typeface="msgothic" charset="0"/>
                  <a:cs typeface="msgothic" charset="0"/>
                </a:rPr>
                <a:t> </a:t>
              </a:r>
              <a:endParaRPr lang="en-GB" sz="2000" i="1" dirty="0">
                <a:solidFill>
                  <a:srgbClr val="FFFFFF"/>
                </a:solidFill>
                <a:ea typeface="msgothic" charset="0"/>
                <a:cs typeface="msgothic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6525" y="146050"/>
            <a:ext cx="7472363" cy="760413"/>
          </a:xfrm>
          <a:ln/>
        </p:spPr>
        <p:txBody>
          <a:bodyPr lIns="0" tIns="0" rIns="0" bIns="0"/>
          <a:lstStyle/>
          <a:p>
            <a:pPr algn="ctr">
              <a:lnSpc>
                <a:spcPct val="10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The </a:t>
            </a:r>
            <a:r>
              <a:rPr lang="en-GB" dirty="0" smtClean="0"/>
              <a:t>Squeezing </a:t>
            </a:r>
            <a:r>
              <a:rPr lang="en-GB" dirty="0"/>
              <a:t>B</a:t>
            </a:r>
            <a:r>
              <a:rPr lang="en-GB" dirty="0" smtClean="0"/>
              <a:t>lack Box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" y="1473200"/>
            <a:ext cx="8131175" cy="542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Bitstream Vera Sans"/>
        <a:ea typeface="msgothic"/>
        <a:cs typeface="msgothic"/>
      </a:majorFont>
      <a:minorFont>
        <a:latin typeface="Bitstream Vera Sans"/>
        <a:ea typeface="msgothic"/>
        <a:cs typeface="msgothic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Benutzerdefiniert</PresentationFormat>
  <Paragraphs>142</Paragraphs>
  <Slides>39</Slides>
  <Notes>25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39</vt:i4>
      </vt:variant>
    </vt:vector>
  </HeadingPairs>
  <TitlesOfParts>
    <vt:vector size="42" baseType="lpstr">
      <vt:lpstr>Larissa-Design</vt:lpstr>
      <vt:lpstr>Larissa-Design</vt:lpstr>
      <vt:lpstr>Larissa-Design</vt:lpstr>
      <vt:lpstr>The Transition to GEO HF </vt:lpstr>
      <vt:lpstr>The limits</vt:lpstr>
      <vt:lpstr>The Master Plan Experimenter‘s Notation</vt:lpstr>
      <vt:lpstr>The GEO600 Interferometer</vt:lpstr>
      <vt:lpstr>Upgrade Plan A</vt:lpstr>
      <vt:lpstr>Upgrade Plan B</vt:lpstr>
      <vt:lpstr>The GEO600 Interferometer</vt:lpstr>
      <vt:lpstr>Recent DC-Readout vs. Heterodyne</vt:lpstr>
      <vt:lpstr>The Squeezing Black Box</vt:lpstr>
      <vt:lpstr>... inside</vt:lpstr>
      <vt:lpstr>+ Control Electronics</vt:lpstr>
      <vt:lpstr>Initial  Performance</vt:lpstr>
      <vt:lpstr>Extending the central building</vt:lpstr>
      <vt:lpstr>Folie 14</vt:lpstr>
      <vt:lpstr>Folie 15</vt:lpstr>
      <vt:lpstr>New Vacuum Chamber</vt:lpstr>
      <vt:lpstr>Vibration Isolation Inside TCOc</vt:lpstr>
      <vt:lpstr>3D Seismic Isolators: ‚Minus-K‘ </vt:lpstr>
      <vt:lpstr>Inside TCOc</vt:lpstr>
      <vt:lpstr>GEO - OMC</vt:lpstr>
      <vt:lpstr>GEO - OMC</vt:lpstr>
      <vt:lpstr>GEO - OMC</vt:lpstr>
      <vt:lpstr>GEO - OMC</vt:lpstr>
      <vt:lpstr>Power increase</vt:lpstr>
      <vt:lpstr>Folie 25</vt:lpstr>
      <vt:lpstr>GEO Shadow Sensors change to AC operation</vt:lpstr>
      <vt:lpstr>Thermal compensation</vt:lpstr>
      <vt:lpstr>Folie 28</vt:lpstr>
      <vt:lpstr>Thermal compensation</vt:lpstr>
      <vt:lpstr>CO2 Laser Intensity Noise</vt:lpstr>
      <vt:lpstr>Thermal compensation</vt:lpstr>
      <vt:lpstr>GEO-HF Sensitivities DC readout, Tuned SR</vt:lpstr>
      <vt:lpstr>GEO-HF Sensitivities DC readout, Tuned SR, 6dB Squeezing</vt:lpstr>
      <vt:lpstr>GEO-HF Sensitivities DC readout, Tuned SR, 6dB Squeezing, MSR 10%,3.2W input</vt:lpstr>
      <vt:lpstr>GEO-HF Sensitivities DC readout, Tuned SR, 6dB Squeezing, 2% MSR, 25W input</vt:lpstr>
      <vt:lpstr>GEO-HF Sensitivities DC readout, Tuned SR, 6dB Squeezing, MSR 10%, 25W input</vt:lpstr>
      <vt:lpstr>GEO-HF Sensitivities DC readout, Tuned SR, 6dB Squeezing, MSR 10%, 25W input</vt:lpstr>
      <vt:lpstr>Various detunings + Squeezing</vt:lpstr>
      <vt:lpstr>Folie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GEO600 Detector Status</dc:title>
  <dc:creator>Harald Lück</dc:creator>
  <cp:lastModifiedBy>haluec</cp:lastModifiedBy>
  <cp:revision>401</cp:revision>
  <dcterms:modified xsi:type="dcterms:W3CDTF">2009-06-19T11:34:02Z</dcterms:modified>
</cp:coreProperties>
</file>