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Default Extension="doc" ContentType="application/msword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63" r:id="rId3"/>
    <p:sldId id="264" r:id="rId4"/>
    <p:sldId id="290" r:id="rId5"/>
    <p:sldId id="292" r:id="rId6"/>
    <p:sldId id="291" r:id="rId7"/>
    <p:sldId id="265" r:id="rId8"/>
    <p:sldId id="266" r:id="rId9"/>
    <p:sldId id="284" r:id="rId10"/>
    <p:sldId id="267" r:id="rId11"/>
    <p:sldId id="288" r:id="rId12"/>
    <p:sldId id="289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80" r:id="rId23"/>
    <p:sldId id="281" r:id="rId24"/>
    <p:sldId id="285" r:id="rId25"/>
    <p:sldId id="278" r:id="rId26"/>
    <p:sldId id="279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7" d="100"/>
          <a:sy n="117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presProps" Target="presProps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printerSettings" Target="printerSettings/printerSettings1.bin"/><Relationship Id="rId11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E8C34-EFB0-EE40-B4BF-F315CD3E5EBD}" type="datetimeFigureOut">
              <a:rPr lang="en-US" smtClean="0"/>
              <a:pPr/>
              <a:t>6/21/09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B2D58-6FD3-FE4B-90A7-C5A4D5909A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0E91-7D15-A843-B9EF-9E4196E7D0ED}" type="datetimeFigureOut">
              <a:rPr lang="en-US" smtClean="0"/>
              <a:pPr/>
              <a:t>6/21/09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93DC-C1EB-3141-AA3D-300EFFB61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0E91-7D15-A843-B9EF-9E4196E7D0ED}" type="datetimeFigureOut">
              <a:rPr lang="en-US" smtClean="0"/>
              <a:pPr/>
              <a:t>6/21/09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93DC-C1EB-3141-AA3D-300EFFB61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0E91-7D15-A843-B9EF-9E4196E7D0ED}" type="datetimeFigureOut">
              <a:rPr lang="en-US" smtClean="0"/>
              <a:pPr/>
              <a:t>6/21/09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93DC-C1EB-3141-AA3D-300EFFB61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0E91-7D15-A843-B9EF-9E4196E7D0ED}" type="datetimeFigureOut">
              <a:rPr lang="en-US" smtClean="0"/>
              <a:pPr/>
              <a:t>6/21/09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93DC-C1EB-3141-AA3D-300EFFB61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0E91-7D15-A843-B9EF-9E4196E7D0ED}" type="datetimeFigureOut">
              <a:rPr lang="en-US" smtClean="0"/>
              <a:pPr/>
              <a:t>6/21/09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93DC-C1EB-3141-AA3D-300EFFB61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0E91-7D15-A843-B9EF-9E4196E7D0ED}" type="datetimeFigureOut">
              <a:rPr lang="en-US" smtClean="0"/>
              <a:pPr/>
              <a:t>6/21/09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93DC-C1EB-3141-AA3D-300EFFB61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0E91-7D15-A843-B9EF-9E4196E7D0ED}" type="datetimeFigureOut">
              <a:rPr lang="en-US" smtClean="0"/>
              <a:pPr/>
              <a:t>6/21/09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93DC-C1EB-3141-AA3D-300EFFB61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0E91-7D15-A843-B9EF-9E4196E7D0ED}" type="datetimeFigureOut">
              <a:rPr lang="en-US" smtClean="0"/>
              <a:pPr/>
              <a:t>6/21/09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93DC-C1EB-3141-AA3D-300EFFB61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0E91-7D15-A843-B9EF-9E4196E7D0ED}" type="datetimeFigureOut">
              <a:rPr lang="en-US" smtClean="0"/>
              <a:pPr/>
              <a:t>6/21/09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93DC-C1EB-3141-AA3D-300EFFB61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0E91-7D15-A843-B9EF-9E4196E7D0ED}" type="datetimeFigureOut">
              <a:rPr lang="en-US" smtClean="0"/>
              <a:pPr/>
              <a:t>6/21/09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93DC-C1EB-3141-AA3D-300EFFB61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0E91-7D15-A843-B9EF-9E4196E7D0ED}" type="datetimeFigureOut">
              <a:rPr lang="en-US" smtClean="0"/>
              <a:pPr/>
              <a:t>6/21/09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93DC-C1EB-3141-AA3D-300EFFB61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90E91-7D15-A843-B9EF-9E4196E7D0ED}" type="datetimeFigureOut">
              <a:rPr lang="en-US" smtClean="0"/>
              <a:pPr/>
              <a:t>6/21/09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493DC-C1EB-3141-AA3D-300EFFB61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df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df"/><Relationship Id="rId5" Type="http://schemas.openxmlformats.org/officeDocument/2006/relationships/image" Target="../media/image9.pdf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df"/><Relationship Id="rId5" Type="http://schemas.openxmlformats.org/officeDocument/2006/relationships/image" Target="../media/image9.pd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df"/><Relationship Id="rId3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df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df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df"/><Relationship Id="rId3" Type="http://schemas.openxmlformats.org/officeDocument/2006/relationships/image" Target="../media/image22.png"/><Relationship Id="rId5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df"/><Relationship Id="rId3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df"/><Relationship Id="rId3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df"/><Relationship Id="rId3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df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df"/><Relationship Id="rId5" Type="http://schemas.openxmlformats.org/officeDocument/2006/relationships/image" Target="../media/image351.png"/><Relationship Id="rId7" Type="http://schemas.openxmlformats.org/officeDocument/2006/relationships/image" Target="../media/image37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???" TargetMode="External"/><Relationship Id="rId6" Type="http://schemas.openxmlformats.org/officeDocument/2006/relationships/image" Target="../media/image23.pd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Word_97_-_2004_Document1.doc"/><Relationship Id="rId4" Type="http://schemas.openxmlformats.org/officeDocument/2006/relationships/image" Target="../media/image2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5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1" Type="http://schemas.openxmlformats.org/officeDocument/2006/relationships/video" Target="file://localhost/Users/ric/Desktop/Fractal%20noise%20talks%202009/avalanches.MOV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914400"/>
            <a:ext cx="6248400" cy="4038600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/>
              <a:t>Seismic attenuation,</a:t>
            </a:r>
            <a:br>
              <a:rPr lang="en-US" b="1" i="1" u="sng" dirty="0" smtClean="0"/>
            </a:br>
            <a:r>
              <a:rPr lang="en-US" b="1" i="1" u="sng" dirty="0" smtClean="0"/>
              <a:t> problems for </a:t>
            </a:r>
            <a:br>
              <a:rPr lang="en-US" b="1" i="1" u="sng" dirty="0" smtClean="0"/>
            </a:br>
            <a:r>
              <a:rPr lang="en-US" b="1" i="1" u="sng" dirty="0" smtClean="0"/>
              <a:t>Low Frequency  </a:t>
            </a:r>
            <a:r>
              <a:rPr lang="en-US" b="1" i="1" u="sng" dirty="0" smtClean="0">
                <a:solidFill>
                  <a:srgbClr val="FF0000"/>
                </a:solidFill>
              </a:rPr>
              <a:t>underground </a:t>
            </a:r>
            <a:br>
              <a:rPr lang="en-US" b="1" i="1" u="sng" dirty="0" smtClean="0">
                <a:solidFill>
                  <a:srgbClr val="FF0000"/>
                </a:solidFill>
              </a:rPr>
            </a:br>
            <a:r>
              <a:rPr lang="en-US" b="1" i="1" u="sng" dirty="0" smtClean="0">
                <a:solidFill>
                  <a:srgbClr val="FF0000"/>
                </a:solidFill>
              </a:rPr>
              <a:t>Gravitational Wave Observatories</a:t>
            </a:r>
            <a:r>
              <a:rPr lang="en-US" b="1" i="1" u="sng" dirty="0" smtClean="0"/>
              <a:t/>
            </a:r>
            <a:br>
              <a:rPr lang="en-US" b="1" i="1" u="sng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6172200"/>
            <a:ext cx="6400800" cy="685800"/>
          </a:xfrm>
        </p:spPr>
        <p:txBody>
          <a:bodyPr>
            <a:normAutofit/>
          </a:bodyPr>
          <a:lstStyle/>
          <a:p>
            <a:r>
              <a:rPr lang="en-US" sz="2000" smtClean="0"/>
              <a:t>LIGO-G0900521 Amaldi</a:t>
            </a:r>
            <a:r>
              <a:rPr lang="en-US" sz="2000" dirty="0" smtClean="0"/>
              <a:t> 2009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990600" y="4267200"/>
            <a:ext cx="4572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indent="-256032">
              <a:defRPr/>
            </a:pPr>
            <a:r>
              <a:rPr lang="en-US" dirty="0" smtClean="0"/>
              <a:t>Riccardo De Salvo</a:t>
            </a:r>
            <a:r>
              <a:rPr lang="en-US" baseline="30000" dirty="0" smtClean="0"/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marL="365760" indent="-256032">
              <a:defRPr/>
            </a:pPr>
            <a:r>
              <a:rPr lang="en-US" dirty="0" smtClean="0"/>
              <a:t>Arianna Di </a:t>
            </a:r>
            <a:r>
              <a:rPr lang="en-US" dirty="0" err="1" smtClean="0"/>
              <a:t>Cintio</a:t>
            </a:r>
            <a:r>
              <a:rPr lang="en-US" dirty="0" smtClean="0"/>
              <a:t> </a:t>
            </a:r>
          </a:p>
          <a:p>
            <a:pPr marL="365760" indent="-256032">
              <a:defRPr/>
            </a:pPr>
            <a:r>
              <a:rPr lang="en-US" dirty="0" smtClean="0"/>
              <a:t>Maria </a:t>
            </a:r>
            <a:r>
              <a:rPr lang="en-US" dirty="0" err="1" smtClean="0"/>
              <a:t>Ascione</a:t>
            </a:r>
            <a:endParaRPr lang="en-US" baseline="30000" dirty="0" smtClean="0"/>
          </a:p>
          <a:p>
            <a:pPr marL="365760" indent="-256032">
              <a:defRPr/>
            </a:pP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sz="1400" dirty="0" smtClean="0">
                <a:latin typeface="Times New Roman"/>
              </a:rPr>
              <a:t>LIGO project, Caltech</a:t>
            </a:r>
            <a:endParaRPr lang="en-US" dirty="0" smtClean="0">
              <a:solidFill>
                <a:srgbClr val="FF0000"/>
              </a:solidFill>
            </a:endParaRPr>
          </a:p>
          <a:p>
            <a:pPr marL="365760" indent="-256032">
              <a:defRPr/>
            </a:pPr>
            <a:r>
              <a:rPr lang="en-US" dirty="0" err="1" smtClean="0"/>
              <a:t>Abhik</a:t>
            </a:r>
            <a:r>
              <a:rPr lang="en-US" dirty="0" smtClean="0"/>
              <a:t> </a:t>
            </a:r>
            <a:r>
              <a:rPr lang="en-US" dirty="0" err="1" smtClean="0"/>
              <a:t>Bhawal</a:t>
            </a:r>
            <a:endParaRPr lang="en-US" dirty="0" smtClean="0"/>
          </a:p>
          <a:p>
            <a:pPr marL="365760" indent="-256032"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latin typeface="Times New Roman"/>
              </a:rPr>
              <a:t>Arcadia High School</a:t>
            </a:r>
            <a:endParaRPr lang="en-US" dirty="0" smtClean="0">
              <a:latin typeface="Times New Roman"/>
            </a:endParaRPr>
          </a:p>
          <a:p>
            <a:pPr marL="365760" indent="-256032">
              <a:defRPr/>
            </a:pPr>
            <a:r>
              <a:rPr lang="en-US" dirty="0" smtClean="0"/>
              <a:t>Fabio </a:t>
            </a:r>
            <a:r>
              <a:rPr lang="en-US" dirty="0" err="1" smtClean="0"/>
              <a:t>Marchesoni</a:t>
            </a:r>
            <a:endParaRPr lang="en-US" baseline="30000" dirty="0" smtClean="0">
              <a:solidFill>
                <a:srgbClr val="FF0000"/>
              </a:solidFill>
            </a:endParaRPr>
          </a:p>
          <a:p>
            <a:pPr marL="365760" indent="-256032"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latin typeface="Times New Roman"/>
              </a:rPr>
              <a:t>Universita</a:t>
            </a:r>
            <a:r>
              <a:rPr lang="en-US" sz="1600" dirty="0" smtClean="0">
                <a:latin typeface="Times New Roman"/>
              </a:rPr>
              <a:t> </a:t>
            </a:r>
            <a:r>
              <a:rPr lang="en-US" sz="1600" dirty="0" err="1" smtClean="0">
                <a:latin typeface="Times New Roman"/>
              </a:rPr>
              <a:t>di</a:t>
            </a:r>
            <a:r>
              <a:rPr lang="en-US" sz="1600" dirty="0" smtClean="0">
                <a:latin typeface="Times New Roman"/>
              </a:rPr>
              <a:t> Perugia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55588" y="182563"/>
            <a:ext cx="8888412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200" dirty="0" smtClean="0">
                <a:latin typeface="+mj-lt"/>
                <a:ea typeface="ＭＳ Ｐゴシック" pitchFamily="-65" charset="-128"/>
                <a:cs typeface="ＭＳ Ｐゴシック" pitchFamily="-65" charset="-128"/>
              </a:rPr>
              <a:t>Hysteresis 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rPr>
              <a:t>without actual movement</a:t>
            </a:r>
            <a:r>
              <a:rPr lang="en-US" sz="3200" dirty="0" smtClean="0">
                <a:latin typeface="+mj-lt"/>
                <a:ea typeface="ＭＳ Ｐゴシック" pitchFamily="-65" charset="-128"/>
                <a:cs typeface="ＭＳ Ｐゴシック" pitchFamily="-65" charset="-128"/>
              </a:rPr>
              <a:t> </a:t>
            </a:r>
          </a:p>
          <a:p>
            <a:pPr algn="ctr">
              <a:defRPr/>
            </a:pPr>
            <a:r>
              <a:rPr lang="en-US" sz="3200" dirty="0" smtClean="0">
                <a:latin typeface="+mj-lt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3200" dirty="0" smtClean="0">
                <a:latin typeface="+mj-lt"/>
                <a:ea typeface="ＭＳ Ｐゴシック" pitchFamily="-65" charset="-128"/>
                <a:cs typeface="ＭＳ Ｐゴシック" pitchFamily="-65" charset="-128"/>
              </a:rPr>
            </a:br>
            <a:endParaRPr lang="en-US" sz="3200" dirty="0"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76200" y="1417638"/>
            <a:ext cx="3733800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latin typeface="Calibri" charset="0"/>
              </a:rPr>
              <a:t>Overnight lab thermal variations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FF"/>
                </a:solidFill>
                <a:latin typeface="Calibri" charset="0"/>
              </a:rPr>
              <a:t>No </a:t>
            </a:r>
            <a:r>
              <a:rPr lang="en-US" dirty="0" smtClean="0">
                <a:solidFill>
                  <a:srgbClr val="0000FF"/>
                </a:solidFill>
                <a:latin typeface="Calibri" charset="0"/>
              </a:rPr>
              <a:t>feedback, free movement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  <a:latin typeface="Calibri" charset="0"/>
              </a:rPr>
              <a:t>Thermal hysteresis of equilibrium point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alibri" charset="0"/>
            </a:endParaRPr>
          </a:p>
        </p:txBody>
      </p:sp>
      <p:pic>
        <p:nvPicPr>
          <p:cNvPr id="30726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457200" y="2195513"/>
            <a:ext cx="312420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extBox 8"/>
          <p:cNvSpPr txBox="1">
            <a:spLocks noChangeArrowheads="1"/>
          </p:cNvSpPr>
          <p:nvPr/>
        </p:nvSpPr>
        <p:spPr bwMode="auto">
          <a:xfrm rot="-5400000">
            <a:off x="-251619" y="3909219"/>
            <a:ext cx="1330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LVDT [mm]</a:t>
            </a:r>
          </a:p>
        </p:txBody>
      </p:sp>
      <p:sp>
        <p:nvSpPr>
          <p:cNvPr id="30731" name="TextBox 12"/>
          <p:cNvSpPr txBox="1">
            <a:spLocks noChangeArrowheads="1"/>
          </p:cNvSpPr>
          <p:nvPr/>
        </p:nvSpPr>
        <p:spPr bwMode="auto">
          <a:xfrm>
            <a:off x="1079500" y="5334000"/>
            <a:ext cx="196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Temperature [</a:t>
            </a:r>
            <a:r>
              <a:rPr lang="en-US" baseline="30000">
                <a:solidFill>
                  <a:srgbClr val="0000FF"/>
                </a:solidFill>
              </a:rPr>
              <a:t>o</a:t>
            </a:r>
            <a:r>
              <a:rPr lang="en-US">
                <a:solidFill>
                  <a:srgbClr val="0000FF"/>
                </a:solidFill>
              </a:rPr>
              <a:t>C]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55588" y="182563"/>
            <a:ext cx="8888412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200" dirty="0" smtClean="0">
                <a:latin typeface="+mj-lt"/>
                <a:ea typeface="ＭＳ Ｐゴシック" pitchFamily="-65" charset="-128"/>
                <a:cs typeface="ＭＳ Ｐゴシック" pitchFamily="-65" charset="-128"/>
              </a:rPr>
              <a:t>Hysteresis 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rPr>
              <a:t>without actual movement</a:t>
            </a:r>
            <a:r>
              <a:rPr lang="en-US" sz="3200" dirty="0" smtClean="0">
                <a:latin typeface="+mj-lt"/>
                <a:ea typeface="ＭＳ Ｐゴシック" pitchFamily="-65" charset="-128"/>
                <a:cs typeface="ＭＳ Ｐゴシック" pitchFamily="-65" charset="-128"/>
              </a:rPr>
              <a:t> </a:t>
            </a:r>
          </a:p>
          <a:p>
            <a:pPr algn="ctr">
              <a:defRPr/>
            </a:pPr>
            <a:r>
              <a:rPr lang="en-US" sz="3200" dirty="0" smtClean="0">
                <a:latin typeface="+mj-lt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3200" dirty="0" smtClean="0">
                <a:latin typeface="+mj-lt"/>
                <a:ea typeface="ＭＳ Ｐゴシック" pitchFamily="-65" charset="-128"/>
                <a:cs typeface="ＭＳ Ｐゴシック" pitchFamily="-65" charset="-128"/>
              </a:rPr>
            </a:br>
            <a:endParaRPr lang="en-US" sz="3200" dirty="0"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76200" y="1417638"/>
            <a:ext cx="3733800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latin typeface="Calibri" charset="0"/>
              </a:rPr>
              <a:t>Overnight lab thermal variations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FF"/>
                </a:solidFill>
                <a:latin typeface="Calibri" charset="0"/>
              </a:rPr>
              <a:t>No </a:t>
            </a:r>
            <a:r>
              <a:rPr lang="en-US" dirty="0" smtClean="0">
                <a:solidFill>
                  <a:srgbClr val="0000FF"/>
                </a:solidFill>
                <a:latin typeface="Calibri" charset="0"/>
              </a:rPr>
              <a:t>feedback, free movement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  <a:latin typeface="Calibri" charset="0"/>
              </a:rPr>
              <a:t>Thermal hysteresis of equilibrium point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0724" name="Rectangle 11"/>
          <p:cNvSpPr>
            <a:spLocks noChangeArrowheads="1"/>
          </p:cNvSpPr>
          <p:nvPr/>
        </p:nvSpPr>
        <p:spPr bwMode="auto">
          <a:xfrm>
            <a:off x="4800600" y="1417638"/>
            <a:ext cx="44958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dirty="0">
                <a:latin typeface="Calibri" charset="0"/>
              </a:rPr>
              <a:t>  Position </a:t>
            </a:r>
            <a:r>
              <a:rPr lang="en-US" dirty="0" smtClean="0">
                <a:latin typeface="Calibri" charset="0"/>
              </a:rPr>
              <a:t>feedback on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dirty="0">
                <a:solidFill>
                  <a:srgbClr val="0000FF"/>
                </a:solidFill>
                <a:latin typeface="Calibri" charset="0"/>
              </a:rPr>
              <a:t>  No actual movement, expect no hysteresis 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  <a:latin typeface="Calibri" charset="0"/>
              </a:rPr>
              <a:t>  Hysteresis shifts to the control current ! !</a:t>
            </a:r>
          </a:p>
        </p:txBody>
      </p:sp>
      <p:pic>
        <p:nvPicPr>
          <p:cNvPr id="30726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457200" y="2195513"/>
            <a:ext cx="312420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extBox 8"/>
          <p:cNvSpPr txBox="1">
            <a:spLocks noChangeArrowheads="1"/>
          </p:cNvSpPr>
          <p:nvPr/>
        </p:nvSpPr>
        <p:spPr bwMode="auto">
          <a:xfrm rot="-5400000">
            <a:off x="-251619" y="3909219"/>
            <a:ext cx="1330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LVDT [mm]</a:t>
            </a:r>
          </a:p>
        </p:txBody>
      </p:sp>
      <p:pic>
        <p:nvPicPr>
          <p:cNvPr id="30728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5856288" y="2097088"/>
            <a:ext cx="3189287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TextBox 10"/>
          <p:cNvSpPr txBox="1">
            <a:spLocks noChangeArrowheads="1"/>
          </p:cNvSpPr>
          <p:nvPr/>
        </p:nvSpPr>
        <p:spPr bwMode="auto">
          <a:xfrm rot="-5400000">
            <a:off x="4437063" y="3879850"/>
            <a:ext cx="2185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Actuator force [mN]</a:t>
            </a:r>
          </a:p>
        </p:txBody>
      </p:sp>
      <p:sp>
        <p:nvSpPr>
          <p:cNvPr id="30730" name="TextBox 11"/>
          <p:cNvSpPr txBox="1">
            <a:spLocks noChangeArrowheads="1"/>
          </p:cNvSpPr>
          <p:nvPr/>
        </p:nvSpPr>
        <p:spPr bwMode="auto">
          <a:xfrm>
            <a:off x="6161088" y="5291138"/>
            <a:ext cx="1968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Temperature [</a:t>
            </a:r>
            <a:r>
              <a:rPr lang="en-US" baseline="30000">
                <a:solidFill>
                  <a:srgbClr val="0000FF"/>
                </a:solidFill>
              </a:rPr>
              <a:t>o</a:t>
            </a:r>
            <a:r>
              <a:rPr lang="en-US">
                <a:solidFill>
                  <a:srgbClr val="0000FF"/>
                </a:solidFill>
              </a:rPr>
              <a:t>C]</a:t>
            </a:r>
          </a:p>
        </p:txBody>
      </p:sp>
      <p:sp>
        <p:nvSpPr>
          <p:cNvPr id="30731" name="TextBox 12"/>
          <p:cNvSpPr txBox="1">
            <a:spLocks noChangeArrowheads="1"/>
          </p:cNvSpPr>
          <p:nvPr/>
        </p:nvSpPr>
        <p:spPr bwMode="auto">
          <a:xfrm>
            <a:off x="1079500" y="5334000"/>
            <a:ext cx="196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Temperature [</a:t>
            </a:r>
            <a:r>
              <a:rPr lang="en-US" baseline="30000">
                <a:solidFill>
                  <a:srgbClr val="0000FF"/>
                </a:solidFill>
              </a:rPr>
              <a:t>o</a:t>
            </a:r>
            <a:r>
              <a:rPr lang="en-US">
                <a:solidFill>
                  <a:srgbClr val="0000FF"/>
                </a:solidFill>
              </a:rPr>
              <a:t>C]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55588" y="182563"/>
            <a:ext cx="8888412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200" dirty="0" smtClean="0">
                <a:latin typeface="+mj-lt"/>
                <a:ea typeface="ＭＳ Ｐゴシック" pitchFamily="-65" charset="-128"/>
                <a:cs typeface="ＭＳ Ｐゴシック" pitchFamily="-65" charset="-128"/>
              </a:rPr>
              <a:t>Hysteresis 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rPr>
              <a:t>without actual movement</a:t>
            </a:r>
            <a:r>
              <a:rPr lang="en-US" sz="3200" dirty="0" smtClean="0">
                <a:latin typeface="+mj-lt"/>
                <a:ea typeface="ＭＳ Ｐゴシック" pitchFamily="-65" charset="-128"/>
                <a:cs typeface="ＭＳ Ｐゴシック" pitchFamily="-65" charset="-128"/>
              </a:rPr>
              <a:t> </a:t>
            </a:r>
          </a:p>
          <a:p>
            <a:pPr algn="ctr">
              <a:defRPr/>
            </a:pPr>
            <a:r>
              <a:rPr lang="en-US" sz="3200" dirty="0" smtClean="0">
                <a:latin typeface="+mj-lt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3200" dirty="0" smtClean="0">
                <a:latin typeface="+mj-lt"/>
                <a:ea typeface="ＭＳ Ｐゴシック" pitchFamily="-65" charset="-128"/>
                <a:cs typeface="ＭＳ Ｐゴシック" pitchFamily="-65" charset="-128"/>
              </a:rPr>
            </a:br>
            <a:endParaRPr lang="en-US" sz="3200" dirty="0"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76200" y="1417638"/>
            <a:ext cx="3733800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latin typeface="Calibri" charset="0"/>
              </a:rPr>
              <a:t>Overnight lab thermal variations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FF"/>
                </a:solidFill>
                <a:latin typeface="Calibri" charset="0"/>
              </a:rPr>
              <a:t>No </a:t>
            </a:r>
            <a:r>
              <a:rPr lang="en-US" dirty="0" smtClean="0">
                <a:solidFill>
                  <a:srgbClr val="0000FF"/>
                </a:solidFill>
                <a:latin typeface="Calibri" charset="0"/>
              </a:rPr>
              <a:t>feedback, free movement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  <a:latin typeface="Calibri" charset="0"/>
              </a:rPr>
              <a:t>Thermal hysteresis of equilibrium point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0724" name="Rectangle 11"/>
          <p:cNvSpPr>
            <a:spLocks noChangeArrowheads="1"/>
          </p:cNvSpPr>
          <p:nvPr/>
        </p:nvSpPr>
        <p:spPr bwMode="auto">
          <a:xfrm>
            <a:off x="4800600" y="1417638"/>
            <a:ext cx="44958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dirty="0">
                <a:latin typeface="Calibri" charset="0"/>
              </a:rPr>
              <a:t>  Position </a:t>
            </a:r>
            <a:r>
              <a:rPr lang="en-US" dirty="0" smtClean="0">
                <a:latin typeface="Calibri" charset="0"/>
              </a:rPr>
              <a:t>feedback on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dirty="0">
                <a:solidFill>
                  <a:srgbClr val="0000FF"/>
                </a:solidFill>
                <a:latin typeface="Calibri" charset="0"/>
              </a:rPr>
              <a:t>  No actual movement, expect no hysteresis 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  <a:latin typeface="Calibri" charset="0"/>
              </a:rPr>
              <a:t>  Hysteresis shifts to the control current ! !</a:t>
            </a:r>
          </a:p>
        </p:txBody>
      </p:sp>
      <p:sp>
        <p:nvSpPr>
          <p:cNvPr id="30725" name="Rectangle 12"/>
          <p:cNvSpPr>
            <a:spLocks noChangeArrowheads="1"/>
          </p:cNvSpPr>
          <p:nvPr/>
        </p:nvSpPr>
        <p:spPr bwMode="auto">
          <a:xfrm>
            <a:off x="895350" y="5703888"/>
            <a:ext cx="7810500" cy="15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Hysteresis </a:t>
            </a:r>
            <a:r>
              <a:rPr lang="en-US" sz="2400" u="sng" dirty="0">
                <a:latin typeface="Times New Roman" charset="0"/>
              </a:rPr>
              <a:t>does not</a:t>
            </a:r>
            <a:r>
              <a:rPr lang="en-US" sz="2400" dirty="0">
                <a:latin typeface="Times New Roman" charset="0"/>
              </a:rPr>
              <a:t> originate from the</a:t>
            </a:r>
            <a:r>
              <a:rPr lang="en-US" sz="2400" dirty="0" smtClean="0">
                <a:latin typeface="Times New Roman" charset="0"/>
              </a:rPr>
              <a:t> macroscopic movement </a:t>
            </a:r>
            <a:r>
              <a:rPr lang="en-US" sz="2400" b="1" dirty="0">
                <a:latin typeface="Times New Roman" charset="0"/>
              </a:rPr>
              <a:t>but from a microscopic</a:t>
            </a:r>
            <a:r>
              <a:rPr lang="en-US" sz="2400" b="1" dirty="0" smtClean="0">
                <a:latin typeface="Times New Roman" charset="0"/>
              </a:rPr>
              <a:t> stress dynamics </a:t>
            </a:r>
            <a:r>
              <a:rPr lang="en-US" sz="2400" dirty="0">
                <a:latin typeface="Times New Roman" charset="0"/>
              </a:rPr>
              <a:t>inside the</a:t>
            </a:r>
            <a:r>
              <a:rPr lang="en-US" sz="2400" dirty="0" smtClean="0">
                <a:latin typeface="Times New Roman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charset="0"/>
              </a:rPr>
              <a:t>material</a:t>
            </a:r>
            <a:r>
              <a:rPr lang="en-US" sz="2400" dirty="0">
                <a:latin typeface="Times New Roman" charset="0"/>
              </a:rPr>
              <a:t>! </a:t>
            </a:r>
          </a:p>
          <a:p>
            <a:pPr>
              <a:lnSpc>
                <a:spcPct val="90000"/>
              </a:lnSpc>
            </a:pPr>
            <a:endParaRPr lang="en-US" sz="3200" dirty="0">
              <a:solidFill>
                <a:srgbClr val="008000"/>
              </a:solidFill>
              <a:latin typeface="Times New Roman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008000"/>
              </a:solidFill>
              <a:latin typeface="Times New Roman" charset="0"/>
            </a:endParaRPr>
          </a:p>
        </p:txBody>
      </p:sp>
      <p:pic>
        <p:nvPicPr>
          <p:cNvPr id="30726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457200" y="2195513"/>
            <a:ext cx="312420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extBox 8"/>
          <p:cNvSpPr txBox="1">
            <a:spLocks noChangeArrowheads="1"/>
          </p:cNvSpPr>
          <p:nvPr/>
        </p:nvSpPr>
        <p:spPr bwMode="auto">
          <a:xfrm rot="-5400000">
            <a:off x="-251619" y="3909219"/>
            <a:ext cx="1330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LVDT [mm]</a:t>
            </a:r>
          </a:p>
        </p:txBody>
      </p:sp>
      <p:pic>
        <p:nvPicPr>
          <p:cNvPr id="30728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5856288" y="2097088"/>
            <a:ext cx="3189287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TextBox 10"/>
          <p:cNvSpPr txBox="1">
            <a:spLocks noChangeArrowheads="1"/>
          </p:cNvSpPr>
          <p:nvPr/>
        </p:nvSpPr>
        <p:spPr bwMode="auto">
          <a:xfrm rot="-5400000">
            <a:off x="4437063" y="3879850"/>
            <a:ext cx="2185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Actuator force [mN]</a:t>
            </a:r>
          </a:p>
        </p:txBody>
      </p:sp>
      <p:sp>
        <p:nvSpPr>
          <p:cNvPr id="30730" name="TextBox 11"/>
          <p:cNvSpPr txBox="1">
            <a:spLocks noChangeArrowheads="1"/>
          </p:cNvSpPr>
          <p:nvPr/>
        </p:nvSpPr>
        <p:spPr bwMode="auto">
          <a:xfrm>
            <a:off x="6161088" y="5291138"/>
            <a:ext cx="1968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Temperature [</a:t>
            </a:r>
            <a:r>
              <a:rPr lang="en-US" baseline="30000">
                <a:solidFill>
                  <a:srgbClr val="0000FF"/>
                </a:solidFill>
              </a:rPr>
              <a:t>o</a:t>
            </a:r>
            <a:r>
              <a:rPr lang="en-US">
                <a:solidFill>
                  <a:srgbClr val="0000FF"/>
                </a:solidFill>
              </a:rPr>
              <a:t>C]</a:t>
            </a:r>
          </a:p>
        </p:txBody>
      </p:sp>
      <p:sp>
        <p:nvSpPr>
          <p:cNvPr id="30731" name="TextBox 12"/>
          <p:cNvSpPr txBox="1">
            <a:spLocks noChangeArrowheads="1"/>
          </p:cNvSpPr>
          <p:nvPr/>
        </p:nvSpPr>
        <p:spPr bwMode="auto">
          <a:xfrm>
            <a:off x="1079500" y="5334000"/>
            <a:ext cx="196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Temperature [</a:t>
            </a:r>
            <a:r>
              <a:rPr lang="en-US" baseline="30000">
                <a:solidFill>
                  <a:srgbClr val="0000FF"/>
                </a:solidFill>
              </a:rPr>
              <a:t>o</a:t>
            </a:r>
            <a:r>
              <a:rPr lang="en-US">
                <a:solidFill>
                  <a:srgbClr val="0000FF"/>
                </a:solidFill>
              </a:rPr>
              <a:t>C]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152400"/>
            <a:ext cx="86868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00FF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rPr>
              <a:t>To explore the effects of hysteresis at various</a:t>
            </a:r>
            <a:r>
              <a:rPr lang="en-US" sz="2000" dirty="0" smtClean="0">
                <a:solidFill>
                  <a:srgbClr val="0000FF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rPr>
              <a:t> frequencies </a:t>
            </a:r>
            <a:r>
              <a:rPr lang="en-US" sz="2600" dirty="0">
                <a:solidFill>
                  <a:srgbClr val="0000FF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2600" dirty="0">
                <a:solidFill>
                  <a:srgbClr val="0000FF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rPr>
            </a:br>
            <a:endParaRPr lang="en-US" sz="2600" dirty="0"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2771" name="TextBox 7"/>
          <p:cNvSpPr txBox="1">
            <a:spLocks noChangeArrowheads="1"/>
          </p:cNvSpPr>
          <p:nvPr/>
        </p:nvSpPr>
        <p:spPr bwMode="auto">
          <a:xfrm>
            <a:off x="2922588" y="1046163"/>
            <a:ext cx="4545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Calibri" charset="0"/>
              </a:rPr>
              <a:t>frequency </a:t>
            </a:r>
            <a:r>
              <a:rPr lang="en-US" dirty="0">
                <a:latin typeface="Calibri" charset="0"/>
              </a:rPr>
              <a:t>0.21 Hz   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(&gt;0.2Hz)</a:t>
            </a:r>
          </a:p>
        </p:txBody>
      </p:sp>
      <p:sp>
        <p:nvSpPr>
          <p:cNvPr id="32772" name="TextBox 18"/>
          <p:cNvSpPr txBox="1">
            <a:spLocks noChangeArrowheads="1"/>
          </p:cNvSpPr>
          <p:nvPr/>
        </p:nvSpPr>
        <p:spPr bwMode="auto">
          <a:xfrm>
            <a:off x="390525" y="4191000"/>
            <a:ext cx="3581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We apply a force lifting the spring to a certain height, then cut the force and let the system oscillate freely:</a:t>
            </a:r>
          </a:p>
          <a:p>
            <a:r>
              <a:rPr lang="en-US">
                <a:solidFill>
                  <a:srgbClr val="FF0000"/>
                </a:solidFill>
                <a:latin typeface="Calibri" charset="0"/>
              </a:rPr>
              <a:t>NO HYSTERESIS OBSERVED</a:t>
            </a:r>
          </a:p>
        </p:txBody>
      </p:sp>
      <p:sp>
        <p:nvSpPr>
          <p:cNvPr id="32773" name="TextBox 19"/>
          <p:cNvSpPr txBox="1">
            <a:spLocks noChangeArrowheads="1"/>
          </p:cNvSpPr>
          <p:nvPr/>
        </p:nvSpPr>
        <p:spPr bwMode="auto">
          <a:xfrm>
            <a:off x="4343400" y="4189413"/>
            <a:ext cx="48006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Subjecting the system to the same force, but</a:t>
            </a:r>
          </a:p>
          <a:p>
            <a:r>
              <a:rPr lang="en-US">
                <a:latin typeface="Calibri" charset="0"/>
              </a:rPr>
              <a:t>slowly returning the lifting force to zero, thus generating no oscillations:</a:t>
            </a:r>
          </a:p>
          <a:p>
            <a:r>
              <a:rPr lang="en-US">
                <a:solidFill>
                  <a:srgbClr val="FF0000"/>
                </a:solidFill>
                <a:latin typeface="Calibri" charset="0"/>
              </a:rPr>
              <a:t>HYSTERESIS OBSERVED FOR ALTERNATE  SIGN EXCITATION</a:t>
            </a:r>
          </a:p>
          <a:p>
            <a:r>
              <a:rPr lang="en-US">
                <a:solidFill>
                  <a:srgbClr val="0000FF"/>
                </a:solidFill>
                <a:latin typeface="Calibri" charset="0"/>
              </a:rPr>
              <a:t>NO HYSTERESIS FOR SAME SIGN EXCITATION 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609600" y="2667000"/>
            <a:ext cx="3276600" cy="1588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876800" y="2667000"/>
            <a:ext cx="3276600" cy="1588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876800" y="2817813"/>
            <a:ext cx="3276600" cy="1587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77" name="Rectangle 13"/>
          <p:cNvSpPr>
            <a:spLocks noChangeArrowheads="1"/>
          </p:cNvSpPr>
          <p:nvPr/>
        </p:nvSpPr>
        <p:spPr bwMode="auto">
          <a:xfrm>
            <a:off x="457200" y="5334000"/>
            <a:ext cx="419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D800D8"/>
                </a:solidFill>
                <a:latin typeface="Comic Sans MS" charset="0"/>
              </a:rPr>
              <a:t>OSCILLATIONS APPEAR TO WASH-OUT HYSTERESIS </a:t>
            </a:r>
          </a:p>
        </p:txBody>
      </p:sp>
      <p:pic>
        <p:nvPicPr>
          <p:cNvPr id="32778" name="Picture 12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533400" y="850900"/>
            <a:ext cx="32766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3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4648200" y="850900"/>
            <a:ext cx="35052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 bwMode="auto">
          <a:xfrm>
            <a:off x="-533400" y="152400"/>
            <a:ext cx="10363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67500" lnSpcReduction="20000"/>
          </a:bodyPr>
          <a:lstStyle/>
          <a:p>
            <a:pPr algn="ctr">
              <a:defRPr/>
            </a:pPr>
            <a:r>
              <a:rPr lang="en-US" sz="3200" i="1" dirty="0">
                <a:solidFill>
                  <a:srgbClr val="FF2C35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rPr>
              <a:t>Hysteresis</a:t>
            </a:r>
            <a:r>
              <a:rPr lang="en-US" sz="3200" i="1" dirty="0" smtClean="0">
                <a:solidFill>
                  <a:srgbClr val="FF2C35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rPr>
              <a:t> grows much larger at lower </a:t>
            </a:r>
            <a:r>
              <a:rPr lang="en-US" sz="3200" i="1" dirty="0">
                <a:solidFill>
                  <a:srgbClr val="FF2C35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rPr>
              <a:t>frequency</a:t>
            </a:r>
            <a:r>
              <a:rPr lang="en-US" sz="3200" i="1" dirty="0" smtClean="0">
                <a:solidFill>
                  <a:srgbClr val="FF2C35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4000" i="1" dirty="0" smtClean="0">
                <a:solidFill>
                  <a:srgbClr val="FF2C35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rPr>
              <a:t>	</a:t>
            </a:r>
            <a:r>
              <a:rPr lang="en-US" sz="4000" i="1" dirty="0">
                <a:solidFill>
                  <a:srgbClr val="FF2C35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rPr>
              <a:t>	</a:t>
            </a:r>
            <a:r>
              <a:rPr lang="en-US" sz="4000" dirty="0">
                <a:latin typeface="+mj-lt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4000" dirty="0">
                <a:latin typeface="+mj-lt"/>
                <a:ea typeface="ＭＳ Ｐゴシック" pitchFamily="-65" charset="-128"/>
                <a:cs typeface="ＭＳ Ｐゴシック" pitchFamily="-65" charset="-128"/>
              </a:rPr>
            </a:br>
            <a:endParaRPr lang="en-US" sz="4000" dirty="0"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09600" y="1981200"/>
            <a:ext cx="3362325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9600" y="3124200"/>
            <a:ext cx="3362325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334000" y="3200400"/>
            <a:ext cx="3362325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334000" y="1828800"/>
            <a:ext cx="3362325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799" name="TextBox 9"/>
          <p:cNvSpPr txBox="1">
            <a:spLocks noChangeArrowheads="1"/>
          </p:cNvSpPr>
          <p:nvPr/>
        </p:nvSpPr>
        <p:spPr bwMode="auto">
          <a:xfrm>
            <a:off x="3456563" y="735568"/>
            <a:ext cx="29199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Calibri" charset="0"/>
              </a:rPr>
              <a:t>frequency </a:t>
            </a:r>
            <a:r>
              <a:rPr lang="en-US" dirty="0">
                <a:latin typeface="Calibri" charset="0"/>
              </a:rPr>
              <a:t>0.15 </a:t>
            </a:r>
            <a:r>
              <a:rPr lang="en-US" dirty="0" smtClean="0">
                <a:latin typeface="Calibri" charset="0"/>
              </a:rPr>
              <a:t>Hz    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(&lt;0.2Hz)</a:t>
            </a:r>
            <a:r>
              <a:rPr lang="en-US" dirty="0" smtClean="0">
                <a:latin typeface="Calibri" charset="0"/>
              </a:rPr>
              <a:t> </a:t>
            </a:r>
            <a:endParaRPr lang="en-US" dirty="0">
              <a:latin typeface="Calibri" charset="0"/>
            </a:endParaRPr>
          </a:p>
        </p:txBody>
      </p:sp>
      <p:sp>
        <p:nvSpPr>
          <p:cNvPr id="33800" name="TextBox 30"/>
          <p:cNvSpPr txBox="1">
            <a:spLocks noChangeArrowheads="1"/>
          </p:cNvSpPr>
          <p:nvPr/>
        </p:nvSpPr>
        <p:spPr bwMode="auto">
          <a:xfrm>
            <a:off x="685800" y="4016375"/>
            <a:ext cx="2667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D800D8"/>
                </a:solidFill>
                <a:latin typeface="Calibri" charset="0"/>
              </a:rPr>
              <a:t>OSCILLATIONS APPEAR to be ineffective TO WASH-OUT HYSTERESIS at low frequency: </a:t>
            </a:r>
            <a:r>
              <a:rPr lang="en-US">
                <a:latin typeface="Calibri" charset="0"/>
              </a:rPr>
              <a:t> not enough oscillations to delete hysteresis</a:t>
            </a:r>
          </a:p>
        </p:txBody>
      </p:sp>
      <p:sp>
        <p:nvSpPr>
          <p:cNvPr id="33801" name="TextBox 41"/>
          <p:cNvSpPr txBox="1">
            <a:spLocks noChangeArrowheads="1"/>
          </p:cNvSpPr>
          <p:nvPr/>
        </p:nvSpPr>
        <p:spPr bwMode="auto">
          <a:xfrm>
            <a:off x="3971925" y="3962400"/>
            <a:ext cx="51720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105766"/>
              </a:solidFill>
              <a:latin typeface="Lucida Sans Unicode" charset="-52"/>
            </a:endParaRPr>
          </a:p>
          <a:p>
            <a:r>
              <a:rPr lang="en-US">
                <a:solidFill>
                  <a:srgbClr val="105766"/>
                </a:solidFill>
                <a:latin typeface="Lucida Sans Unicode" charset="-52"/>
              </a:rPr>
              <a:t>Proposed explanation:  </a:t>
            </a:r>
          </a:p>
          <a:p>
            <a:r>
              <a:rPr lang="en-US">
                <a:latin typeface="Lucida Sans Unicode" charset="-52"/>
              </a:rPr>
              <a:t>below 0.2 Hz the </a:t>
            </a:r>
            <a:r>
              <a:rPr lang="en-US">
                <a:solidFill>
                  <a:srgbClr val="FF0000"/>
                </a:solidFill>
                <a:latin typeface="Lucida Sans Unicode" charset="-52"/>
              </a:rPr>
              <a:t>restoring force is dominated by entangled dislocations</a:t>
            </a:r>
            <a:r>
              <a:rPr lang="en-US">
                <a:solidFill>
                  <a:srgbClr val="0000FF"/>
                </a:solidFill>
                <a:latin typeface="Lucida Sans Unicode" charset="-52"/>
              </a:rPr>
              <a:t>.</a:t>
            </a:r>
          </a:p>
          <a:p>
            <a:r>
              <a:rPr lang="en-US">
                <a:latin typeface="Lucida Sans Unicode" charset="-52"/>
              </a:rPr>
              <a:t>Under pulsed stresses dislocations mobilize and eventually </a:t>
            </a:r>
            <a:r>
              <a:rPr lang="en-US">
                <a:solidFill>
                  <a:srgbClr val="0000FF"/>
                </a:solidFill>
                <a:latin typeface="Lucida Sans Unicode" charset="-52"/>
              </a:rPr>
              <a:t>re-entangle elsewhere </a:t>
            </a:r>
            <a:r>
              <a:rPr lang="en-US">
                <a:latin typeface="Lucida Sans Unicode" charset="-52"/>
              </a:rPr>
              <a:t>generating a </a:t>
            </a:r>
            <a:r>
              <a:rPr lang="en-US">
                <a:solidFill>
                  <a:srgbClr val="FF0000"/>
                </a:solidFill>
                <a:latin typeface="Lucida Sans Unicode" charset="-52"/>
              </a:rPr>
              <a:t>different equilibrium position.</a:t>
            </a:r>
          </a:p>
          <a:p>
            <a:endParaRPr lang="en-US">
              <a:latin typeface="Lucida Sans Unicode" charset="-52"/>
            </a:endParaRPr>
          </a:p>
          <a:p>
            <a:r>
              <a:rPr lang="en-US">
                <a:latin typeface="Lucida Sans Unicode" charset="-52"/>
              </a:rPr>
              <a:t>Explaining the </a:t>
            </a:r>
            <a:r>
              <a:rPr lang="en-US">
                <a:solidFill>
                  <a:srgbClr val="FF0000"/>
                </a:solidFill>
                <a:latin typeface="Lucida Sans Unicode" charset="-52"/>
              </a:rPr>
              <a:t>observed hysteresis.</a:t>
            </a:r>
          </a:p>
          <a:p>
            <a:endParaRPr lang="en-US">
              <a:latin typeface="Lucida Sans Unicode" charset="-52"/>
            </a:endParaRPr>
          </a:p>
        </p:txBody>
      </p:sp>
      <p:pic>
        <p:nvPicPr>
          <p:cNvPr id="33802" name="Picture 12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595313" y="396875"/>
            <a:ext cx="3376612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3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5105400" y="381000"/>
            <a:ext cx="38195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400" dirty="0">
                <a:latin typeface="+mj-lt"/>
                <a:ea typeface="ＭＳ Ｐゴシック" pitchFamily="-65" charset="-128"/>
                <a:cs typeface="ＭＳ Ｐゴシック" pitchFamily="-65" charset="-128"/>
              </a:rPr>
              <a:t>Quality factor measurement</a:t>
            </a: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4578350" y="3657600"/>
            <a:ext cx="48704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alibri" charset="0"/>
              </a:rPr>
              <a:t>           </a:t>
            </a:r>
            <a:r>
              <a:rPr lang="en-US">
                <a:solidFill>
                  <a:srgbClr val="FF0000"/>
                </a:solidFill>
                <a:latin typeface="Calibri" charset="0"/>
              </a:rPr>
              <a:t>the expected behavior is 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quadratic </a:t>
            </a:r>
          </a:p>
          <a:p>
            <a:r>
              <a:rPr lang="en-US">
                <a:solidFill>
                  <a:srgbClr val="FF0000"/>
                </a:solidFill>
                <a:latin typeface="Calibri" charset="0"/>
              </a:rPr>
              <a:t>	if the losses are frequency independent</a:t>
            </a:r>
          </a:p>
          <a:p>
            <a:endParaRPr lang="en-US">
              <a:solidFill>
                <a:srgbClr val="0000FF"/>
              </a:solidFill>
              <a:latin typeface="Calibri" charset="0"/>
            </a:endParaRPr>
          </a:p>
          <a:p>
            <a:endParaRPr lang="en-US">
              <a:solidFill>
                <a:srgbClr val="0000FF"/>
              </a:solidFill>
              <a:latin typeface="Calibri" charset="0"/>
            </a:endParaRPr>
          </a:p>
          <a:p>
            <a:endParaRPr lang="en-US">
              <a:latin typeface="Lucida Sans Unicode" charset="-52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3962400" y="3900488"/>
            <a:ext cx="1257300" cy="2905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821" name="Picture 13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381000" y="1295400"/>
            <a:ext cx="419735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Box 13"/>
          <p:cNvSpPr txBox="1">
            <a:spLocks noChangeArrowheads="1"/>
          </p:cNvSpPr>
          <p:nvPr/>
        </p:nvSpPr>
        <p:spPr bwMode="auto">
          <a:xfrm>
            <a:off x="4967288" y="1143000"/>
            <a:ext cx="333851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 METHOD</a:t>
            </a:r>
          </a:p>
          <a:p>
            <a:pPr>
              <a:buFont typeface="Arial" charset="0"/>
              <a:buChar char="•"/>
            </a:pP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Change the frequency with 	the  EMAS mechanism </a:t>
            </a:r>
          </a:p>
          <a:p>
            <a:pPr>
              <a:buFont typeface="Arial" charset="0"/>
              <a:buChar char="•"/>
            </a:pPr>
            <a:r>
              <a:rPr lang="en-US"/>
              <a:t>   Acquire ringdowns</a:t>
            </a:r>
          </a:p>
          <a:p>
            <a:pPr>
              <a:buFont typeface="Arial" charset="0"/>
              <a:buChar char="•"/>
            </a:pPr>
            <a:r>
              <a:rPr lang="en-US"/>
              <a:t>   Measure Q = </a:t>
            </a:r>
            <a:r>
              <a:rPr lang="en-US">
                <a:latin typeface="Symbol" charset="2"/>
                <a:ea typeface="Symbol" charset="2"/>
                <a:cs typeface="Symbol" charset="2"/>
              </a:rPr>
              <a:t>wt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400" dirty="0">
                <a:latin typeface="+mj-lt"/>
                <a:ea typeface="ＭＳ Ｐゴシック" pitchFamily="-65" charset="-128"/>
                <a:cs typeface="ＭＳ Ｐゴシック" pitchFamily="-65" charset="-128"/>
              </a:rPr>
              <a:t>Quality factor measurement</a:t>
            </a:r>
          </a:p>
        </p:txBody>
      </p:sp>
      <p:sp>
        <p:nvSpPr>
          <p:cNvPr id="35843" name="Rectangle 13"/>
          <p:cNvSpPr>
            <a:spLocks noChangeArrowheads="1"/>
          </p:cNvSpPr>
          <p:nvPr/>
        </p:nvSpPr>
        <p:spPr bwMode="auto">
          <a:xfrm>
            <a:off x="5054600" y="3581400"/>
            <a:ext cx="3352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 </a:t>
            </a:r>
          </a:p>
          <a:p>
            <a:r>
              <a:rPr lang="en-US">
                <a:solidFill>
                  <a:srgbClr val="FF0000"/>
                </a:solidFill>
                <a:latin typeface="Calibri" charset="0"/>
              </a:rPr>
              <a:t>The deviation from quadratic was fit with an </a:t>
            </a:r>
            <a:r>
              <a:rPr lang="en-US">
                <a:latin typeface="Calibri" charset="0"/>
              </a:rPr>
              <a:t>exponential function </a:t>
            </a:r>
            <a:r>
              <a:rPr lang="en-US">
                <a:solidFill>
                  <a:srgbClr val="FF0000"/>
                </a:solidFill>
                <a:latin typeface="Calibri" charset="0"/>
              </a:rPr>
              <a:t>accounting for the </a:t>
            </a:r>
          </a:p>
          <a:p>
            <a:r>
              <a:rPr lang="en-US">
                <a:solidFill>
                  <a:srgbClr val="0000FF"/>
                </a:solidFill>
                <a:latin typeface="Calibri" charset="0"/>
              </a:rPr>
              <a:t>exponential growth of avalanches </a:t>
            </a:r>
            <a:r>
              <a:rPr lang="en-US">
                <a:solidFill>
                  <a:srgbClr val="FF0000"/>
                </a:solidFill>
                <a:latin typeface="Calibri" charset="0"/>
              </a:rPr>
              <a:t>with time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3771900" y="3581400"/>
            <a:ext cx="11811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45" name="TextBox 27"/>
          <p:cNvSpPr txBox="1">
            <a:spLocks noChangeArrowheads="1"/>
          </p:cNvSpPr>
          <p:nvPr/>
        </p:nvSpPr>
        <p:spPr bwMode="auto">
          <a:xfrm>
            <a:off x="4551363" y="1762125"/>
            <a:ext cx="435927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Lucida Sans Unicode" charset="-52"/>
              </a:rPr>
              <a:t>explainable if the dissipation process needs long time to develop:</a:t>
            </a:r>
          </a:p>
          <a:p>
            <a:endParaRPr lang="en-US">
              <a:latin typeface="Lucida Sans Unicode" charset="-52"/>
            </a:endParaRPr>
          </a:p>
          <a:p>
            <a:r>
              <a:rPr lang="en-US" sz="1400">
                <a:solidFill>
                  <a:srgbClr val="0000FF"/>
                </a:solidFill>
                <a:latin typeface="Lucida Sans Unicode" charset="-52"/>
              </a:rPr>
              <a:t>AVALANCHES </a:t>
            </a:r>
            <a:r>
              <a:rPr lang="en-US" sz="1400" u="sng">
                <a:solidFill>
                  <a:srgbClr val="0000FF"/>
                </a:solidFill>
                <a:latin typeface="Lucida Sans Unicode" charset="-52"/>
              </a:rPr>
              <a:t>NEED</a:t>
            </a:r>
            <a:r>
              <a:rPr lang="en-US" sz="1400">
                <a:solidFill>
                  <a:srgbClr val="0000FF"/>
                </a:solidFill>
                <a:latin typeface="Lucida Sans Unicode" charset="-52"/>
              </a:rPr>
              <a:t> LONG TIME TO DEVELOP</a:t>
            </a:r>
          </a:p>
        </p:txBody>
      </p:sp>
      <p:pic>
        <p:nvPicPr>
          <p:cNvPr id="35846" name="Picture 13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381000" y="1295400"/>
            <a:ext cx="419735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Rectangle 10"/>
          <p:cNvSpPr>
            <a:spLocks noChangeArrowheads="1"/>
          </p:cNvSpPr>
          <p:nvPr/>
        </p:nvSpPr>
        <p:spPr bwMode="auto">
          <a:xfrm>
            <a:off x="481013" y="1111250"/>
            <a:ext cx="8458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Lucida Sans Unicode" charset="-52"/>
              </a:rPr>
              <a:t>The fast increase of Q-factor implies reduced losses at higher frequencies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smtClean="0">
                <a:ea typeface="ＭＳ Ｐゴシック" charset="-128"/>
                <a:cs typeface="ＭＳ Ｐゴシック" charset="-128"/>
              </a:rPr>
              <a:t>the exponential fit</a:t>
            </a:r>
          </a:p>
          <a:p>
            <a:pPr>
              <a:buFont typeface="Wingdings 3" charset="2"/>
              <a:buNone/>
            </a:pPr>
            <a:r>
              <a:rPr lang="en-US" sz="2200" smtClean="0">
                <a:ea typeface="ＭＳ Ｐゴシック" charset="-128"/>
                <a:cs typeface="ＭＳ Ｐゴシック" charset="-128"/>
              </a:rPr>
              <a:t>	reaches the free blade </a:t>
            </a:r>
          </a:p>
          <a:p>
            <a:pPr>
              <a:buFont typeface="Wingdings 3" charset="2"/>
              <a:buNone/>
            </a:pPr>
            <a:r>
              <a:rPr lang="en-US" sz="2200" smtClean="0">
                <a:ea typeface="ＭＳ Ｐゴシック" charset="-128"/>
                <a:cs typeface="ＭＳ Ｐゴシック" charset="-128"/>
              </a:rPr>
              <a:t>	Q-factor (&gt;10</a:t>
            </a:r>
            <a:r>
              <a:rPr lang="en-US" sz="2200" baseline="30000" smtClean="0">
                <a:ea typeface="ＭＳ Ｐゴシック" charset="-128"/>
                <a:cs typeface="ＭＳ Ｐゴシック" charset="-128"/>
              </a:rPr>
              <a:t>4</a:t>
            </a:r>
            <a:r>
              <a:rPr lang="en-US" sz="2200" smtClean="0">
                <a:ea typeface="ＭＳ Ｐゴシック" charset="-128"/>
                <a:cs typeface="ＭＳ Ｐゴシック" charset="-128"/>
              </a:rPr>
              <a:t> ) </a:t>
            </a:r>
          </a:p>
          <a:p>
            <a:pPr>
              <a:buFont typeface="Wingdings 3" charset="2"/>
              <a:buNone/>
            </a:pPr>
            <a:r>
              <a:rPr lang="en-US" sz="2200" smtClean="0">
                <a:ea typeface="ＭＳ Ｐゴシック" charset="-128"/>
                <a:cs typeface="ＭＳ Ｐゴシック" charset="-128"/>
              </a:rPr>
              <a:t>	before 0.5 Hz ! ! ! .</a:t>
            </a:r>
          </a:p>
          <a:p>
            <a:pPr>
              <a:buFont typeface="Wingdings 3" charset="2"/>
              <a:buNone/>
            </a:pPr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8150" y="-381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Transition between </a:t>
            </a:r>
            <a:r>
              <a:rPr lang="en-US" dirty="0" smtClean="0">
                <a:solidFill>
                  <a:srgbClr val="0000FF"/>
                </a:solidFill>
              </a:rPr>
              <a:t>fractal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viscous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6868" name="Picture 5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4552950" y="533400"/>
            <a:ext cx="428625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13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1371600" y="3197225"/>
            <a:ext cx="3429000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5400000" flipH="1" flipV="1">
            <a:off x="3584576" y="2212975"/>
            <a:ext cx="2011362" cy="420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10000" y="1295400"/>
            <a:ext cx="22098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872" name="TextBox 11"/>
          <p:cNvSpPr txBox="1">
            <a:spLocks noChangeArrowheads="1"/>
          </p:cNvSpPr>
          <p:nvPr/>
        </p:nvSpPr>
        <p:spPr bwMode="auto">
          <a:xfrm>
            <a:off x="6043613" y="1066800"/>
            <a:ext cx="890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20,000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38125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200" b="1" i="1" dirty="0">
                <a:solidFill>
                  <a:srgbClr val="B515D8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rPr>
              <a:t>Low frequency instability </a:t>
            </a:r>
            <a:endParaRPr lang="en-US" sz="3600" b="1" i="1" dirty="0">
              <a:solidFill>
                <a:srgbClr val="B515D8"/>
              </a:solidFill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9939" name="TextBox 18"/>
          <p:cNvSpPr txBox="1">
            <a:spLocks noChangeArrowheads="1"/>
          </p:cNvSpPr>
          <p:nvPr/>
        </p:nvSpPr>
        <p:spPr bwMode="auto">
          <a:xfrm>
            <a:off x="6553200" y="1800225"/>
            <a:ext cx="24384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Lucida Sans Unicode" charset="-52"/>
              </a:rPr>
              <a:t>The filter </a:t>
            </a:r>
            <a:r>
              <a:rPr lang="en-US" sz="1600" dirty="0">
                <a:solidFill>
                  <a:srgbClr val="FF0000"/>
                </a:solidFill>
                <a:latin typeface="Lucida Sans Unicode" charset="-52"/>
              </a:rPr>
              <a:t>abandons the equilibrium position</a:t>
            </a:r>
            <a:r>
              <a:rPr lang="en-US" sz="1600" dirty="0">
                <a:latin typeface="Lucida Sans Unicode" charset="-52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Lucida Sans Unicode" charset="-52"/>
              </a:rPr>
              <a:t>slowly</a:t>
            </a:r>
            <a:r>
              <a:rPr lang="en-US" sz="1600" dirty="0">
                <a:latin typeface="Lucida Sans Unicode" charset="-52"/>
              </a:rPr>
              <a:t>, </a:t>
            </a:r>
          </a:p>
          <a:p>
            <a:r>
              <a:rPr lang="en-US" sz="1600" dirty="0">
                <a:latin typeface="Lucida Sans Unicode" charset="-52"/>
              </a:rPr>
              <a:t>then </a:t>
            </a:r>
            <a:r>
              <a:rPr lang="en-US" sz="1600" dirty="0">
                <a:solidFill>
                  <a:srgbClr val="0000FF"/>
                </a:solidFill>
                <a:latin typeface="Lucida Sans Unicode" charset="-52"/>
              </a:rPr>
              <a:t>accelerates</a:t>
            </a:r>
            <a:r>
              <a:rPr lang="en-US" sz="1600" dirty="0">
                <a:latin typeface="Lucida Sans Unicode" charset="-52"/>
              </a:rPr>
              <a:t> away</a:t>
            </a:r>
          </a:p>
          <a:p>
            <a:endParaRPr lang="en-US" sz="1600" dirty="0">
              <a:latin typeface="Lucida Sans Unicode" charset="-52"/>
            </a:endParaRPr>
          </a:p>
          <a:p>
            <a:r>
              <a:rPr lang="en-US" sz="1600" dirty="0">
                <a:latin typeface="Lucida Sans Unicode" charset="-52"/>
              </a:rPr>
              <a:t>The </a:t>
            </a:r>
            <a:r>
              <a:rPr lang="en-US" sz="1600" dirty="0">
                <a:solidFill>
                  <a:srgbClr val="FF0000"/>
                </a:solidFill>
                <a:latin typeface="Lucida Sans Unicode" charset="-52"/>
              </a:rPr>
              <a:t>time scale </a:t>
            </a:r>
            <a:r>
              <a:rPr lang="en-US" sz="1600" dirty="0">
                <a:latin typeface="Lucida Sans Unicode" charset="-52"/>
              </a:rPr>
              <a:t>is of </a:t>
            </a:r>
            <a:r>
              <a:rPr lang="en-US" sz="1600" dirty="0">
                <a:solidFill>
                  <a:srgbClr val="FF0000"/>
                </a:solidFill>
                <a:latin typeface="Lucida Sans Unicode" charset="-52"/>
              </a:rPr>
              <a:t>many seconds</a:t>
            </a:r>
          </a:p>
          <a:p>
            <a:endParaRPr lang="en-US" sz="1600" dirty="0">
              <a:latin typeface="Lucida Sans Unicode" charset="-52"/>
            </a:endParaRPr>
          </a:p>
          <a:p>
            <a:r>
              <a:rPr lang="en-US" sz="1600" dirty="0">
                <a:latin typeface="Lucida Sans Unicode" charset="-52"/>
              </a:rPr>
              <a:t>The acceleration is </a:t>
            </a:r>
            <a:r>
              <a:rPr lang="en-US" sz="1600" dirty="0">
                <a:solidFill>
                  <a:srgbClr val="0000FF"/>
                </a:solidFill>
                <a:latin typeface="Lucida Sans Unicode" charset="-52"/>
              </a:rPr>
              <a:t>“bumpy” </a:t>
            </a:r>
            <a:r>
              <a:rPr lang="en-US" sz="1600" dirty="0">
                <a:latin typeface="Lucida Sans Unicode" charset="-52"/>
              </a:rPr>
              <a:t>due to individual  </a:t>
            </a:r>
            <a:r>
              <a:rPr lang="en-US" sz="1600" dirty="0">
                <a:solidFill>
                  <a:srgbClr val="0000FF"/>
                </a:solidFill>
                <a:latin typeface="Lucida Sans Unicode" charset="-52"/>
              </a:rPr>
              <a:t>avalanches </a:t>
            </a:r>
          </a:p>
          <a:p>
            <a:endParaRPr lang="en-US" sz="1600" dirty="0">
              <a:latin typeface="Lucida Sans Unicode" charset="-52"/>
            </a:endParaRPr>
          </a:p>
          <a:p>
            <a:r>
              <a:rPr lang="en-US" sz="1600" dirty="0">
                <a:solidFill>
                  <a:srgbClr val="FF0000"/>
                </a:solidFill>
                <a:latin typeface="Lucida Sans Unicode" charset="-52"/>
              </a:rPr>
              <a:t>Avalanches propagate </a:t>
            </a:r>
            <a:r>
              <a:rPr lang="en-US" sz="1600" dirty="0">
                <a:latin typeface="Lucida Sans Unicode" charset="-52"/>
              </a:rPr>
              <a:t>across the entire 38 cm blades</a:t>
            </a:r>
          </a:p>
          <a:p>
            <a:endParaRPr lang="en-US" sz="1600" dirty="0">
              <a:latin typeface="Lucida Sans Unicode" charset="-52"/>
            </a:endParaRPr>
          </a:p>
        </p:txBody>
      </p:sp>
      <p:sp>
        <p:nvSpPr>
          <p:cNvPr id="39940" name="TextBox 19"/>
          <p:cNvSpPr txBox="1">
            <a:spLocks noChangeArrowheads="1"/>
          </p:cNvSpPr>
          <p:nvPr/>
        </p:nvSpPr>
        <p:spPr bwMode="auto">
          <a:xfrm>
            <a:off x="457200" y="1030288"/>
            <a:ext cx="822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3171E"/>
                </a:solidFill>
                <a:latin typeface="Lucida Sans Unicode" charset="-52"/>
              </a:rPr>
              <a:t>Some suddenly-activated mechanism occurs inside the blade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10800000">
            <a:off x="3886200" y="3886200"/>
            <a:ext cx="2667000" cy="28098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942" name="P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38138"/>
            <a:ext cx="6096000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38125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200" b="1" i="1" dirty="0">
                <a:solidFill>
                  <a:srgbClr val="B515D8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rPr>
              <a:t>Low frequency instability </a:t>
            </a:r>
            <a:endParaRPr lang="en-US" sz="3600" b="1" i="1" dirty="0">
              <a:solidFill>
                <a:srgbClr val="B515D8"/>
              </a:solidFill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457200" y="1030288"/>
            <a:ext cx="18288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charset="0"/>
              </a:rPr>
              <a:t>65 kg payload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can fall indifferently up or down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NO CREEP,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NO GRAVITY DRIVEN EFFECT</a:t>
            </a:r>
          </a:p>
          <a:p>
            <a:r>
              <a:rPr lang="en-US" dirty="0">
                <a:solidFill>
                  <a:srgbClr val="0000FF"/>
                </a:solidFill>
                <a:latin typeface="Calibri" charset="0"/>
              </a:rPr>
              <a:t>                 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877094" y="3559969"/>
            <a:ext cx="3276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048000" y="5578475"/>
            <a:ext cx="2940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alibri" charset="0"/>
              </a:rPr>
              <a:t>instability region </a:t>
            </a:r>
            <a:r>
              <a:rPr lang="en-US">
                <a:solidFill>
                  <a:srgbClr val="0000FF"/>
                </a:solidFill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m</a:t>
            </a:r>
          </a:p>
          <a:p>
            <a:r>
              <a:rPr lang="en-US">
                <a:solidFill>
                  <a:srgbClr val="0000FF"/>
                </a:solidFill>
                <a:latin typeface="Calibri" charset="0"/>
              </a:rPr>
              <a:t>starting from ~ 0.2 Hz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2560638" y="5303837"/>
            <a:ext cx="304800" cy="2444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67" name="Picture 11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2667000" y="238125"/>
            <a:ext cx="48768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Seismic attenuation </a:t>
            </a:r>
            <a:r>
              <a:rPr lang="en-US" dirty="0" smtClean="0">
                <a:solidFill>
                  <a:srgbClr val="FF0000"/>
                </a:solidFill>
              </a:rPr>
              <a:t>LF</a:t>
            </a:r>
            <a:r>
              <a:rPr lang="en-US" dirty="0" smtClean="0"/>
              <a:t>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Inconsistencies </a:t>
            </a:r>
            <a:r>
              <a:rPr lang="en-US" sz="2400" dirty="0" smtClean="0">
                <a:solidFill>
                  <a:srgbClr val="000000"/>
                </a:solidFill>
              </a:rPr>
              <a:t>observed in </a:t>
            </a:r>
            <a:r>
              <a:rPr lang="en-US" sz="2400" dirty="0" smtClean="0">
                <a:solidFill>
                  <a:srgbClr val="FF0000"/>
                </a:solidFill>
              </a:rPr>
              <a:t>Inverted </a:t>
            </a:r>
            <a:r>
              <a:rPr lang="en-US" sz="2400" dirty="0" err="1" smtClean="0">
                <a:solidFill>
                  <a:srgbClr val="FF0000"/>
                </a:solidFill>
              </a:rPr>
              <a:t>Pendula</a:t>
            </a:r>
            <a:r>
              <a:rPr lang="en-US" sz="2400" dirty="0" smtClean="0">
                <a:solidFill>
                  <a:srgbClr val="FF0000"/>
                </a:solidFill>
              </a:rPr>
              <a:t> and 	Geometric Anti Spring filters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Hysteresis, </a:t>
            </a:r>
            <a:r>
              <a:rPr lang="en-US" sz="2400" dirty="0" smtClean="0">
                <a:solidFill>
                  <a:srgbClr val="0000FF"/>
                </a:solidFill>
              </a:rPr>
              <a:t>Random walk of equilibrium point</a:t>
            </a:r>
            <a:r>
              <a:rPr lang="en-US" sz="2400" dirty="0" smtClean="0">
                <a:solidFill>
                  <a:srgbClr val="FF0000"/>
                </a:solidFill>
              </a:rPr>
              <a:t>, even </a:t>
            </a:r>
            <a:r>
              <a:rPr lang="en-US" sz="2400" dirty="0" smtClean="0"/>
              <a:t>Instability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Manifested only at </a:t>
            </a:r>
            <a:r>
              <a:rPr lang="en-US" sz="2400" u="sng" dirty="0" smtClean="0">
                <a:solidFill>
                  <a:srgbClr val="0000FF"/>
                </a:solidFill>
              </a:rPr>
              <a:t>lower frequency </a:t>
            </a:r>
          </a:p>
          <a:p>
            <a:endParaRPr lang="en-US" sz="2400" u="sng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Not compatible </a:t>
            </a:r>
            <a:r>
              <a:rPr lang="en-US" dirty="0" smtClean="0">
                <a:solidFill>
                  <a:srgbClr val="FF0000"/>
                </a:solidFill>
              </a:rPr>
              <a:t>with the commonly accepted </a:t>
            </a:r>
            <a:r>
              <a:rPr lang="en-US" dirty="0" smtClean="0">
                <a:solidFill>
                  <a:srgbClr val="0000FF"/>
                </a:solidFill>
              </a:rPr>
              <a:t>viscous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0000"/>
                </a:solidFill>
              </a:rPr>
              <a:t>loss angle </a:t>
            </a:r>
            <a:r>
              <a:rPr lang="en-US" dirty="0" smtClean="0"/>
              <a:t>description of dissipation</a:t>
            </a:r>
          </a:p>
          <a:p>
            <a:endParaRPr lang="en-US" dirty="0" smtClean="0"/>
          </a:p>
          <a:p>
            <a:endParaRPr lang="en-US" sz="2400" dirty="0" smtClean="0"/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7785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Apple Chancery"/>
                <a:ea typeface="ＭＳ Ｐゴシック" charset="-128"/>
                <a:cs typeface="Apple Chancery"/>
              </a:rPr>
              <a:t>Frequency deficit </a:t>
            </a:r>
            <a:r>
              <a:rPr lang="en-US" dirty="0" smtClean="0">
                <a:latin typeface="Apple Chancery"/>
                <a:ea typeface="ＭＳ Ｐゴシック" charset="-128"/>
                <a:cs typeface="Apple Chancery"/>
              </a:rPr>
              <a:t>vs.  </a:t>
            </a:r>
            <a:r>
              <a:rPr lang="en-US" dirty="0" smtClean="0">
                <a:solidFill>
                  <a:srgbClr val="FF0000"/>
                </a:solidFill>
                <a:latin typeface="Apple Chancery"/>
                <a:ea typeface="ＭＳ Ｐゴシック" charset="-128"/>
                <a:cs typeface="Apple Chancery"/>
              </a:rPr>
              <a:t>oscillation amplitude </a:t>
            </a:r>
          </a:p>
          <a:p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1203" name="Picture 5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2540000" y="990600"/>
            <a:ext cx="5994400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ea typeface="ＭＳ Ｐゴシック" charset="-128"/>
              <a:cs typeface="ＭＳ Ｐゴシック" charset="-128"/>
            </a:endParaRPr>
          </a:p>
          <a:p>
            <a:endParaRPr lang="en-US" smtClean="0">
              <a:ea typeface="ＭＳ Ｐゴシック" charset="-128"/>
              <a:cs typeface="ＭＳ Ｐゴシック" charset="-128"/>
            </a:endParaRPr>
          </a:p>
          <a:p>
            <a:endParaRPr lang="en-US" smtClean="0">
              <a:ea typeface="ＭＳ Ｐゴシック" charset="-128"/>
              <a:cs typeface="ＭＳ Ｐゴシック" charset="-128"/>
            </a:endParaRPr>
          </a:p>
          <a:p>
            <a:endParaRPr lang="en-US" smtClean="0">
              <a:ea typeface="ＭＳ Ｐゴシック" charset="-128"/>
              <a:cs typeface="ＭＳ Ｐゴシック" charset="-128"/>
            </a:endParaRPr>
          </a:p>
          <a:p>
            <a:pPr>
              <a:buFont typeface="Wingdings 3" charset="2"/>
              <a:buNone/>
            </a:pPr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Interpretation </a:t>
            </a:r>
            <a:endParaRPr lang="en-US" dirty="0"/>
          </a:p>
        </p:txBody>
      </p:sp>
      <p:sp>
        <p:nvSpPr>
          <p:cNvPr id="52228" name="Rectangle 6"/>
          <p:cNvSpPr>
            <a:spLocks noChangeArrowheads="1"/>
          </p:cNvSpPr>
          <p:nvPr/>
        </p:nvSpPr>
        <p:spPr bwMode="auto">
          <a:xfrm>
            <a:off x="188913" y="4529138"/>
            <a:ext cx="838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Motion </a:t>
            </a:r>
            <a:r>
              <a:rPr lang="en-US" sz="2400" dirty="0">
                <a:solidFill>
                  <a:srgbClr val="FF0000"/>
                </a:solidFill>
              </a:rPr>
              <a:t>disentangles some dislocations</a:t>
            </a:r>
          </a:p>
          <a:p>
            <a:r>
              <a:rPr lang="en-US" sz="2400" dirty="0">
                <a:solidFill>
                  <a:srgbClr val="0000FF"/>
                </a:solidFill>
              </a:rPr>
              <a:t>Number proportional to amplitude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Restoring force contributed by  entangled dislocations 								diminishes</a:t>
            </a:r>
            <a:endParaRPr lang="en-US" sz="2400" dirty="0"/>
          </a:p>
        </p:txBody>
      </p:sp>
      <p:pic>
        <p:nvPicPr>
          <p:cNvPr id="52229" name="Picture 5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4379913" y="914400"/>
            <a:ext cx="4611687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127750"/>
          </a:xfrm>
        </p:spPr>
        <p:txBody>
          <a:bodyPr/>
          <a:lstStyle/>
          <a:p>
            <a:pPr eaLnBrk="1" hangingPunct="1"/>
            <a:endParaRPr lang="en-US" sz="20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sz="20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sz="2000" dirty="0" smtClean="0">
                <a:ea typeface="ＭＳ Ｐゴシック" charset="-128"/>
                <a:cs typeface="ＭＳ Ｐゴシック" charset="-128"/>
              </a:rPr>
              <a:t>Analyzing ring-downs. </a:t>
            </a:r>
          </a:p>
          <a:p>
            <a:pPr eaLnBrk="1" hangingPunct="1"/>
            <a:r>
              <a:rPr lang="en-US" sz="20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damping time </a:t>
            </a:r>
            <a:r>
              <a:rPr lang="en-US" sz="2000" dirty="0" err="1" smtClean="0">
                <a:solidFill>
                  <a:srgbClr val="FF0000"/>
                </a:solidFill>
                <a:latin typeface="Symbol" charset="2"/>
                <a:ea typeface="ＭＳ Ｐゴシック" charset="-128"/>
                <a:cs typeface="ＭＳ Ｐゴシック" charset="-128"/>
              </a:rPr>
              <a:t>t</a:t>
            </a:r>
            <a:r>
              <a:rPr lang="en-US" sz="20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growing for smaller oscillation amplitude</a:t>
            </a:r>
          </a:p>
          <a:p>
            <a:pPr eaLnBrk="1" hangingPunct="1"/>
            <a:r>
              <a:rPr lang="en-US" sz="2000" dirty="0" smtClean="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Proposed explanation: 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larger oscillations can disentangle more dislocations, which then move freely and cause increased dissipation and shorter damping times.</a:t>
            </a:r>
          </a:p>
          <a:p>
            <a:pPr eaLnBrk="1" hangingPunct="1"/>
            <a:endParaRPr lang="en-US" sz="20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083" name="Rectangle 15"/>
          <p:cNvSpPr>
            <a:spLocks noChangeArrowheads="1"/>
          </p:cNvSpPr>
          <p:nvPr/>
        </p:nvSpPr>
        <p:spPr bwMode="auto">
          <a:xfrm>
            <a:off x="457200" y="304800"/>
            <a:ext cx="784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pple Chancery" charset="0"/>
              </a:rPr>
              <a:t>Excess Dissipation </a:t>
            </a:r>
            <a:r>
              <a:rPr lang="en-US" sz="2800" dirty="0" smtClean="0">
                <a:solidFill>
                  <a:srgbClr val="FF0000"/>
                </a:solidFill>
                <a:latin typeface="Apple Chancery" charset="0"/>
              </a:rPr>
              <a:t>at larger oscillation amplitude</a:t>
            </a:r>
            <a:endParaRPr lang="en-US" sz="2800" dirty="0">
              <a:latin typeface="Lucida Sans Unicode" charset="-52"/>
            </a:endParaRPr>
          </a:p>
        </p:txBody>
      </p:sp>
      <p:pic>
        <p:nvPicPr>
          <p:cNvPr id="46084" name="Picture 7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2559050" y="1905000"/>
            <a:ext cx="51371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127750"/>
          </a:xfrm>
        </p:spPr>
        <p:txBody>
          <a:bodyPr/>
          <a:lstStyle/>
          <a:p>
            <a:pPr eaLnBrk="1" hangingPunct="1">
              <a:buFont typeface="Wingdings 3" pitchFamily="-111" charset="2"/>
              <a:buChar char=""/>
              <a:defRPr/>
            </a:pPr>
            <a:r>
              <a:rPr lang="en-US" sz="2200" dirty="0" smtClean="0">
                <a:ea typeface="ＭＳ Ｐゴシック" pitchFamily="-111" charset="-128"/>
                <a:cs typeface="ＭＳ Ｐゴシック" pitchFamily="-111" charset="-128"/>
              </a:rPr>
              <a:t>Fitting the data with</a:t>
            </a:r>
          </a:p>
          <a:p>
            <a:pPr eaLnBrk="1" hangingPunct="1">
              <a:buFont typeface="Wingdings 3" pitchFamily="-111" charset="2"/>
              <a:buChar char=""/>
              <a:defRPr/>
            </a:pPr>
            <a:endParaRPr lang="en-US" sz="2200" dirty="0" smtClean="0">
              <a:ea typeface="ＭＳ Ｐゴシック" pitchFamily="-111" charset="-128"/>
              <a:cs typeface="ＭＳ Ｐゴシック" pitchFamily="-111" charset="-128"/>
            </a:endParaRPr>
          </a:p>
          <a:p>
            <a:pPr eaLnBrk="1" hangingPunct="1">
              <a:buFont typeface="Wingdings 3" pitchFamily="-65" charset="2"/>
              <a:buNone/>
              <a:defRPr/>
            </a:pPr>
            <a:r>
              <a:rPr lang="en-US" sz="2400" dirty="0" smtClean="0"/>
              <a:t>   we found an amplitude exponent of ~ 0.5</a:t>
            </a:r>
            <a:endParaRPr lang="en-US" sz="2400" dirty="0" smtClean="0">
              <a:latin typeface="Symbol" pitchFamily="-111" charset="2"/>
            </a:endParaRPr>
          </a:p>
          <a:p>
            <a:pPr eaLnBrk="1" hangingPunct="1">
              <a:buFont typeface="Wingdings 3" pitchFamily="-65" charset="2"/>
              <a:buNone/>
              <a:defRPr/>
            </a:pPr>
            <a:r>
              <a:rPr lang="en-US" sz="2400" dirty="0" smtClean="0">
                <a:latin typeface="Symbol" pitchFamily="-111" charset="2"/>
                <a:ea typeface="ＭＳ Ｐゴシック" pitchFamily="-111" charset="-128"/>
                <a:cs typeface="ＭＳ Ｐゴシック" pitchFamily="-111" charset="-128"/>
              </a:rPr>
              <a:t>				</a:t>
            </a:r>
            <a:r>
              <a:rPr lang="en-US" sz="2400" dirty="0" smtClean="0">
                <a:solidFill>
                  <a:srgbClr val="0000FF"/>
                </a:solidFill>
                <a:latin typeface="Symbol" pitchFamily="-111" charset="2"/>
                <a:ea typeface="ＭＳ Ｐゴシック" pitchFamily="-111" charset="-128"/>
                <a:cs typeface="ＭＳ Ｐゴシック" pitchFamily="-111" charset="-128"/>
              </a:rPr>
              <a:t>		</a:t>
            </a:r>
            <a:r>
              <a:rPr lang="en-US" sz="2400" dirty="0" smtClean="0">
                <a:solidFill>
                  <a:srgbClr val="0000FF"/>
                </a:solidFill>
                <a:latin typeface="Times"/>
                <a:ea typeface="ＭＳ Ｐゴシック" pitchFamily="-111" charset="-128"/>
                <a:cs typeface="Times"/>
              </a:rPr>
              <a:t>Power law,   =&gt;  </a:t>
            </a:r>
            <a:r>
              <a:rPr lang="en-US" sz="2400" dirty="0" err="1" smtClean="0">
                <a:solidFill>
                  <a:srgbClr val="0000FF"/>
                </a:solidFill>
                <a:latin typeface="Times"/>
                <a:ea typeface="ＭＳ Ｐゴシック" pitchFamily="-111" charset="-128"/>
                <a:cs typeface="Times"/>
              </a:rPr>
              <a:t>fractality</a:t>
            </a:r>
            <a:endParaRPr lang="en-US" sz="1400" dirty="0" smtClean="0">
              <a:solidFill>
                <a:srgbClr val="0000FF"/>
              </a:solidFill>
              <a:latin typeface="Times"/>
              <a:ea typeface="ＭＳ Ｐゴシック" pitchFamily="-111" charset="-128"/>
              <a:cs typeface="Times"/>
            </a:endParaRPr>
          </a:p>
          <a:p>
            <a:pPr eaLnBrk="1" hangingPunct="1">
              <a:buFont typeface="Wingdings 3" pitchFamily="-111" charset="2"/>
              <a:buChar char=""/>
              <a:defRPr/>
            </a:pPr>
            <a:r>
              <a:rPr lang="en-US" sz="2200" dirty="0" smtClean="0">
                <a:solidFill>
                  <a:srgbClr val="0000FF"/>
                </a:solidFill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sz="2200" dirty="0" smtClean="0">
                <a:ea typeface="ＭＳ Ｐゴシック" pitchFamily="-111" charset="-128"/>
                <a:cs typeface="ＭＳ Ｐゴシック" pitchFamily="-111" charset="-128"/>
              </a:rPr>
              <a:t>			Same behavior in the frequency domain </a:t>
            </a:r>
          </a:p>
          <a:p>
            <a:pPr eaLnBrk="1" hangingPunct="1">
              <a:buFont typeface="Wingdings 3" pitchFamily="-111" charset="2"/>
              <a:buChar char=""/>
              <a:defRPr/>
            </a:pPr>
            <a:endParaRPr lang="en-US" sz="2200" dirty="0" smtClean="0">
              <a:ea typeface="ＭＳ Ｐゴシック" pitchFamily="-111" charset="-128"/>
              <a:cs typeface="ＭＳ Ｐゴシック" pitchFamily="-111" charset="-128"/>
            </a:endParaRPr>
          </a:p>
          <a:p>
            <a:pPr eaLnBrk="1" hangingPunct="1">
              <a:buFont typeface="Wingdings 3" pitchFamily="-111" charset="2"/>
              <a:buChar char=""/>
              <a:defRPr/>
            </a:pPr>
            <a:endParaRPr lang="en-US" sz="2200" dirty="0" smtClean="0">
              <a:ea typeface="ＭＳ Ｐゴシック" pitchFamily="-111" charset="-128"/>
              <a:cs typeface="ＭＳ Ｐゴシック" pitchFamily="-111" charset="-128"/>
            </a:endParaRPr>
          </a:p>
          <a:p>
            <a:pPr eaLnBrk="1" hangingPunct="1">
              <a:buFont typeface="Wingdings 3" pitchFamily="-111" charset="2"/>
              <a:buChar char=""/>
              <a:defRPr/>
            </a:pPr>
            <a:endParaRPr lang="en-US" sz="2200" dirty="0" smtClean="0">
              <a:ea typeface="ＭＳ Ｐゴシック" pitchFamily="-111" charset="-128"/>
              <a:cs typeface="ＭＳ Ｐゴシック" pitchFamily="-111" charset="-128"/>
            </a:endParaRPr>
          </a:p>
          <a:p>
            <a:pPr lvl="7">
              <a:defRPr/>
            </a:pPr>
            <a:r>
              <a:rPr lang="en-US" sz="1100" dirty="0" smtClean="0">
                <a:ea typeface="ＭＳ Ｐゴシック" pitchFamily="-111" charset="-128"/>
                <a:cs typeface="ＭＳ Ｐゴシック" pitchFamily="-111" charset="-128"/>
              </a:rPr>
              <a:t>											</a:t>
            </a: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4648200" y="228600"/>
          <a:ext cx="1504950" cy="790575"/>
        </p:xfrm>
        <a:graphic>
          <a:graphicData uri="http://schemas.openxmlformats.org/presentationml/2006/ole">
            <p:oleObj spid="_x0000_s43010" name="Document" r:id="rId3" imgW="749300" imgH="393700" progId="Word.Document.12">
              <p:link updateAutomatic="1"/>
            </p:oleObj>
          </a:graphicData>
        </a:graphic>
      </p:graphicFrame>
      <p:sp>
        <p:nvSpPr>
          <p:cNvPr id="47108" name="TextBox 5"/>
          <p:cNvSpPr txBox="1">
            <a:spLocks noChangeArrowheads="1"/>
          </p:cNvSpPr>
          <p:nvPr/>
        </p:nvSpPr>
        <p:spPr bwMode="auto">
          <a:xfrm>
            <a:off x="5400675" y="3581400"/>
            <a:ext cx="3743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Symbol" charset="2"/>
            </a:endParaRPr>
          </a:p>
        </p:txBody>
      </p:sp>
      <p:pic>
        <p:nvPicPr>
          <p:cNvPr id="47109" name="Picture 8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rcRect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609600" y="1524000"/>
            <a:ext cx="4579938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onut 13"/>
          <p:cNvSpPr/>
          <p:nvPr/>
        </p:nvSpPr>
        <p:spPr>
          <a:xfrm>
            <a:off x="3505200" y="3086100"/>
            <a:ext cx="717550" cy="342900"/>
          </a:xfrm>
          <a:prstGeom prst="donut">
            <a:avLst>
              <a:gd name="adj" fmla="val 354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7111" name="TextBox 8"/>
          <p:cNvSpPr txBox="1">
            <a:spLocks noChangeArrowheads="1"/>
          </p:cNvSpPr>
          <p:nvPr/>
        </p:nvSpPr>
        <p:spPr bwMode="auto">
          <a:xfrm>
            <a:off x="5400675" y="37655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7112" name="Picture 9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rcRect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5049838" y="2286000"/>
            <a:ext cx="3941762" cy="386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7086600" y="2074863"/>
            <a:ext cx="762000" cy="668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Dislocations disentangled </a:t>
            </a:r>
            <a:r>
              <a:rPr lang="en-US" dirty="0" smtClean="0"/>
              <a:t>by motion</a:t>
            </a:r>
          </a:p>
          <a:p>
            <a:pPr>
              <a:buNone/>
            </a:pPr>
            <a:r>
              <a:rPr lang="en-US" dirty="0" smtClean="0"/>
              <a:t> 		lead to  	</a:t>
            </a:r>
            <a:r>
              <a:rPr lang="en-US" dirty="0" smtClean="0">
                <a:solidFill>
                  <a:srgbClr val="FF0000"/>
                </a:solidFill>
              </a:rPr>
              <a:t>increased dissipation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00" y="1136650"/>
            <a:ext cx="3886200" cy="1600200"/>
          </a:xfrm>
        </p:spPr>
        <p:txBody>
          <a:bodyPr>
            <a:normAutofit fontScale="62500" lnSpcReduction="2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3200" u="sng" dirty="0" smtClean="0">
                <a:solidFill>
                  <a:srgbClr val="FF0000"/>
                </a:solidFill>
                <a:latin typeface="Calibri" pitchFamily="-65" charset="0"/>
                <a:ea typeface="+mn-ea"/>
                <a:cs typeface="+mn-cs"/>
              </a:rPr>
              <a:t>Experimentally found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3200" u="sng" dirty="0" smtClean="0">
                <a:solidFill>
                  <a:schemeClr val="bg2">
                    <a:lumMod val="25000"/>
                  </a:schemeClr>
                </a:solidFill>
                <a:latin typeface="Calibri" pitchFamily="-65" charset="0"/>
                <a:ea typeface="+mn-ea"/>
                <a:cs typeface="+mn-cs"/>
              </a:rPr>
              <a:t>Stationary and Unexpected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Calibri" pitchFamily="-65" charset="0"/>
                <a:ea typeface="+mn-ea"/>
                <a:cs typeface="+mn-cs"/>
              </a:rPr>
              <a:t>1/f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Calibri" pitchFamily="-65" charset="0"/>
                <a:ea typeface="+mn-ea"/>
                <a:cs typeface="+mn-cs"/>
              </a:rPr>
              <a:t>Transfer Function has been found</a:t>
            </a: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-65" charset="0"/>
                <a:ea typeface="+mn-ea"/>
                <a:cs typeface="+mn-cs"/>
              </a:rPr>
              <a:t> </a:t>
            </a:r>
            <a:r>
              <a:rPr lang="en-US" sz="3200" dirty="0" smtClean="0">
                <a:latin typeface="Times" pitchFamily="-65" charset="0"/>
                <a:ea typeface="Times" pitchFamily="-65" charset="0"/>
                <a:cs typeface="Times" pitchFamily="-65" charset="0"/>
              </a:rPr>
              <a:t>when the GAS filter was tuned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3200" dirty="0" smtClean="0">
                <a:latin typeface="Times" pitchFamily="-65" charset="0"/>
                <a:ea typeface="Times" pitchFamily="-65" charset="0"/>
                <a:cs typeface="Times" pitchFamily="-65" charset="0"/>
              </a:rPr>
              <a:t>at or below 100 </a:t>
            </a:r>
            <a:r>
              <a:rPr lang="en-US" sz="3200" dirty="0" err="1" smtClean="0">
                <a:latin typeface="Times" pitchFamily="-65" charset="0"/>
                <a:ea typeface="Times" pitchFamily="-65" charset="0"/>
                <a:cs typeface="Times" pitchFamily="-65" charset="0"/>
              </a:rPr>
              <a:t>mHz</a:t>
            </a:r>
            <a:endParaRPr lang="en-US" sz="3200" dirty="0" smtClean="0">
              <a:latin typeface="Times" pitchFamily="-65" charset="0"/>
              <a:ea typeface="Times" pitchFamily="-65" charset="0"/>
              <a:cs typeface="Times" pitchFamily="-65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3200" dirty="0" smtClean="0">
              <a:solidFill>
                <a:srgbClr val="FF0000"/>
              </a:solidFill>
              <a:latin typeface="Calibri" pitchFamily="-65" charset="0"/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4864"/>
            <a:ext cx="7772400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  <a:latin typeface="Consolas"/>
              </a:rPr>
              <a:t>T</a:t>
            </a:r>
            <a:r>
              <a:rPr lang="en-US" sz="3200" dirty="0" smtClean="0">
                <a:solidFill>
                  <a:srgbClr val="FF0000"/>
                </a:solidFill>
                <a:latin typeface="Consolas"/>
                <a:ea typeface="+mj-ea"/>
                <a:cs typeface="+mj-cs"/>
              </a:rPr>
              <a:t>ransfer function of a GAS-filter</a:t>
            </a:r>
            <a:endParaRPr lang="en-US" sz="3200" dirty="0">
              <a:latin typeface="Consolas"/>
              <a:ea typeface="+mj-ea"/>
              <a:cs typeface="+mj-cs"/>
            </a:endParaRPr>
          </a:p>
        </p:txBody>
      </p:sp>
      <p:pic>
        <p:nvPicPr>
          <p:cNvPr id="53253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381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09800"/>
            <a:ext cx="39735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rot="5400000">
            <a:off x="2259012" y="2781301"/>
            <a:ext cx="2568575" cy="533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1341437" y="2249488"/>
            <a:ext cx="593725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1590675" y="2152650"/>
            <a:ext cx="990600" cy="9715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181100" y="3200400"/>
            <a:ext cx="4191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1790700" y="3695700"/>
            <a:ext cx="9906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260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4114800"/>
            <a:ext cx="7080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4876800" y="2667000"/>
          <a:ext cx="4076700" cy="3419475"/>
        </p:xfrm>
        <a:graphic>
          <a:graphicData uri="http://schemas.openxmlformats.org/presentationml/2006/ole">
            <p:oleObj spid="_x0000_s39938" name="Document" r:id="rId6" imgW="3912108" imgH="3282696" progId="Word.Document.8">
              <p:embed/>
            </p:oleObj>
          </a:graphicData>
        </a:graphic>
      </p:graphicFrame>
      <p:sp>
        <p:nvSpPr>
          <p:cNvPr id="53261" name="TextBox 12"/>
          <p:cNvSpPr txBox="1">
            <a:spLocks noChangeArrowheads="1"/>
          </p:cNvSpPr>
          <p:nvPr/>
        </p:nvSpPr>
        <p:spPr bwMode="auto">
          <a:xfrm>
            <a:off x="4914900" y="6257925"/>
            <a:ext cx="4152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Calibri" charset="0"/>
              </a:rPr>
              <a:t>The SAS seismic attenuation system for the Advanced LIGO Gravitational Wave Interferometric Detectors. A.Stochino et al., 2008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6257925"/>
            <a:ext cx="3435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Fractal dynamics predicts 1/f noise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91440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a typeface="+mj-ea"/>
                <a:cs typeface="+mj-cs"/>
              </a:rPr>
              <a:t>Conclusions</a:t>
            </a:r>
            <a:endParaRPr lang="en-US" sz="4400" dirty="0">
              <a:ea typeface="+mj-ea"/>
              <a:cs typeface="+mj-cs"/>
            </a:endParaRPr>
          </a:p>
        </p:txBody>
      </p:sp>
      <p:sp>
        <p:nvSpPr>
          <p:cNvPr id="54275" name="TextBox 4"/>
          <p:cNvSpPr txBox="1">
            <a:spLocks noChangeArrowheads="1"/>
          </p:cNvSpPr>
          <p:nvPr/>
        </p:nvSpPr>
        <p:spPr bwMode="auto">
          <a:xfrm>
            <a:off x="304800" y="685800"/>
            <a:ext cx="8534400" cy="584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ü"/>
            </a:pPr>
            <a:endParaRPr lang="en-US" sz="2200" dirty="0">
              <a:latin typeface="Lucida Sans Unicode" charset="-52"/>
            </a:endParaRPr>
          </a:p>
          <a:p>
            <a:pPr>
              <a:buFont typeface="Wingdings" charset="2"/>
              <a:buChar char="ü"/>
            </a:pPr>
            <a:endParaRPr lang="en-US" sz="2200" dirty="0">
              <a:latin typeface="Lucida Sans Unicode" charset="-52"/>
            </a:endParaRPr>
          </a:p>
          <a:p>
            <a:pPr>
              <a:buFont typeface="Wingdings" charset="2"/>
              <a:buChar char="ü"/>
            </a:pPr>
            <a:r>
              <a:rPr lang="en-US" sz="2200" dirty="0">
                <a:latin typeface="Lucida Sans Unicode" charset="-52"/>
              </a:rPr>
              <a:t>Static hysteresis was the first indicator of something</a:t>
            </a:r>
            <a:r>
              <a:rPr lang="en-US" sz="2200" dirty="0" smtClean="0">
                <a:latin typeface="Lucida Sans Unicode" charset="-52"/>
              </a:rPr>
              <a:t> funny inside </a:t>
            </a:r>
            <a:r>
              <a:rPr lang="en-US" sz="2200" dirty="0">
                <a:latin typeface="Lucida Sans Unicode" charset="-52"/>
              </a:rPr>
              <a:t>the </a:t>
            </a:r>
            <a:r>
              <a:rPr lang="en-US" sz="2200" dirty="0" smtClean="0">
                <a:latin typeface="Lucida Sans Unicode" charset="-52"/>
              </a:rPr>
              <a:t>materials. </a:t>
            </a:r>
            <a:endParaRPr lang="en-US" sz="2200" dirty="0">
              <a:latin typeface="Lucida Sans Unicode" charset="-52"/>
            </a:endParaRPr>
          </a:p>
          <a:p>
            <a:pPr>
              <a:buFont typeface="Wingdings" charset="2"/>
              <a:buChar char="ü"/>
            </a:pPr>
            <a:endParaRPr lang="en-US" sz="2200" dirty="0">
              <a:latin typeface="Lucida Sans Unicode" charset="-52"/>
            </a:endParaRPr>
          </a:p>
          <a:p>
            <a:pPr>
              <a:buFont typeface="Wingdings" charset="2"/>
              <a:buChar char="ü"/>
            </a:pPr>
            <a:r>
              <a:rPr lang="en-US" sz="2200" dirty="0">
                <a:latin typeface="Lucida Sans Unicode" charset="-52"/>
              </a:rPr>
              <a:t>Hysteresis, </a:t>
            </a:r>
            <a:r>
              <a:rPr lang="en-US" sz="2200" dirty="0">
                <a:solidFill>
                  <a:srgbClr val="0000FF"/>
                </a:solidFill>
                <a:latin typeface="Lucida Sans Unicode" charset="-52"/>
              </a:rPr>
              <a:t>run-offs, </a:t>
            </a:r>
            <a:r>
              <a:rPr lang="en-US" sz="2200" dirty="0">
                <a:solidFill>
                  <a:srgbClr val="FF0000"/>
                </a:solidFill>
                <a:latin typeface="Lucida Sans Unicode" charset="-52"/>
              </a:rPr>
              <a:t>changing Young’s modulus,</a:t>
            </a:r>
            <a:r>
              <a:rPr lang="en-US" sz="2200" dirty="0" smtClean="0">
                <a:solidFill>
                  <a:srgbClr val="FF0000"/>
                </a:solidFill>
                <a:latin typeface="Lucida Sans Unicode" charset="-52"/>
              </a:rPr>
              <a:t> </a:t>
            </a:r>
          </a:p>
          <a:p>
            <a:r>
              <a:rPr lang="en-US" sz="2200" dirty="0" smtClean="0">
                <a:latin typeface="Lucida Sans Unicode" charset="-52"/>
              </a:rPr>
              <a:t>changing damping constants,	</a:t>
            </a:r>
            <a:r>
              <a:rPr lang="en-US" sz="2200" dirty="0" smtClean="0">
                <a:solidFill>
                  <a:srgbClr val="0000FF"/>
                </a:solidFill>
                <a:latin typeface="Lucida Sans Unicode" charset="-52"/>
              </a:rPr>
              <a:t>the </a:t>
            </a:r>
            <a:r>
              <a:rPr lang="en-US" sz="2200" dirty="0">
                <a:solidFill>
                  <a:srgbClr val="0000FF"/>
                </a:solidFill>
                <a:latin typeface="Lucida Sans Unicode" charset="-52"/>
              </a:rPr>
              <a:t>1/f GAS filter TF</a:t>
            </a:r>
            <a:r>
              <a:rPr lang="en-US" sz="2200" dirty="0">
                <a:latin typeface="Lucida Sans Unicode" charset="-52"/>
              </a:rPr>
              <a:t>, and several other</a:t>
            </a:r>
            <a:r>
              <a:rPr lang="en-US" sz="2200" dirty="0" smtClean="0">
                <a:latin typeface="Lucida Sans Unicode" charset="-52"/>
              </a:rPr>
              <a:t> surprising </a:t>
            </a:r>
            <a:r>
              <a:rPr lang="en-US" sz="2200" dirty="0">
                <a:latin typeface="Lucida Sans Unicode" charset="-52"/>
              </a:rPr>
              <a:t>effects</a:t>
            </a:r>
            <a:r>
              <a:rPr lang="en-US" sz="2200" dirty="0" smtClean="0">
                <a:latin typeface="Lucida Sans Unicode" charset="-52"/>
              </a:rPr>
              <a:t> can be explained </a:t>
            </a:r>
            <a:r>
              <a:rPr lang="en-US" sz="2200" dirty="0">
                <a:latin typeface="Lucida Sans Unicode" charset="-52"/>
              </a:rPr>
              <a:t>in terms </a:t>
            </a:r>
            <a:r>
              <a:rPr lang="en-US" sz="2200" dirty="0" smtClean="0">
                <a:latin typeface="Lucida Sans Unicode" charset="-52"/>
              </a:rPr>
              <a:t>of </a:t>
            </a:r>
            <a:r>
              <a:rPr lang="en-US" sz="2200" dirty="0" smtClean="0">
                <a:solidFill>
                  <a:srgbClr val="FF0000"/>
                </a:solidFill>
                <a:latin typeface="Lucida Sans Unicode" charset="-52"/>
              </a:rPr>
              <a:t>SOC </a:t>
            </a:r>
            <a:r>
              <a:rPr lang="en-US" sz="2200" dirty="0">
                <a:solidFill>
                  <a:srgbClr val="FF0000"/>
                </a:solidFill>
                <a:latin typeface="Lucida Sans Unicode" charset="-52"/>
              </a:rPr>
              <a:t>dynamics of  entangled/disentangled dislocations</a:t>
            </a:r>
            <a:r>
              <a:rPr lang="en-US" sz="2200" dirty="0">
                <a:latin typeface="Lucida Sans Unicode" charset="-52"/>
              </a:rPr>
              <a:t>.</a:t>
            </a:r>
          </a:p>
          <a:p>
            <a:endParaRPr lang="en-US" sz="2200" dirty="0">
              <a:latin typeface="Lucida Sans Unicode" charset="-52"/>
            </a:endParaRPr>
          </a:p>
          <a:p>
            <a:pPr>
              <a:buFont typeface="Wingdings" charset="2"/>
              <a:buChar char="ü"/>
            </a:pPr>
            <a:r>
              <a:rPr lang="en-US" sz="2200" dirty="0">
                <a:latin typeface="Lucida Sans Unicode" charset="-52"/>
              </a:rPr>
              <a:t> An avalanche dominated 1/f noise is expected at low frequencies.</a:t>
            </a:r>
          </a:p>
          <a:p>
            <a:endParaRPr lang="en-US" sz="2200" dirty="0">
              <a:latin typeface="Lucida Sans Unicode" charset="-52"/>
            </a:endParaRPr>
          </a:p>
          <a:p>
            <a:pPr>
              <a:buFont typeface="Wingdings" charset="2"/>
              <a:buChar char="ü"/>
            </a:pPr>
            <a:r>
              <a:rPr lang="en-US" sz="2200" dirty="0">
                <a:latin typeface="Lucida Sans Unicode" charset="-52"/>
              </a:rPr>
              <a:t>The behavior observed in </a:t>
            </a:r>
            <a:r>
              <a:rPr lang="en-US" sz="2200" dirty="0" err="1">
                <a:latin typeface="Lucida Sans Unicode" charset="-52"/>
              </a:rPr>
              <a:t>Maraging</a:t>
            </a:r>
            <a:r>
              <a:rPr lang="en-US" sz="2200" dirty="0">
                <a:latin typeface="Lucida Sans Unicode" charset="-52"/>
              </a:rPr>
              <a:t> blades may actually be typical of most polycrystalline metals at sufficiently low 					frequencies.</a:t>
            </a:r>
          </a:p>
          <a:p>
            <a:pPr>
              <a:buFont typeface="Wingdings" charset="2"/>
              <a:buChar char="ü"/>
            </a:pPr>
            <a:endParaRPr lang="en-US" sz="2200" dirty="0">
              <a:latin typeface="Lucida Sans Unicode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3556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sz="2000" dirty="0" smtClean="0">
                <a:ea typeface="ＭＳ Ｐゴシック" charset="-128"/>
                <a:cs typeface="ＭＳ Ｐゴシック" charset="-128"/>
              </a:rPr>
              <a:t>New materials and processes need to be explored to design the seismic isolation of third generation, lower frequency GW interferometers </a:t>
            </a:r>
          </a:p>
          <a:p>
            <a:pPr>
              <a:buFont typeface="Wingdings" charset="2"/>
              <a:buChar char="ü"/>
            </a:pPr>
            <a:endParaRPr lang="en-US" sz="2000" dirty="0" smtClean="0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  <a:p>
            <a:pPr>
              <a:buFont typeface="Wingdings" charset="2"/>
              <a:buChar char="ü"/>
            </a:pPr>
            <a:r>
              <a:rPr lang="en-US" sz="2000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And to better control the mechanical noise of those presently under construction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.</a:t>
            </a:r>
          </a:p>
          <a:p>
            <a:pPr>
              <a:buFont typeface="Wingdings" charset="2"/>
              <a:buChar char="ü"/>
            </a:pPr>
            <a:endParaRPr lang="en-US" sz="2000" dirty="0" smtClean="0">
              <a:ea typeface="ＭＳ Ｐゴシック" charset="-128"/>
              <a:cs typeface="ＭＳ Ｐゴシック" charset="-128"/>
            </a:endParaRPr>
          </a:p>
          <a:p>
            <a:pPr>
              <a:buFont typeface="Wingdings" charset="2"/>
              <a:buChar char="ü"/>
            </a:pPr>
            <a:r>
              <a:rPr lang="en-US" sz="20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Glassy materials 	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that do not contain dislocations or 							</a:t>
            </a:r>
            <a:r>
              <a:rPr lang="en-US" sz="20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polar compounds 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	that do not allow dislocation movement are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	candidate materials for seismic attenuation filters and inertial sensors</a:t>
            </a:r>
            <a:endParaRPr lang="en-US" sz="2000" dirty="0" smtClean="0">
              <a:ea typeface="ＭＳ Ｐゴシック" charset="-128"/>
              <a:cs typeface="ＭＳ Ｐゴシック" charset="-128"/>
            </a:endParaRPr>
          </a:p>
          <a:p>
            <a:pPr>
              <a:buFont typeface="Wingdings" charset="2"/>
              <a:buChar char="ü"/>
            </a:pPr>
            <a:r>
              <a:rPr lang="en-US" sz="20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Maybe refrigeration or cryogenics would impede SOC dislocation noise</a:t>
            </a:r>
          </a:p>
          <a:p>
            <a:pPr>
              <a:buFont typeface="Wingdings" charset="2"/>
              <a:buChar char="ü"/>
            </a:pPr>
            <a:endParaRPr lang="en-US" sz="2000" dirty="0" smtClean="0">
              <a:ea typeface="ＭＳ Ｐゴシック" charset="-128"/>
              <a:cs typeface="ＭＳ Ｐゴシック" charset="-128"/>
            </a:endParaRPr>
          </a:p>
          <a:p>
            <a:pPr>
              <a:buFont typeface="Wingdings" charset="2"/>
              <a:buChar char="ü"/>
            </a:pPr>
            <a:r>
              <a:rPr lang="en-US" sz="2000" dirty="0" smtClean="0">
                <a:ea typeface="ＭＳ Ｐゴシック" charset="-128"/>
                <a:cs typeface="ＭＳ Ｐゴシック" charset="-128"/>
              </a:rPr>
              <a:t>Dislocation movement impede fragility  	=&gt;  	we want to avoid their movement 	  =&gt;  	fragility may be an unavoidable effect</a:t>
            </a:r>
          </a:p>
          <a:p>
            <a:pPr>
              <a:buFont typeface="Wingdings" charset="2"/>
              <a:buChar char="ü"/>
            </a:pPr>
            <a:endParaRPr lang="en-US" sz="2000" dirty="0" smtClean="0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  <a:p>
            <a:pPr>
              <a:buFont typeface="Wingdings" charset="2"/>
              <a:buChar char="ü"/>
            </a:pPr>
            <a:endParaRPr lang="en-US" sz="2000" dirty="0" smtClean="0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  <a:p>
            <a:pPr>
              <a:buFont typeface="Wingdings" charset="2"/>
              <a:buChar char="ü"/>
            </a:pPr>
            <a:endParaRPr lang="en-US" sz="2000" dirty="0" smtClean="0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0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        Work to do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at low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Dislocations start acting  </a:t>
            </a:r>
            <a:r>
              <a:rPr lang="en-US" u="sng" dirty="0" smtClean="0">
                <a:solidFill>
                  <a:srgbClr val="FF0000"/>
                </a:solidFill>
              </a:rPr>
              <a:t>collectively</a:t>
            </a:r>
          </a:p>
          <a:p>
            <a:r>
              <a:rPr lang="en-US" dirty="0" smtClean="0"/>
              <a:t>Dissipation observed to switch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from “viscous”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to “fractal” </a:t>
            </a:r>
            <a:r>
              <a:rPr lang="en-US" dirty="0" smtClean="0"/>
              <a:t>Self Organized Criticality </a:t>
            </a:r>
            <a:r>
              <a:rPr lang="en-US" sz="2595" dirty="0" smtClean="0"/>
              <a:t>(avalanches)</a:t>
            </a:r>
            <a:endParaRPr lang="en-US" dirty="0" smtClean="0"/>
          </a:p>
          <a:p>
            <a:endParaRPr lang="en-US" dirty="0" smtClean="0"/>
          </a:p>
          <a:p>
            <a:r>
              <a:rPr lang="en-US" u="sng" dirty="0" smtClean="0">
                <a:solidFill>
                  <a:srgbClr val="FF0000"/>
                </a:solidFill>
              </a:rPr>
              <a:t>Unexpected  NEW  </a:t>
            </a:r>
            <a:r>
              <a:rPr lang="en-US" u="sng" dirty="0" smtClean="0">
                <a:solidFill>
                  <a:srgbClr val="FF0000"/>
                </a:solidFill>
              </a:rPr>
              <a:t>physics</a:t>
            </a:r>
          </a:p>
          <a:p>
            <a:endParaRPr lang="en-US" dirty="0" smtClean="0"/>
          </a:p>
          <a:p>
            <a:r>
              <a:rPr lang="en-US" u="sng" dirty="0" smtClean="0"/>
              <a:t>E</a:t>
            </a:r>
            <a:r>
              <a:rPr lang="en-US" u="sng" dirty="0" smtClean="0"/>
              <a:t>xcess LF </a:t>
            </a:r>
            <a:r>
              <a:rPr lang="en-US" u="sng" dirty="0" smtClean="0"/>
              <a:t>noise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Reduced attenuation power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smtClean="0">
                <a:solidFill>
                  <a:srgbClr val="0000FF"/>
                </a:solidFill>
              </a:rPr>
              <a:t>Is F</a:t>
            </a:r>
            <a:r>
              <a:rPr lang="en-US" dirty="0" smtClean="0">
                <a:solidFill>
                  <a:srgbClr val="0000FF"/>
                </a:solidFill>
              </a:rPr>
              <a:t>-D theorem in trouble ?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5" descr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409315"/>
            <a:ext cx="3368675" cy="344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6019800"/>
          </a:xfrm>
        </p:spPr>
        <p:txBody>
          <a:bodyPr/>
          <a:lstStyle/>
          <a:p>
            <a:pPr eaLnBrk="1" hangingPunct="1"/>
            <a:r>
              <a:rPr lang="en-US" sz="2000" smtClean="0">
                <a:ea typeface="ＭＳ Ｐゴシック" pitchFamily="-112" charset="-128"/>
                <a:cs typeface="ＭＳ Ｐゴシック" pitchFamily="-112" charset="-128"/>
              </a:rPr>
              <a:t>Zipping happens plane by plane</a:t>
            </a:r>
          </a:p>
          <a:p>
            <a:pPr eaLnBrk="1" hangingPunct="1"/>
            <a:r>
              <a:rPr lang="en-US" sz="2000" smtClean="0">
                <a:solidFill>
                  <a:srgbClr val="FF0000"/>
                </a:solidFill>
                <a:ea typeface="ＭＳ Ｐゴシック" pitchFamily="-112" charset="-128"/>
                <a:cs typeface="ＭＳ Ｐゴシック" pitchFamily="-112" charset="-128"/>
              </a:rPr>
              <a:t>An atom switches bond in a plane </a:t>
            </a:r>
          </a:p>
          <a:p>
            <a:pPr eaLnBrk="1" hangingPunct="1"/>
            <a:r>
              <a:rPr lang="en-US" sz="2000" smtClean="0">
                <a:ea typeface="ＭＳ Ｐゴシック" pitchFamily="-112" charset="-128"/>
                <a:cs typeface="ＭＳ Ｐゴシック" pitchFamily="-112" charset="-128"/>
              </a:rPr>
              <a:t>The corresponding atom in the next plane responds with a delay  </a:t>
            </a:r>
          </a:p>
          <a:p>
            <a:pPr eaLnBrk="1" hangingPunct="1"/>
            <a:endParaRPr lang="en-US" sz="2000" smtClean="0">
              <a:solidFill>
                <a:srgbClr val="FF0000"/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/>
            <a:endParaRPr lang="en-US" sz="2000" smtClean="0"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/>
            <a:endParaRPr lang="en-US" sz="2000" smtClean="0"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/>
            <a:endParaRPr lang="en-US" sz="2000" smtClean="0"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/>
            <a:endParaRPr lang="en-US" sz="2000" smtClean="0"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/>
            <a:endParaRPr lang="en-US" sz="2000" smtClean="0"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/>
            <a:endParaRPr lang="en-US" sz="2000" smtClean="0">
              <a:solidFill>
                <a:srgbClr val="FF0000"/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/>
            <a:r>
              <a:rPr lang="en-US" sz="2000" smtClean="0">
                <a:solidFill>
                  <a:srgbClr val="FF0000"/>
                </a:solidFill>
                <a:ea typeface="ＭＳ Ｐゴシック" pitchFamily="-112" charset="-128"/>
                <a:cs typeface="ＭＳ Ｐゴシック" pitchFamily="-112" charset="-128"/>
              </a:rPr>
              <a:t>Dislocations form loose strings pushed and</a:t>
            </a:r>
          </a:p>
          <a:p>
            <a:pPr eaLnBrk="1" hangingPunct="1">
              <a:buFont typeface="Wingdings 3" pitchFamily="-112" charset="2"/>
              <a:buNone/>
            </a:pPr>
            <a:r>
              <a:rPr lang="en-US" sz="2000" smtClean="0">
                <a:solidFill>
                  <a:srgbClr val="FF0000"/>
                </a:solidFill>
                <a:ea typeface="ＭＳ Ｐゴシック" pitchFamily="-112" charset="-128"/>
                <a:cs typeface="ＭＳ Ｐゴシック" pitchFamily="-112" charset="-128"/>
              </a:rPr>
              <a:t>			tensioned by stress gradients</a:t>
            </a:r>
            <a:endParaRPr lang="en-US" sz="2000" smtClean="0"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/>
            <a:r>
              <a:rPr lang="en-US" sz="2000" smtClean="0">
                <a:ea typeface="ＭＳ Ｐゴシック" pitchFamily="-112" charset="-128"/>
                <a:cs typeface="ＭＳ Ｐゴシック" pitchFamily="-112" charset="-128"/>
              </a:rPr>
              <a:t> The strings glides zipping after zipping</a:t>
            </a:r>
          </a:p>
          <a:p>
            <a:pPr eaLnBrk="1" hangingPunct="1"/>
            <a:r>
              <a:rPr lang="en-US" sz="200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000" smtClean="0">
                <a:solidFill>
                  <a:srgbClr val="FF0000"/>
                </a:solidFill>
                <a:ea typeface="ＭＳ Ｐゴシック" pitchFamily="-112" charset="-128"/>
                <a:cs typeface="ＭＳ Ｐゴシック" pitchFamily="-112" charset="-128"/>
              </a:rPr>
              <a:t>Their motion is locally impeded (pinning) </a:t>
            </a:r>
          </a:p>
          <a:p>
            <a:pPr eaLnBrk="1" hangingPunct="1"/>
            <a:r>
              <a:rPr lang="en-US" sz="2000" smtClean="0">
                <a:solidFill>
                  <a:srgbClr val="FF0000"/>
                </a:solidFill>
                <a:ea typeface="ＭＳ Ｐゴシック" pitchFamily="-112" charset="-128"/>
                <a:cs typeface="ＭＳ Ｐゴシック" pitchFamily="-112" charset="-128"/>
              </a:rPr>
              <a:t>                         by defects or by other dislocations</a:t>
            </a:r>
          </a:p>
          <a:p>
            <a:pPr eaLnBrk="1" hangingPunct="1"/>
            <a:endParaRPr lang="en-US" sz="2000" smtClean="0">
              <a:solidFill>
                <a:srgbClr val="FF00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Dislocation movements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0"/>
            <a:ext cx="8305800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flipV="1">
            <a:off x="1752600" y="3268663"/>
            <a:ext cx="1371600" cy="152400"/>
          </a:xfrm>
          <a:prstGeom prst="straightConnector1">
            <a:avLst/>
          </a:prstGeom>
          <a:ln w="76200" cap="flat" cmpd="tri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038600" y="3154363"/>
            <a:ext cx="1295400" cy="114300"/>
          </a:xfrm>
          <a:prstGeom prst="straightConnector1">
            <a:avLst/>
          </a:prstGeom>
          <a:ln w="76200" cap="flat" cmpd="tri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248400" y="3116263"/>
            <a:ext cx="1295400" cy="1587"/>
          </a:xfrm>
          <a:prstGeom prst="straightConnector1">
            <a:avLst/>
          </a:prstGeom>
          <a:ln w="76200" cap="flat" cmpd="tri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pic>
        <p:nvPicPr>
          <p:cNvPr id="2151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3500" y="4622800"/>
            <a:ext cx="546100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Arrow Connector 32"/>
          <p:cNvCxnSpPr/>
          <p:nvPr/>
        </p:nvCxnSpPr>
        <p:spPr>
          <a:xfrm rot="10800000">
            <a:off x="8077200" y="5106988"/>
            <a:ext cx="5334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7962900" y="6246813"/>
            <a:ext cx="5334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6019800"/>
          </a:xfrm>
        </p:spPr>
        <p:txBody>
          <a:bodyPr>
            <a:normAutofit/>
          </a:bodyPr>
          <a:lstStyle/>
          <a:p>
            <a:pPr eaLnBrk="1" hangingPunct="1">
              <a:buFont typeface="Wingdings 3" pitchFamily="-111" charset="2"/>
              <a:buChar char=""/>
              <a:defRPr/>
            </a:pPr>
            <a:r>
              <a:rPr lang="en-US" sz="2400" dirty="0" smtClean="0">
                <a:ea typeface="ＭＳ Ｐゴシック" pitchFamily="-111" charset="-128"/>
                <a:cs typeface="ＭＳ Ｐゴシック" pitchFamily="-111" charset="-128"/>
              </a:rPr>
              <a:t>The dislocation form a network that can </a:t>
            </a:r>
            <a:r>
              <a:rPr lang="en-US" sz="2400" dirty="0" smtClean="0">
                <a:ea typeface="ＭＳ Ｐゴシック" pitchFamily="-111" charset="-128"/>
                <a:cs typeface="ＭＳ Ｐゴシック" pitchFamily="-111" charset="-128"/>
              </a:rPr>
              <a:t>shift</a:t>
            </a:r>
          </a:p>
          <a:p>
            <a:pPr>
              <a:buNone/>
              <a:defRPr/>
            </a:pPr>
            <a:r>
              <a:rPr lang="en-US" sz="2400" dirty="0" smtClean="0">
                <a:ea typeface="ＭＳ Ｐゴシック" pitchFamily="-111" charset="-128"/>
                <a:cs typeface="ＭＳ Ｐゴシック" pitchFamily="-111" charset="-128"/>
              </a:rPr>
              <a:t>	and rearrange </a:t>
            </a:r>
            <a:r>
              <a:rPr lang="en-US" sz="2400" dirty="0" smtClean="0">
                <a:ea typeface="ＭＳ Ｐゴシック" pitchFamily="-111" charset="-128"/>
                <a:cs typeface="ＭＳ Ｐゴシック" pitchFamily="-111" charset="-128"/>
              </a:rPr>
              <a:t>in a self-organized pattern, </a:t>
            </a:r>
          </a:p>
          <a:p>
            <a:pPr eaLnBrk="1" hangingPunct="1">
              <a:buFont typeface="Wingdings 3" charset="2"/>
              <a:buNone/>
              <a:defRPr/>
            </a:pPr>
            <a:r>
              <a:rPr lang="en-US" sz="2400" dirty="0" smtClean="0">
                <a:ea typeface="ＭＳ Ｐゴシック" pitchFamily="-111" charset="-128"/>
                <a:cs typeface="ＭＳ Ｐゴシック" pitchFamily="-111" charset="-128"/>
              </a:rPr>
              <a:t>	scale-free in space and time</a:t>
            </a:r>
            <a:endParaRPr lang="en-US" sz="2400" dirty="0" smtClean="0">
              <a:solidFill>
                <a:srgbClr val="FF0000"/>
              </a:solidFill>
              <a:ea typeface="ＭＳ Ｐゴシック" pitchFamily="-111" charset="-128"/>
              <a:cs typeface="ＭＳ Ｐゴシック" pitchFamily="-111" charset="-128"/>
            </a:endParaRPr>
          </a:p>
          <a:p>
            <a:pPr eaLnBrk="1" hangingPunct="1">
              <a:buFont typeface="Wingdings 3" charset="2"/>
              <a:buNone/>
              <a:defRPr/>
            </a:pPr>
            <a:endParaRPr lang="en-US" sz="2400" dirty="0" smtClean="0">
              <a:solidFill>
                <a:srgbClr val="FF0000"/>
              </a:solidFill>
              <a:ea typeface="ＭＳ Ｐゴシック" pitchFamily="-111" charset="-128"/>
              <a:cs typeface="ＭＳ Ｐゴシック" pitchFamily="-111" charset="-128"/>
            </a:endParaRPr>
          </a:p>
          <a:p>
            <a:pPr eaLnBrk="1" hangingPunct="1">
              <a:buFont typeface="Wingdings 3" pitchFamily="-111" charset="2"/>
              <a:buChar char=""/>
              <a:defRPr/>
            </a:pPr>
            <a:r>
              <a:rPr lang="en-US" sz="2400" dirty="0" smtClean="0">
                <a:solidFill>
                  <a:srgbClr val="FF0000"/>
                </a:solidFill>
                <a:ea typeface="ＭＳ Ｐゴシック" pitchFamily="-111" charset="-128"/>
                <a:cs typeface="ＭＳ Ｐゴシック" pitchFamily="-111" charset="-128"/>
              </a:rPr>
              <a:t>Entangled dislocation contribute to elasticity (work hardening)</a:t>
            </a:r>
          </a:p>
          <a:p>
            <a:pPr eaLnBrk="1" hangingPunct="1">
              <a:buFont typeface="Wingdings 3" charset="2"/>
              <a:buNone/>
              <a:defRPr/>
            </a:pPr>
            <a:r>
              <a:rPr lang="en-US" sz="2400" dirty="0" smtClean="0">
                <a:ea typeface="ＭＳ Ｐゴシック" pitchFamily="-111" charset="-128"/>
                <a:cs typeface="ＭＳ Ｐゴシック" pitchFamily="-111" charset="-128"/>
              </a:rPr>
              <a:t>=&gt; Disentangling dislocations subtract elasticity from the lattice</a:t>
            </a:r>
          </a:p>
          <a:p>
            <a:pPr eaLnBrk="1" hangingPunct="1">
              <a:buFont typeface="Wingdings 3" pitchFamily="-111" charset="2"/>
              <a:buChar char=""/>
              <a:defRPr/>
            </a:pPr>
            <a:endParaRPr lang="en-US" sz="2400" dirty="0" smtClean="0">
              <a:solidFill>
                <a:srgbClr val="FF0000"/>
              </a:solidFill>
              <a:ea typeface="ＭＳ Ｐゴシック" pitchFamily="-111" charset="-128"/>
              <a:cs typeface="ＭＳ Ｐゴシック" pitchFamily="-111" charset="-128"/>
            </a:endParaRPr>
          </a:p>
          <a:p>
            <a:pPr eaLnBrk="1" hangingPunct="1">
              <a:buFont typeface="Wingdings 3" pitchFamily="-111" charset="2"/>
              <a:buChar char=""/>
              <a:defRPr/>
            </a:pPr>
            <a:r>
              <a:rPr lang="en-US" sz="2400" dirty="0" smtClean="0">
                <a:solidFill>
                  <a:srgbClr val="FF0000"/>
                </a:solidFill>
                <a:ea typeface="ＭＳ Ｐゴシック" pitchFamily="-111" charset="-128"/>
                <a:cs typeface="ＭＳ Ｐゴシック" pitchFamily="-111" charset="-128"/>
              </a:rPr>
              <a:t>Disentangled dislocations generate viscous-like dissipation</a:t>
            </a:r>
          </a:p>
          <a:p>
            <a:pPr eaLnBrk="1" hangingPunct="1">
              <a:buFont typeface="Wingdings 3" pitchFamily="-111" charset="2"/>
              <a:buChar char=""/>
              <a:defRPr/>
            </a:pPr>
            <a:endParaRPr lang="en-US" sz="2400" dirty="0" smtClean="0">
              <a:solidFill>
                <a:srgbClr val="FF0000"/>
              </a:solidFill>
              <a:ea typeface="ＭＳ Ｐゴシック" pitchFamily="-111" charset="-128"/>
              <a:cs typeface="ＭＳ Ｐゴシック" pitchFamily="-111" charset="-128"/>
            </a:endParaRPr>
          </a:p>
          <a:p>
            <a:pPr eaLnBrk="1" hangingPunct="1">
              <a:buFont typeface="Wingdings 3" pitchFamily="-111" charset="2"/>
              <a:buChar char=""/>
              <a:defRPr/>
            </a:pPr>
            <a:r>
              <a:rPr lang="en-US" sz="2400" dirty="0" smtClean="0">
                <a:ea typeface="ＭＳ Ｐゴシック" pitchFamily="-111" charset="-128"/>
                <a:cs typeface="ＭＳ Ｐゴシック" pitchFamily="-111" charset="-128"/>
              </a:rPr>
              <a:t>Dislocations carry stress (plasticity)</a:t>
            </a:r>
          </a:p>
          <a:p>
            <a:pPr eaLnBrk="1" hangingPunct="1">
              <a:buFont typeface="Wingdings 3" charset="2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ea typeface="ＭＳ Ｐゴシック" pitchFamily="-111" charset="-128"/>
                <a:cs typeface="ＭＳ Ｐゴシック" pitchFamily="-111" charset="-128"/>
              </a:rPr>
              <a:t>=&gt; Eventual re-entanglement of different patterns of dislocations  generates static hysteresis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152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Self Organized Criticality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sz="3111" dirty="0" smtClean="0">
                <a:solidFill>
                  <a:srgbClr val="FF0000"/>
                </a:solidFill>
                <a:ea typeface="+mj-ea"/>
                <a:cs typeface="+mj-cs"/>
              </a:rPr>
              <a:t>(SOC)</a:t>
            </a:r>
            <a:endParaRPr lang="en-US" sz="3111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pic>
        <p:nvPicPr>
          <p:cNvPr id="22533" name="Picture 5" descr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1113"/>
            <a:ext cx="2606675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724400" y="6300788"/>
            <a:ext cx="5562600" cy="522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Per </a:t>
            </a:r>
            <a:r>
              <a:rPr lang="en-US" sz="1400" dirty="0" err="1"/>
              <a:t>Bak</a:t>
            </a:r>
            <a:r>
              <a:rPr lang="en-US" sz="1400" dirty="0"/>
              <a:t>  1996</a:t>
            </a:r>
          </a:p>
          <a:p>
            <a:r>
              <a:rPr lang="en-US" sz="1400" dirty="0"/>
              <a:t>How nature works: The Science of Self-Organized Criticality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6019800"/>
          </a:xfrm>
        </p:spPr>
        <p:txBody>
          <a:bodyPr/>
          <a:lstStyle/>
          <a:p>
            <a:pPr eaLnBrk="1" hangingPunct="1">
              <a:buFont typeface="Wingdings 3" pitchFamily="-111" charset="2"/>
              <a:buChar char=""/>
              <a:defRPr/>
            </a:pPr>
            <a:r>
              <a:rPr lang="en-US" sz="2800" dirty="0" smtClean="0">
                <a:ea typeface="ＭＳ Ｐゴシック" pitchFamily="-111" charset="-128"/>
                <a:cs typeface="ＭＳ Ｐゴシック" pitchFamily="-111" charset="-128"/>
              </a:rPr>
              <a:t>Movement of entangling dislocations is intrinsically 						</a:t>
            </a:r>
            <a:r>
              <a:rPr lang="en-US" sz="3600" b="1" u="sng" dirty="0" smtClean="0">
                <a:solidFill>
                  <a:srgbClr val="FF0000"/>
                </a:solidFill>
                <a:ea typeface="ＭＳ Ｐゴシック" pitchFamily="-111" charset="-128"/>
                <a:cs typeface="ＭＳ Ｐゴシック" pitchFamily="-111" charset="-128"/>
              </a:rPr>
              <a:t>Fractal</a:t>
            </a:r>
            <a:endParaRPr lang="en-US" sz="2800" b="1" u="sng" dirty="0" smtClean="0">
              <a:solidFill>
                <a:srgbClr val="FF0000"/>
              </a:solidFill>
              <a:ea typeface="ＭＳ Ｐゴシック" pitchFamily="-111" charset="-128"/>
              <a:cs typeface="ＭＳ Ｐゴシック" pitchFamily="-111" charset="-128"/>
            </a:endParaRPr>
          </a:p>
          <a:p>
            <a:pPr eaLnBrk="1" hangingPunct="1">
              <a:buFont typeface="Wingdings 3" pitchFamily="-111" charset="2"/>
              <a:buChar char=""/>
              <a:defRPr/>
            </a:pPr>
            <a:r>
              <a:rPr lang="en-US" sz="2800" dirty="0" smtClean="0">
                <a:solidFill>
                  <a:srgbClr val="FF0000"/>
                </a:solidFill>
                <a:ea typeface="ＭＳ Ｐゴシック" pitchFamily="-111" charset="-128"/>
                <a:cs typeface="ＭＳ Ｐゴシック" pitchFamily="-111" charset="-128"/>
              </a:rPr>
              <a:t> 		</a:t>
            </a:r>
            <a:r>
              <a:rPr lang="en-US" sz="2800" dirty="0" smtClean="0">
                <a:ea typeface="ＭＳ Ｐゴシック" pitchFamily="-111" charset="-128"/>
                <a:cs typeface="ＭＳ Ｐゴシック" pitchFamily="-111" charset="-128"/>
              </a:rPr>
              <a:t>=&gt;</a:t>
            </a:r>
            <a:r>
              <a:rPr lang="en-US" sz="2800" dirty="0" smtClean="0">
                <a:solidFill>
                  <a:srgbClr val="FF0000"/>
                </a:solidFill>
                <a:ea typeface="ＭＳ Ｐゴシック" pitchFamily="-111" charset="-128"/>
                <a:cs typeface="ＭＳ Ｐゴシック" pitchFamily="-111" charset="-128"/>
              </a:rPr>
              <a:t>	Does not follow our beloved linear rules ! !</a:t>
            </a:r>
          </a:p>
          <a:p>
            <a:pPr eaLnBrk="1" hangingPunct="1">
              <a:buFont typeface="Wingdings 3" pitchFamily="-111" charset="2"/>
              <a:buChar char=""/>
              <a:defRPr/>
            </a:pPr>
            <a:r>
              <a:rPr lang="en-US" sz="2800" dirty="0" smtClean="0">
                <a:solidFill>
                  <a:srgbClr val="FF0000"/>
                </a:solidFill>
                <a:ea typeface="ＭＳ Ｐゴシック" pitchFamily="-111" charset="-128"/>
                <a:cs typeface="ＭＳ Ｐゴシック" pitchFamily="-111" charset="-128"/>
              </a:rPr>
              <a:t> 			=&gt;	</a:t>
            </a:r>
            <a:r>
              <a:rPr lang="en-US" sz="2800" dirty="0" smtClean="0">
                <a:ea typeface="ＭＳ Ｐゴシック" pitchFamily="-111" charset="-128"/>
                <a:cs typeface="ＭＳ Ｐゴシック" pitchFamily="-111" charset="-128"/>
              </a:rPr>
              <a:t>Avalanches and random motion </a:t>
            </a:r>
          </a:p>
          <a:p>
            <a:pPr lvl="8">
              <a:defRPr/>
            </a:pPr>
            <a:endParaRPr lang="en-US" sz="800" dirty="0" smtClean="0">
              <a:solidFill>
                <a:srgbClr val="FF0000"/>
              </a:solidFill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152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Self Organized Criticality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sz="3111" dirty="0" smtClean="0">
                <a:solidFill>
                  <a:srgbClr val="FF0000"/>
                </a:solidFill>
                <a:ea typeface="+mj-ea"/>
                <a:cs typeface="+mj-cs"/>
              </a:rPr>
              <a:t>(SOC)</a:t>
            </a:r>
            <a:endParaRPr lang="en-US" sz="3111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6019800" y="5791200"/>
            <a:ext cx="3048000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Per </a:t>
            </a:r>
            <a:r>
              <a:rPr lang="en-US" sz="1400" dirty="0" err="1"/>
              <a:t>Bak</a:t>
            </a:r>
            <a:r>
              <a:rPr lang="en-US" sz="1400" dirty="0"/>
              <a:t>  1996</a:t>
            </a:r>
          </a:p>
          <a:p>
            <a:r>
              <a:rPr lang="en-US" sz="1400" dirty="0"/>
              <a:t>How nature works: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The </a:t>
            </a:r>
            <a:r>
              <a:rPr lang="en-US" sz="1400" dirty="0"/>
              <a:t>Science of Self-Organized Criticality</a:t>
            </a:r>
          </a:p>
        </p:txBody>
      </p:sp>
      <p:pic>
        <p:nvPicPr>
          <p:cNvPr id="7" name="avalanches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8000" y="3775075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observational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114800" y="866775"/>
            <a:ext cx="5029200" cy="33528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-65" charset="0"/>
              <a:buNone/>
              <a:defRPr/>
            </a:pPr>
            <a:r>
              <a:rPr lang="en-US" sz="2400" dirty="0" smtClean="0">
                <a:latin typeface="Times" pitchFamily="-65" charset="0"/>
                <a:ea typeface="Times" pitchFamily="-65" charset="0"/>
                <a:cs typeface="Times" pitchFamily="-65" charset="0"/>
              </a:rPr>
              <a:t>    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-65" charset="0"/>
              <a:buNone/>
              <a:defRPr/>
            </a:pPr>
            <a:r>
              <a:rPr lang="en-US" sz="2400" dirty="0" err="1" smtClean="0">
                <a:latin typeface="Times" pitchFamily="-65" charset="0"/>
                <a:ea typeface="Times" pitchFamily="-65" charset="0"/>
                <a:cs typeface="Times" pitchFamily="-65" charset="0"/>
              </a:rPr>
              <a:t>Radially</a:t>
            </a:r>
            <a:r>
              <a:rPr lang="en-US" sz="2400" dirty="0" smtClean="0">
                <a:latin typeface="Times" pitchFamily="-65" charset="0"/>
                <a:ea typeface="Times" pitchFamily="-65" charset="0"/>
                <a:cs typeface="Times" pitchFamily="-65" charset="0"/>
              </a:rPr>
              <a:t>-arranged </a:t>
            </a:r>
            <a:r>
              <a:rPr lang="en-US" sz="2400" dirty="0" err="1" smtClean="0">
                <a:latin typeface="Times" pitchFamily="-65" charset="0"/>
                <a:ea typeface="Times" pitchFamily="-65" charset="0"/>
                <a:cs typeface="Times" pitchFamily="-65" charset="0"/>
              </a:rPr>
              <a:t>Maraging</a:t>
            </a:r>
            <a:r>
              <a:rPr lang="en-US" sz="2400" dirty="0" smtClean="0">
                <a:latin typeface="Times" pitchFamily="-65" charset="0"/>
                <a:ea typeface="Times" pitchFamily="-65" charset="0"/>
                <a:cs typeface="Times" pitchFamily="-65" charset="0"/>
              </a:rPr>
              <a:t> blades clamped to a frame ring.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-65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" pitchFamily="-65" charset="0"/>
                <a:ea typeface="Times" pitchFamily="-65" charset="0"/>
                <a:cs typeface="Times" pitchFamily="-65" charset="0"/>
              </a:rPr>
              <a:t>Radial compression produce the Anti-Spring effect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-65" charset="0"/>
              <a:buNone/>
              <a:defRPr/>
            </a:pPr>
            <a:r>
              <a:rPr lang="en-US" sz="1600" dirty="0" smtClean="0">
                <a:latin typeface="Times" pitchFamily="-65" charset="0"/>
                <a:ea typeface="Times" pitchFamily="-65" charset="0"/>
                <a:cs typeface="Times" pitchFamily="-65" charset="0"/>
              </a:rPr>
              <a:t>(Vertical motion produces a vertical component of the compression force proportional to the displacement)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-65" charset="0"/>
              <a:buNone/>
              <a:defRPr/>
            </a:pPr>
            <a:r>
              <a:rPr lang="en-US" sz="1200" dirty="0" smtClean="0">
                <a:solidFill>
                  <a:srgbClr val="FF0000"/>
                </a:solidFill>
                <a:latin typeface="Times" pitchFamily="-65" charset="0"/>
                <a:ea typeface="Times" pitchFamily="-65" charset="0"/>
                <a:cs typeface="Times" pitchFamily="-65" charset="0"/>
              </a:rPr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-65" charset="0"/>
              <a:buNone/>
              <a:defRPr/>
            </a:pPr>
            <a:endParaRPr lang="en-US" sz="1400" dirty="0" smtClean="0">
              <a:solidFill>
                <a:srgbClr val="0000FF"/>
              </a:solidFill>
              <a:latin typeface="Times" pitchFamily="-65" charset="0"/>
              <a:ea typeface="Times" pitchFamily="-65" charset="0"/>
              <a:cs typeface="Times" pitchFamily="-65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-65" charset="0"/>
              <a:buNone/>
              <a:defRPr/>
            </a:pPr>
            <a:r>
              <a:rPr lang="en-US" sz="1400" dirty="0" smtClean="0">
                <a:solidFill>
                  <a:srgbClr val="0000FF"/>
                </a:solidFill>
                <a:latin typeface="Times" pitchFamily="-65" charset="0"/>
                <a:ea typeface="Times" pitchFamily="-65" charset="0"/>
                <a:cs typeface="Times" pitchFamily="-65" charset="0"/>
              </a:rPr>
              <a:t> 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400" dirty="0" smtClean="0">
              <a:ea typeface="+mn-ea"/>
              <a:cs typeface="+mn-cs"/>
            </a:endParaRP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49338"/>
            <a:ext cx="33591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2590800" y="188913"/>
            <a:ext cx="4738688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800">
                <a:solidFill>
                  <a:srgbClr val="008000"/>
                </a:solidFill>
                <a:latin typeface="Consolas" charset="0"/>
              </a:rPr>
              <a:t>The GAS mechanism </a:t>
            </a:r>
          </a:p>
          <a:p>
            <a:r>
              <a:rPr lang="en-US" sz="1200">
                <a:solidFill>
                  <a:srgbClr val="008000"/>
                </a:solidFill>
                <a:latin typeface="Consolas" charset="0"/>
              </a:rPr>
              <a:t>(Geometric Anti Spring)</a:t>
            </a:r>
            <a:endParaRPr lang="en-US" sz="3800">
              <a:solidFill>
                <a:srgbClr val="008000"/>
              </a:solidFill>
              <a:latin typeface="Consolas" charset="0"/>
            </a:endParaRP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533400" y="3886200"/>
            <a:ext cx="45720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000" b="1" dirty="0">
              <a:latin typeface="Times" charset="0"/>
              <a:ea typeface="Times" charset="0"/>
              <a:cs typeface="Times" charset="0"/>
            </a:endParaRPr>
          </a:p>
          <a:p>
            <a:r>
              <a:rPr lang="en-US" sz="2000" dirty="0">
                <a:latin typeface="Times" charset="0"/>
                <a:ea typeface="Times" charset="0"/>
                <a:cs typeface="Times" charset="0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" charset="0"/>
                <a:ea typeface="Times" charset="0"/>
                <a:cs typeface="Times" charset="0"/>
              </a:rPr>
              <a:t>GAS mechanism </a:t>
            </a:r>
            <a:r>
              <a:rPr lang="en-US" sz="2000" u="sng" dirty="0">
                <a:solidFill>
                  <a:srgbClr val="0000FF"/>
                </a:solidFill>
                <a:latin typeface="Times" charset="0"/>
                <a:ea typeface="Times" charset="0"/>
                <a:cs typeface="Times" charset="0"/>
              </a:rPr>
              <a:t>nulls up to </a:t>
            </a:r>
            <a:r>
              <a:rPr lang="en-US" sz="2000" u="sng" dirty="0">
                <a:latin typeface="Times" charset="0"/>
                <a:ea typeface="Times" charset="0"/>
                <a:cs typeface="Times" charset="0"/>
              </a:rPr>
              <a:t>95% </a:t>
            </a:r>
            <a:r>
              <a:rPr lang="en-US" sz="2000" u="sng" dirty="0">
                <a:solidFill>
                  <a:srgbClr val="0000FF"/>
                </a:solidFill>
                <a:latin typeface="Times" charset="0"/>
                <a:ea typeface="Times" charset="0"/>
                <a:cs typeface="Times" charset="0"/>
              </a:rPr>
              <a:t>of the spring  restoring force</a:t>
            </a:r>
            <a:r>
              <a:rPr lang="en-US" sz="2000" u="sng" dirty="0" smtClean="0">
                <a:solidFill>
                  <a:srgbClr val="0000FF"/>
                </a:solidFill>
                <a:latin typeface="Times" charset="0"/>
                <a:ea typeface="Times" charset="0"/>
                <a:cs typeface="Times" charset="0"/>
              </a:rPr>
              <a:t> </a:t>
            </a:r>
          </a:p>
          <a:p>
            <a:r>
              <a:rPr lang="en-US" sz="2000" u="sng" dirty="0" smtClean="0">
                <a:latin typeface="Times" charset="0"/>
                <a:ea typeface="Times" charset="0"/>
                <a:cs typeface="Times" charset="0"/>
              </a:rPr>
              <a:t>EMAS mechanism do the last 5%</a:t>
            </a:r>
          </a:p>
          <a:p>
            <a:r>
              <a:rPr lang="en-US" sz="1200" u="sng" dirty="0" smtClean="0">
                <a:latin typeface="Times" charset="0"/>
                <a:ea typeface="Times" charset="0"/>
                <a:cs typeface="Times" charset="0"/>
              </a:rPr>
              <a:t>(Electro Magnetic Anti Springs)</a:t>
            </a:r>
          </a:p>
          <a:p>
            <a:endParaRPr lang="en-US" sz="2000" u="sng" dirty="0" smtClean="0">
              <a:solidFill>
                <a:srgbClr val="0000FF"/>
              </a:solidFill>
              <a:latin typeface="Times" charset="0"/>
              <a:ea typeface="Times" charset="0"/>
              <a:cs typeface="Times" charset="0"/>
            </a:endParaRPr>
          </a:p>
          <a:p>
            <a:r>
              <a:rPr lang="en-US" sz="2800" u="sng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Our “microscope”</a:t>
            </a:r>
            <a:r>
              <a:rPr lang="en-US" sz="2800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to observe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Low frequency effects </a:t>
            </a:r>
            <a:endParaRPr lang="en-US" sz="2400" dirty="0">
              <a:latin typeface="Times" charset="0"/>
              <a:ea typeface="Times" charset="0"/>
              <a:cs typeface="Times" charset="0"/>
            </a:endParaRPr>
          </a:p>
        </p:txBody>
      </p:sp>
      <p:pic>
        <p:nvPicPr>
          <p:cNvPr id="27654" name="Picture 8" descr="fig1b.pd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6900" y="4116388"/>
            <a:ext cx="32004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onut 8"/>
          <p:cNvSpPr/>
          <p:nvPr/>
        </p:nvSpPr>
        <p:spPr>
          <a:xfrm>
            <a:off x="685800" y="1295400"/>
            <a:ext cx="3429000" cy="1981200"/>
          </a:xfrm>
          <a:prstGeom prst="donut">
            <a:avLst>
              <a:gd name="adj" fmla="val 6917"/>
            </a:avLst>
          </a:prstGeom>
          <a:gradFill flip="none" rotWithShape="1">
            <a:gsLst>
              <a:gs pos="0">
                <a:schemeClr val="accent1">
                  <a:shade val="15000"/>
                  <a:satMod val="180000"/>
                  <a:alpha val="9000"/>
                </a:schemeClr>
              </a:gs>
              <a:gs pos="50000">
                <a:schemeClr val="accent1">
                  <a:shade val="45000"/>
                  <a:satMod val="170000"/>
                  <a:alpha val="9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9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9000"/>
                </a:schemeClr>
              </a:gs>
            </a:gsLst>
            <a:lin ang="16200000" scaled="0"/>
            <a:tileRect/>
          </a:gradFill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000" y="5715000"/>
            <a:ext cx="68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65 kg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01000" y="4844534"/>
            <a:ext cx="752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 cm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2567</TotalTime>
  <Words>1341</Words>
  <Application>Microsoft Macintosh PowerPoint</Application>
  <PresentationFormat>On-screen Show (4:3)</PresentationFormat>
  <Paragraphs>233</Paragraphs>
  <Slides>27</Slides>
  <Notes>3</Notes>
  <HiddenSlides>0</HiddenSlides>
  <MMClips>1</MMClips>
  <ScaleCrop>false</ScaleCrop>
  <HeadingPairs>
    <vt:vector size="8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???</vt:lpstr>
      <vt:lpstr>Document</vt:lpstr>
      <vt:lpstr>Seismic attenuation,  problems for  Low Frequency  underground  Gravitational Wave Observatories </vt:lpstr>
      <vt:lpstr>Seismic attenuation LF problem</vt:lpstr>
      <vt:lpstr>What happens at low frequency</vt:lpstr>
      <vt:lpstr>Dislocation movements</vt:lpstr>
      <vt:lpstr>Self Organized Criticality  (SOC)</vt:lpstr>
      <vt:lpstr>Self Organized Criticality  (SOC)</vt:lpstr>
      <vt:lpstr>The observational tool</vt:lpstr>
      <vt:lpstr>Slide 8</vt:lpstr>
      <vt:lpstr>The evidence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Transition between fractal and viscous</vt:lpstr>
      <vt:lpstr>Slide 18</vt:lpstr>
      <vt:lpstr>Slide 19</vt:lpstr>
      <vt:lpstr>Slide 20</vt:lpstr>
      <vt:lpstr>Interpretation </vt:lpstr>
      <vt:lpstr>Slide 22</vt:lpstr>
      <vt:lpstr>Slide 23</vt:lpstr>
      <vt:lpstr>explanation</vt:lpstr>
      <vt:lpstr>Transfer function of a GAS-filter</vt:lpstr>
      <vt:lpstr>Conclusions</vt:lpstr>
      <vt:lpstr>        Work to do</vt:lpstr>
    </vt:vector>
  </TitlesOfParts>
  <Company>Caltech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Riccardo DeSalvo User</dc:creator>
  <cp:lastModifiedBy>Riccardo DeSalvo User</cp:lastModifiedBy>
  <cp:revision>36</cp:revision>
  <dcterms:created xsi:type="dcterms:W3CDTF">2009-06-21T18:01:31Z</dcterms:created>
  <dcterms:modified xsi:type="dcterms:W3CDTF">2009-06-21T18:10:07Z</dcterms:modified>
</cp:coreProperties>
</file>