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5" r:id="rId3"/>
    <p:sldId id="266" r:id="rId4"/>
    <p:sldId id="260" r:id="rId5"/>
    <p:sldId id="264" r:id="rId6"/>
    <p:sldId id="269" r:id="rId7"/>
    <p:sldId id="267" r:id="rId8"/>
    <p:sldId id="268" r:id="rId9"/>
    <p:sldId id="270" r:id="rId10"/>
    <p:sldId id="273" r:id="rId11"/>
    <p:sldId id="274" r:id="rId12"/>
    <p:sldId id="276" r:id="rId13"/>
    <p:sldId id="277" r:id="rId14"/>
    <p:sldId id="282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93" r:id="rId24"/>
    <p:sldId id="287" r:id="rId25"/>
    <p:sldId id="290" r:id="rId26"/>
    <p:sldId id="291" r:id="rId27"/>
    <p:sldId id="289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4A8AC-375C-41AA-BC6C-D95B58E672F8}" type="datetimeFigureOut">
              <a:rPr lang="en-US" smtClean="0"/>
              <a:pPr/>
              <a:t>1/27/2009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C80C-F835-4435-B34E-0E991EBCD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3D65-0BE2-4858-A330-9E786A479604}" type="datetimeFigureOut">
              <a:rPr lang="en-US" smtClean="0"/>
              <a:pPr/>
              <a:t>1/27/2009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F330-A6CD-445F-AE1C-36B18464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Interferometric</a:t>
            </a:r>
            <a:r>
              <a:rPr lang="en-US" baseline="0" dirty="0" smtClean="0"/>
              <a:t> Technique works only with interfering AM modulated field. Even when the field is phase modulated, the final product that we look at is an AM modulated field,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this is a general reasoning. It is not dealing either with the modulation mechanism, nor with the one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9F88-DFDC-4492-A37E-7CFAF7E19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gif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log.ligo-wa.caltech.edu/ilog/pub/ilog.cgi?group=detector&amp;date_to_view=12/07/2000&amp;anchor_to_scroll_to=2000:12:07:18:12:02-Bill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817"/>
            <a:ext cx="9144000" cy="69176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Length Measurement of the Caltech 40 Meter Interferometer's Optical Cavities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4572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Alberto Stochino, </a:t>
            </a:r>
            <a:r>
              <a:rPr lang="en-US" b="1" dirty="0" smtClean="0"/>
              <a:t>Koji</a:t>
            </a:r>
            <a:r>
              <a:rPr lang="it-IT" b="1" dirty="0" smtClean="0"/>
              <a:t> </a:t>
            </a:r>
            <a:r>
              <a:rPr lang="it-IT" b="1" dirty="0" smtClean="0"/>
              <a:t>Arai, Yoichi Aso, Rana Adhikari</a:t>
            </a:r>
            <a:endParaRPr lang="it-IT" b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Technique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6096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dirty="0" smtClean="0"/>
              <a:t>A RF modulation is produced by the beating of the main beam with that of an auxiliary laser at a slightly different frequency.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217873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Interference Field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6287" y="2438400"/>
          <a:ext cx="3098800" cy="376881"/>
        </p:xfrm>
        <a:graphic>
          <a:graphicData uri="http://schemas.openxmlformats.org/presentationml/2006/ole">
            <p:oleObj spid="_x0000_s31746" name="Equazione" r:id="rId4" imgW="187956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3546" y="3810000"/>
            <a:ext cx="13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r>
              <a:rPr lang="en-US" dirty="0" smtClean="0"/>
              <a:t> resonant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4267200"/>
          <a:ext cx="2157412" cy="381000"/>
        </p:xfrm>
        <a:graphic>
          <a:graphicData uri="http://schemas.openxmlformats.org/presentationml/2006/ole">
            <p:oleObj spid="_x0000_s31747" name="Equazione" r:id="rId5" imgW="1295280" imgH="228600" progId="Equation.3">
              <p:embed/>
            </p:oleObj>
          </a:graphicData>
        </a:graphic>
      </p:graphicFrame>
      <p:sp>
        <p:nvSpPr>
          <p:cNvPr id="9" name="Right Brace 8"/>
          <p:cNvSpPr/>
          <p:nvPr/>
        </p:nvSpPr>
        <p:spPr>
          <a:xfrm>
            <a:off x="3352800" y="3810000"/>
            <a:ext cx="304800" cy="914400"/>
          </a:xfrm>
          <a:prstGeom prst="rightBrace">
            <a:avLst>
              <a:gd name="adj1" fmla="val 44047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334000" y="2438400"/>
          <a:ext cx="2493963" cy="325742"/>
        </p:xfrm>
        <a:graphic>
          <a:graphicData uri="http://schemas.openxmlformats.org/presentationml/2006/ole">
            <p:oleObj spid="_x0000_s31748" name="Equazione" r:id="rId6" imgW="1650960" imgH="215640" progId="Equation.3">
              <p:embed/>
            </p:oleObj>
          </a:graphicData>
        </a:graphic>
      </p:graphicFrame>
      <p:sp>
        <p:nvSpPr>
          <p:cNvPr id="11" name="Double Bracket 10"/>
          <p:cNvSpPr/>
          <p:nvPr/>
        </p:nvSpPr>
        <p:spPr>
          <a:xfrm>
            <a:off x="5257800" y="2438400"/>
            <a:ext cx="2590800" cy="3048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200400"/>
            <a:ext cx="369293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 Detection Measurement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038600" y="4038600"/>
          <a:ext cx="3119438" cy="396875"/>
        </p:xfrm>
        <a:graphic>
          <a:graphicData uri="http://schemas.openxmlformats.org/presentationml/2006/ole">
            <p:oleObj spid="_x0000_s31749" name="Equazione" r:id="rId7" imgW="189216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5029200"/>
            <a:ext cx="6477000" cy="10668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for the measurement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Cavity locked to main laser (</a:t>
            </a:r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Auxiliary laser’s frequency </a:t>
            </a:r>
            <a:r>
              <a:rPr lang="el-GR" dirty="0" smtClean="0"/>
              <a:t>ω</a:t>
            </a:r>
            <a:r>
              <a:rPr lang="en-US" baseline="-25000" dirty="0" smtClean="0"/>
              <a:t>2 </a:t>
            </a:r>
            <a:r>
              <a:rPr lang="en-US" dirty="0" smtClean="0"/>
              <a:t>locked to </a:t>
            </a:r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r>
              <a:rPr lang="en-US" dirty="0" smtClean="0"/>
              <a:t> by a tunable offset </a:t>
            </a:r>
            <a:r>
              <a:rPr lang="el-GR" dirty="0" smtClean="0"/>
              <a:t>Δω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Locking the auxiliary laser to the PSL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230325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Phase Locked Loop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9232" y="3238500"/>
            <a:ext cx="1599406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8538" y="24384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8538" y="4037012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31938" y="2209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1938" y="3810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NPRO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1" idx="3"/>
          </p:cNvCxnSpPr>
          <p:nvPr/>
        </p:nvCxnSpPr>
        <p:spPr>
          <a:xfrm>
            <a:off x="2293938" y="2438400"/>
            <a:ext cx="685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36938" y="24384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703638" y="27051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Summing Junction 21"/>
          <p:cNvSpPr/>
          <p:nvPr/>
        </p:nvSpPr>
        <p:spPr>
          <a:xfrm>
            <a:off x="2979738" y="2209800"/>
            <a:ext cx="457200" cy="4572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lay 24"/>
          <p:cNvSpPr/>
          <p:nvPr/>
        </p:nvSpPr>
        <p:spPr>
          <a:xfrm rot="16200000">
            <a:off x="3817938" y="2971800"/>
            <a:ext cx="304800" cy="304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2" idx="3"/>
          </p:cNvCxnSpPr>
          <p:nvPr/>
        </p:nvCxnSpPr>
        <p:spPr>
          <a:xfrm>
            <a:off x="2522538" y="4038600"/>
            <a:ext cx="1447800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546590" y="3657600"/>
            <a:ext cx="762000" cy="1588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588544" y="4419600"/>
            <a:ext cx="762794" cy="79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16200000">
            <a:off x="3475038" y="50673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hape 40"/>
          <p:cNvCxnSpPr>
            <a:endCxn id="22" idx="0"/>
          </p:cNvCxnSpPr>
          <p:nvPr/>
        </p:nvCxnSpPr>
        <p:spPr>
          <a:xfrm rot="10800000" flipV="1">
            <a:off x="3208338" y="1981200"/>
            <a:ext cx="1143000" cy="228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338" y="17526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3741738" y="3810000"/>
            <a:ext cx="457200" cy="457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01016" y="3656806"/>
            <a:ext cx="76200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75138" y="29718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1338" y="3733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84338" y="2329542"/>
            <a:ext cx="38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1989138" y="2405742"/>
            <a:ext cx="2286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84338" y="2359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LP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122738" y="4267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51138" y="4114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89338" y="1600200"/>
            <a:ext cx="51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off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3124200" y="2895600"/>
            <a:ext cx="838200" cy="1588"/>
          </a:xfrm>
          <a:prstGeom prst="line">
            <a:avLst/>
          </a:prstGeom>
          <a:ln w="317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1029494" y="4380706"/>
            <a:ext cx="685800" cy="158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1828800" y="2819400"/>
          <a:ext cx="1135062" cy="330200"/>
        </p:xfrm>
        <a:graphic>
          <a:graphicData uri="http://schemas.openxmlformats.org/presentationml/2006/ole">
            <p:oleObj spid="_x0000_s40961" name="Equazione" r:id="rId4" imgW="698400" imgH="203040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57200" y="4800600"/>
          <a:ext cx="1816100" cy="371475"/>
        </p:xfrm>
        <a:graphic>
          <a:graphicData uri="http://schemas.openxmlformats.org/presentationml/2006/ole">
            <p:oleObj spid="_x0000_s40962" name="Equazione" r:id="rId5" imgW="1117440" imgH="22860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381000" y="6019800"/>
            <a:ext cx="7467600" cy="5334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B.Armor</a:t>
            </a:r>
            <a:r>
              <a:rPr lang="en-US" dirty="0" smtClean="0"/>
              <a:t>, Jr., and Stanley R. Robinson, Applied Optics, Vol. 18 No. 18 (1979), "</a:t>
            </a:r>
            <a:r>
              <a:rPr lang="en-US" i="1" dirty="0" smtClean="0"/>
              <a:t>Phase-lock control considerations for coherently combined lasers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7" name="Double Bracket 66"/>
          <p:cNvSpPr/>
          <p:nvPr/>
        </p:nvSpPr>
        <p:spPr>
          <a:xfrm>
            <a:off x="381000" y="5943600"/>
            <a:ext cx="7391400" cy="6096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91000" y="1295400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(Marconi)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5105400" y="1981200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257800" y="2819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Rb</a:t>
            </a:r>
            <a:r>
              <a:rPr lang="en-US" dirty="0" smtClean="0">
                <a:solidFill>
                  <a:schemeClr val="tx1"/>
                </a:solidFill>
              </a:rPr>
              <a:t> Frequency standard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5296694" y="2399506"/>
            <a:ext cx="8382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53200" y="3124200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 descr="[Schematic Symbol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743200"/>
            <a:ext cx="352425" cy="352426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7543800" y="16764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Arc 102"/>
          <p:cNvSpPr/>
          <p:nvPr/>
        </p:nvSpPr>
        <p:spPr>
          <a:xfrm>
            <a:off x="6934200" y="1295400"/>
            <a:ext cx="1371600" cy="1371600"/>
          </a:xfrm>
          <a:prstGeom prst="arc">
            <a:avLst>
              <a:gd name="adj1" fmla="val 5342465"/>
              <a:gd name="adj2" fmla="val 10801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>
            <a:off x="7086600" y="1143000"/>
            <a:ext cx="1371600" cy="1371600"/>
          </a:xfrm>
          <a:prstGeom prst="arc">
            <a:avLst>
              <a:gd name="adj1" fmla="val 5342465"/>
              <a:gd name="adj2" fmla="val 10801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>
            <a:off x="7239000" y="990600"/>
            <a:ext cx="1371600" cy="1371600"/>
          </a:xfrm>
          <a:prstGeom prst="arc">
            <a:avLst>
              <a:gd name="adj1" fmla="val 5342465"/>
              <a:gd name="adj2" fmla="val 10801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Arm Measurement Scheme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ArmMeasInjSche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7" y="1180604"/>
            <a:ext cx="7447703" cy="293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419600"/>
            <a:ext cx="11144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Strategy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76800"/>
            <a:ext cx="7848600" cy="1600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Auxiliary beam injected from the dark 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Cavity locked to the main beam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Frequency difference of the two lasers stabilized by the PLL servo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Beating appears at the transmission only when aux. beam is resonant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Mode spacing read from the LO freq of the PLL at max of transmission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Optics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OpticsSetu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24027"/>
            <a:ext cx="5410200" cy="3476774"/>
          </a:xfrm>
          <a:prstGeom prst="rect">
            <a:avLst/>
          </a:prstGeom>
        </p:spPr>
      </p:pic>
      <p:pic>
        <p:nvPicPr>
          <p:cNvPr id="5" name="Picture 4" descr="OpticsSetup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905000"/>
            <a:ext cx="3158703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362200"/>
            <a:ext cx="98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295400"/>
            <a:ext cx="97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Table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Injection Optics – AP Table Detail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optical_layout_ap_tab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56690"/>
            <a:ext cx="7924800" cy="5607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DetectionSe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7671834" cy="520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52800" y="57150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FF"/>
                </a:solidFill>
              </a:rPr>
              <a:t>GPIB/LAN </a:t>
            </a:r>
            <a:r>
              <a:rPr lang="en-US" b="1" dirty="0" err="1" smtClean="0">
                <a:solidFill>
                  <a:srgbClr val="FF00FF"/>
                </a:solidFill>
              </a:rPr>
              <a:t>WiFi</a:t>
            </a:r>
            <a:r>
              <a:rPr lang="en-US" b="1" dirty="0" smtClean="0">
                <a:solidFill>
                  <a:srgbClr val="FF00FF"/>
                </a:solidFill>
              </a:rPr>
              <a:t> interface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4191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 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5" idx="6"/>
          </p:cNvCxnSpPr>
          <p:nvPr/>
        </p:nvCxnSpPr>
        <p:spPr>
          <a:xfrm>
            <a:off x="1524000" y="4648200"/>
            <a:ext cx="762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 Arm FSR Series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FSRs_Yar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400"/>
            <a:ext cx="8322365" cy="1828800"/>
          </a:xfrm>
          <a:prstGeom prst="rect">
            <a:avLst/>
          </a:prstGeom>
        </p:spPr>
      </p:pic>
      <p:pic>
        <p:nvPicPr>
          <p:cNvPr id="7" name="Picture 6" descr="FSR_Ya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52800"/>
            <a:ext cx="4648199" cy="3280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34290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Fit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867400" y="4191000"/>
          <a:ext cx="2133600" cy="1066800"/>
        </p:xfrm>
        <a:graphic>
          <a:graphicData uri="http://schemas.openxmlformats.org/presentationml/2006/ole">
            <p:oleObj spid="_x0000_s49154" name="Equazione" r:id="rId6" imgW="1396800" imgH="698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FSR Fit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2008-11-17_Linear_F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51776"/>
            <a:ext cx="7315200" cy="502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97149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Y-Arm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7400" y="3276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58140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strange offset!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Mode Coupling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29290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Overlapping Ratio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199" y="1676400"/>
          <a:ext cx="5072743" cy="914400"/>
        </p:xfrm>
        <a:graphic>
          <a:graphicData uri="http://schemas.openxmlformats.org/presentationml/2006/ole">
            <p:oleObj spid="_x0000_s45058" name="Equazione" r:id="rId4" imgW="2958840" imgH="53316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086600" y="1600200"/>
          <a:ext cx="1016000" cy="381000"/>
        </p:xfrm>
        <a:graphic>
          <a:graphicData uri="http://schemas.openxmlformats.org/presentationml/2006/ole">
            <p:oleObj spid="_x0000_s45059" name="Equazione" r:id="rId5" imgW="609480" imgH="22860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7086600" y="2133600"/>
          <a:ext cx="1058862" cy="381000"/>
        </p:xfrm>
        <a:graphic>
          <a:graphicData uri="http://schemas.openxmlformats.org/presentationml/2006/ole">
            <p:oleObj spid="_x0000_s45060" name="Equazione" r:id="rId6" imgW="634680" imgH="228600" progId="Equation.3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12762" y="3276600"/>
          <a:ext cx="5964238" cy="457200"/>
        </p:xfrm>
        <a:graphic>
          <a:graphicData uri="http://schemas.openxmlformats.org/presentationml/2006/ole">
            <p:oleObj spid="_x0000_s45061" name="Equazione" r:id="rId7" imgW="3479760" imgH="266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44310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42937" y="4267200"/>
          <a:ext cx="3167063" cy="690563"/>
        </p:xfrm>
        <a:graphic>
          <a:graphicData uri="http://schemas.openxmlformats.org/presentationml/2006/ole">
            <p:oleObj spid="_x0000_s45062" name="Equazione" r:id="rId8" imgW="2387520" imgH="5205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4419409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transmission:</a:t>
            </a:r>
            <a:endParaRPr lang="en-US" dirty="0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5943600" y="4419409"/>
          <a:ext cx="2828925" cy="433829"/>
        </p:xfrm>
        <a:graphic>
          <a:graphicData uri="http://schemas.openxmlformats.org/presentationml/2006/ole">
            <p:oleObj spid="_x0000_s45063" name="Equazione" r:id="rId9" imgW="1739880" imgH="2664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886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</a:t>
            </a:r>
            <a:r>
              <a:rPr lang="en-US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TEM</a:t>
            </a:r>
            <a:r>
              <a:rPr lang="en-US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5" y="27499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838200" y="2743200"/>
          <a:ext cx="1371600" cy="338469"/>
        </p:xfrm>
        <a:graphic>
          <a:graphicData uri="http://schemas.openxmlformats.org/presentationml/2006/ole">
            <p:oleObj spid="_x0000_s45064" name="Equazione" r:id="rId10" imgW="9270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38400" y="2743200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transmission:</a:t>
            </a:r>
            <a:endParaRPr lang="en-US" dirty="0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572000" y="2690812"/>
          <a:ext cx="2333625" cy="433388"/>
        </p:xfrm>
        <a:graphic>
          <a:graphicData uri="http://schemas.openxmlformats.org/presentationml/2006/ole">
            <p:oleObj spid="_x0000_s45065" name="Equazione" r:id="rId11" imgW="1434960" imgH="266400" progId="Equation.3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461962" y="5105400"/>
          <a:ext cx="7310438" cy="457200"/>
        </p:xfrm>
        <a:graphic>
          <a:graphicData uri="http://schemas.openxmlformats.org/presentationml/2006/ole">
            <p:oleObj spid="_x0000_s45066" name="Equazione" r:id="rId12" imgW="42670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Beating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248400" y="4056345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391400" y="3370545"/>
            <a:ext cx="762000" cy="1887255"/>
            <a:chOff x="5486400" y="1295400"/>
            <a:chExt cx="914400" cy="2514600"/>
          </a:xfrm>
        </p:grpSpPr>
        <p:sp>
          <p:nvSpPr>
            <p:cNvPr id="42" name="Oval 41"/>
            <p:cNvSpPr/>
            <p:nvPr/>
          </p:nvSpPr>
          <p:spPr>
            <a:xfrm>
              <a:off x="5486400" y="1295400"/>
              <a:ext cx="914400" cy="12192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86400" y="2590800"/>
              <a:ext cx="914400" cy="12192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457200" y="60198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1143000"/>
            <a:ext cx="195784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Transverse Beat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3000" y="5715000"/>
            <a:ext cx="7480125" cy="7620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The lobes have opposite phase and the power hitting a photodiode is constant.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beat does is not detected by a photodiode.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" name="Picture 50" descr="TEMmodePha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37145"/>
            <a:ext cx="4876800" cy="25730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858000" y="28002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</a:t>
            </a:r>
            <a:r>
              <a:rPr lang="en-US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phase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1676400"/>
            <a:ext cx="80772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arm cavity is locked to the TEM</a:t>
            </a:r>
            <a:r>
              <a:rPr lang="en-US" baseline="-25000" dirty="0" smtClean="0"/>
              <a:t>01</a:t>
            </a:r>
            <a:r>
              <a:rPr lang="en-US" dirty="0" smtClean="0"/>
              <a:t>/TEM</a:t>
            </a:r>
            <a:r>
              <a:rPr lang="en-US" baseline="-25000" dirty="0" smtClean="0"/>
              <a:t>10</a:t>
            </a:r>
            <a:r>
              <a:rPr lang="en-US" dirty="0" smtClean="0"/>
              <a:t> of the main beam by tilting the End Mirror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The beating with the TEM</a:t>
            </a:r>
            <a:r>
              <a:rPr lang="en-US" baseline="-25000" dirty="0" smtClean="0"/>
              <a:t>00</a:t>
            </a:r>
            <a:r>
              <a:rPr lang="en-US" dirty="0" smtClean="0"/>
              <a:t> of the aux beam is visible in transmission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Size Does Matter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Cavity Characterization</a:t>
            </a:r>
          </a:p>
          <a:p>
            <a:pPr lvl="1"/>
            <a:r>
              <a:rPr lang="en-US" dirty="0" smtClean="0"/>
              <a:t>Optics metrology</a:t>
            </a:r>
          </a:p>
          <a:p>
            <a:pPr lvl="1"/>
            <a:r>
              <a:rPr lang="en-US" dirty="0" smtClean="0"/>
              <a:t>Thermal Lensing Effects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Cavity and IFO More Accurate Modeling</a:t>
            </a:r>
          </a:p>
          <a:p>
            <a:pPr lvl="1"/>
            <a:r>
              <a:rPr lang="en-US" dirty="0" smtClean="0"/>
              <a:t>Cavity response to sidebands</a:t>
            </a:r>
          </a:p>
          <a:p>
            <a:pPr lvl="1"/>
            <a:r>
              <a:rPr lang="en-US" dirty="0" smtClean="0"/>
              <a:t>Higher Order Mode Resonances Localization</a:t>
            </a:r>
          </a:p>
          <a:p>
            <a:pPr lvl="1"/>
            <a:r>
              <a:rPr lang="en-US" dirty="0" smtClean="0"/>
              <a:t>Support to Lock Acquisition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Finer IFO Tuning</a:t>
            </a:r>
          </a:p>
          <a:p>
            <a:pPr lvl="1"/>
            <a:r>
              <a:rPr lang="en-US" dirty="0" smtClean="0"/>
              <a:t>Suspension Positioning</a:t>
            </a:r>
          </a:p>
          <a:p>
            <a:pPr lvl="1"/>
            <a:r>
              <a:rPr lang="en-US" dirty="0" smtClean="0"/>
              <a:t>Sideband Frequencies</a:t>
            </a:r>
          </a:p>
          <a:p>
            <a:pPr lvl="1"/>
            <a:r>
              <a:rPr lang="en-US" dirty="0" smtClean="0"/>
              <a:t>Demodulation Phases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Possible Effect of Length Detuning on DARM Noise</a:t>
            </a:r>
          </a:p>
          <a:p>
            <a:pPr lvl="1"/>
            <a:r>
              <a:rPr lang="en-US" dirty="0" smtClean="0"/>
              <a:t>Sideband Imbalance Induced by the Recycling Cavities</a:t>
            </a:r>
          </a:p>
          <a:p>
            <a:pPr lvl="1"/>
            <a:r>
              <a:rPr lang="en-US" dirty="0" smtClean="0"/>
              <a:t>Sideband Intensity </a:t>
            </a:r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Frequency noise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Shaving the Beam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RazorBla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5029200" cy="29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azorBlad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362200"/>
            <a:ext cx="2767952" cy="384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1143000"/>
            <a:ext cx="354000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Optics Setup on the End Table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0"/>
            <a:ext cx="43434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Knife edge place right in front of the PD to avoid diffraction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Astigmatic Mirrors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stigmatism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524000"/>
            <a:ext cx="6220918" cy="341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1066800"/>
            <a:ext cx="376840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Arm Transverse Mode Spacing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74676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End Mirror</a:t>
            </a:r>
            <a:r>
              <a:rPr lang="it-IT" b="1" dirty="0" smtClean="0">
                <a:solidFill>
                  <a:srgbClr val="C00000"/>
                </a:solidFill>
              </a:rPr>
              <a:t>’s </a:t>
            </a:r>
            <a:r>
              <a:rPr lang="en-US" b="1" dirty="0" smtClean="0">
                <a:solidFill>
                  <a:srgbClr val="C00000"/>
                </a:solidFill>
              </a:rPr>
              <a:t>Astigmatism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brakes</a:t>
            </a:r>
            <a:r>
              <a:rPr lang="it-IT" b="1" dirty="0" smtClean="0">
                <a:solidFill>
                  <a:srgbClr val="C00000"/>
                </a:solidFill>
              </a:rPr>
              <a:t> the </a:t>
            </a:r>
            <a:r>
              <a:rPr lang="en-US" b="1" dirty="0" smtClean="0">
                <a:solidFill>
                  <a:srgbClr val="C00000"/>
                </a:solidFill>
              </a:rPr>
              <a:t>degeneracy of the 10 and 01 modes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79714" y="5867400"/>
          <a:ext cx="941294" cy="457200"/>
        </p:xfrm>
        <a:graphic>
          <a:graphicData uri="http://schemas.openxmlformats.org/presentationml/2006/ole">
            <p:oleObj spid="_x0000_s46082" name="Equazione" r:id="rId5" imgW="44424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5638800"/>
          <a:ext cx="4811486" cy="914400"/>
        </p:xfrm>
        <a:graphic>
          <a:graphicData uri="http://schemas.openxmlformats.org/presentationml/2006/ole">
            <p:oleObj spid="_x0000_s46083" name="Equazione" r:id="rId6" imgW="280656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Summary of Measurements on the Arm Cavities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3733800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Arm </a:t>
            </a:r>
          </a:p>
          <a:p>
            <a:r>
              <a:rPr lang="en-US" dirty="0" smtClean="0"/>
              <a:t>FSR = 	 (3897627 +/- 5 ) Hz </a:t>
            </a:r>
          </a:p>
          <a:p>
            <a:r>
              <a:rPr lang="en-US" dirty="0" smtClean="0"/>
              <a:t>L = 	(38.45833 +/- 0.00005) m 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2x</a:t>
            </a:r>
            <a:r>
              <a:rPr lang="en-US" dirty="0" smtClean="0"/>
              <a:t> = 	   0.31197 +/- 0.00004 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2y</a:t>
            </a:r>
            <a:r>
              <a:rPr lang="en-US" dirty="0" smtClean="0"/>
              <a:t> = 	   0.32283 +/- 0.00004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ETM,x</a:t>
            </a:r>
            <a:r>
              <a:rPr lang="en-US" dirty="0" smtClean="0"/>
              <a:t> = 	  (55.8957 +/- 0.0045) m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ETM,y</a:t>
            </a:r>
            <a:r>
              <a:rPr lang="en-US" dirty="0" smtClean="0"/>
              <a:t> = 	  (56.7937 +/- 0.0038) m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Arm </a:t>
            </a:r>
          </a:p>
          <a:p>
            <a:r>
              <a:rPr lang="en-US" dirty="0" smtClean="0"/>
              <a:t>FSR = 	( 3879252 +/- 30 ) Hz </a:t>
            </a:r>
          </a:p>
          <a:p>
            <a:r>
              <a:rPr lang="en-US" dirty="0" smtClean="0"/>
              <a:t>L = 	  (38.6462 +/- 0.0003) m 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2x</a:t>
            </a:r>
            <a:r>
              <a:rPr lang="en-US" dirty="0" smtClean="0"/>
              <a:t> = 	   0.31188 +/- 0.00004 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2y</a:t>
            </a:r>
            <a:r>
              <a:rPr lang="en-US" dirty="0" smtClean="0"/>
              <a:t> = 	   0.32601 +/- 0.00004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ETM,x</a:t>
            </a:r>
            <a:r>
              <a:rPr lang="en-US" dirty="0" smtClean="0"/>
              <a:t> = 	  (56.1620 +/- 0.0013) m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ETM,y</a:t>
            </a:r>
            <a:r>
              <a:rPr lang="en-US" dirty="0" smtClean="0"/>
              <a:t> = 	  (57.3395 +/- 0.0011) m</a:t>
            </a: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>
            <a:off x="4191000" y="4953000"/>
            <a:ext cx="76200" cy="6096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495800"/>
            <a:ext cx="212609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LIGO’s Metrology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(57.37 +/- 0.6) m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 Resonances at the 40m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HOM_resonances_Xarm_code_corr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800" cy="492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by J. Miller)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905000"/>
            <a:ext cx="2819400" cy="685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 evidence of sidebands’ HOM Resonance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Recycling Cavities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finesse is lower (&lt;80) and frequency dependent</a:t>
            </a:r>
          </a:p>
          <a:p>
            <a:pPr lvl="1"/>
            <a:r>
              <a:rPr lang="en-US" dirty="0" smtClean="0"/>
              <a:t>Cavity modeling necessary</a:t>
            </a:r>
          </a:p>
          <a:p>
            <a:pPr lvl="1"/>
            <a:r>
              <a:rPr lang="en-US" dirty="0" smtClean="0"/>
              <a:t>But it is easier to make the aux beam go through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Where to inject the aux beam? The </a:t>
            </a:r>
            <a:r>
              <a:rPr lang="en-US" dirty="0" err="1" smtClean="0">
                <a:solidFill>
                  <a:srgbClr val="C00000"/>
                </a:solidFill>
              </a:rPr>
              <a:t>Schnupp</a:t>
            </a:r>
            <a:r>
              <a:rPr lang="en-US" dirty="0" smtClean="0">
                <a:solidFill>
                  <a:srgbClr val="C00000"/>
                </a:solidFill>
              </a:rPr>
              <a:t> Asymmetry makes things harder</a:t>
            </a:r>
          </a:p>
          <a:p>
            <a:pPr lvl="1"/>
            <a:r>
              <a:rPr lang="en-US" dirty="0" smtClean="0"/>
              <a:t>Maybe not to much since it is frequency dependent</a:t>
            </a:r>
          </a:p>
          <a:p>
            <a:pPr lvl="1"/>
            <a:r>
              <a:rPr lang="en-US" dirty="0" smtClean="0"/>
              <a:t>Doable for the PRC with current 40m configuration</a:t>
            </a:r>
          </a:p>
          <a:p>
            <a:pPr lvl="1"/>
            <a:r>
              <a:rPr lang="en-US" dirty="0" smtClean="0"/>
              <a:t>SRC?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PRC_measurem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1"/>
            <a:ext cx="2971800" cy="247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RC_measurement_compound Mirr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86200"/>
            <a:ext cx="3780791" cy="82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3505200" y="4038600"/>
            <a:ext cx="838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3429000"/>
            <a:ext cx="317984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Effective Michelson Mirror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962400" y="5244891"/>
          <a:ext cx="4832684" cy="1003508"/>
        </p:xfrm>
        <a:graphic>
          <a:graphicData uri="http://schemas.openxmlformats.org/presentationml/2006/ole">
            <p:oleObj spid="_x0000_s48130" name="Equazione" r:id="rId6" imgW="2323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PRC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PRCCalcula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3971046" cy="51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91200" y="1428690"/>
            <a:ext cx="222317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Intracavity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Power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05399" y="2895600"/>
          <a:ext cx="3683000" cy="914400"/>
        </p:xfrm>
        <a:graphic>
          <a:graphicData uri="http://schemas.openxmlformats.org/presentationml/2006/ole">
            <p:oleObj spid="_x0000_s47107" name="Equazione" r:id="rId5" imgW="1841400" imgH="45720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105400" y="4114800"/>
          <a:ext cx="3478217" cy="1981200"/>
        </p:xfrm>
        <a:graphic>
          <a:graphicData uri="http://schemas.openxmlformats.org/presentationml/2006/ole">
            <p:oleObj spid="_x0000_s47108" name="Equazione" r:id="rId6" imgW="1828800" imgH="104112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181600" y="2078037"/>
          <a:ext cx="2957513" cy="512763"/>
        </p:xfrm>
        <a:graphic>
          <a:graphicData uri="http://schemas.openxmlformats.org/presentationml/2006/ole">
            <p:oleObj spid="_x0000_s47109" name="Equazione" r:id="rId7" imgW="1612800" imgH="27936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3505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2865327"/>
            <a:ext cx="5334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</a:rPr>
              <a:t>SRM</a:t>
            </a:r>
            <a:endParaRPr lang="en-US" sz="1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PRC Expected Intra-cavity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PRCmodelWithNominalSchnu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76555"/>
            <a:ext cx="6934200" cy="4624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2413" y="1219200"/>
            <a:ext cx="606518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Carrier Anti-resonant, nominal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Schnupp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Asymmetry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971800" y="2590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2286000"/>
            <a:ext cx="240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First Resonance 33MHz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(sideband frequency)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172637" y="4513373"/>
            <a:ext cx="797934" cy="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516868"/>
            <a:ext cx="285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Second Resonance 99MHz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5976876"/>
            <a:ext cx="26087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NPRO Relative Frequency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PRC Preliminary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2009-01-24_06P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12692"/>
            <a:ext cx="6019800" cy="429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1123890"/>
            <a:ext cx="22885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PRM Reflection PD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426228" y="2888972"/>
            <a:ext cx="4455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320040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 MHz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1722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Adjustment of the model parameters necessary to extract the length from the measurement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Continue the measurements on PRC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Get a new </a:t>
            </a:r>
            <a:r>
              <a:rPr lang="en-US" dirty="0" smtClean="0"/>
              <a:t>faster </a:t>
            </a:r>
            <a:r>
              <a:rPr lang="en-US" dirty="0" smtClean="0"/>
              <a:t>PD (no filter, larger </a:t>
            </a:r>
            <a:r>
              <a:rPr lang="en-US" dirty="0" smtClean="0"/>
              <a:t>bandwidth)</a:t>
            </a:r>
            <a:endParaRPr lang="en-US" dirty="0" smtClean="0"/>
          </a:p>
          <a:p>
            <a:pPr lvl="1"/>
            <a:r>
              <a:rPr lang="en-US" dirty="0" smtClean="0"/>
              <a:t>Turn off f2</a:t>
            </a:r>
          </a:p>
          <a:p>
            <a:pPr lvl="1"/>
            <a:r>
              <a:rPr lang="en-US" dirty="0" smtClean="0"/>
              <a:t>Fit data with model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Measure SRC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go through MC?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Phase detection instead of power detection?</a:t>
            </a:r>
          </a:p>
          <a:p>
            <a:pPr lvl="1">
              <a:defRPr/>
            </a:pPr>
            <a:r>
              <a:rPr lang="en-US" dirty="0" smtClean="0"/>
              <a:t>The aux beam is not stable enough because the low gain/bandwidth of the PLL </a:t>
            </a:r>
            <a:r>
              <a:rPr lang="en-US" dirty="0" smtClean="0"/>
              <a:t>servo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The phase of the NPRO is locked, but not its frequency. The beam has arbitrary </a:t>
            </a:r>
            <a:r>
              <a:rPr lang="en-US" dirty="0" smtClean="0"/>
              <a:t>phase</a:t>
            </a: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Study effect on Advanced LIGO Sensitivity</a:t>
            </a:r>
          </a:p>
          <a:p>
            <a:pPr lvl="1">
              <a:defRPr/>
            </a:pPr>
            <a:r>
              <a:rPr lang="en-US" dirty="0" smtClean="0"/>
              <a:t>Modeling Frequency and Amplitude noise on DARM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Interferometric Length Measurement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1800" y="1371600"/>
            <a:ext cx="16764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300000" lon="3299994" rev="0"/>
            </a:camera>
            <a:lightRig rig="freezing" dir="t"/>
          </a:scene3d>
          <a:sp3d extrusionH="63500" prstMaterial="clea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53200" y="2133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34200" y="2286000"/>
            <a:ext cx="914400" cy="1524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19050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-25000" dirty="0" smtClean="0"/>
              <a:t>inc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2362200"/>
            <a:ext cx="629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-25000" dirty="0" smtClean="0"/>
              <a:t>ref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50888" y="1916113"/>
          <a:ext cx="1893887" cy="739775"/>
        </p:xfrm>
        <a:graphic>
          <a:graphicData uri="http://schemas.openxmlformats.org/presentationml/2006/ole">
            <p:oleObj spid="_x0000_s2051" name="Equazione" r:id="rId4" imgW="1104840" imgH="4316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9600" y="1219200"/>
            <a:ext cx="4267200" cy="6858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 smtClean="0"/>
              <a:t>From the phase difference Φ between the incident and the returned light at distance L: 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2743200"/>
            <a:ext cx="44128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N = # wavelengths in the round-trip optical path</a:t>
            </a:r>
            <a:endParaRPr lang="en-US" sz="17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362200" y="4191000"/>
          <a:ext cx="2057400" cy="685800"/>
        </p:xfrm>
        <a:graphic>
          <a:graphicData uri="http://schemas.openxmlformats.org/presentationml/2006/ole">
            <p:oleObj spid="_x0000_s2052" name="Equazione" r:id="rId5" imgW="1295280" imgH="43164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85800" y="4267200"/>
            <a:ext cx="138634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Resolution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5410200"/>
            <a:ext cx="20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higher accuracy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50359" y="5391090"/>
            <a:ext cx="22550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Fabry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-Perot Cavity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3352800"/>
            <a:ext cx="8077200" cy="3810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700" dirty="0" smtClean="0"/>
              <a:t>An RF Modulated Field Makes easier </a:t>
            </a:r>
            <a:r>
              <a:rPr lang="en-US" sz="1700" dirty="0" smtClean="0"/>
              <a:t>to measure Φ and N </a:t>
            </a:r>
            <a:r>
              <a:rPr lang="en-US" sz="1700" dirty="0" smtClean="0"/>
              <a:t>for </a:t>
            </a:r>
            <a:r>
              <a:rPr lang="en-US" sz="1700" dirty="0" smtClean="0"/>
              <a:t>macroscopic distances L </a:t>
            </a:r>
            <a:endParaRPr lang="en-US" sz="17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Fabry</a:t>
            </a:r>
            <a:r>
              <a:rPr lang="en-US" dirty="0" smtClean="0"/>
              <a:t>-Perot Cavity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959" y="1066800"/>
            <a:ext cx="22550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Fabry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-Perot Cavity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0380" y="5086290"/>
            <a:ext cx="234622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Spectral range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4267200"/>
            <a:ext cx="305346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</a:t>
            </a:r>
            <a:r>
              <a:rPr lang="en-US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Mode Resonances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127500" y="4130675"/>
          <a:ext cx="3263900" cy="727830"/>
        </p:xfrm>
        <a:graphic>
          <a:graphicData uri="http://schemas.openxmlformats.org/presentationml/2006/ole">
            <p:oleObj spid="_x0000_s1030" name="Equazione" r:id="rId4" imgW="2501640" imgH="558720" progId="Equation.3">
              <p:embed/>
            </p:oleObj>
          </a:graphicData>
        </a:graphic>
      </p:graphicFrame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28600" y="1524000"/>
            <a:ext cx="8543355" cy="2057400"/>
            <a:chOff x="228600" y="1219200"/>
            <a:chExt cx="8543355" cy="2743200"/>
          </a:xfrm>
        </p:grpSpPr>
        <p:sp>
          <p:nvSpPr>
            <p:cNvPr id="17" name="Oval 16"/>
            <p:cNvSpPr/>
            <p:nvPr/>
          </p:nvSpPr>
          <p:spPr>
            <a:xfrm>
              <a:off x="2819400" y="2173941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orthographicFront">
                <a:rot lat="0" lon="17400000" rev="0"/>
              </a:camera>
              <a:lightRig rig="threePt" dir="t"/>
            </a:scene3d>
            <a:sp3d extrusionH="152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38400" y="1828800"/>
              <a:ext cx="1676400" cy="16002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isometricOffAxis2Right">
                <a:rot lat="0" lon="17400000" rev="21599978"/>
              </a:camera>
              <a:lightRig rig="freezing" dir="t"/>
            </a:scene3d>
            <a:sp3d extrusionH="571500" prstMaterial="powder">
              <a:bevelT w="508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37412" y="2169459"/>
              <a:ext cx="914400" cy="9144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  <a:scene3d>
              <a:camera prst="orthographicFront">
                <a:rot lat="0" lon="17400000" rev="0"/>
              </a:camera>
              <a:lightRig rig="threePt" dir="t"/>
            </a:scene3d>
            <a:sp3d extrusionH="3111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10200" y="1828800"/>
              <a:ext cx="1676400" cy="16002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2Right">
                <a:rot lat="0" lon="6600000" rev="21599974"/>
              </a:camera>
              <a:lightRig rig="freezing" dir="t"/>
            </a:scene3d>
            <a:sp3d extrusionH="571500" prstMaterial="powder">
              <a:bevelT w="5588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62800" y="2173941"/>
              <a:ext cx="914400" cy="9144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scene3d>
              <a:camera prst="orthographicFront">
                <a:rot lat="0" lon="1740000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590800" y="1219200"/>
            <a:ext cx="806823" cy="457200"/>
          </p:xfrm>
          <a:graphic>
            <a:graphicData uri="http://schemas.openxmlformats.org/presentationml/2006/ole">
              <p:oleObj spid="_x0000_s1026" name="Equazione" r:id="rId5" imgW="380880" imgH="21564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088063" y="1219200"/>
            <a:ext cx="887412" cy="457200"/>
          </p:xfrm>
          <a:graphic>
            <a:graphicData uri="http://schemas.openxmlformats.org/presentationml/2006/ole">
              <p:oleObj spid="_x0000_s1027" name="Equazione" r:id="rId6" imgW="419040" imgH="21564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312852" y="1447800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endParaRPr lang="en-US" sz="28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38200" y="23622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304800" y="28194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001000" y="258921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924800" y="1828800"/>
              <a:ext cx="847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-25000" dirty="0" smtClean="0"/>
                <a:t>trans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" y="205740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-25000" dirty="0" smtClean="0"/>
                <a:t>inc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6481" y="2514600"/>
              <a:ext cx="629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-25000" dirty="0" smtClean="0"/>
                <a:t>ref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22139" y="343918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79739" y="343918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2</a:t>
              </a:r>
              <a:endParaRPr lang="en-US" sz="2800" dirty="0"/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542366" y="5086290"/>
          <a:ext cx="2391834" cy="381000"/>
        </p:xfrm>
        <a:graphic>
          <a:graphicData uri="http://schemas.openxmlformats.org/presentationml/2006/ole">
            <p:oleObj spid="_x0000_s1031" name="Equazione" r:id="rId7" imgW="1434960" imgH="22860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066800" y="5871821"/>
            <a:ext cx="224875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Cavity Reflectance</a:t>
            </a:r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3886200" y="5607995"/>
          <a:ext cx="4240213" cy="792805"/>
        </p:xfrm>
        <a:graphic>
          <a:graphicData uri="http://schemas.openxmlformats.org/presentationml/2006/ole">
            <p:oleObj spid="_x0000_s1033" name="Equazione" r:id="rId8" imgW="2577960" imgH="482400" progId="Equation.3">
              <p:embed/>
            </p:oleObj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 Cavity Accuracy Enhancement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941513" y="1752600"/>
          <a:ext cx="4106862" cy="762000"/>
        </p:xfrm>
        <a:graphic>
          <a:graphicData uri="http://schemas.openxmlformats.org/presentationml/2006/ole">
            <p:oleObj spid="_x0000_s3078" name="Equazione" r:id="rId4" imgW="2463480" imgH="457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2868612"/>
            <a:ext cx="285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around the resonance 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35363" y="2819400"/>
          <a:ext cx="2025650" cy="450850"/>
        </p:xfrm>
        <a:graphic>
          <a:graphicData uri="http://schemas.openxmlformats.org/presentationml/2006/ole">
            <p:oleObj spid="_x0000_s3080" name="Equazione" r:id="rId5" imgW="1028520" imgH="2286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357438" y="3554412"/>
          <a:ext cx="2906712" cy="847725"/>
        </p:xfrm>
        <a:graphic>
          <a:graphicData uri="http://schemas.openxmlformats.org/presentationml/2006/ole">
            <p:oleObj spid="_x0000_s3081" name="Equazione" r:id="rId6" imgW="1574640" imgH="457200" progId="Equation.3">
              <p:embed/>
            </p:oleObj>
          </a:graphicData>
        </a:graphic>
      </p:graphicFrame>
      <p:sp>
        <p:nvSpPr>
          <p:cNvPr id="26" name="Left Brace 25"/>
          <p:cNvSpPr/>
          <p:nvPr/>
        </p:nvSpPr>
        <p:spPr>
          <a:xfrm rot="16200000">
            <a:off x="3352800" y="4267200"/>
            <a:ext cx="304800" cy="914400"/>
          </a:xfrm>
          <a:prstGeom prst="leftBrace">
            <a:avLst>
              <a:gd name="adj1" fmla="val 2557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295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l-GR" dirty="0" smtClean="0"/>
              <a:t>ν</a:t>
            </a:r>
            <a:r>
              <a:rPr lang="en-US" baseline="-25000" dirty="0" smtClean="0"/>
              <a:t>m</a:t>
            </a:r>
            <a:r>
              <a:rPr lang="en-US" dirty="0" smtClean="0"/>
              <a:t> near a cavity resonance: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0" y="4953000"/>
          <a:ext cx="827314" cy="304800"/>
        </p:xfrm>
        <a:graphic>
          <a:graphicData uri="http://schemas.openxmlformats.org/presentationml/2006/ole">
            <p:oleObj spid="_x0000_s3083" name="Equazione" r:id="rId7" imgW="482400" imgH="1774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5638800"/>
            <a:ext cx="176798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Cavity Finesse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3657600" y="5486400"/>
          <a:ext cx="1374775" cy="804863"/>
        </p:xfrm>
        <a:graphic>
          <a:graphicData uri="http://schemas.openxmlformats.org/presentationml/2006/ole">
            <p:oleObj spid="_x0000_s3084" name="Equazione" r:id="rId8" imgW="825480" imgH="482400" progId="Equation.3">
              <p:embed/>
            </p:oleObj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Mode Spacing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43180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Beams: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Hermite-gaussian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representation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1066800"/>
          <a:ext cx="4114800" cy="762000"/>
        </p:xfrm>
        <a:graphic>
          <a:graphicData uri="http://schemas.openxmlformats.org/presentationml/2006/ole">
            <p:oleObj spid="_x0000_s29698" name="Equazione" r:id="rId4" imgW="2400120" imgH="4442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752600"/>
            <a:ext cx="312290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Phase Longitudinal Evolution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" y="2209800"/>
          <a:ext cx="1979612" cy="352425"/>
        </p:xfrm>
        <a:graphic>
          <a:graphicData uri="http://schemas.openxmlformats.org/presentationml/2006/ole">
            <p:oleObj spid="_x0000_s29700" name="Equazione" r:id="rId5" imgW="1282680" imgH="228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667000"/>
            <a:ext cx="137114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Guoy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Phase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57200" y="3048000"/>
          <a:ext cx="2820987" cy="352425"/>
        </p:xfrm>
        <a:graphic>
          <a:graphicData uri="http://schemas.openxmlformats.org/presentationml/2006/ole">
            <p:oleObj spid="_x0000_s29701" name="Equazione" r:id="rId6" imgW="1828800" imgH="22860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57200" y="3429000"/>
          <a:ext cx="1646238" cy="665163"/>
        </p:xfrm>
        <a:graphic>
          <a:graphicData uri="http://schemas.openxmlformats.org/presentationml/2006/ole">
            <p:oleObj spid="_x0000_s29702" name="Equazione" r:id="rId7" imgW="1066680" imgH="431640" progId="Equation.3">
              <p:embed/>
            </p:oleObj>
          </a:graphicData>
        </a:graphic>
      </p:graphicFrame>
      <p:pic>
        <p:nvPicPr>
          <p:cNvPr id="11" name="Picture 10" descr="GuoyPha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062" y="1905000"/>
            <a:ext cx="2716938" cy="19535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4126468"/>
            <a:ext cx="45418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Resonant Condition in 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Fabry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-Perot Cavity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432425" y="4114800"/>
          <a:ext cx="1273175" cy="352425"/>
        </p:xfrm>
        <a:graphic>
          <a:graphicData uri="http://schemas.openxmlformats.org/presentationml/2006/ole">
            <p:oleObj spid="_x0000_s29703" name="Equazione" r:id="rId9" imgW="825480" imgH="22860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96875" y="4572000"/>
          <a:ext cx="4937125" cy="860425"/>
        </p:xfrm>
        <a:graphic>
          <a:graphicData uri="http://schemas.openxmlformats.org/presentationml/2006/ole">
            <p:oleObj spid="_x0000_s29704" name="Equazione" r:id="rId10" imgW="3200400" imgH="55872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581400" y="5257800"/>
          <a:ext cx="5037138" cy="868362"/>
        </p:xfrm>
        <a:graphic>
          <a:graphicData uri="http://schemas.openxmlformats.org/presentationml/2006/ole">
            <p:oleObj spid="_x0000_s29705" name="Equazione" r:id="rId11" imgW="3022560" imgH="520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5562600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Transverse Mode Spacing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5599" y="6183868"/>
            <a:ext cx="122828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g-factor</a:t>
            </a:r>
            <a:endParaRPr lang="en-US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3657600" y="5981700"/>
          <a:ext cx="1273175" cy="742950"/>
        </p:xfrm>
        <a:graphic>
          <a:graphicData uri="http://schemas.openxmlformats.org/presentationml/2006/ole">
            <p:oleObj spid="_x0000_s29706" name="Equazione" r:id="rId12" imgW="825480" imgH="482400" progId="Equation.3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Absolute Length Measurements in GWID (1)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81401"/>
            <a:ext cx="7543800" cy="17525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Cavity locked to both carrier and sidebands: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to the carrier with an auxiliary RF modulation frequency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to the sidebands by acoustic modulation of the sidebands and double demodulation PDH extraction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PDH signal provides a way to measure the phase lag that one sideband accumulates inside of the cavity </a:t>
            </a:r>
            <a:r>
              <a:rPr lang="el-GR" dirty="0" smtClean="0"/>
              <a:t>ν</a:t>
            </a:r>
            <a:r>
              <a:rPr lang="en-US" baseline="-25000" dirty="0" smtClean="0"/>
              <a:t>m 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1999" y="2819400"/>
          <a:ext cx="7239001" cy="457200"/>
        </p:xfrm>
        <a:graphic>
          <a:graphicData uri="http://schemas.openxmlformats.org/presentationml/2006/ole">
            <p:oleObj spid="_x0000_s27650" name="Equazione" r:id="rId4" imgW="3429000" imgH="241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343090"/>
            <a:ext cx="305814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RF Phase Modulated field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7696200" cy="53340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dirty="0" smtClean="0"/>
              <a:t>A. Araya et al, Applied Optics 38 (1999) 2848-2856, “</a:t>
            </a:r>
            <a:r>
              <a:rPr lang="en-US" i="1" dirty="0" smtClean="0"/>
              <a:t>Absolute-Length Determination of a Long-Baseline </a:t>
            </a:r>
            <a:r>
              <a:rPr lang="en-US" i="1" dirty="0" err="1" smtClean="0"/>
              <a:t>Fabry</a:t>
            </a:r>
            <a:r>
              <a:rPr lang="en-US" i="1" dirty="0" smtClean="0"/>
              <a:t>-Perot Cavity by Means of Resonating Modulation Sidebands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066800"/>
            <a:ext cx="163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TAMA, Japan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Double Bracket 10"/>
          <p:cNvSpPr/>
          <p:nvPr/>
        </p:nvSpPr>
        <p:spPr>
          <a:xfrm>
            <a:off x="609600" y="1524000"/>
            <a:ext cx="7696200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00" y="54864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98613" y="5410200"/>
          <a:ext cx="1874837" cy="400050"/>
        </p:xfrm>
        <a:graphic>
          <a:graphicData uri="http://schemas.openxmlformats.org/presentationml/2006/ole">
            <p:oleObj spid="_x0000_s27651" name="Equazione" r:id="rId5" imgW="95220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6019800"/>
            <a:ext cx="515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accurate, but complex and not possible “online”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Absolute Length Measurements in GWID (2)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LHO 2k, 2000</a:t>
            </a:r>
          </a:p>
          <a:p>
            <a:pPr marL="0">
              <a:buNone/>
            </a:pPr>
            <a:r>
              <a:rPr lang="en-US" dirty="0" smtClean="0"/>
              <a:t>FSR measured by tuning the sidebands frequency to complete anti-resonance when the carrier is locked. </a:t>
            </a:r>
          </a:p>
          <a:p>
            <a:pPr marL="0">
              <a:buNone/>
            </a:pPr>
            <a:r>
              <a:rPr lang="en-US" dirty="0" smtClean="0"/>
              <a:t>(The anti-resonance is detected when a dip appears in the power spectrum at the AS port ‘s PD. A confirm comes from swinging one of the cavity mirror; the two sidebands’ doublet fringes fade into only one). </a:t>
            </a:r>
            <a:r>
              <a:rPr lang="en-US" dirty="0" smtClean="0">
                <a:solidFill>
                  <a:srgbClr val="C00000"/>
                </a:solidFill>
              </a:rPr>
              <a:t>Accuracy 10</a:t>
            </a:r>
            <a:r>
              <a:rPr lang="en-US" baseline="30000" dirty="0" smtClean="0">
                <a:solidFill>
                  <a:srgbClr val="C00000"/>
                </a:solidFill>
              </a:rPr>
              <a:t>-9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900" dirty="0" smtClean="0"/>
              <a:t>(B. </a:t>
            </a:r>
            <a:r>
              <a:rPr lang="en-US" sz="2900" dirty="0" err="1" smtClean="0"/>
              <a:t>Kells</a:t>
            </a:r>
            <a:r>
              <a:rPr lang="en-US" sz="2900" dirty="0" smtClean="0"/>
              <a:t>, </a:t>
            </a:r>
            <a:r>
              <a:rPr lang="en-US" sz="2900" dirty="0" err="1" smtClean="0">
                <a:hlinkClick r:id="rId3"/>
              </a:rPr>
              <a:t>elog</a:t>
            </a:r>
            <a:r>
              <a:rPr lang="en-US" sz="2900" dirty="0" smtClean="0">
                <a:hlinkClick r:id="rId3"/>
              </a:rPr>
              <a:t> 12/7/00</a:t>
            </a:r>
            <a:r>
              <a:rPr lang="en-US" sz="2900" dirty="0" smtClean="0"/>
              <a:t>; LIGO doc G010255-00)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LHO 4k</a:t>
            </a:r>
          </a:p>
          <a:p>
            <a:pPr marL="0">
              <a:buNone/>
            </a:pPr>
            <a:r>
              <a:rPr lang="en-US" dirty="0" smtClean="0"/>
              <a:t>Measurements of transfer functions by sweeping the sideband modulation frequency before the Mode Cleaner. Accuracy: </a:t>
            </a:r>
          </a:p>
          <a:p>
            <a:pPr marL="0">
              <a:buNone/>
            </a:pPr>
            <a:r>
              <a:rPr lang="en-US" dirty="0" smtClean="0">
                <a:solidFill>
                  <a:srgbClr val="C00000"/>
                </a:solidFill>
              </a:rPr>
              <a:t>longitudinal mode spacing 2x10</a:t>
            </a:r>
            <a:r>
              <a:rPr lang="en-US" baseline="30000" dirty="0" smtClean="0">
                <a:solidFill>
                  <a:srgbClr val="C00000"/>
                </a:solidFill>
              </a:rPr>
              <a:t>-8</a:t>
            </a:r>
            <a:r>
              <a:rPr lang="en-US" dirty="0" smtClean="0">
                <a:solidFill>
                  <a:srgbClr val="C00000"/>
                </a:solidFill>
              </a:rPr>
              <a:t>, transverse mode spacing 2x10</a:t>
            </a:r>
            <a:r>
              <a:rPr lang="en-US" baseline="30000" dirty="0" smtClean="0">
                <a:solidFill>
                  <a:srgbClr val="C00000"/>
                </a:solidFill>
              </a:rPr>
              <a:t>-8</a:t>
            </a:r>
          </a:p>
          <a:p>
            <a:pPr marL="0">
              <a:buNone/>
            </a:pPr>
            <a:endParaRPr lang="en-US" sz="2900" dirty="0" smtClean="0"/>
          </a:p>
          <a:p>
            <a:pPr lvl="1"/>
            <a:r>
              <a:rPr lang="en-US" sz="2900" dirty="0" smtClean="0"/>
              <a:t>M. </a:t>
            </a:r>
            <a:r>
              <a:rPr lang="en-US" sz="2900" dirty="0" err="1" smtClean="0"/>
              <a:t>Rakhmanov</a:t>
            </a:r>
            <a:r>
              <a:rPr lang="en-US" sz="2900" dirty="0" smtClean="0"/>
              <a:t> et al, Class. Quantum </a:t>
            </a:r>
            <a:r>
              <a:rPr lang="en-US" sz="2900" dirty="0" err="1" smtClean="0"/>
              <a:t>Grav</a:t>
            </a:r>
            <a:r>
              <a:rPr lang="en-US" sz="2900" dirty="0" smtClean="0"/>
              <a:t>. 21 (2004) S487-S492, “</a:t>
            </a:r>
            <a:r>
              <a:rPr lang="en-US" sz="2900" i="1" dirty="0" smtClean="0"/>
              <a:t>Characterization of the LIGO 4 km </a:t>
            </a:r>
            <a:r>
              <a:rPr lang="en-US" sz="2900" i="1" dirty="0" err="1" smtClean="0"/>
              <a:t>Fabry.Perot</a:t>
            </a:r>
            <a:r>
              <a:rPr lang="en-US" sz="2900" i="1" dirty="0" smtClean="0"/>
              <a:t> cavities via their </a:t>
            </a:r>
            <a:r>
              <a:rPr lang="en-US" sz="2900" i="1" dirty="0" err="1" smtClean="0"/>
              <a:t>highfrequency</a:t>
            </a:r>
            <a:r>
              <a:rPr lang="en-US" sz="2900" i="1" dirty="0" smtClean="0"/>
              <a:t> dynamic responses length and laser frequency variations</a:t>
            </a:r>
            <a:r>
              <a:rPr lang="en-US" sz="2900" dirty="0" smtClean="0"/>
              <a:t>”</a:t>
            </a:r>
          </a:p>
          <a:p>
            <a:pPr lvl="1"/>
            <a:r>
              <a:rPr lang="en-US" sz="2900" dirty="0" smtClean="0"/>
              <a:t>R. Savage et al, LSC Meeting on March 2005, LIGO document G050111-00, “</a:t>
            </a:r>
            <a:r>
              <a:rPr lang="en-US" sz="2900" i="1" dirty="0" smtClean="0"/>
              <a:t>Summary of recent measurements of g factor changes induced by thermal loading in theH1 interferometer</a:t>
            </a:r>
            <a:r>
              <a:rPr lang="en-US" sz="2900" dirty="0" smtClean="0"/>
              <a:t>”</a:t>
            </a:r>
          </a:p>
          <a:p>
            <a:pPr lvl="1"/>
            <a:r>
              <a:rPr lang="en-US" sz="2900" dirty="0" smtClean="0"/>
              <a:t>R. Savage et al, Poster in 6th </a:t>
            </a:r>
            <a:r>
              <a:rPr lang="en-US" sz="2900" dirty="0" err="1" smtClean="0"/>
              <a:t>Edoardo</a:t>
            </a:r>
            <a:r>
              <a:rPr lang="en-US" sz="2900" dirty="0" smtClean="0"/>
              <a:t> </a:t>
            </a:r>
            <a:r>
              <a:rPr lang="en-US" sz="2900" dirty="0" err="1" smtClean="0"/>
              <a:t>Amaldi</a:t>
            </a:r>
            <a:r>
              <a:rPr lang="en-US" sz="2900" dirty="0" smtClean="0"/>
              <a:t> Conference (2006), LIGO document G050362-00, “</a:t>
            </a:r>
            <a:r>
              <a:rPr lang="en-US" sz="2900" i="1" dirty="0" smtClean="0"/>
              <a:t>Measurement of thermally induced test mass surface curvature changes in a LIGO 4-km interferometer</a:t>
            </a:r>
            <a:r>
              <a:rPr lang="en-US" sz="2900" dirty="0" smtClean="0"/>
              <a:t>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Vernier</a:t>
            </a:r>
            <a:r>
              <a:rPr lang="en-US" dirty="0" smtClean="0"/>
              <a:t> Technique (3)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0" y="1295400"/>
            <a:ext cx="2971800" cy="609600"/>
          </a:xfrm>
        </p:spPr>
        <p:txBody>
          <a:bodyPr>
            <a:normAutofit fontScale="40000" lnSpcReduction="20000"/>
          </a:bodyPr>
          <a:lstStyle/>
          <a:p>
            <a:pPr marL="0">
              <a:buNone/>
            </a:pPr>
            <a:r>
              <a:rPr lang="en-US" sz="5100" dirty="0" smtClean="0"/>
              <a:t>The cavity length is swept by exciting one mirror.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772400" cy="44553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dirty="0" smtClean="0"/>
              <a:t>M </a:t>
            </a:r>
            <a:r>
              <a:rPr lang="en-US" dirty="0" err="1" smtClean="0"/>
              <a:t>Rakhmanov</a:t>
            </a:r>
            <a:r>
              <a:rPr lang="en-US" dirty="0" smtClean="0"/>
              <a:t>, M Evans and H Yamamoto, Meas. Sci. Technol. 10 (1999) 190–194. “</a:t>
            </a:r>
            <a:r>
              <a:rPr lang="en-US" i="1" dirty="0" smtClean="0"/>
              <a:t>An optical </a:t>
            </a:r>
            <a:r>
              <a:rPr lang="en-US" i="1" dirty="0" err="1" smtClean="0"/>
              <a:t>Vernier</a:t>
            </a:r>
            <a:r>
              <a:rPr lang="en-US" i="1" dirty="0" smtClean="0"/>
              <a:t> technique for in situ measurement of the length of long </a:t>
            </a:r>
            <a:r>
              <a:rPr lang="en-US" i="1" dirty="0" err="1" smtClean="0"/>
              <a:t>Fabry</a:t>
            </a:r>
            <a:r>
              <a:rPr lang="en-US" i="1" dirty="0" smtClean="0"/>
              <a:t>–Perot cavities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2400" y="1295400"/>
            <a:ext cx="5455023" cy="3733800"/>
            <a:chOff x="228600" y="1447800"/>
            <a:chExt cx="5455023" cy="3733800"/>
          </a:xfrm>
        </p:grpSpPr>
        <p:pic>
          <p:nvPicPr>
            <p:cNvPr id="8" name="Picture 7" descr="CavitySweepMeasurement-Yarm-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447800"/>
              <a:ext cx="5226423" cy="37338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371600" y="2513012"/>
              <a:ext cx="3276600" cy="1588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361090" y="2057400"/>
              <a:ext cx="381000" cy="1588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1219200" y="27432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47800" y="3048000"/>
              <a:ext cx="799899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carrier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rot="10800000">
              <a:off x="2400504" y="2667002"/>
              <a:ext cx="279058" cy="2608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679562" y="2743200"/>
              <a:ext cx="1130438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sidebands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800" y="1828800"/>
              <a:ext cx="634533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∆L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FSR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87614" y="2312276"/>
              <a:ext cx="412292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∆L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" y="2133600"/>
              <a:ext cx="609600" cy="53340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PDH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3581400"/>
              <a:ext cx="1600200" cy="114300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Transmission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629400" y="3429000"/>
          <a:ext cx="1175658" cy="685800"/>
        </p:xfrm>
        <a:graphic>
          <a:graphicData uri="http://schemas.openxmlformats.org/presentationml/2006/ole">
            <p:oleObj spid="_x0000_s28674" name="Equazione" r:id="rId5" imgW="761760" imgH="4442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867400" y="1981200"/>
            <a:ext cx="2895600" cy="6858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∆L</a:t>
            </a:r>
            <a:r>
              <a:rPr lang="en-US" dirty="0" smtClean="0"/>
              <a:t> = distance between carrier and one sideband relative to the same longitudinal mode n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2743200"/>
            <a:ext cx="2895600" cy="6858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∆</a:t>
            </a:r>
            <a:r>
              <a:rPr lang="en-US" dirty="0" err="1" smtClean="0">
                <a:solidFill>
                  <a:srgbClr val="7030A0"/>
                </a:solidFill>
              </a:rPr>
              <a:t>L</a:t>
            </a:r>
            <a:r>
              <a:rPr lang="en-US" baseline="-25000" dirty="0" err="1" smtClean="0">
                <a:solidFill>
                  <a:srgbClr val="7030A0"/>
                </a:solidFill>
              </a:rPr>
              <a:t>fsr</a:t>
            </a:r>
            <a:r>
              <a:rPr lang="en-US" dirty="0" smtClean="0"/>
              <a:t> = distance between two adjacent longitudinal modes of the carrier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600" y="4343400"/>
            <a:ext cx="2996718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The cavity length is changing!</a:t>
            </a:r>
          </a:p>
          <a:p>
            <a:r>
              <a:rPr lang="en-US" dirty="0" smtClean="0"/>
              <a:t>Not very accurate: ~ 10</a:t>
            </a:r>
            <a:r>
              <a:rPr lang="en-US" baseline="30000" dirty="0" smtClean="0"/>
              <a:t>-3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1" y="5334000"/>
            <a:ext cx="7391400" cy="6096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i="1" dirty="0" smtClean="0"/>
              <a:t>“If I used my finger to measure the length, that would be as much accurate!”</a:t>
            </a:r>
          </a:p>
          <a:p>
            <a:pPr algn="r">
              <a:spcBef>
                <a:spcPts val="600"/>
              </a:spcBef>
            </a:pPr>
            <a:r>
              <a:rPr lang="en-US" sz="1600" i="1" dirty="0" err="1" smtClean="0"/>
              <a:t>Rana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Adhikari</a:t>
            </a:r>
            <a:r>
              <a:rPr lang="en-US" sz="1600" dirty="0" smtClean="0"/>
              <a:t>, Caltech, circa August 2008 </a:t>
            </a:r>
            <a:endParaRPr lang="en-US" sz="1600" dirty="0"/>
          </a:p>
        </p:txBody>
      </p:sp>
      <p:sp>
        <p:nvSpPr>
          <p:cNvPr id="44" name="Double Bracket 43"/>
          <p:cNvSpPr/>
          <p:nvPr/>
        </p:nvSpPr>
        <p:spPr>
          <a:xfrm>
            <a:off x="457200" y="6172200"/>
            <a:ext cx="7696200" cy="5334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9F88-DFDC-4492-A37E-7CFAF7E193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1293</Words>
  <Application>Microsoft Office PowerPoint</Application>
  <PresentationFormat>On-screen Show (4:3)</PresentationFormat>
  <Paragraphs>238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Sample5</vt:lpstr>
      <vt:lpstr>Equazione</vt:lpstr>
      <vt:lpstr>Absolute Length Measurement of the Caltech 40 Meter Interferometer's Optical Cavities</vt:lpstr>
      <vt:lpstr>Motivations </vt:lpstr>
      <vt:lpstr>Interferometric Length Measurement</vt:lpstr>
      <vt:lpstr>Fabry-Perot Cavity</vt:lpstr>
      <vt:lpstr>FP Cavity Accuracy Enhancement</vt:lpstr>
      <vt:lpstr>Transverse Mode Spacing</vt:lpstr>
      <vt:lpstr>Absolute Length Measurements in GWID (1)</vt:lpstr>
      <vt:lpstr>Absolute Length Measurements in GWID (2)</vt:lpstr>
      <vt:lpstr>The Vernier Technique (3)</vt:lpstr>
      <vt:lpstr>A New Technique</vt:lpstr>
      <vt:lpstr>Locking the auxiliary laser to the PSL</vt:lpstr>
      <vt:lpstr>Arm Measurement Scheme</vt:lpstr>
      <vt:lpstr>Optics Setup</vt:lpstr>
      <vt:lpstr>Injection Optics – AP Table Detail</vt:lpstr>
      <vt:lpstr>Detection Setup</vt:lpstr>
      <vt:lpstr>X Arm FSR Series</vt:lpstr>
      <vt:lpstr>FSR Fit</vt:lpstr>
      <vt:lpstr>Mode Coupling</vt:lpstr>
      <vt:lpstr>Transverse Beating Pattern</vt:lpstr>
      <vt:lpstr>Shaving the Beam</vt:lpstr>
      <vt:lpstr>Astigmatic Mirrors</vt:lpstr>
      <vt:lpstr>Summary of Measurements on the Arm Cavities</vt:lpstr>
      <vt:lpstr>Mode Resonances at the 40m</vt:lpstr>
      <vt:lpstr>Recycling Cavities</vt:lpstr>
      <vt:lpstr>PRC Model</vt:lpstr>
      <vt:lpstr>PRC Expected Intra-cavity Power</vt:lpstr>
      <vt:lpstr>PRC Preliminary Results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Alberto</dc:creator>
  <cp:lastModifiedBy>Alberto</cp:lastModifiedBy>
  <cp:revision>361</cp:revision>
  <dcterms:created xsi:type="dcterms:W3CDTF">2009-01-19T03:01:20Z</dcterms:created>
  <dcterms:modified xsi:type="dcterms:W3CDTF">2009-01-27T19:17:26Z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TC300033241033</vt:lpwstr>
  </property>
</Properties>
</file>