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embeddings/Microsoft_Equation8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embeddings/Microsoft_Equation12.bin" ContentType="application/vnd.openxmlformats-officedocument.oleObject"/>
  <Override PartName="/ppt/slides/slide25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4.bin" ContentType="application/vnd.openxmlformats-officedocument.oleObject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76" r:id="rId2"/>
    <p:sldId id="260" r:id="rId3"/>
    <p:sldId id="280" r:id="rId4"/>
    <p:sldId id="261" r:id="rId5"/>
    <p:sldId id="258" r:id="rId6"/>
    <p:sldId id="259" r:id="rId7"/>
    <p:sldId id="262" r:id="rId8"/>
    <p:sldId id="263" r:id="rId9"/>
    <p:sldId id="28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8" r:id="rId19"/>
    <p:sldId id="271" r:id="rId20"/>
    <p:sldId id="275" r:id="rId21"/>
    <p:sldId id="282" r:id="rId22"/>
    <p:sldId id="283" r:id="rId23"/>
    <p:sldId id="279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6A90"/>
    <a:srgbClr val="3752AE"/>
    <a:srgbClr val="F7295E"/>
    <a:srgbClr val="D12350"/>
    <a:srgbClr val="B515D8"/>
    <a:srgbClr val="980FD8"/>
    <a:srgbClr val="FEFE00"/>
    <a:srgbClr val="FF2C35"/>
    <a:srgbClr val="F4730A"/>
    <a:srgbClr val="6D87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14" d="100"/>
          <a:sy n="114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5" d="100"/>
          <a:sy n="85" d="100"/>
        </p:scale>
        <p:origin x="-232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ict"/><Relationship Id="rId3" Type="http://schemas.openxmlformats.org/officeDocument/2006/relationships/image" Target="../media/image41.pict"/><Relationship Id="rId1" Type="http://schemas.openxmlformats.org/officeDocument/2006/relationships/image" Target="../media/image3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ict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55.pict"/><Relationship Id="rId1" Type="http://schemas.openxmlformats.org/officeDocument/2006/relationships/image" Target="../media/image52.pict"/><Relationship Id="rId2" Type="http://schemas.openxmlformats.org/officeDocument/2006/relationships/image" Target="../media/image53.pict"/><Relationship Id="rId3" Type="http://schemas.openxmlformats.org/officeDocument/2006/relationships/image" Target="../media/image5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B7E80-0D0F-7A4E-B5FA-2C0F0E80EEF2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8F15-19AA-394F-B9FB-7B770A3F9B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8D8F6-9E4B-6541-9FF9-0F1B638DEA2F}" type="slidenum">
              <a:rPr lang="en-US"/>
              <a:pPr/>
              <a:t>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87E43-FAD8-FB4B-8406-E8B91C7E28F6}" type="slidenum">
              <a:rPr lang="en-US"/>
              <a:pPr/>
              <a:t>18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D8F15-19AA-394F-B9FB-7B770A3F9B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8A8B7-4752-FA48-A23B-6F1CC81FD6C3}" type="datetimeFigureOut">
              <a:rPr lang="en-US" smtClean="0"/>
              <a:pPr/>
              <a:t>12/17/08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8764-2C06-EC43-ABED-70BF089EBC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Relationship Id="rId5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5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df"/><Relationship Id="rId5" Type="http://schemas.openxmlformats.org/officeDocument/2006/relationships/image" Target="../media/image44.png"/><Relationship Id="rId7" Type="http://schemas.openxmlformats.org/officeDocument/2006/relationships/image" Target="../media/image4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???" TargetMode="External"/><Relationship Id="rId6" Type="http://schemas.openxmlformats.org/officeDocument/2006/relationships/image" Target="../media/image44.pd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6.pdf"/><Relationship Id="rId5" Type="http://schemas.openxmlformats.org/officeDocument/2006/relationships/oleObject" Target="../embeddings/Microsoft_Equation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df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Word_97_-_2004_Document7.doc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Microsoft_Equation8.bin"/><Relationship Id="rId5" Type="http://schemas.openxmlformats.org/officeDocument/2006/relationships/oleObject" Target="../embeddings/Microsoft_Equation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adicintio:Desktop:paperissimo-3.docx!OLE_LINK1" TargetMode="Externa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3" Type="http://schemas.openxmlformats.org/officeDocument/2006/relationships/oleObject" Target="Macintosh%20HD:Users:adicintio:Desktop:paperissimo-3.docx!OLE_LINK2" TargetMode="External"/><Relationship Id="rId1" Type="http://schemas.openxmlformats.org/officeDocument/2006/relationships/vmlDrawing" Target="../drawings/vmlDrawing8.v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d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df"/><Relationship Id="rId6" Type="http://schemas.openxmlformats.org/officeDocument/2006/relationships/image" Target="../media/image10.pd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3.png"/><Relationship Id="rId7" Type="http://schemas.openxmlformats.org/officeDocument/2006/relationships/image" Target="../media/image15.pd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9" Type="http://schemas.openxmlformats.org/officeDocument/2006/relationships/oleObject" Target="../embeddings/Microsoft_Word_97_-_2004_Document2.doc"/><Relationship Id="rId3" Type="http://schemas.openxmlformats.org/officeDocument/2006/relationships/notesSlide" Target="../notesSlides/notesSlide1.xml"/><Relationship Id="rId6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6" Type="http://schemas.openxmlformats.org/officeDocument/2006/relationships/image" Target="../media/image27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74000">
              <a:schemeClr val="tx2"/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0248"/>
            <a:ext cx="8153400" cy="1975104"/>
          </a:xfrm>
        </p:spPr>
        <p:txBody>
          <a:bodyPr>
            <a:noAutofit/>
          </a:bodyPr>
          <a:lstStyle/>
          <a:p>
            <a:r>
              <a:rPr lang="it-IT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      </a:t>
            </a:r>
            <a:r>
              <a:rPr lang="it-IT" sz="4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Dissipation</a:t>
            </a:r>
            <a:r>
              <a:rPr lang="it-IT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 </a:t>
            </a:r>
            <a:r>
              <a:rPr lang="it-IT" sz="4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processes</a:t>
            </a:r>
            <a:r>
              <a:rPr lang="it-IT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 </a:t>
            </a:r>
            <a:br>
              <a:rPr lang="it-IT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</a:br>
            <a:r>
              <a:rPr lang="it-IT" sz="4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      in Metal </a:t>
            </a:r>
            <a:r>
              <a:rPr lang="it-IT" sz="48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itchFamily="-106" charset="0"/>
              </a:rPr>
              <a:t>springs</a:t>
            </a:r>
            <a:endParaRPr lang="en-U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5352"/>
            <a:ext cx="8305800" cy="4422648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</a:rPr>
              <a:t>Arianna Di </a:t>
            </a:r>
            <a:r>
              <a:rPr lang="en-US" sz="2400" b="1" dirty="0" err="1" smtClean="0">
                <a:solidFill>
                  <a:schemeClr val="bg1"/>
                </a:solidFill>
              </a:rPr>
              <a:t>Cintio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/>
              <a:t> University of Rome “</a:t>
            </a:r>
            <a:r>
              <a:rPr lang="en-US" sz="2400" dirty="0" err="1" smtClean="0"/>
              <a:t>Sapienza</a:t>
            </a:r>
            <a:r>
              <a:rPr lang="en-US" sz="2400" dirty="0" smtClean="0"/>
              <a:t>”</a:t>
            </a:r>
          </a:p>
          <a:p>
            <a:r>
              <a:rPr lang="en-US" sz="2400" dirty="0" smtClean="0"/>
              <a:t>   Caltech 2008, LIGO project</a:t>
            </a:r>
          </a:p>
          <a:p>
            <a:r>
              <a:rPr lang="en-US" sz="2400" dirty="0" smtClean="0"/>
              <a:t>       </a:t>
            </a: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Riccardo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DeSalvo</a:t>
            </a:r>
            <a:r>
              <a:rPr lang="en-US" sz="2400" b="1" dirty="0" smtClean="0">
                <a:solidFill>
                  <a:schemeClr val="bg1"/>
                </a:solidFill>
              </a:rPr>
              <a:t>       			      			        Maria </a:t>
            </a:r>
            <a:r>
              <a:rPr lang="en-US" sz="2400" b="1" dirty="0" err="1" smtClean="0">
                <a:solidFill>
                  <a:schemeClr val="bg1"/>
                </a:solidFill>
              </a:rPr>
              <a:t>Ascione</a:t>
            </a:r>
            <a:r>
              <a:rPr lang="en-US" sz="2400" b="1" dirty="0" smtClean="0">
                <a:solidFill>
                  <a:schemeClr val="bg1"/>
                </a:solidFill>
              </a:rPr>
              <a:t>   </a:t>
            </a:r>
            <a:r>
              <a:rPr lang="en-US" sz="2400" dirty="0" smtClean="0"/>
              <a:t>Caltech                                                                  University of </a:t>
            </a:r>
            <a:r>
              <a:rPr lang="en-US" sz="2400" dirty="0" err="1" smtClean="0"/>
              <a:t>Sannio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Pisa  November 24, 2008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2400" dirty="0" smtClean="0"/>
              <a:t>			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248400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LIGO-G0810032-x0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Quality factor measurement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95597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n>
                  <a:solidFill>
                    <a:srgbClr val="0000FF"/>
                  </a:solidFill>
                </a:ln>
                <a:latin typeface="Times"/>
                <a:cs typeface="Times"/>
              </a:rPr>
              <a:t>For each EMAS setting we excited the spring applying a short voltage pulse on the actuator, monitored the </a:t>
            </a:r>
            <a:r>
              <a:rPr lang="en-US" sz="1600" dirty="0" err="1" smtClean="0">
                <a:ln>
                  <a:solidFill>
                    <a:srgbClr val="0000FF"/>
                  </a:solidFill>
                </a:ln>
                <a:latin typeface="Times"/>
                <a:cs typeface="Times"/>
              </a:rPr>
              <a:t>ringdown</a:t>
            </a:r>
            <a:r>
              <a:rPr lang="en-US" sz="1600" dirty="0" smtClean="0">
                <a:ln>
                  <a:solidFill>
                    <a:srgbClr val="0000FF"/>
                  </a:solidFill>
                </a:ln>
                <a:latin typeface="Times"/>
                <a:cs typeface="Times"/>
              </a:rPr>
              <a:t> and extracted the spring’s height, frequency and lifetime using a damped sinus fit. We repeated the analysis with different tuning (resonant freq. 0.24 and 0.21 Hz)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417638"/>
            <a:ext cx="4191000" cy="363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3048000"/>
            <a:ext cx="4387668" cy="3635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1879303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expected quadratic behavior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286000" y="2248634"/>
            <a:ext cx="2616200" cy="2018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3727023" y="3423811"/>
            <a:ext cx="3543360" cy="1193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91200" y="2248635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Deviation from quadratic above 0.27 Hz, confirmed after changing the radial compression of the blades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3352800" y="2401034"/>
            <a:ext cx="2451100" cy="1561366"/>
          </a:xfrm>
          <a:prstGeom prst="straightConnector1">
            <a:avLst/>
          </a:prstGeom>
          <a:ln>
            <a:solidFill>
              <a:srgbClr val="FEF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6196082" y="4291081"/>
            <a:ext cx="2238238" cy="1"/>
          </a:xfrm>
          <a:prstGeom prst="straightConnector1">
            <a:avLst/>
          </a:prstGeom>
          <a:ln>
            <a:solidFill>
              <a:srgbClr val="FEF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5400" y="5052875"/>
            <a:ext cx="320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The deviation of Q from the f</a:t>
            </a:r>
            <a:r>
              <a:rPr lang="en-US" sz="2400" i="1" baseline="30000" dirty="0" smtClean="0"/>
              <a:t>2</a:t>
            </a:r>
            <a:r>
              <a:rPr lang="en-US" sz="2400" i="1" dirty="0" smtClean="0"/>
              <a:t> function seems to be </a:t>
            </a:r>
            <a:r>
              <a:rPr lang="en-US" sz="2400" i="1" dirty="0" smtClean="0">
                <a:solidFill>
                  <a:srgbClr val="FF0000"/>
                </a:solidFill>
              </a:rPr>
              <a:t>material dependent</a:t>
            </a:r>
            <a:r>
              <a:rPr lang="en-US" sz="2400" i="1" dirty="0" smtClean="0"/>
              <a:t>, </a:t>
            </a:r>
            <a:r>
              <a:rPr lang="en-US" sz="2400" i="1" dirty="0" smtClean="0">
                <a:solidFill>
                  <a:srgbClr val="0000FF"/>
                </a:solidFill>
              </a:rPr>
              <a:t>not tune dependent</a:t>
            </a:r>
            <a:r>
              <a:rPr lang="en-US" sz="2400" i="1" dirty="0" smtClean="0"/>
              <a:t>.</a:t>
            </a:r>
          </a:p>
          <a:p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72796" y="554967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05200" y="2248635"/>
            <a:ext cx="304800" cy="265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505200" y="2285998"/>
            <a:ext cx="304800" cy="1524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 flipV="1">
            <a:off x="3352800" y="3352800"/>
            <a:ext cx="304801" cy="20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799" y="3352800"/>
            <a:ext cx="304801" cy="2086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B515D8"/>
                </a:solidFill>
              </a:rPr>
              <a:t>Low frequency instability</a:t>
            </a:r>
            <a:endParaRPr lang="en-US" sz="3600" b="1" i="1" dirty="0">
              <a:solidFill>
                <a:srgbClr val="B515D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6706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scanned with increasing negative EMAS gain and no excitation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Mechanical noise triggers the runoffs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47800" y="438090"/>
            <a:ext cx="5562600" cy="604831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>
            <a:off x="550969" y="3790842"/>
            <a:ext cx="4230472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4953000"/>
            <a:ext cx="2016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instability region </a:t>
            </a:r>
          </a:p>
          <a:p>
            <a:r>
              <a:rPr lang="en-US" dirty="0" smtClean="0"/>
              <a:t>starting from ~</a:t>
            </a:r>
          </a:p>
          <a:p>
            <a:r>
              <a:rPr lang="en-US" dirty="0" smtClean="0"/>
              <a:t>0.2-0.15 Hz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1352734" y="2663374"/>
            <a:ext cx="561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[V]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64333" y="4648200"/>
            <a:ext cx="1201077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589569" y="3827569"/>
            <a:ext cx="4230472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094646" y="2790361"/>
            <a:ext cx="204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Mathematical instability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6513786" y="3305340"/>
            <a:ext cx="772674" cy="3890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096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initial runoff is slow, much slower than the spring time constant (~4 sec, for runoff starting at 40 </a:t>
            </a:r>
            <a:r>
              <a:rPr lang="en-US" sz="2000" dirty="0" err="1" smtClean="0"/>
              <a:t>mHz</a:t>
            </a:r>
            <a:r>
              <a:rPr lang="en-US" sz="2000" dirty="0" smtClean="0"/>
              <a:t>), and then accelerate progressively faster</a:t>
            </a:r>
          </a:p>
          <a:p>
            <a:endParaRPr lang="en-US" sz="2000" dirty="0" smtClean="0"/>
          </a:p>
          <a:p>
            <a:r>
              <a:rPr lang="en-US" sz="2000" dirty="0" smtClean="0"/>
              <a:t>The same runoff is observed in IP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Saulson</a:t>
            </a:r>
            <a:r>
              <a:rPr lang="en-US" sz="2000" dirty="0" smtClean="0"/>
              <a:t> et al., </a:t>
            </a:r>
            <a:r>
              <a:rPr lang="en-US" sz="2000" i="1" dirty="0" smtClean="0"/>
              <a:t>The IP as a probe of </a:t>
            </a:r>
            <a:r>
              <a:rPr lang="en-US" sz="2000" i="1" dirty="0" err="1" smtClean="0"/>
              <a:t>anelasticity</a:t>
            </a:r>
            <a:r>
              <a:rPr lang="en-US" sz="2000" i="1" dirty="0" smtClean="0"/>
              <a:t>, 1993</a:t>
            </a:r>
            <a:r>
              <a:rPr lang="en-US" sz="20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343400" y="-838200"/>
            <a:ext cx="459105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3615" y="2179259"/>
            <a:ext cx="152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~20-30 sec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953000" y="1876693"/>
            <a:ext cx="1237927" cy="48550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Arrow 8"/>
          <p:cNvSpPr/>
          <p:nvPr/>
        </p:nvSpPr>
        <p:spPr>
          <a:xfrm rot="19344000">
            <a:off x="6980436" y="857754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0" y="2971800"/>
            <a:ext cx="40689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43401" y="3962400"/>
            <a:ext cx="43434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external perturbation triggers run-off, as runoff is detected EMAS gain backs-off and ramps back to nominal value.</a:t>
            </a:r>
          </a:p>
          <a:p>
            <a:r>
              <a:rPr lang="en-US" dirty="0" smtClean="0"/>
              <a:t>                  </a:t>
            </a:r>
          </a:p>
          <a:p>
            <a:endParaRPr lang="en-US" dirty="0" smtClean="0"/>
          </a:p>
          <a:p>
            <a:r>
              <a:rPr lang="en-US" dirty="0" smtClean="0"/>
              <a:t>                  </a:t>
            </a:r>
            <a:r>
              <a:rPr lang="en-US" i="1" dirty="0" smtClean="0">
                <a:solidFill>
                  <a:srgbClr val="008000"/>
                </a:solidFill>
                <a:latin typeface="Geneva"/>
              </a:rPr>
              <a:t>The process can be stopped   		by providing temporary 			stiffness to the system.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Notched Right Arrow 13"/>
          <p:cNvSpPr/>
          <p:nvPr/>
        </p:nvSpPr>
        <p:spPr>
          <a:xfrm>
            <a:off x="4572001" y="5334000"/>
            <a:ext cx="609599" cy="484632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pple Chancery"/>
              </a:rPr>
              <a:t>Dissipation and stiffness </a:t>
            </a:r>
            <a:br>
              <a:rPr lang="en-US" dirty="0" smtClean="0">
                <a:solidFill>
                  <a:srgbClr val="FF0000"/>
                </a:solidFill>
                <a:latin typeface="Apple Chancery"/>
              </a:rPr>
            </a:br>
            <a:r>
              <a:rPr lang="en-US" dirty="0" smtClean="0">
                <a:solidFill>
                  <a:srgbClr val="FF0000"/>
                </a:solidFill>
                <a:latin typeface="Apple Chancery"/>
              </a:rPr>
              <a:t>dependence from amplitude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00201"/>
            <a:ext cx="8686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We studied the behavior of the resonant peaks, for swept sine excitation of different amplitudes. </a:t>
            </a:r>
          </a:p>
          <a:p>
            <a:r>
              <a:rPr lang="en-US" sz="1600" dirty="0" smtClean="0"/>
              <a:t>The experiment was repeated for EMAS gain 0 and -2</a:t>
            </a:r>
          </a:p>
          <a:p>
            <a:r>
              <a:rPr lang="en-US" sz="1600" dirty="0" smtClean="0"/>
              <a:t>We divide the total elastic constant of the system into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008000"/>
                </a:solidFill>
                <a:latin typeface="Cooper Black"/>
              </a:rPr>
              <a:t>movement of dislocations inside the material, when the material is subjected to stress + crystal lattice elasticity </a:t>
            </a:r>
            <a:endParaRPr lang="en-US" dirty="0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743200" y="2628106"/>
          <a:ext cx="3352800" cy="382588"/>
        </p:xfrm>
        <a:graphic>
          <a:graphicData uri="http://schemas.openxmlformats.org/presentationml/2006/ole">
            <p:oleObj spid="_x0000_s27650" name="Equation" r:id="rId3" imgW="1778000" imgH="203200" progId="Equation.3">
              <p:embed/>
            </p:oleObj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4477544" y="2420144"/>
            <a:ext cx="341312" cy="1371600"/>
          </a:xfrm>
          <a:prstGeom prst="leftBrace">
            <a:avLst>
              <a:gd name="adj1" fmla="val 2023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062414"/>
            <a:ext cx="891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We consider                                     =                                              </a:t>
            </a:r>
            <a:r>
              <a:rPr lang="en-US" sz="1400" dirty="0" smtClean="0"/>
              <a:t>oscillation amplitude </a:t>
            </a:r>
          </a:p>
          <a:p>
            <a:endParaRPr lang="en-US" dirty="0" smtClean="0"/>
          </a:p>
          <a:p>
            <a:r>
              <a:rPr lang="en-US" sz="1400" dirty="0" smtClean="0"/>
              <a:t>                        	                      usual spring constant         amplitude dependence  variation of the spring elastic constant</a:t>
            </a:r>
          </a:p>
          <a:p>
            <a:r>
              <a:rPr lang="en-US" sz="1400" dirty="0" smtClean="0"/>
              <a:t>                                                                                                        due to progressive mobilization of the dislocations 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100C1"/>
                </a:solidFill>
                <a:latin typeface="Brush Script MT"/>
              </a:rPr>
              <a:t>We are assuming here that the </a:t>
            </a:r>
            <a:r>
              <a:rPr lang="en-US" sz="2600" dirty="0" smtClean="0">
                <a:solidFill>
                  <a:srgbClr val="0000FF"/>
                </a:solidFill>
                <a:latin typeface="Brush Script MT"/>
              </a:rPr>
              <a:t>entangled dislocations inside the material contribute to the elasticity constant</a:t>
            </a:r>
            <a:r>
              <a:rPr lang="en-US" sz="2600" dirty="0" smtClean="0">
                <a:solidFill>
                  <a:srgbClr val="C100C1"/>
                </a:solidFill>
                <a:latin typeface="Brush Script MT"/>
              </a:rPr>
              <a:t>  and that, changing the stress, some of  them can be disentangled, thus reducing the effective Young modulus </a:t>
            </a:r>
            <a:r>
              <a:rPr lang="en-US" dirty="0" smtClean="0">
                <a:solidFill>
                  <a:srgbClr val="C100C1"/>
                </a:solidFill>
                <a:latin typeface="Brush Script MT"/>
              </a:rPr>
              <a:t>.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4362450" y="4033838"/>
          <a:ext cx="1485900" cy="457200"/>
        </p:xfrm>
        <a:graphic>
          <a:graphicData uri="http://schemas.openxmlformats.org/presentationml/2006/ole">
            <p:oleObj spid="_x0000_s27652" name="Equation" r:id="rId4" imgW="660400" imgH="2032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943600" y="4267201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4176713" y="4401342"/>
            <a:ext cx="396083" cy="3040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2933699" y="4062414"/>
          <a:ext cx="1028701" cy="391886"/>
        </p:xfrm>
        <a:graphic>
          <a:graphicData uri="http://schemas.openxmlformats.org/presentationml/2006/ole">
            <p:oleObj spid="_x0000_s27655" name="Equation" r:id="rId5" imgW="444500" imgH="203200" progId="Equation.3">
              <p:embed/>
            </p:oleObj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5276564" y="4230177"/>
            <a:ext cx="304011" cy="646339"/>
          </a:xfrm>
          <a:prstGeom prst="leftBr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381000"/>
            <a:ext cx="746760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frequency becomes amplitude dependent if the number of  disentangled dislocation is function of the excitation amplitude according to: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Fitting in the frequency domain..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8000" y="978892"/>
          <a:ext cx="2781300" cy="650875"/>
        </p:xfrm>
        <a:graphic>
          <a:graphicData uri="http://schemas.openxmlformats.org/presentationml/2006/ole">
            <p:oleObj spid="_x0000_s28674" name="Document" r:id="rId3" imgW="1574800" imgH="368300" progId="Word.Document.12">
              <p:link updateAutomatic="1"/>
            </p:oleObj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146349"/>
            <a:ext cx="4369568" cy="3905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51598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i="1" dirty="0" smtClean="0">
                <a:solidFill>
                  <a:srgbClr val="000090"/>
                </a:solidFill>
              </a:rPr>
              <a:t>The fit is compatible with an amplitude exponent of 0.5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114800" y="1502035"/>
            <a:ext cx="4855264" cy="454956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7239001" y="5638801"/>
            <a:ext cx="914401" cy="5651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6051600"/>
            <a:ext cx="166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Fit forced to 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3429000"/>
            <a:ext cx="9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EMAS=0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34908" y="3429000"/>
            <a:ext cx="103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EMAS=-2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007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Cross checking it in the time domain, again the best fit is obtained for exponent 0.5:</a:t>
            </a:r>
          </a:p>
          <a:p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447800" y="1752600"/>
            <a:ext cx="6248400" cy="49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onut 13"/>
          <p:cNvSpPr/>
          <p:nvPr/>
        </p:nvSpPr>
        <p:spPr>
          <a:xfrm>
            <a:off x="5943600" y="3276600"/>
            <a:ext cx="718168" cy="457200"/>
          </a:xfrm>
          <a:prstGeom prst="donut">
            <a:avLst>
              <a:gd name="adj" fmla="val 35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895600" y="763587"/>
          <a:ext cx="2759075" cy="911225"/>
        </p:xfrm>
        <a:graphic>
          <a:graphicData uri="http://schemas.openxmlformats.org/presentationml/2006/ole">
            <p:oleObj spid="_x0000_s29698" name="Equation" r:id="rId5" imgW="1346200" imgH="44450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5943600" y="1066800"/>
            <a:ext cx="2514600" cy="1600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pple Casual"/>
              </a:rPr>
              <a:t>Remarkably, the same thing  happens with the lifetime of the ring down oscillation…</a:t>
            </a:r>
            <a:br>
              <a:rPr lang="en-US" sz="3200" dirty="0" smtClean="0">
                <a:solidFill>
                  <a:srgbClr val="0000FF"/>
                </a:solidFill>
                <a:latin typeface="Apple Casual"/>
              </a:rPr>
            </a:br>
            <a:r>
              <a:rPr lang="en-US" sz="3200" dirty="0" smtClean="0">
                <a:solidFill>
                  <a:srgbClr val="0000FF"/>
                </a:solidFill>
                <a:latin typeface="Apple Casual"/>
              </a:rPr>
              <a:t>the fit requires a o.5 exponent for the changing losses</a:t>
            </a:r>
            <a:endParaRPr lang="en-US" sz="3200" dirty="0">
              <a:solidFill>
                <a:srgbClr val="0000FF"/>
              </a:solidFill>
              <a:latin typeface="Apple Casual"/>
            </a:endParaRPr>
          </a:p>
        </p:txBody>
      </p:sp>
      <p:pic>
        <p:nvPicPr>
          <p:cNvPr id="6" name="Picture 5"/>
          <p:cNvPicPr/>
          <p:nvPr/>
        </p:nvPicPr>
        <mc:AlternateContent>
          <mc:Choice xmlns:ma="http://schemas.microsoft.com/office/mac/drawingml/2008/main" Requires="ma">
            <p:blipFill>
              <a:blip r:embed="rId2"/>
              <a:srcRect/>
              <a:stretch>
                <a:fillRect/>
              </a:stretch>
            </p:blipFill>
          </mc:Choice>
          <mc:Fallback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24000" y="899871"/>
            <a:ext cx="6477000" cy="565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nut 4"/>
          <p:cNvSpPr/>
          <p:nvPr/>
        </p:nvSpPr>
        <p:spPr>
          <a:xfrm>
            <a:off x="5867400" y="2743200"/>
            <a:ext cx="718168" cy="457200"/>
          </a:xfrm>
          <a:prstGeom prst="donut">
            <a:avLst>
              <a:gd name="adj" fmla="val 354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585619" y="2033587"/>
            <a:ext cx="117316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Which theory we like</a:t>
            </a:r>
            <a:endParaRPr lang="en-US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1E2D"/>
                </a:solidFill>
                <a:latin typeface="Times"/>
                <a:cs typeface="Times"/>
              </a:rPr>
              <a:t>We observe a static effect, </a:t>
            </a:r>
            <a:r>
              <a:rPr lang="en-US" dirty="0" smtClean="0">
                <a:latin typeface="Times"/>
                <a:cs typeface="Times"/>
              </a:rPr>
              <a:t>viscosity is not adequate to explain it, </a:t>
            </a:r>
            <a:r>
              <a:rPr lang="en-US" u="sng" dirty="0" smtClean="0">
                <a:solidFill>
                  <a:srgbClr val="FF1E2D"/>
                </a:solidFill>
                <a:latin typeface="Times"/>
                <a:cs typeface="Times"/>
              </a:rPr>
              <a:t>we need a different model</a:t>
            </a:r>
            <a:r>
              <a:rPr lang="en-US" dirty="0" smtClean="0">
                <a:latin typeface="Times"/>
                <a:cs typeface="Times"/>
              </a:rPr>
              <a:t>.</a:t>
            </a:r>
          </a:p>
          <a:p>
            <a:r>
              <a:rPr lang="en-US" dirty="0" smtClean="0">
                <a:latin typeface="Times"/>
                <a:cs typeface="Times"/>
              </a:rPr>
              <a:t>The theoretical bases that comes closer to our observation is </a:t>
            </a:r>
            <a:r>
              <a:rPr lang="en-US" dirty="0" err="1" smtClean="0">
                <a:latin typeface="Times"/>
                <a:cs typeface="Times"/>
              </a:rPr>
              <a:t>Marchesoni’s</a:t>
            </a:r>
            <a:r>
              <a:rPr lang="en-US" dirty="0" smtClean="0">
                <a:latin typeface="Times"/>
                <a:cs typeface="Times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On dislocation damping at low frequencies</a:t>
            </a:r>
            <a:r>
              <a:rPr lang="en-US" dirty="0" smtClean="0">
                <a:latin typeface="Times"/>
                <a:cs typeface="Times"/>
              </a:rPr>
              <a:t>, based on </a:t>
            </a:r>
            <a:r>
              <a:rPr lang="en-US" dirty="0" smtClean="0">
                <a:solidFill>
                  <a:srgbClr val="2B2BFF"/>
                </a:solidFill>
                <a:latin typeface="Times"/>
                <a:cs typeface="Times"/>
              </a:rPr>
              <a:t>Self Organized Criticality </a:t>
            </a:r>
            <a:r>
              <a:rPr lang="en-US" dirty="0" smtClean="0">
                <a:latin typeface="Times"/>
                <a:cs typeface="Times"/>
              </a:rPr>
              <a:t>(</a:t>
            </a:r>
            <a:r>
              <a:rPr lang="en-US" dirty="0" err="1" smtClean="0">
                <a:latin typeface="Times"/>
                <a:cs typeface="Times"/>
              </a:rPr>
              <a:t>Bak</a:t>
            </a:r>
            <a:r>
              <a:rPr lang="en-US" dirty="0" smtClean="0">
                <a:latin typeface="Times"/>
                <a:cs typeface="Times"/>
              </a:rPr>
              <a:t>, Tang and </a:t>
            </a:r>
            <a:r>
              <a:rPr lang="en-US" dirty="0" err="1" smtClean="0">
                <a:latin typeface="Times"/>
                <a:cs typeface="Times"/>
              </a:rPr>
              <a:t>Wiesenfeld</a:t>
            </a:r>
            <a:r>
              <a:rPr lang="en-US" dirty="0" smtClean="0">
                <a:latin typeface="Times"/>
                <a:cs typeface="Times"/>
              </a:rPr>
              <a:t>)</a:t>
            </a:r>
          </a:p>
          <a:p>
            <a:r>
              <a:rPr lang="en-US" dirty="0" smtClean="0">
                <a:latin typeface="Times"/>
                <a:cs typeface="Times"/>
              </a:rPr>
              <a:t>Dislocations entangle forming a rigid lattice which contribute to elasticity</a:t>
            </a:r>
          </a:p>
          <a:p>
            <a:r>
              <a:rPr lang="en-US" dirty="0" smtClean="0">
                <a:latin typeface="Times"/>
                <a:cs typeface="Times"/>
              </a:rPr>
              <a:t>Dislocations can disentangle, move and produce viscous like effects, when subjected to varying stress</a:t>
            </a:r>
          </a:p>
          <a:p>
            <a:r>
              <a:rPr lang="en-US" dirty="0" smtClean="0">
                <a:latin typeface="Times"/>
                <a:cs typeface="Times"/>
              </a:rPr>
              <a:t>They eventually re-entangle, thus</a:t>
            </a: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    producing static hysteresis </a:t>
            </a: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	</a:t>
            </a: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032500"/>
            <a:ext cx="20352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 smtClean="0">
                <a:latin typeface="Times"/>
                <a:cs typeface="Times"/>
              </a:rPr>
              <a:t>Cagnoli</a:t>
            </a:r>
            <a:r>
              <a:rPr lang="en-US" sz="1400" dirty="0" smtClean="0">
                <a:latin typeface="Times"/>
                <a:cs typeface="Times"/>
              </a:rPr>
              <a:t> G, et al.</a:t>
            </a:r>
          </a:p>
          <a:p>
            <a:r>
              <a:rPr lang="en-US" sz="1400" dirty="0" smtClean="0">
                <a:latin typeface="Times"/>
                <a:cs typeface="Times"/>
              </a:rPr>
              <a:t>1993 Phil. Mag. A 68 865</a:t>
            </a:r>
            <a:endParaRPr lang="en-US" sz="1600" dirty="0">
              <a:latin typeface="Times"/>
              <a:cs typeface="Times"/>
            </a:endParaRPr>
          </a:p>
        </p:txBody>
      </p:sp>
      <p:pic>
        <p:nvPicPr>
          <p:cNvPr id="5" name="Picture 5" descr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876800"/>
            <a:ext cx="2590799" cy="182880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895600" y="6032500"/>
            <a:ext cx="2841625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Per </a:t>
            </a:r>
            <a:r>
              <a:rPr lang="en-US" sz="1600" dirty="0" err="1">
                <a:latin typeface="Times"/>
                <a:cs typeface="Times"/>
              </a:rPr>
              <a:t>Bak</a:t>
            </a:r>
            <a:r>
              <a:rPr lang="en-US" sz="1600" dirty="0">
                <a:latin typeface="Times"/>
                <a:cs typeface="Times"/>
              </a:rPr>
              <a:t>  1996</a:t>
            </a:r>
          </a:p>
          <a:p>
            <a:r>
              <a:rPr lang="en-US" sz="1600" dirty="0">
                <a:latin typeface="Times"/>
                <a:cs typeface="Times"/>
              </a:rPr>
              <a:t>How nature works: The Science </a:t>
            </a:r>
          </a:p>
          <a:p>
            <a:r>
              <a:rPr lang="en-US" sz="1600" dirty="0">
                <a:latin typeface="Times"/>
                <a:cs typeface="Times"/>
              </a:rPr>
              <a:t>of Self-Organized Criticality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Self organized criticality could explain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2B2BFF"/>
                </a:solidFill>
              </a:rPr>
              <a:t>transition </a:t>
            </a:r>
            <a:r>
              <a:rPr lang="en-US" sz="3200" dirty="0">
                <a:solidFill>
                  <a:srgbClr val="2B2BFF"/>
                </a:solidFill>
              </a:rPr>
              <a:t>from highly predictive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to an </a:t>
            </a:r>
            <a:r>
              <a:rPr lang="en-US" sz="3200" dirty="0">
                <a:solidFill>
                  <a:srgbClr val="FF1E2D"/>
                </a:solidFill>
              </a:rPr>
              <a:t>almost random </a:t>
            </a:r>
            <a:r>
              <a:rPr lang="en-US" sz="3200" dirty="0" smtClean="0">
                <a:solidFill>
                  <a:srgbClr val="FF1E2D"/>
                </a:solidFill>
              </a:rPr>
              <a:t>oscillator in LIGO-</a:t>
            </a:r>
            <a:r>
              <a:rPr lang="en-US" sz="3200" dirty="0" err="1" smtClean="0">
                <a:solidFill>
                  <a:srgbClr val="FF1E2D"/>
                </a:solidFill>
              </a:rPr>
              <a:t>Ips</a:t>
            </a:r>
            <a:endParaRPr lang="en-US" dirty="0"/>
          </a:p>
        </p:txBody>
      </p:sp>
      <p:graphicFrame>
        <p:nvGraphicFramePr>
          <p:cNvPr id="705540" name="Object 4"/>
          <p:cNvGraphicFramePr>
            <a:graphicFrameLocks noChangeAspect="1"/>
          </p:cNvGraphicFramePr>
          <p:nvPr/>
        </p:nvGraphicFramePr>
        <p:xfrm>
          <a:off x="838200" y="1789112"/>
          <a:ext cx="7391400" cy="5068888"/>
        </p:xfrm>
        <a:graphic>
          <a:graphicData uri="http://schemas.openxmlformats.org/presentationml/2006/ole">
            <p:oleObj spid="_x0000_s51202" name="Document" r:id="rId4" imgW="5486400" imgH="3761232" progId="Word.Document.8">
              <p:embed/>
            </p:oleObj>
          </a:graphicData>
        </a:graphic>
      </p:graphicFrame>
      <p:sp>
        <p:nvSpPr>
          <p:cNvPr id="7055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3657600"/>
          </a:xfrm>
          <a:noFill/>
          <a:ln/>
        </p:spPr>
        <p:txBody>
          <a:bodyPr/>
          <a:lstStyle/>
          <a:p>
            <a:r>
              <a:rPr lang="en-US" sz="2800" dirty="0"/>
              <a:t>Transition from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2B2BFF"/>
                </a:solidFill>
              </a:rPr>
              <a:t>“</a:t>
            </a:r>
            <a:r>
              <a:rPr lang="en-US" sz="2800" dirty="0" err="1" smtClean="0">
                <a:solidFill>
                  <a:srgbClr val="2B2BFF"/>
                </a:solidFill>
              </a:rPr>
              <a:t>gaussian</a:t>
            </a:r>
            <a:r>
              <a:rPr lang="en-US" sz="2800" dirty="0" smtClean="0">
                <a:solidFill>
                  <a:srgbClr val="2B2BFF"/>
                </a:solidFill>
              </a:rPr>
              <a:t>”</a:t>
            </a:r>
            <a:r>
              <a:rPr lang="en-US" sz="2800" dirty="0" smtClean="0"/>
              <a:t> </a:t>
            </a:r>
            <a:r>
              <a:rPr lang="en-US" sz="2800" dirty="0"/>
              <a:t>to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full-blown-avalanche </a:t>
            </a:r>
            <a:r>
              <a:rPr lang="en-US" sz="2800" dirty="0"/>
              <a:t>dominated statistics at 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64465" y="50408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30mHz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48109" y="3276600"/>
            <a:ext cx="95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500mHz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7315201" y="3645932"/>
            <a:ext cx="532913" cy="316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232921" y="4501879"/>
            <a:ext cx="697470" cy="6853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7295E"/>
                </a:solidFill>
              </a:rPr>
              <a:t>CONCLUSIONS summary</a:t>
            </a:r>
            <a:endParaRPr lang="en-US" b="1" i="1" dirty="0">
              <a:solidFill>
                <a:srgbClr val="F7295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307068"/>
            <a:ext cx="9039028" cy="699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Disentanglement and re-entanglement of dislocations inside the material can explain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pple Casual"/>
              </a:rPr>
              <a:t>Appearance of hysteresis in the GAS filter, : dislocation can disentangle and mobilize, thus re-entangle, generating hysteresis. The effect is more evident at low frequencies</a:t>
            </a:r>
          </a:p>
          <a:p>
            <a:pPr>
              <a:buFont typeface="Wingdings" charset="2"/>
              <a:buChar char="Ø"/>
            </a:pPr>
            <a:endParaRPr lang="en-US" sz="1600" dirty="0" smtClean="0">
              <a:solidFill>
                <a:srgbClr val="0000FF"/>
              </a:solidFill>
              <a:latin typeface="Apple Casual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pple Casual"/>
              </a:rPr>
              <a:t>The quadratic law of the Q-factor, followed if the system is slow enough. A fixed amount of loss per period is reached, corresponding to disentangled dislocations regime</a:t>
            </a:r>
          </a:p>
          <a:p>
            <a:pPr>
              <a:buFont typeface="Wingdings" charset="2"/>
              <a:buChar char="Ø"/>
            </a:pPr>
            <a:endParaRPr lang="en-US" sz="1600" dirty="0" smtClean="0">
              <a:solidFill>
                <a:srgbClr val="FF0000"/>
              </a:solidFill>
              <a:latin typeface="Apple Casual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pple Casual"/>
              </a:rPr>
              <a:t>The departure from the quadratic law: at higher frequencies dislocations don’t have time to fully mobilize and less losses are observed</a:t>
            </a:r>
          </a:p>
          <a:p>
            <a:pPr>
              <a:buFont typeface="Wingdings" charset="2"/>
              <a:buChar char="Ø"/>
            </a:pPr>
            <a:endParaRPr lang="en-US" sz="1600" b="1" dirty="0" smtClean="0">
              <a:solidFill>
                <a:srgbClr val="0000FF"/>
              </a:solidFill>
              <a:latin typeface="Apple Casual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pple Casual"/>
                <a:cs typeface="Times"/>
              </a:rPr>
              <a:t>Run-off interpreted as a temporary loss of restoring forces due to mobilization of  dislocations (triggered by an external or internal excitation). That’s proved by the switch-off mechanism, attributed to re-entanglement</a:t>
            </a:r>
          </a:p>
          <a:p>
            <a:pPr>
              <a:buFont typeface="Wingdings" charset="2"/>
              <a:buChar char="Ø"/>
            </a:pPr>
            <a:endParaRPr lang="en-US" sz="1600" dirty="0" smtClean="0">
              <a:solidFill>
                <a:srgbClr val="0000FF"/>
              </a:solidFill>
              <a:latin typeface="Apple Casual"/>
              <a:cs typeface="Times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0000FF"/>
                </a:solidFill>
                <a:latin typeface="Apple Casual"/>
              </a:rPr>
              <a:t>Reduction of the spring’s elastic constant due to the progressive mobilization of the dislocations: larger stress variations, more dislocations disentangled, thus reducing the effective K </a:t>
            </a:r>
            <a:r>
              <a:rPr lang="en-US" sz="1600" baseline="-25000" dirty="0" smtClean="0">
                <a:solidFill>
                  <a:srgbClr val="0000FF"/>
                </a:solidFill>
                <a:latin typeface="Apple Casual"/>
              </a:rPr>
              <a:t>spring</a:t>
            </a:r>
          </a:p>
          <a:p>
            <a:pPr>
              <a:buFont typeface="Wingdings" charset="2"/>
              <a:buChar char="Ø"/>
            </a:pPr>
            <a:endParaRPr lang="en-US" sz="1600" baseline="-25000" dirty="0" smtClean="0">
              <a:solidFill>
                <a:srgbClr val="FF0000"/>
              </a:solidFill>
              <a:latin typeface="Apple Casual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pple Casual"/>
              </a:rPr>
              <a:t>Corresponding increase of pseudo-viscosity from mobilized dislocations, thus reducing the damping time constant</a:t>
            </a:r>
          </a:p>
          <a:p>
            <a:pPr>
              <a:buFont typeface="Wingdings" charset="2"/>
              <a:buChar char="Ø"/>
            </a:pPr>
            <a:endParaRPr lang="en-US" baseline="-25000" dirty="0" smtClean="0">
              <a:solidFill>
                <a:srgbClr val="FF0000"/>
              </a:solidFill>
              <a:latin typeface="Apple Casual"/>
            </a:endParaRPr>
          </a:p>
          <a:p>
            <a:endParaRPr lang="en-US" baseline="-25000" dirty="0" smtClean="0">
              <a:solidFill>
                <a:srgbClr val="FF0000"/>
              </a:solidFill>
              <a:latin typeface="Apple Casual"/>
            </a:endParaRPr>
          </a:p>
          <a:p>
            <a:pPr>
              <a:buFont typeface="Wingdings" charset="2"/>
              <a:buChar char="Ø"/>
            </a:pPr>
            <a:endParaRPr lang="en-US" dirty="0" smtClean="0">
              <a:latin typeface="Apple Casual"/>
              <a:cs typeface="Times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GB" sz="1600" dirty="0" smtClean="0"/>
              <a:t>We </a:t>
            </a:r>
            <a:r>
              <a:rPr lang="en-US" sz="1600" dirty="0" smtClean="0"/>
              <a:t>studied the dissipation properties of the </a:t>
            </a:r>
            <a:r>
              <a:rPr lang="en-US" sz="1600" dirty="0" err="1" smtClean="0"/>
              <a:t>Maraging</a:t>
            </a:r>
            <a:r>
              <a:rPr lang="en-US" sz="1600" dirty="0" smtClean="0"/>
              <a:t> springs used in the seismic isolation system of Advanced LIGO, Virgo, TAMA, et </a:t>
            </a:r>
            <a:r>
              <a:rPr lang="en-US" sz="1600" dirty="0" err="1" smtClean="0"/>
              <a:t>c</a:t>
            </a:r>
            <a:r>
              <a:rPr lang="en-US" sz="1600" dirty="0" smtClean="0"/>
              <a:t>., with emphasis on mechanical hysteresis, which seems to play a more important role than expected. </a:t>
            </a:r>
            <a:r>
              <a:rPr lang="en-GB" sz="1600" dirty="0" smtClean="0"/>
              <a:t>The Monolithic Geometric Anti Spring vertical attenuation filter at very low frequency presented an anomalous transfer function of 1/f instead of the expected 1/f</a:t>
            </a:r>
            <a:r>
              <a:rPr lang="en-GB" sz="1600" baseline="30000" dirty="0" smtClean="0"/>
              <a:t>2</a:t>
            </a:r>
            <a:r>
              <a:rPr lang="en-GB" sz="1600" dirty="0" smtClean="0"/>
              <a:t>, static hysteresis and eventually instability.  </a:t>
            </a:r>
            <a:endParaRPr lang="en-US" sz="1600" dirty="0" smtClean="0"/>
          </a:p>
          <a:p>
            <a:r>
              <a:rPr lang="en-GB" sz="1600" dirty="0" smtClean="0"/>
              <a:t>While characterizing these effects we discovered a new dissipation mechanism and an unexpected facet of elasticity.  Not all elasticity comes from the rigid crystalline structure.  A non-negligible fraction of elasticity is contributed by a changing medium, probably entangled dislocations.  Oscillation amplitude (or other external disturbances) can disentangle some of these dislocations thus reducing the available restoring force of a spring.  The disentangled dislocations temporarily provide boosted viscous like dissipation, then they lock back providing elasticity with a different equilibrium point.  A stable oscillator can be made unstable by small external perturbation and fall over, or can be re-stabilized by externally providing temporary restoring forces while the dislocations re-entangle.  The process likely explains the anomalous transfer function.</a:t>
            </a:r>
            <a:endParaRPr lang="en-US" sz="1600" dirty="0" smtClean="0"/>
          </a:p>
          <a:p>
            <a:r>
              <a:rPr lang="en-GB" sz="1600" dirty="0" smtClean="0"/>
              <a:t>We may be getting closer to solve the old dilemma if dissipation in metals is better described by viscous losses or by a loss angle.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D12350"/>
                </a:solidFill>
              </a:rPr>
              <a:t>…and more</a:t>
            </a:r>
            <a:endParaRPr lang="en-US" b="1" i="1" dirty="0">
              <a:solidFill>
                <a:srgbClr val="D123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524001"/>
            <a:ext cx="7696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Entanglement and disentanglement of dislocations </a:t>
            </a:r>
            <a:r>
              <a:rPr lang="en-US" sz="2400" dirty="0" smtClean="0"/>
              <a:t>is an intrinsically </a:t>
            </a:r>
            <a:r>
              <a:rPr lang="en-US" sz="2400" dirty="0" smtClean="0">
                <a:solidFill>
                  <a:srgbClr val="FF0000"/>
                </a:solidFill>
              </a:rPr>
              <a:t>fractal behavior</a:t>
            </a:r>
            <a:r>
              <a:rPr lang="en-US" sz="2400" dirty="0" smtClean="0"/>
              <a:t>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observed 1/f  Filter Transfer Function </a:t>
            </a:r>
            <a:r>
              <a:rPr lang="en-US" sz="2400" dirty="0" smtClean="0"/>
              <a:t>would be</a:t>
            </a:r>
            <a:r>
              <a:rPr lang="en-US" sz="2400" dirty="0" smtClean="0">
                <a:solidFill>
                  <a:srgbClr val="FF0000"/>
                </a:solidFill>
              </a:rPr>
              <a:t> explainable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Excess 1/f noise </a:t>
            </a:r>
            <a:r>
              <a:rPr lang="en-US" sz="2400" dirty="0" smtClean="0"/>
              <a:t>could be </a:t>
            </a:r>
            <a:r>
              <a:rPr lang="en-US" sz="2400" dirty="0" smtClean="0">
                <a:solidFill>
                  <a:srgbClr val="FF0000"/>
                </a:solidFill>
              </a:rPr>
              <a:t>expected as well, as aspect of Self-Organized Criticality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excess noise found in </a:t>
            </a:r>
            <a:r>
              <a:rPr lang="en-US" sz="2400" dirty="0" err="1" smtClean="0">
                <a:solidFill>
                  <a:srgbClr val="0000FF"/>
                </a:solidFill>
              </a:rPr>
              <a:t>tiltmeters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could be </a:t>
            </a:r>
            <a:r>
              <a:rPr lang="en-US" sz="2400" dirty="0" smtClean="0">
                <a:solidFill>
                  <a:srgbClr val="FF0000"/>
                </a:solidFill>
              </a:rPr>
              <a:t>explained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The loss of predictability of the </a:t>
            </a:r>
            <a:r>
              <a:rPr lang="en-US" sz="2400" dirty="0" err="1" smtClean="0"/>
              <a:t>ringdown</a:t>
            </a:r>
            <a:r>
              <a:rPr lang="en-US" sz="2400" dirty="0" smtClean="0"/>
              <a:t> decay in the LIGO-SAS Inverted </a:t>
            </a:r>
            <a:r>
              <a:rPr lang="en-US" sz="2400" dirty="0" err="1" smtClean="0"/>
              <a:t>pendula</a:t>
            </a: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The very low coherence and apparent random walk of the Virgo [</a:t>
            </a:r>
            <a:r>
              <a:rPr lang="en-US" sz="2400" dirty="0" err="1" smtClean="0"/>
              <a:t>Ruggi</a:t>
            </a:r>
            <a:r>
              <a:rPr lang="en-US" sz="2400" dirty="0" smtClean="0"/>
              <a:t>, private comm.] and TAMA [Koji Arai private comm.] Inverted </a:t>
            </a:r>
            <a:r>
              <a:rPr lang="en-US" sz="2400" dirty="0" err="1" smtClean="0"/>
              <a:t>Pendula</a:t>
            </a:r>
            <a:r>
              <a:rPr lang="en-US" sz="2400" dirty="0" smtClean="0"/>
              <a:t> equilibrium point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Excess noise in suspended mirrors</a:t>
            </a:r>
            <a:r>
              <a:rPr lang="en-US" sz="2400" dirty="0" smtClean="0"/>
              <a:t>?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Britannic Bold"/>
              </a:rPr>
              <a:t>Thermoelastic</a:t>
            </a:r>
            <a:r>
              <a:rPr lang="en-US" dirty="0" smtClean="0">
                <a:solidFill>
                  <a:srgbClr val="FF0000"/>
                </a:solidFill>
                <a:latin typeface="Britannic Bold"/>
              </a:rPr>
              <a:t> peak</a:t>
            </a:r>
            <a:endParaRPr lang="en-US" dirty="0">
              <a:solidFill>
                <a:srgbClr val="FF0000"/>
              </a:solidFill>
              <a:latin typeface="Britannic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32972"/>
            <a:ext cx="8908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heat diffusion produces a contribution to the elastic energy dissipation given by equation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   where                       is the relaxation time.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err="1" smtClean="0"/>
              <a:t>Maraging</a:t>
            </a:r>
            <a:r>
              <a:rPr lang="en-US" dirty="0" smtClean="0"/>
              <a:t> blades with </a:t>
            </a:r>
            <a:r>
              <a:rPr lang="en-US" i="1" dirty="0" err="1" smtClean="0"/>
              <a:t>h</a:t>
            </a:r>
            <a:r>
              <a:rPr lang="en-US" dirty="0" smtClean="0"/>
              <a:t>= 3.44 mm of thickness and an heat-diffusion coefficient </a:t>
            </a:r>
          </a:p>
          <a:p>
            <a:endParaRPr lang="en-US" dirty="0" smtClean="0"/>
          </a:p>
          <a:p>
            <a:r>
              <a:rPr lang="en-US" dirty="0" smtClean="0"/>
              <a:t>                                        we obtain a peak frequency of 0.73 Hz.</a:t>
            </a:r>
          </a:p>
          <a:p>
            <a:endParaRPr lang="en-US" dirty="0" smtClean="0"/>
          </a:p>
          <a:p>
            <a:r>
              <a:rPr lang="en-US" dirty="0" smtClean="0"/>
              <a:t>The peak height is not into the 1/f range of the GAS filter transfer function.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14488" y="1676400"/>
          <a:ext cx="1024112" cy="696396"/>
        </p:xfrm>
        <a:graphic>
          <a:graphicData uri="http://schemas.openxmlformats.org/presentationml/2006/ole">
            <p:oleObj spid="_x0000_s56322" name="Equation" r:id="rId3" imgW="635000" imgH="4318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1256" y="1524000"/>
          <a:ext cx="1872344" cy="848796"/>
        </p:xfrm>
        <a:graphic>
          <a:graphicData uri="http://schemas.openxmlformats.org/presentationml/2006/ole">
            <p:oleObj spid="_x0000_s56323" name="Equation" r:id="rId4" imgW="952500" imgH="4318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56325" name="Equation" r:id="rId5" imgW="101600" imgH="1778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850" y="2870200"/>
          <a:ext cx="2063750" cy="330200"/>
        </p:xfrm>
        <a:graphic>
          <a:graphicData uri="http://schemas.openxmlformats.org/presentationml/2006/ole">
            <p:oleObj spid="_x0000_s56326" name="Equation" r:id="rId6" imgW="1270000" imgH="2032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CLAMPING PROBLEM...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228600" y="1828800"/>
          <a:ext cx="8915400" cy="4419600"/>
        </p:xfrm>
        <a:graphic>
          <a:graphicData uri="http://schemas.openxmlformats.org/presentationml/2006/ole">
            <p:oleObj spid="_x0000_s66562" name="Document" r:id="rId3" imgW="5486400" imgH="25019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DECAY OF THE LIGO IP PROTOTYPE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228600" y="1722438"/>
          <a:ext cx="8869488" cy="4906962"/>
        </p:xfrm>
        <a:graphic>
          <a:graphicData uri="http://schemas.openxmlformats.org/presentationml/2006/ole">
            <p:oleObj spid="_x0000_s67586" name="Document" r:id="rId3" imgW="5486400" imgH="3035300" progId="Word.Document.12">
              <p:link updateAutomatic="1"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::Picture 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417638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6096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 frequency domain data we extracted the damping constant 	from the swept sine FWHM response. We fitted the data with the same function, but fixing the exponent to 0.5.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086600" y="685800"/>
          <a:ext cx="185099" cy="228600"/>
        </p:xfrm>
        <a:graphic>
          <a:graphicData uri="http://schemas.openxmlformats.org/presentationml/2006/ole">
            <p:oleObj spid="_x0000_s76802" name="Equation" r:id="rId4" imgW="114300" imgH="101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914400"/>
            <a:ext cx="5029200" cy="3352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"/>
                <a:cs typeface="Times"/>
              </a:rPr>
              <a:t>The GAS filter consists of a set of </a:t>
            </a:r>
            <a:r>
              <a:rPr lang="en-US" sz="2400" dirty="0" err="1" smtClean="0">
                <a:latin typeface="Times"/>
                <a:cs typeface="Times"/>
              </a:rPr>
              <a:t>radially</a:t>
            </a:r>
            <a:r>
              <a:rPr lang="en-US" sz="2400" dirty="0" smtClean="0">
                <a:latin typeface="Times"/>
                <a:cs typeface="Times"/>
              </a:rPr>
              <a:t>-arranged cantilever springs, clamped at the base to a common frame ring.</a:t>
            </a:r>
            <a:endParaRPr lang="en-US" sz="2400" b="1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Moving away from the working point the compression of the springs results in a vertical component, proportional to the displacement, the Anti-Spring force. </a:t>
            </a:r>
          </a:p>
          <a:p>
            <a:pPr>
              <a:buNone/>
            </a:pPr>
            <a:r>
              <a:rPr lang="en-US" sz="1200" dirty="0" smtClean="0">
                <a:solidFill>
                  <a:srgbClr val="FF0000"/>
                </a:solidFill>
                <a:latin typeface="Times"/>
                <a:cs typeface="Times"/>
              </a:rPr>
              <a:t> </a:t>
            </a:r>
          </a:p>
          <a:p>
            <a:pPr>
              <a:buNone/>
            </a:pPr>
            <a:endParaRPr lang="en-US" sz="1400" dirty="0" smtClean="0">
              <a:solidFill>
                <a:srgbClr val="0000FF"/>
              </a:solidFill>
              <a:latin typeface="Times"/>
              <a:cs typeface="Times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0000FF"/>
                </a:solidFill>
                <a:latin typeface="Times"/>
                <a:cs typeface="Times"/>
              </a:rPr>
              <a:t> </a:t>
            </a:r>
          </a:p>
          <a:p>
            <a:endParaRPr lang="en-US" sz="1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4421940"/>
            <a:ext cx="4343400" cy="228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01600" y="1066800"/>
            <a:ext cx="3403600" cy="1901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590800" y="189636"/>
            <a:ext cx="42292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 smtClean="0">
                <a:solidFill>
                  <a:srgbClr val="008000"/>
                </a:solidFill>
              </a:rPr>
              <a:t>The GAS mechanism</a:t>
            </a:r>
            <a:endParaRPr lang="en-US" sz="3800" dirty="0">
              <a:solidFill>
                <a:srgbClr val="008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365760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Times"/>
                <a:cs typeface="Times"/>
              </a:rPr>
              <a:t>The Anti-spring effect is </a:t>
            </a:r>
          </a:p>
          <a:p>
            <a:pPr>
              <a:buNone/>
            </a:pPr>
            <a:r>
              <a:rPr lang="en-US" sz="2000" b="1" dirty="0" smtClean="0">
                <a:latin typeface="Times"/>
                <a:cs typeface="Times"/>
              </a:rPr>
              <a:t>proportional to the radial </a:t>
            </a:r>
          </a:p>
          <a:p>
            <a:pPr>
              <a:buNone/>
            </a:pPr>
            <a:r>
              <a:rPr lang="en-US" sz="2000" b="1" dirty="0" smtClean="0">
                <a:latin typeface="Times"/>
                <a:cs typeface="Times"/>
              </a:rPr>
              <a:t>compression.</a:t>
            </a:r>
          </a:p>
          <a:p>
            <a:pPr>
              <a:buNone/>
            </a:pPr>
            <a:endParaRPr lang="en-US" sz="2000" b="1" dirty="0" smtClean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GAS mechanism </a:t>
            </a:r>
            <a:r>
              <a:rPr lang="en-US" sz="2000" dirty="0" smtClean="0">
                <a:latin typeface="Times"/>
                <a:cs typeface="Times"/>
              </a:rPr>
              <a:t>is used to 		</a:t>
            </a:r>
            <a:r>
              <a:rPr lang="en-US" sz="2000" u="sng" dirty="0" smtClean="0">
                <a:solidFill>
                  <a:srgbClr val="0000FF"/>
                </a:solidFill>
                <a:latin typeface="Times"/>
                <a:cs typeface="Times"/>
              </a:rPr>
              <a:t>null the restoring forces </a:t>
            </a:r>
            <a:r>
              <a:rPr lang="en-US" sz="2000" dirty="0" smtClean="0">
                <a:latin typeface="Times"/>
                <a:cs typeface="Times"/>
              </a:rPr>
              <a:t>of a spring.</a:t>
            </a:r>
          </a:p>
          <a:p>
            <a:endParaRPr lang="en-US" sz="2000" dirty="0" smtClean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This </a:t>
            </a:r>
            <a:r>
              <a:rPr lang="en-US" sz="2000" dirty="0" smtClean="0">
                <a:solidFill>
                  <a:srgbClr val="FF0000"/>
                </a:solidFill>
                <a:latin typeface="Times"/>
                <a:cs typeface="Times"/>
              </a:rPr>
              <a:t>exposes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Times"/>
                <a:cs typeface="Times"/>
              </a:rPr>
              <a:t>hysteresis, thermal effects </a:t>
            </a:r>
            <a:r>
              <a:rPr lang="en-US" sz="2000" dirty="0" smtClean="0">
                <a:latin typeface="Times"/>
                <a:cs typeface="Times"/>
              </a:rPr>
              <a:t>and any other underlying effect.</a:t>
            </a:r>
          </a:p>
          <a:p>
            <a:pPr>
              <a:buNone/>
            </a:pPr>
            <a:endParaRPr lang="en-US" sz="2000" dirty="0" smtClean="0">
              <a:latin typeface="Times"/>
              <a:cs typeface="Times"/>
            </a:endParaRPr>
          </a:p>
          <a:p>
            <a:r>
              <a:rPr lang="en-US" sz="2000" dirty="0" smtClean="0">
                <a:latin typeface="Times"/>
                <a:cs typeface="Times"/>
              </a:rPr>
              <a:t>  </a:t>
            </a:r>
            <a:endParaRPr lang="en-US" dirty="0" smtClean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experiment: EMAS mechanism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905506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Remote control</a:t>
            </a:r>
          </a:p>
          <a:p>
            <a:r>
              <a:rPr lang="en-US" dirty="0" smtClean="0"/>
              <a:t>Non contacting </a:t>
            </a:r>
            <a:r>
              <a:rPr lang="en-US" b="1" dirty="0" smtClean="0">
                <a:solidFill>
                  <a:srgbClr val="F4730A"/>
                </a:solidFill>
              </a:rPr>
              <a:t>actuator</a:t>
            </a:r>
            <a:endParaRPr lang="en-US" dirty="0" smtClean="0"/>
          </a:p>
          <a:p>
            <a:r>
              <a:rPr lang="en-US" b="1" dirty="0" smtClean="0">
                <a:solidFill>
                  <a:srgbClr val="3366FF"/>
                </a:solidFill>
              </a:rPr>
              <a:t>LVDT</a:t>
            </a:r>
            <a:r>
              <a:rPr lang="en-US" dirty="0" smtClean="0"/>
              <a:t> position sensors</a:t>
            </a:r>
          </a:p>
        </p:txBody>
      </p:sp>
      <p:pic>
        <p:nvPicPr>
          <p:cNvPr id="8" name="Picture 8" descr="DSCN1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897797"/>
            <a:ext cx="3281248" cy="24612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795848" y="1951672"/>
            <a:ext cx="3429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Box around the filter to prevent air turbulence</a:t>
            </a:r>
          </a:p>
          <a:p>
            <a:r>
              <a:rPr lang="en-US" b="1" dirty="0" smtClean="0">
                <a:solidFill>
                  <a:srgbClr val="6D8735"/>
                </a:solidFill>
              </a:rPr>
              <a:t>IIR integrator </a:t>
            </a:r>
            <a:r>
              <a:rPr lang="en-US" dirty="0" smtClean="0"/>
              <a:t>for thermal compensation: keeps the system at the working point</a:t>
            </a:r>
          </a:p>
          <a:p>
            <a:r>
              <a:rPr lang="en-US" b="1" dirty="0" smtClean="0">
                <a:solidFill>
                  <a:srgbClr val="D800D8"/>
                </a:solidFill>
              </a:rPr>
              <a:t>EMAS</a:t>
            </a:r>
            <a:r>
              <a:rPr lang="en-US" dirty="0" smtClean="0"/>
              <a:t> with variable gain: further reduces the resonant frequency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62200" y="2362201"/>
            <a:ext cx="1600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71449" y="1120675"/>
            <a:ext cx="73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</a:t>
            </a:r>
            <a:r>
              <a:rPr lang="en-GB" sz="2400" dirty="0" smtClean="0">
                <a:solidFill>
                  <a:srgbClr val="FF0000"/>
                </a:solidFill>
              </a:rPr>
              <a:t>he GAS is tuned to obtain a low mechanical resonant frequency (typically 200 </a:t>
            </a:r>
            <a:r>
              <a:rPr lang="en-GB" sz="2400" dirty="0" err="1" smtClean="0">
                <a:solidFill>
                  <a:srgbClr val="FF0000"/>
                </a:solidFill>
              </a:rPr>
              <a:t>mHz</a:t>
            </a:r>
            <a:r>
              <a:rPr lang="en-GB" sz="2400" dirty="0" smtClean="0">
                <a:solidFill>
                  <a:srgbClr val="FF0000"/>
                </a:solidFill>
              </a:rPr>
              <a:t>) at the working point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0600"/>
            <a:ext cx="8343900" cy="1765300"/>
          </a:xfrm>
          <a:prstGeom prst="rect">
            <a:avLst/>
          </a:prstGeom>
        </p:spPr>
      </p:pic>
      <p:cxnSp>
        <p:nvCxnSpPr>
          <p:cNvPr id="19" name="Elbow Connector 18"/>
          <p:cNvCxnSpPr/>
          <p:nvPr/>
        </p:nvCxnSpPr>
        <p:spPr>
          <a:xfrm rot="10800000" flipV="1">
            <a:off x="685800" y="3378551"/>
            <a:ext cx="3200400" cy="2336447"/>
          </a:xfrm>
          <a:prstGeom prst="bentConnector3">
            <a:avLst>
              <a:gd name="adj1" fmla="val 116667"/>
            </a:avLst>
          </a:prstGeom>
          <a:ln>
            <a:solidFill>
              <a:srgbClr val="F473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209800" y="2664500"/>
            <a:ext cx="1600200" cy="3073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386648" y="5638800"/>
            <a:ext cx="528752" cy="1588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8274738" y="4998929"/>
            <a:ext cx="1280534" cy="79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143500" y="4359057"/>
            <a:ext cx="3771900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152900" y="3353594"/>
            <a:ext cx="1979609" cy="1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>
            <a:off x="4343400" y="2362201"/>
            <a:ext cx="799304" cy="15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00" y="83820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SAS seismic attenuation system for the Advanced LIGO Gravitational Wave </a:t>
            </a:r>
            <a:r>
              <a:rPr lang="en-US" sz="1200" i="1" dirty="0" err="1" smtClean="0"/>
              <a:t>Interferometric</a:t>
            </a:r>
            <a:r>
              <a:rPr lang="en-US" sz="1200" i="1" dirty="0" smtClean="0"/>
              <a:t> Detectors. </a:t>
            </a:r>
            <a:r>
              <a:rPr lang="en-US" sz="1200" i="1" dirty="0" err="1" smtClean="0"/>
              <a:t>A.Stochino</a:t>
            </a:r>
            <a:r>
              <a:rPr lang="en-US" sz="1200" i="1" dirty="0" smtClean="0"/>
              <a:t> et al., 2008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071563"/>
            <a:ext cx="3568700" cy="505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114800" y="990600"/>
            <a:ext cx="4445000" cy="106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5100" y="1"/>
            <a:ext cx="7835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             Theoretical transfer function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                          of a GAS-filter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280027"/>
            <a:ext cx="4953000" cy="4273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38800" y="5008009"/>
            <a:ext cx="707510" cy="4391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5067300" y="2476500"/>
            <a:ext cx="9906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5780345" y="4275081"/>
            <a:ext cx="9906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199704" y="3075504"/>
            <a:ext cx="3145395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94645" y="2055812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rot="16200000" flipH="1" flipV="1">
            <a:off x="5426263" y="2492563"/>
            <a:ext cx="1148973" cy="723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3429000"/>
            <a:ext cx="228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G080243-00-R  April-8-2008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Metal hysteresis </a:t>
            </a:r>
            <a:fld id="{12296351-8581-F94A-AEBD-4720E9525614}" type="slidenum">
              <a:rPr lang="en-US"/>
              <a:pPr/>
              <a:t>6</a:t>
            </a:fld>
            <a:endParaRPr lang="en-US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76325"/>
            <a:ext cx="2286000" cy="99060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Depressing transfer function with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Electro-Magnetic Anti Springs and counterweights </a:t>
            </a:r>
            <a:endParaRPr lang="en-US" sz="2200" dirty="0"/>
          </a:p>
        </p:txBody>
      </p:sp>
      <p:graphicFrame>
        <p:nvGraphicFramePr>
          <p:cNvPr id="519180" name="Object 12"/>
          <p:cNvGraphicFramePr>
            <a:graphicFrameLocks noChangeAspect="1"/>
          </p:cNvGraphicFramePr>
          <p:nvPr/>
        </p:nvGraphicFramePr>
        <p:xfrm>
          <a:off x="1143000" y="1076325"/>
          <a:ext cx="6172200" cy="5178425"/>
        </p:xfrm>
        <a:graphic>
          <a:graphicData uri="http://schemas.openxmlformats.org/presentationml/2006/ole">
            <p:oleObj spid="_x0000_s16386" name="Document" r:id="rId4" imgW="0" imgH="0" progId="Word.Document.8">
              <p:embed/>
            </p:oleObj>
          </a:graphicData>
        </a:graphic>
      </p:graphicFrame>
      <p:sp>
        <p:nvSpPr>
          <p:cNvPr id="519185" name="Text Box 17"/>
          <p:cNvSpPr txBox="1">
            <a:spLocks noChangeArrowheads="1"/>
          </p:cNvSpPr>
          <p:nvPr/>
        </p:nvSpPr>
        <p:spPr bwMode="auto">
          <a:xfrm>
            <a:off x="382008" y="2724834"/>
            <a:ext cx="15219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Moves </a:t>
            </a:r>
            <a:r>
              <a:rPr lang="en-US" dirty="0"/>
              <a:t>down </a:t>
            </a:r>
            <a:endParaRPr lang="en-US" dirty="0" smtClean="0"/>
          </a:p>
          <a:p>
            <a:r>
              <a:rPr lang="en-US" dirty="0" smtClean="0"/>
              <a:t>With        tune</a:t>
            </a:r>
            <a:endParaRPr lang="en-US" dirty="0"/>
          </a:p>
        </p:txBody>
      </p:sp>
      <p:pic>
        <p:nvPicPr>
          <p:cNvPr id="519189" name="Picture 21" descr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6321425"/>
            <a:ext cx="4168775" cy="536575"/>
          </a:xfrm>
          <a:prstGeom prst="rect">
            <a:avLst/>
          </a:prstGeom>
          <a:noFill/>
        </p:spPr>
      </p:pic>
      <p:pic>
        <p:nvPicPr>
          <p:cNvPr id="519190" name="Picture 22" descr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6329363"/>
            <a:ext cx="4133850" cy="528637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 flipH="1">
            <a:off x="952500" y="3048000"/>
            <a:ext cx="381000" cy="349250"/>
          </a:xfrm>
          <a:prstGeom prst="rect">
            <a:avLst/>
          </a:prstGeom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893467" y="851753"/>
          <a:ext cx="4679032" cy="3925669"/>
        </p:xfrm>
        <a:graphic>
          <a:graphicData uri="http://schemas.openxmlformats.org/presentationml/2006/ole">
            <p:oleObj spid="_x0000_s16387" name="Document" r:id="rId9" imgW="3912108" imgH="3282696" progId="Word.Document.8">
              <p:embed/>
            </p:oleObj>
          </a:graphicData>
        </a:graphic>
      </p:graphicFrame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1981200" y="2362200"/>
            <a:ext cx="3505200" cy="533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2914650" y="3581400"/>
            <a:ext cx="2895600" cy="3810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0" y="3397250"/>
            <a:ext cx="28194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Stationary and 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Unexpected </a:t>
            </a:r>
            <a:r>
              <a:rPr lang="en-US" sz="2400" dirty="0" smtClean="0">
                <a:solidFill>
                  <a:srgbClr val="FF0000"/>
                </a:solidFill>
              </a:rPr>
              <a:t>1/f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Transfer Function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304800"/>
            <a:ext cx="414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660066"/>
                </a:solidFill>
              </a:rPr>
              <a:t>Instead we found….</a:t>
            </a:r>
            <a:endParaRPr lang="en-US" sz="3600" i="1" dirty="0">
              <a:solidFill>
                <a:srgbClr val="6600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52500" y="4777422"/>
            <a:ext cx="742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"/>
                <a:cs typeface="Times"/>
              </a:rPr>
              <a:t>Hysteresis is likely responsible for the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unexpected 1/f attenuation behavior</a:t>
            </a:r>
            <a:r>
              <a:rPr lang="en-US" sz="2400" dirty="0" smtClean="0">
                <a:latin typeface="Times"/>
                <a:cs typeface="Times"/>
              </a:rPr>
              <a:t> observed in the 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GAS-filter transfer function</a:t>
            </a:r>
            <a:r>
              <a:rPr lang="en-US" sz="2400" dirty="0" smtClean="0">
                <a:latin typeface="Times"/>
                <a:cs typeface="Times"/>
              </a:rPr>
              <a:t>, when the system is tuned </a:t>
            </a:r>
            <a:r>
              <a:rPr lang="en-US" sz="2400" dirty="0" smtClean="0">
                <a:solidFill>
                  <a:srgbClr val="0000FF"/>
                </a:solidFill>
                <a:latin typeface="Times"/>
                <a:cs typeface="Times"/>
              </a:rPr>
              <a:t>at very low frequency</a:t>
            </a:r>
            <a:r>
              <a:rPr lang="en-US" sz="2400" dirty="0" smtClean="0">
                <a:latin typeface="Times"/>
                <a:cs typeface="Times"/>
              </a:rPr>
              <a:t>,</a:t>
            </a:r>
          </a:p>
          <a:p>
            <a:r>
              <a:rPr lang="en-US" sz="2400" dirty="0" smtClean="0">
                <a:latin typeface="Times"/>
                <a:cs typeface="Times"/>
              </a:rPr>
              <a:t>at or below 100 </a:t>
            </a:r>
            <a:r>
              <a:rPr lang="en-US" sz="2400" dirty="0" err="1" smtClean="0">
                <a:latin typeface="Times"/>
                <a:cs typeface="Times"/>
              </a:rPr>
              <a:t>mHz</a:t>
            </a:r>
            <a:endParaRPr lang="en-US" sz="2400" dirty="0" smtClean="0">
              <a:latin typeface="Times"/>
              <a:cs typeface="Time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Evidence of hysteresis in the thermal feedback 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Picture 4" descr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1785"/>
            <a:ext cx="4267200" cy="3016115"/>
          </a:xfrm>
          <a:prstGeom prst="rect">
            <a:avLst/>
          </a:prstGeom>
          <a:noFill/>
        </p:spPr>
      </p:pic>
      <p:pic>
        <p:nvPicPr>
          <p:cNvPr id="4" name="Picture 4" descr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1" y="2362201"/>
            <a:ext cx="3706526" cy="31657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417639"/>
            <a:ext cx="3733800" cy="1758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/>
              <a:t>Filter movement under overnight lab thermal variations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Without feedback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2B2BFF"/>
                </a:solidFill>
              </a:rPr>
              <a:t>The movement shows </a:t>
            </a:r>
            <a:r>
              <a:rPr lang="en-US" dirty="0" smtClean="0">
                <a:solidFill>
                  <a:srgbClr val="FF0000"/>
                </a:solidFill>
              </a:rPr>
              <a:t>Thermal          				                   hysteresis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0600" y="1417639"/>
            <a:ext cx="4087526" cy="1343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Switching on the feedback, that means no system movement, we expected no hysteresis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But hysteresis</a:t>
            </a:r>
            <a:r>
              <a:rPr lang="en-US" dirty="0" smtClean="0">
                <a:solidFill>
                  <a:srgbClr val="2B2BFF"/>
                </a:solidFill>
              </a:rPr>
              <a:t> shifted to the control current ! !</a:t>
            </a:r>
            <a:endParaRPr lang="en-US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152400" y="5346847"/>
            <a:ext cx="8735726" cy="1927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8000"/>
                </a:solidFill>
                <a:latin typeface="Times New Roman" charset="0"/>
              </a:rPr>
              <a:t>Hysteresis </a:t>
            </a:r>
            <a:r>
              <a:rPr lang="en-US" sz="2400" u="sng" dirty="0" smtClean="0">
                <a:solidFill>
                  <a:srgbClr val="008000"/>
                </a:solidFill>
                <a:latin typeface="Times New Roman" charset="0"/>
              </a:rPr>
              <a:t>does not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</a:rPr>
              <a:t> originate from the actual movement…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8000"/>
                </a:solidFill>
                <a:latin typeface="Times New Roman" charset="0"/>
              </a:rPr>
              <a:t>Hysteresis derives from evolving stresses </a:t>
            </a:r>
            <a:r>
              <a:rPr lang="en-US" sz="2400" dirty="0" smtClean="0">
                <a:solidFill>
                  <a:srgbClr val="008000"/>
                </a:solidFill>
                <a:latin typeface="Times New Roman" charset="0"/>
              </a:rPr>
              <a:t>inside the materials!</a:t>
            </a:r>
            <a:r>
              <a:rPr lang="en-US" sz="2400" dirty="0" smtClean="0">
                <a:latin typeface="Times New Roman" charset="0"/>
              </a:rPr>
              <a:t> Obvious if you think that </a:t>
            </a:r>
            <a:r>
              <a:rPr lang="en-US" sz="2400" dirty="0" smtClean="0">
                <a:solidFill>
                  <a:srgbClr val="2B2BFF"/>
                </a:solidFill>
                <a:latin typeface="Times New Roman" charset="0"/>
              </a:rPr>
              <a:t>metal grains can </a:t>
            </a:r>
            <a:r>
              <a:rPr lang="en-US" sz="2400" dirty="0" smtClean="0">
                <a:solidFill>
                  <a:srgbClr val="FF1E2D"/>
                </a:solidFill>
                <a:latin typeface="Times New Roman" charset="0"/>
              </a:rPr>
              <a:t>only “see”</a:t>
            </a:r>
            <a:r>
              <a:rPr lang="en-US" sz="2400" dirty="0" smtClean="0">
                <a:solidFill>
                  <a:srgbClr val="2B2BFF"/>
                </a:solidFill>
                <a:latin typeface="Times New Roman" charset="0"/>
              </a:rPr>
              <a:t> internal stresses</a:t>
            </a:r>
            <a:endParaRPr lang="en-US" sz="2400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008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008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>
                <a:solidFill>
                  <a:srgbClr val="0000FF"/>
                </a:solidFill>
              </a:rPr>
              <a:t>In order to explore the effects of hysteresis at various tunes, 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we applied excitations of different amplitude and shape. </a:t>
            </a:r>
            <a:br>
              <a:rPr lang="en-US" sz="2600" dirty="0" smtClean="0">
                <a:solidFill>
                  <a:srgbClr val="0000FF"/>
                </a:solidFill>
              </a:rPr>
            </a:br>
            <a:endParaRPr lang="en-US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048306"/>
            <a:ext cx="689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Thermal feedback time constant much longer than experiment duration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1600200"/>
            <a:ext cx="345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EMAS gain 0, frequency 0.21 Hz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3352800"/>
            <a:ext cx="33622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3352800"/>
            <a:ext cx="32225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3503612"/>
            <a:ext cx="32225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446" y="4916488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apply a force lifting the spring to a certain height,</a:t>
            </a:r>
          </a:p>
          <a:p>
            <a:r>
              <a:rPr lang="en-US" dirty="0" smtClean="0"/>
              <a:t>then cut the force and let the system oscillate freely: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HYSTERESIS OBSERVED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1" y="4916488"/>
            <a:ext cx="4800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Subjecting the system to the same force, but</a:t>
            </a:r>
          </a:p>
          <a:p>
            <a:r>
              <a:rPr lang="en-US" dirty="0" smtClean="0"/>
              <a:t>slowly returning the lifting force to zero, thus generating no oscillations: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HYSTERESIS OBSERVED FOR ALTERNATE  SIGN EXCITATION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NO HYSTERESIS FOR SAME SIGN EXCITATION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1" y="1281868"/>
            <a:ext cx="3514645" cy="36411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4400" y="1275326"/>
            <a:ext cx="3657600" cy="36411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04800"/>
            <a:ext cx="10363200" cy="800099"/>
          </a:xfrm>
        </p:spPr>
        <p:txBody>
          <a:bodyPr>
            <a:normAutofit fontScale="90000"/>
          </a:bodyPr>
          <a:lstStyle/>
          <a:p>
            <a:r>
              <a:rPr lang="en-US" sz="3556" i="1" dirty="0" smtClean="0">
                <a:solidFill>
                  <a:srgbClr val="FF2C35"/>
                </a:solidFill>
              </a:rPr>
              <a:t>Hysteresis amplitude grows with low frequency tune</a:t>
            </a:r>
            <a:r>
              <a:rPr lang="en-US" i="1" dirty="0" smtClean="0">
                <a:solidFill>
                  <a:srgbClr val="FF2C35"/>
                </a:solidFill>
              </a:rPr>
              <a:t>	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05400" y="609599"/>
            <a:ext cx="3810000" cy="35052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2711" y="609600"/>
            <a:ext cx="3529135" cy="350520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09600" y="2208212"/>
            <a:ext cx="33622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" y="3276600"/>
            <a:ext cx="33622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0" y="3351212"/>
            <a:ext cx="33622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0" y="2057400"/>
            <a:ext cx="3362246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20297" y="609600"/>
            <a:ext cx="3217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EMAS gain -2, frequency 0.15 Hz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mc:AlternateContent>
          <mc:Choice xmlns:ma="http://schemas.microsoft.com/office/mac/drawingml/2008/main" Requires="ma">
            <p:blipFill>
              <a:blip r:embed="rId6"/>
              <a:srcRect/>
              <a:stretch>
                <a:fillRect/>
              </a:stretch>
            </p:blipFill>
          </mc:Choice>
          <mc:Fallback>
            <p:blipFill>
              <a:blip r:embed="rId7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3581400"/>
            <a:ext cx="4526494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4114801"/>
            <a:ext cx="21480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752AE"/>
                </a:solidFill>
              </a:rPr>
              <a:t>Applying a slow oscillatory force, whose amplitude reduces with an exponential profile,</a:t>
            </a:r>
          </a:p>
          <a:p>
            <a:r>
              <a:rPr lang="en-US" dirty="0" smtClean="0">
                <a:solidFill>
                  <a:srgbClr val="3752AE"/>
                </a:solidFill>
              </a:rPr>
              <a:t>we observe a thermal drift but no hysteresis</a:t>
            </a:r>
            <a:endParaRPr lang="en-US" dirty="0">
              <a:solidFill>
                <a:srgbClr val="3752A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578786" y="5181600"/>
            <a:ext cx="3874659" cy="45719"/>
          </a:xfrm>
          <a:custGeom>
            <a:avLst/>
            <a:gdLst>
              <a:gd name="connsiteX0" fmla="*/ 0 w 3874659"/>
              <a:gd name="connsiteY0" fmla="*/ 323949 h 323949"/>
              <a:gd name="connsiteX1" fmla="*/ 660895 w 3874659"/>
              <a:gd name="connsiteY1" fmla="*/ 116622 h 323949"/>
              <a:gd name="connsiteX2" fmla="*/ 1295873 w 3874659"/>
              <a:gd name="connsiteY2" fmla="*/ 77748 h 323949"/>
              <a:gd name="connsiteX3" fmla="*/ 2850920 w 3874659"/>
              <a:gd name="connsiteY3" fmla="*/ 12958 h 323949"/>
              <a:gd name="connsiteX4" fmla="*/ 3874659 w 3874659"/>
              <a:gd name="connsiteY4" fmla="*/ 0 h 323949"/>
              <a:gd name="connsiteX5" fmla="*/ 3874659 w 3874659"/>
              <a:gd name="connsiteY5" fmla="*/ 0 h 3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4659" h="323949">
                <a:moveTo>
                  <a:pt x="0" y="323949"/>
                </a:moveTo>
                <a:cubicBezTo>
                  <a:pt x="222458" y="240802"/>
                  <a:pt x="444916" y="157656"/>
                  <a:pt x="660895" y="116622"/>
                </a:cubicBezTo>
                <a:cubicBezTo>
                  <a:pt x="876874" y="75589"/>
                  <a:pt x="1295873" y="77748"/>
                  <a:pt x="1295873" y="77748"/>
                </a:cubicBezTo>
                <a:lnTo>
                  <a:pt x="2850920" y="12958"/>
                </a:lnTo>
                <a:cubicBezTo>
                  <a:pt x="3280718" y="0"/>
                  <a:pt x="3874659" y="0"/>
                  <a:pt x="3874659" y="0"/>
                </a:cubicBezTo>
                <a:lnTo>
                  <a:pt x="3874659" y="0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583895" y="4343400"/>
            <a:ext cx="23315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800D8"/>
                </a:solidFill>
              </a:rPr>
              <a:t>OSCILLATIONS APPEAR TO WASH-OUT HYSTERESIS: </a:t>
            </a:r>
          </a:p>
          <a:p>
            <a:r>
              <a:rPr lang="en-US" dirty="0" smtClean="0">
                <a:latin typeface="+mj-lt"/>
              </a:rPr>
              <a:t>not at very low frequencies, where there are not enough oscillations to delete hysteresis</a:t>
            </a:r>
            <a:endParaRPr lang="en-US" dirty="0">
              <a:latin typeface="+mj-l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459814" y="5250178"/>
            <a:ext cx="1130986" cy="59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19200" y="6488668"/>
            <a:ext cx="601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Large initial hysteresis due to previously  integrated stresses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592385" y="5378133"/>
            <a:ext cx="3032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649206" y="5710130"/>
            <a:ext cx="1121188" cy="762000"/>
          </a:xfrm>
          <a:prstGeom prst="straightConnector1">
            <a:avLst/>
          </a:prstGeom>
          <a:ln>
            <a:solidFill>
              <a:srgbClr val="F473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1350</TotalTime>
  <Words>1840</Words>
  <Application>Microsoft Macintosh PowerPoint</Application>
  <PresentationFormat>On-screen Show (4:3)</PresentationFormat>
  <Paragraphs>184</Paragraphs>
  <Slides>26</Slides>
  <Notes>3</Notes>
  <HiddenSlides>0</HiddenSlides>
  <MMClips>0</MMClips>
  <ScaleCrop>false</ScaleCrop>
  <HeadingPairs>
    <vt:vector size="8" baseType="variant">
      <vt:variant>
        <vt:lpstr>Design Template</vt:lpstr>
      </vt:variant>
      <vt:variant>
        <vt:i4>1</vt:i4>
      </vt:variant>
      <vt:variant>
        <vt:lpstr>Links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???</vt:lpstr>
      <vt:lpstr>Macintosh HD:Users:adicintio:Desktop:paperissimo-3.docx!OLE_LINK1</vt:lpstr>
      <vt:lpstr>Macintosh HD:Users:adicintio:Desktop:paperissimo-3.docx!OLE_LINK2</vt:lpstr>
      <vt:lpstr>Document</vt:lpstr>
      <vt:lpstr>Equation</vt:lpstr>
      <vt:lpstr>      Dissipation processes        in Metal springs</vt:lpstr>
      <vt:lpstr>Abstract</vt:lpstr>
      <vt:lpstr>Slide 3</vt:lpstr>
      <vt:lpstr>The experiment: EMAS mechanism</vt:lpstr>
      <vt:lpstr>Slide 5</vt:lpstr>
      <vt:lpstr>Depressing transfer function with Electro-Magnetic Anti Springs and counterweights </vt:lpstr>
      <vt:lpstr> Evidence of hysteresis in the thermal feedback  </vt:lpstr>
      <vt:lpstr>In order to explore the effects of hysteresis at various tunes,  we applied excitations of different amplitude and shape.  </vt:lpstr>
      <vt:lpstr>Hysteresis amplitude grows with low frequency tune   </vt:lpstr>
      <vt:lpstr>Quality factor measurement</vt:lpstr>
      <vt:lpstr>Low frequency instability</vt:lpstr>
      <vt:lpstr>Slide 12</vt:lpstr>
      <vt:lpstr>Dissipation and stiffness  dependence from amplitude</vt:lpstr>
      <vt:lpstr>Slide 14</vt:lpstr>
      <vt:lpstr>Slide 15</vt:lpstr>
      <vt:lpstr>Remarkably, the same thing  happens with the lifetime of the ring down oscillation… the fit requires a o.5 exponent for the changing losses</vt:lpstr>
      <vt:lpstr>Which theory we like</vt:lpstr>
      <vt:lpstr> Self organized criticality could explain  transition from highly predictive  to an almost random oscillator in LIGO-Ips</vt:lpstr>
      <vt:lpstr>CONCLUSIONS summary</vt:lpstr>
      <vt:lpstr>…and more</vt:lpstr>
      <vt:lpstr>Slide 21</vt:lpstr>
      <vt:lpstr>Slide 22</vt:lpstr>
      <vt:lpstr>Thermoelastic peak</vt:lpstr>
      <vt:lpstr>CLAMPING PROBLEM...</vt:lpstr>
      <vt:lpstr> DECAY OF THE LIGO IP PROTOTYPE 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</dc:title>
  <dc:creator>Arianna DiCintio</dc:creator>
  <cp:lastModifiedBy>Riccardo DeSalvo User</cp:lastModifiedBy>
  <cp:revision>21</cp:revision>
  <dcterms:created xsi:type="dcterms:W3CDTF">2008-12-17T17:29:05Z</dcterms:created>
  <dcterms:modified xsi:type="dcterms:W3CDTF">2008-12-17T17:29:23Z</dcterms:modified>
</cp:coreProperties>
</file>