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9144000" cy="14782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30" d="100"/>
          <a:sy n="30" d="100"/>
        </p:scale>
        <p:origin x="1352" y="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6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4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2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0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5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6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37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3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4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9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705C-1CD0-420A-ACFE-F97B05DDF5D3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CE053-7371-4EE0-970C-3FC080720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3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137" y="1548493"/>
            <a:ext cx="6380720" cy="745629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0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Maraging Steel Blades: Manufacturing Process Flowchart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129" y="677401"/>
            <a:ext cx="5915025" cy="758658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8378" y="3219759"/>
            <a:ext cx="2630890" cy="55996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b="1" dirty="0" smtClean="0"/>
              <a:t>Thin</a:t>
            </a:r>
            <a:r>
              <a:rPr lang="en-US" sz="1013" dirty="0" smtClean="0"/>
              <a:t> suspension blades: ground, machined, rolled (2.2)</a:t>
            </a:r>
          </a:p>
          <a:p>
            <a:endParaRPr lang="en-US" sz="1013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855574" y="2474281"/>
            <a:ext cx="3053631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/>
              <a:t>Material: Maraging C-250 or </a:t>
            </a:r>
            <a:r>
              <a:rPr lang="en-US" sz="1013" dirty="0" smtClean="0"/>
              <a:t>C-300,  with blades aligned with grain (2.1</a:t>
            </a:r>
            <a:r>
              <a:rPr lang="en-US" sz="1013" dirty="0"/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6116" y="4371481"/>
            <a:ext cx="2399629" cy="24820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Dimensional check (2.3), Cleanliness (2.4)</a:t>
            </a:r>
            <a:endParaRPr lang="en-US" sz="1013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950838" y="4649683"/>
            <a:ext cx="610971" cy="7112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27892" y="6513585"/>
            <a:ext cx="2007868" cy="102758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Bake to prevent hydrogen embrittlement (2.6). If the bake to drive off phosphorus (next step) can be done within 1 hour of plating this bake can be missed out.</a:t>
            </a:r>
            <a:endParaRPr lang="en-US" sz="1013" dirty="0"/>
          </a:p>
        </p:txBody>
      </p:sp>
      <p:sp>
        <p:nvSpPr>
          <p:cNvPr id="26" name="TextBox 25"/>
          <p:cNvSpPr txBox="1"/>
          <p:nvPr/>
        </p:nvSpPr>
        <p:spPr>
          <a:xfrm>
            <a:off x="86316" y="7637878"/>
            <a:ext cx="1836156" cy="24820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Age hardening bake  (2.7.1)</a:t>
            </a:r>
            <a:endParaRPr lang="en-US" sz="1013" dirty="0"/>
          </a:p>
        </p:txBody>
      </p:sp>
      <p:sp>
        <p:nvSpPr>
          <p:cNvPr id="27" name="TextBox 26"/>
          <p:cNvSpPr txBox="1"/>
          <p:nvPr/>
        </p:nvSpPr>
        <p:spPr>
          <a:xfrm>
            <a:off x="516117" y="8933032"/>
            <a:ext cx="1045693" cy="4040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Default Process for Thin Blades</a:t>
            </a:r>
            <a:endParaRPr lang="en-US" sz="1013" dirty="0"/>
          </a:p>
        </p:txBody>
      </p:sp>
      <p:sp>
        <p:nvSpPr>
          <p:cNvPr id="28" name="TextBox 27"/>
          <p:cNvSpPr txBox="1"/>
          <p:nvPr/>
        </p:nvSpPr>
        <p:spPr>
          <a:xfrm>
            <a:off x="2276132" y="8933032"/>
            <a:ext cx="2037022" cy="4040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 Alternative Process for Thin Blades ( ref section 3) </a:t>
            </a:r>
            <a:endParaRPr lang="en-US" sz="1013" dirty="0"/>
          </a:p>
        </p:txBody>
      </p:sp>
      <p:sp>
        <p:nvSpPr>
          <p:cNvPr id="31" name="TextBox 30"/>
          <p:cNvSpPr txBox="1"/>
          <p:nvPr/>
        </p:nvSpPr>
        <p:spPr>
          <a:xfrm>
            <a:off x="516116" y="8382312"/>
            <a:ext cx="1045693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 Dimensional check (2.8)</a:t>
            </a:r>
            <a:endParaRPr lang="en-US" sz="1013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252431" y="8149435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89387" y="4649054"/>
            <a:ext cx="811082" cy="2236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123541" y="4894959"/>
            <a:ext cx="1622164" cy="24820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Age hardening bake  (2.7.1)</a:t>
            </a:r>
            <a:endParaRPr lang="en-US" sz="1013" dirty="0"/>
          </a:p>
        </p:txBody>
      </p:sp>
      <p:sp>
        <p:nvSpPr>
          <p:cNvPr id="39" name="TextBox 38"/>
          <p:cNvSpPr txBox="1"/>
          <p:nvPr/>
        </p:nvSpPr>
        <p:spPr>
          <a:xfrm>
            <a:off x="37309" y="5357214"/>
            <a:ext cx="1920085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Electropolishing/electrocleaning</a:t>
            </a:r>
            <a:r>
              <a:rPr lang="en-US" sz="1013" dirty="0" smtClean="0"/>
              <a:t>, Nickel plating (2.5)</a:t>
            </a:r>
            <a:endParaRPr lang="en-US" sz="1013" dirty="0"/>
          </a:p>
        </p:txBody>
      </p:sp>
      <p:sp>
        <p:nvSpPr>
          <p:cNvPr id="41" name="TextBox 40"/>
          <p:cNvSpPr txBox="1"/>
          <p:nvPr/>
        </p:nvSpPr>
        <p:spPr>
          <a:xfrm>
            <a:off x="15971" y="6223528"/>
            <a:ext cx="2045981" cy="871713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Bake to prevent hydrogen embrittlement (2.6). If the age hardening step (next step) can be  done within 1 hour of plating this bake can be missed out.</a:t>
            </a:r>
            <a:endParaRPr lang="en-US" sz="1013" dirty="0"/>
          </a:p>
        </p:txBody>
      </p:sp>
      <p:sp>
        <p:nvSpPr>
          <p:cNvPr id="43" name="TextBox 42"/>
          <p:cNvSpPr txBox="1"/>
          <p:nvPr/>
        </p:nvSpPr>
        <p:spPr>
          <a:xfrm>
            <a:off x="2324794" y="7734965"/>
            <a:ext cx="1867962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Bake to drive off phosphorous (3)</a:t>
            </a:r>
            <a:endParaRPr lang="en-US" sz="1013" dirty="0"/>
          </a:p>
        </p:txBody>
      </p:sp>
      <p:sp>
        <p:nvSpPr>
          <p:cNvPr id="45" name="TextBox 44"/>
          <p:cNvSpPr txBox="1"/>
          <p:nvPr/>
        </p:nvSpPr>
        <p:spPr>
          <a:xfrm>
            <a:off x="2762851" y="8382624"/>
            <a:ext cx="1045693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 Dimensional check (2.8)</a:t>
            </a:r>
            <a:endParaRPr lang="en-US" sz="1013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004393" y="7886087"/>
            <a:ext cx="1" cy="4644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1593038" y="3797132"/>
            <a:ext cx="6966" cy="5876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1883314" y="2895600"/>
            <a:ext cx="829406" cy="3094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92755" y="3250046"/>
            <a:ext cx="2545328" cy="55996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b="1" dirty="0" smtClean="0"/>
              <a:t>Thick</a:t>
            </a:r>
            <a:r>
              <a:rPr lang="en-US" sz="1013" dirty="0" smtClean="0"/>
              <a:t> </a:t>
            </a:r>
            <a:r>
              <a:rPr lang="en-US" sz="1013" dirty="0"/>
              <a:t>seismic isolation blades:  </a:t>
            </a:r>
            <a:r>
              <a:rPr lang="en-US" sz="1013" dirty="0" smtClean="0"/>
              <a:t>two options.</a:t>
            </a:r>
          </a:p>
          <a:p>
            <a:r>
              <a:rPr lang="en-US" sz="1013" dirty="0" smtClean="0"/>
              <a:t>For flat shape: machined </a:t>
            </a:r>
          </a:p>
          <a:p>
            <a:r>
              <a:rPr lang="en-US" sz="1013" dirty="0" smtClean="0"/>
              <a:t>For curved shape: EDM oversize (2.2)</a:t>
            </a:r>
            <a:endParaRPr lang="en-US" sz="1013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078764" y="2884883"/>
            <a:ext cx="841881" cy="3376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56394" y="4113614"/>
            <a:ext cx="1622164" cy="24820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Age hardening bake  (2.7.2)</a:t>
            </a:r>
            <a:endParaRPr lang="en-US" sz="1013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521563" y="3782566"/>
            <a:ext cx="1" cy="3382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60783" y="4720820"/>
            <a:ext cx="2177300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For flat shape: ground to finished size</a:t>
            </a:r>
          </a:p>
          <a:p>
            <a:r>
              <a:rPr lang="en-US" sz="1013" dirty="0" smtClean="0"/>
              <a:t>For curved shape EDM to finished size</a:t>
            </a:r>
            <a:endParaRPr lang="en-US" sz="1013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521563" y="4384805"/>
            <a:ext cx="1" cy="3382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689390" y="5876116"/>
            <a:ext cx="1920085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Electropolishing/electrocleaning</a:t>
            </a:r>
            <a:r>
              <a:rPr lang="en-US" sz="1013" dirty="0" smtClean="0"/>
              <a:t>, Nickel plating (2.5)</a:t>
            </a:r>
            <a:endParaRPr lang="en-US" sz="1013" dirty="0"/>
          </a:p>
        </p:txBody>
      </p:sp>
      <p:sp>
        <p:nvSpPr>
          <p:cNvPr id="54" name="TextBox 53"/>
          <p:cNvSpPr txBox="1"/>
          <p:nvPr/>
        </p:nvSpPr>
        <p:spPr>
          <a:xfrm>
            <a:off x="2276132" y="5602793"/>
            <a:ext cx="1955555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Electropolishing/electrocleaning</a:t>
            </a:r>
            <a:r>
              <a:rPr lang="en-US" sz="1013" dirty="0" smtClean="0"/>
              <a:t>, Nickel plating (2.5)</a:t>
            </a:r>
            <a:endParaRPr lang="en-US" sz="1013" dirty="0"/>
          </a:p>
        </p:txBody>
      </p:sp>
      <p:sp>
        <p:nvSpPr>
          <p:cNvPr id="55" name="TextBox 54"/>
          <p:cNvSpPr txBox="1"/>
          <p:nvPr/>
        </p:nvSpPr>
        <p:spPr>
          <a:xfrm>
            <a:off x="2368110" y="6513585"/>
            <a:ext cx="1835177" cy="102758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Bake to prevent hydrogen embrittlement (2.6). If the bake to drive off phosphorus (next step) can be done within 1 hour of plating this bake can be missed out.</a:t>
            </a:r>
            <a:endParaRPr lang="en-US" sz="1013" dirty="0"/>
          </a:p>
        </p:txBody>
      </p:sp>
      <p:sp>
        <p:nvSpPr>
          <p:cNvPr id="57" name="TextBox 56"/>
          <p:cNvSpPr txBox="1"/>
          <p:nvPr/>
        </p:nvSpPr>
        <p:spPr>
          <a:xfrm>
            <a:off x="4697845" y="7745350"/>
            <a:ext cx="1867962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Bake to drive off phosphorous (3)</a:t>
            </a:r>
            <a:endParaRPr lang="en-US" sz="1013" dirty="0"/>
          </a:p>
        </p:txBody>
      </p:sp>
      <p:sp>
        <p:nvSpPr>
          <p:cNvPr id="58" name="TextBox 57"/>
          <p:cNvSpPr txBox="1"/>
          <p:nvPr/>
        </p:nvSpPr>
        <p:spPr>
          <a:xfrm>
            <a:off x="5044629" y="8382312"/>
            <a:ext cx="1045693" cy="40408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 Dimensional check (2.8)</a:t>
            </a:r>
            <a:endParaRPr lang="en-US" sz="1013" dirty="0"/>
          </a:p>
        </p:txBody>
      </p:sp>
      <p:sp>
        <p:nvSpPr>
          <p:cNvPr id="61" name="TextBox 60"/>
          <p:cNvSpPr txBox="1"/>
          <p:nvPr/>
        </p:nvSpPr>
        <p:spPr>
          <a:xfrm>
            <a:off x="5044628" y="8933032"/>
            <a:ext cx="1045693" cy="4040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Default Process for Thick Blades</a:t>
            </a:r>
            <a:endParaRPr lang="en-US" sz="1013" dirty="0"/>
          </a:p>
        </p:txBody>
      </p:sp>
      <p:sp>
        <p:nvSpPr>
          <p:cNvPr id="62" name="TextBox 61"/>
          <p:cNvSpPr txBox="1"/>
          <p:nvPr/>
        </p:nvSpPr>
        <p:spPr>
          <a:xfrm>
            <a:off x="4432011" y="5424238"/>
            <a:ext cx="2399629" cy="24820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013" dirty="0" smtClean="0"/>
              <a:t>Dimensional check (2.3), Cleanliness (2.4)</a:t>
            </a:r>
            <a:endParaRPr lang="en-US" sz="1013" dirty="0"/>
          </a:p>
        </p:txBody>
      </p:sp>
      <p:cxnSp>
        <p:nvCxnSpPr>
          <p:cNvPr id="65" name="Straight Arrow Connector 64"/>
          <p:cNvCxnSpPr>
            <a:stCxn id="39" idx="2"/>
          </p:cNvCxnSpPr>
          <p:nvPr/>
        </p:nvCxnSpPr>
        <p:spPr>
          <a:xfrm>
            <a:off x="997352" y="5761299"/>
            <a:ext cx="0" cy="4622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1011480" y="7087694"/>
            <a:ext cx="1" cy="5577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3252432" y="7534721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4" idx="2"/>
          </p:cNvCxnSpPr>
          <p:nvPr/>
        </p:nvCxnSpPr>
        <p:spPr>
          <a:xfrm flipH="1">
            <a:off x="3236176" y="6006878"/>
            <a:ext cx="17734" cy="5146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252431" y="5143168"/>
            <a:ext cx="0" cy="470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526942" y="5180445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5521563" y="5680662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521563" y="6337254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5521563" y="7542732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5521563" y="8190610"/>
            <a:ext cx="1" cy="211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737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2301</TotalTime>
  <Words>283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Maraging Steel Blades: Manufacturing Process Flowchart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Maraging Steel Blades: Manufacturing Process Flowchart</dc:title>
  <dc:creator>Norna Robertson</dc:creator>
  <cp:lastModifiedBy>Torrie, Calum I.</cp:lastModifiedBy>
  <cp:revision>30</cp:revision>
  <cp:lastPrinted>2018-10-05T18:39:05Z</cp:lastPrinted>
  <dcterms:created xsi:type="dcterms:W3CDTF">2018-05-18T16:57:11Z</dcterms:created>
  <dcterms:modified xsi:type="dcterms:W3CDTF">2018-12-21T18:14:10Z</dcterms:modified>
</cp:coreProperties>
</file>